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0"/>
  </p:notesMasterIdLst>
  <p:handoutMasterIdLst>
    <p:handoutMasterId r:id="rId21"/>
  </p:handoutMasterIdLst>
  <p:sldIdLst>
    <p:sldId id="256" r:id="rId2"/>
    <p:sldId id="257" r:id="rId3"/>
    <p:sldId id="259" r:id="rId4"/>
    <p:sldId id="262" r:id="rId5"/>
    <p:sldId id="265" r:id="rId6"/>
    <p:sldId id="266" r:id="rId7"/>
    <p:sldId id="260" r:id="rId8"/>
    <p:sldId id="258" r:id="rId9"/>
    <p:sldId id="261" r:id="rId10"/>
    <p:sldId id="267" r:id="rId11"/>
    <p:sldId id="264" r:id="rId12"/>
    <p:sldId id="263" r:id="rId13"/>
    <p:sldId id="268" r:id="rId14"/>
    <p:sldId id="272" r:id="rId15"/>
    <p:sldId id="273" r:id="rId16"/>
    <p:sldId id="274" r:id="rId17"/>
    <p:sldId id="275" r:id="rId18"/>
    <p:sldId id="269" r:id="rId1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Estilo Claro 3 - Ênfas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Estilo Médio 4 - Ênfas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3" autoAdjust="0"/>
    <p:restoredTop sz="94227" autoAdjust="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8AF23485-3843-4824-994A-B07D6278A3A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ECEC40D1-40E4-4CD9-A447-8AA203C6A1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F76DBC-77D7-4968-BD40-DB514BD4BF61}" type="datetimeFigureOut">
              <a:rPr lang="pt-BR" smtClean="0"/>
              <a:t>31/03/2019</a:t>
            </a:fld>
            <a:endParaRPr lang="pt-BR"/>
          </a:p>
        </p:txBody>
      </p:sp>
      <p:sp>
        <p:nvSpPr>
          <p:cNvPr id="4" name="Espaço Reservado para Rodapé 3">
            <a:extLst>
              <a:ext uri="{FF2B5EF4-FFF2-40B4-BE49-F238E27FC236}">
                <a16:creationId xmlns:a16="http://schemas.microsoft.com/office/drawing/2014/main" id="{2DC2A35F-CEB3-4814-9039-FA5E056F92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048D895A-4A87-4002-9B8E-F8D572C6FA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57DAC-9F52-4BF1-9BD2-D06016FFE25B}" type="slidenum">
              <a:rPr lang="pt-BR" smtClean="0"/>
              <a:t>‹nº›</a:t>
            </a:fld>
            <a:endParaRPr lang="pt-BR"/>
          </a:p>
        </p:txBody>
      </p:sp>
    </p:spTree>
    <p:extLst>
      <p:ext uri="{BB962C8B-B14F-4D97-AF65-F5344CB8AC3E}">
        <p14:creationId xmlns:p14="http://schemas.microsoft.com/office/powerpoint/2010/main" val="3619028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DF3EE5-854C-4FDA-BA19-6BEB3D79B095}" type="datetimeFigureOut">
              <a:rPr lang="pt-BR" smtClean="0"/>
              <a:t>31/03/2019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D44A15-BEAF-4770-8684-8756E5A17E5A}" type="slidenum">
              <a:rPr lang="pt-BR" smtClean="0"/>
              <a:t>‹nº›</a:t>
            </a:fld>
            <a:endParaRPr lang="pt-BR"/>
          </a:p>
        </p:txBody>
      </p:sp>
    </p:spTree>
    <p:extLst>
      <p:ext uri="{BB962C8B-B14F-4D97-AF65-F5344CB8AC3E}">
        <p14:creationId xmlns:p14="http://schemas.microsoft.com/office/powerpoint/2010/main" val="102804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66D44A15-BEAF-4770-8684-8756E5A17E5A}" type="slidenum">
              <a:rPr lang="pt-BR" smtClean="0"/>
              <a:t>8</a:t>
            </a:fld>
            <a:endParaRPr lang="pt-BR"/>
          </a:p>
        </p:txBody>
      </p:sp>
    </p:spTree>
    <p:extLst>
      <p:ext uri="{BB962C8B-B14F-4D97-AF65-F5344CB8AC3E}">
        <p14:creationId xmlns:p14="http://schemas.microsoft.com/office/powerpoint/2010/main" val="2879552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6FA846-BC21-4347-B048-D87A4E87F989}"/>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3B7F7F6-3530-476E-9E33-CC88F01703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6569735-CB52-40FC-822A-E2336507307E}"/>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CE52C78C-EC72-4A9E-B606-46BE47EB505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F66EF6A-8E20-4D91-9ABA-755380AA69BC}"/>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3921539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C3A8D-113F-456D-995C-9C2A5297CF5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BF803E0E-5ECA-41FF-AAFC-1343677D8F26}"/>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3081C28-DE22-42C5-B615-2372F7316ED7}"/>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6F537896-636E-4519-AF01-BF8F6FA2F26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122F874-3EC7-49D4-AFD4-A85BF8845969}"/>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404326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9A6D079-2693-4ABE-9F0E-861FC116E691}"/>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1C745540-C424-4D84-B091-AABD595A8840}"/>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CE01BBA-A70B-465A-901A-3A9D4FB06146}"/>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90C6A60D-EC43-4B62-8847-88A364FDC1A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BCC8651-28B5-4A6B-8F2A-F76C0E486FD6}"/>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334347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06273C-5327-4474-B260-BA9E02E54E0D}"/>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9F035C45-C00B-4B32-95F2-6500AAB49F89}"/>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DB3F54D-8173-4E5B-B278-20C3EF832BE7}"/>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8B78B2AC-6E90-43F5-BC81-56AC2CF67BB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F49C6D9-D694-49B9-978E-D0D23C1930EA}"/>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1444295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CC858D-C716-4810-A263-2C492C04963F}"/>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89023BB4-4F61-4457-A23B-8A863BE82F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AFA5F3B1-20CA-4E52-AE66-9E997B841B30}"/>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12512D52-05ED-460B-AA6B-FBCF6FE0A17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ECCE253-CC39-4CBB-B52D-2CCEBD82F2C9}"/>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177007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02988A-B8C3-453D-9B92-07468E835A6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20F47748-249D-47F3-AA22-410554A411DB}"/>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76001854-BF1E-4AFC-AED4-D6BAF05CD791}"/>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4A489CDB-2603-4173-B71C-B6446D5F46C9}"/>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6" name="Espaço Reservado para Rodapé 5">
            <a:extLst>
              <a:ext uri="{FF2B5EF4-FFF2-40B4-BE49-F238E27FC236}">
                <a16:creationId xmlns:a16="http://schemas.microsoft.com/office/drawing/2014/main" id="{3BEB3295-0D97-4790-A707-EED16178FBD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32783C0-AA4A-4EA8-AFD0-F639EE729BFB}"/>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3015000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D73EF8-EF56-4551-892C-62FDFBA90A0F}"/>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E875DC0-4DD1-4FC9-B261-7B7A3B0CE7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1EF6997B-6AC5-4CC7-975F-EED24BDB05C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67A549A6-5A9E-451E-95A9-9E6543FAF1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5007E4DB-E37B-4DEB-BD97-38FBD7937C1D}"/>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A70CBA21-DF35-4CDB-A5AB-969212581910}"/>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8" name="Espaço Reservado para Rodapé 7">
            <a:extLst>
              <a:ext uri="{FF2B5EF4-FFF2-40B4-BE49-F238E27FC236}">
                <a16:creationId xmlns:a16="http://schemas.microsoft.com/office/drawing/2014/main" id="{19AEA183-2473-47B7-A48A-A40B1943820A}"/>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B030DE2-2F8A-485D-A852-006B47FB2AB5}"/>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87348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F0E96E-06CA-40F7-A4A8-78E8311D286D}"/>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8CBE9F56-C086-4F65-923C-4829824EFD61}"/>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4" name="Espaço Reservado para Rodapé 3">
            <a:extLst>
              <a:ext uri="{FF2B5EF4-FFF2-40B4-BE49-F238E27FC236}">
                <a16:creationId xmlns:a16="http://schemas.microsoft.com/office/drawing/2014/main" id="{3667C7B6-F544-4DC1-BDE5-D61B2C389315}"/>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15603BE0-6AE9-4BF0-9107-78DDAED10AF3}"/>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308071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FBBECE9E-ABFB-4959-AB59-729C030D9AC9}"/>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3" name="Espaço Reservado para Rodapé 2">
            <a:extLst>
              <a:ext uri="{FF2B5EF4-FFF2-40B4-BE49-F238E27FC236}">
                <a16:creationId xmlns:a16="http://schemas.microsoft.com/office/drawing/2014/main" id="{36D1FCEE-48CC-4BC4-932D-322359F37653}"/>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C5045CB3-5096-42CF-9D0B-0682A2E18B37}"/>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1786888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3F87E7-DF71-4FBF-A610-8DCF3A2FD526}"/>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7C51B9F-61C3-46A3-A78B-CEF437A434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07A0FFD6-AAEB-45FE-9677-CFFB544070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5E0DFE6-08CC-4DD5-8B58-117C32965E03}"/>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6" name="Espaço Reservado para Rodapé 5">
            <a:extLst>
              <a:ext uri="{FF2B5EF4-FFF2-40B4-BE49-F238E27FC236}">
                <a16:creationId xmlns:a16="http://schemas.microsoft.com/office/drawing/2014/main" id="{913EB8D3-E6B5-4716-9E57-7F82DFF524B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5FB4BDB-19D2-484D-839D-0AB7C27239AA}"/>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358934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0D66D1-DCAC-41A6-A423-3C86748EB090}"/>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1F25944-68D4-4CDB-A8D3-F97FD7A21F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C6BBA01-57BB-49AF-B170-577BC54EB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A7A5632D-6897-4E61-BCBB-0B817B641B55}"/>
              </a:ext>
            </a:extLst>
          </p:cNvPr>
          <p:cNvSpPr>
            <a:spLocks noGrp="1"/>
          </p:cNvSpPr>
          <p:nvPr>
            <p:ph type="dt" sz="half" idx="10"/>
          </p:nvPr>
        </p:nvSpPr>
        <p:spPr/>
        <p:txBody>
          <a:bodyPr/>
          <a:lstStyle/>
          <a:p>
            <a:fld id="{3BE68AC1-D63A-461D-BBAF-C21F82916E50}" type="datetimeFigureOut">
              <a:rPr lang="pt-BR" smtClean="0"/>
              <a:t>31/03/2019</a:t>
            </a:fld>
            <a:endParaRPr lang="pt-BR"/>
          </a:p>
        </p:txBody>
      </p:sp>
      <p:sp>
        <p:nvSpPr>
          <p:cNvPr id="6" name="Espaço Reservado para Rodapé 5">
            <a:extLst>
              <a:ext uri="{FF2B5EF4-FFF2-40B4-BE49-F238E27FC236}">
                <a16:creationId xmlns:a16="http://schemas.microsoft.com/office/drawing/2014/main" id="{A8EF3748-8596-43C9-83EE-1B003A52B90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FF66A39-2058-4E96-AF02-C3A3E7A6B4B9}"/>
              </a:ext>
            </a:extLst>
          </p:cNvPr>
          <p:cNvSpPr>
            <a:spLocks noGrp="1"/>
          </p:cNvSpPr>
          <p:nvPr>
            <p:ph type="sldNum" sz="quarter" idx="12"/>
          </p:nvPr>
        </p:nvSpPr>
        <p:spPr/>
        <p:txBody>
          <a:bodyPr/>
          <a:lstStyle/>
          <a:p>
            <a:fld id="{2547A580-BE8A-44A3-9F49-2E1DD0830187}" type="slidenum">
              <a:rPr lang="pt-BR" smtClean="0"/>
              <a:t>‹nº›</a:t>
            </a:fld>
            <a:endParaRPr lang="pt-BR"/>
          </a:p>
        </p:txBody>
      </p:sp>
    </p:spTree>
    <p:extLst>
      <p:ext uri="{BB962C8B-B14F-4D97-AF65-F5344CB8AC3E}">
        <p14:creationId xmlns:p14="http://schemas.microsoft.com/office/powerpoint/2010/main" val="461273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79073194-71E3-4505-B26F-AF57B24202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02C6BB99-6070-4D5F-8AE6-735E903B7A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45BAF0D-7E31-428F-ACD3-73A73C4310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E68AC1-D63A-461D-BBAF-C21F82916E50}" type="datetimeFigureOut">
              <a:rPr lang="pt-BR" smtClean="0"/>
              <a:t>31/03/2019</a:t>
            </a:fld>
            <a:endParaRPr lang="pt-BR"/>
          </a:p>
        </p:txBody>
      </p:sp>
      <p:sp>
        <p:nvSpPr>
          <p:cNvPr id="5" name="Espaço Reservado para Rodapé 4">
            <a:extLst>
              <a:ext uri="{FF2B5EF4-FFF2-40B4-BE49-F238E27FC236}">
                <a16:creationId xmlns:a16="http://schemas.microsoft.com/office/drawing/2014/main" id="{5C642B52-03DC-4CB0-B55B-AABC1BCCD3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D28631C1-B216-43A7-840A-5D13983B4C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7A580-BE8A-44A3-9F49-2E1DD0830187}" type="slidenum">
              <a:rPr lang="pt-BR" smtClean="0"/>
              <a:t>‹nº›</a:t>
            </a:fld>
            <a:endParaRPr lang="pt-BR"/>
          </a:p>
        </p:txBody>
      </p:sp>
    </p:spTree>
    <p:extLst>
      <p:ext uri="{BB962C8B-B14F-4D97-AF65-F5344CB8AC3E}">
        <p14:creationId xmlns:p14="http://schemas.microsoft.com/office/powerpoint/2010/main" val="340810254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27BE14-7493-46F3-8865-317883E82EF6}"/>
              </a:ext>
            </a:extLst>
          </p:cNvPr>
          <p:cNvSpPr>
            <a:spLocks noGrp="1"/>
          </p:cNvSpPr>
          <p:nvPr>
            <p:ph type="ctrTitle"/>
          </p:nvPr>
        </p:nvSpPr>
        <p:spPr>
          <a:xfrm>
            <a:off x="1524000" y="430696"/>
            <a:ext cx="9144000" cy="2387600"/>
          </a:xfrm>
        </p:spPr>
        <p:txBody>
          <a:bodyPr/>
          <a:lstStyle/>
          <a:p>
            <a:r>
              <a:rPr lang="pt-BR" dirty="0"/>
              <a:t>REFERÊNCIA PRONOMINAL</a:t>
            </a:r>
          </a:p>
        </p:txBody>
      </p:sp>
      <p:sp>
        <p:nvSpPr>
          <p:cNvPr id="3" name="Subtítulo 2">
            <a:extLst>
              <a:ext uri="{FF2B5EF4-FFF2-40B4-BE49-F238E27FC236}">
                <a16:creationId xmlns:a16="http://schemas.microsoft.com/office/drawing/2014/main" id="{0DF675A4-CF6B-4273-A211-85336B112292}"/>
              </a:ext>
            </a:extLst>
          </p:cNvPr>
          <p:cNvSpPr>
            <a:spLocks noGrp="1"/>
          </p:cNvSpPr>
          <p:nvPr>
            <p:ph type="subTitle" idx="1"/>
          </p:nvPr>
        </p:nvSpPr>
        <p:spPr>
          <a:xfrm>
            <a:off x="1524000" y="3429000"/>
            <a:ext cx="8897257" cy="2825266"/>
          </a:xfrm>
        </p:spPr>
        <p:txBody>
          <a:bodyPr/>
          <a:lstStyle/>
          <a:p>
            <a:pPr algn="l"/>
            <a:r>
              <a:rPr lang="pt-BR" dirty="0"/>
              <a:t>Professora: Cristiane</a:t>
            </a:r>
          </a:p>
          <a:p>
            <a:pPr algn="l"/>
            <a:r>
              <a:rPr lang="pt-BR" dirty="0"/>
              <a:t>Alunos:</a:t>
            </a:r>
          </a:p>
          <a:p>
            <a:pPr algn="l"/>
            <a:r>
              <a:rPr lang="pt-BR" dirty="0"/>
              <a:t>Bartolomeu Rangel</a:t>
            </a:r>
          </a:p>
          <a:p>
            <a:pPr algn="l"/>
            <a:r>
              <a:rPr lang="pt-BR" dirty="0"/>
              <a:t>Flávio Henrique</a:t>
            </a:r>
          </a:p>
          <a:p>
            <a:pPr algn="l"/>
            <a:r>
              <a:rPr lang="pt-BR" dirty="0"/>
              <a:t>Moisés Vinicius</a:t>
            </a:r>
          </a:p>
          <a:p>
            <a:pPr algn="l"/>
            <a:r>
              <a:rPr lang="pt-BR" dirty="0"/>
              <a:t>Pedro Vinícius</a:t>
            </a:r>
          </a:p>
        </p:txBody>
      </p:sp>
    </p:spTree>
    <p:extLst>
      <p:ext uri="{BB962C8B-B14F-4D97-AF65-F5344CB8AC3E}">
        <p14:creationId xmlns:p14="http://schemas.microsoft.com/office/powerpoint/2010/main" val="2317158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E47461-8293-4449-ACEF-5C37F253702C}"/>
              </a:ext>
            </a:extLst>
          </p:cNvPr>
          <p:cNvSpPr>
            <a:spLocks noGrp="1"/>
          </p:cNvSpPr>
          <p:nvPr>
            <p:ph type="title"/>
          </p:nvPr>
        </p:nvSpPr>
        <p:spPr>
          <a:xfrm>
            <a:off x="251791" y="367393"/>
            <a:ext cx="10515600" cy="734805"/>
          </a:xfrm>
        </p:spPr>
        <p:txBody>
          <a:bodyPr/>
          <a:lstStyle/>
          <a:p>
            <a:r>
              <a:rPr lang="pt-BR" dirty="0"/>
              <a:t>INFERÊNCIA CONTEXTUAL</a:t>
            </a:r>
          </a:p>
        </p:txBody>
      </p:sp>
      <p:sp>
        <p:nvSpPr>
          <p:cNvPr id="3" name="Espaço Reservado para Conteúdo 2">
            <a:extLst>
              <a:ext uri="{FF2B5EF4-FFF2-40B4-BE49-F238E27FC236}">
                <a16:creationId xmlns:a16="http://schemas.microsoft.com/office/drawing/2014/main" id="{F3C1A55E-163F-463F-90FF-EDF2130FDE5E}"/>
              </a:ext>
            </a:extLst>
          </p:cNvPr>
          <p:cNvSpPr>
            <a:spLocks noGrp="1"/>
          </p:cNvSpPr>
          <p:nvPr>
            <p:ph idx="1"/>
          </p:nvPr>
        </p:nvSpPr>
        <p:spPr>
          <a:xfrm>
            <a:off x="251791" y="1099930"/>
            <a:ext cx="11688418" cy="5392945"/>
          </a:xfrm>
        </p:spPr>
        <p:txBody>
          <a:bodyPr>
            <a:normAutofit/>
          </a:bodyPr>
          <a:lstStyle/>
          <a:p>
            <a:pPr marL="0" indent="0" algn="just">
              <a:buNone/>
            </a:pPr>
            <a:r>
              <a:rPr lang="pt-BR" dirty="0"/>
              <a:t>	É uma técnica de leitura que consiste em encontrar o significado de uma palavra através de um pressuposto concebido após analisar o contexto da mesma.</a:t>
            </a:r>
          </a:p>
          <a:p>
            <a:pPr marL="0" indent="0" algn="just">
              <a:buNone/>
            </a:pPr>
            <a:r>
              <a:rPr lang="pt-BR" dirty="0"/>
              <a:t>	Um exemplo seria encontrar o significado de “</a:t>
            </a:r>
            <a:r>
              <a:rPr lang="pt-BR" dirty="0" err="1"/>
              <a:t>effort</a:t>
            </a:r>
            <a:r>
              <a:rPr lang="pt-BR" dirty="0"/>
              <a:t>”, no quinto paragrafo da aba “</a:t>
            </a:r>
            <a:r>
              <a:rPr lang="pt-BR" dirty="0" err="1"/>
              <a:t>police</a:t>
            </a:r>
            <a:r>
              <a:rPr lang="pt-BR" dirty="0"/>
              <a:t> tools” analisando-a percebemos que o tema é policiamento. Na frase vemos “it </a:t>
            </a:r>
            <a:r>
              <a:rPr lang="pt-BR" dirty="0" err="1"/>
              <a:t>made</a:t>
            </a:r>
            <a:r>
              <a:rPr lang="pt-BR" dirty="0"/>
              <a:t>”  traduzindo: como faz ou fazem; depois vemos “</a:t>
            </a:r>
            <a:r>
              <a:rPr lang="pt-BR" dirty="0" err="1"/>
              <a:t>every</a:t>
            </a:r>
            <a:r>
              <a:rPr lang="pt-BR" dirty="0"/>
              <a:t>” que significa “tudo” ou “todos”; depois vemos “</a:t>
            </a:r>
            <a:r>
              <a:rPr lang="pt-BR" dirty="0" err="1"/>
              <a:t>to</a:t>
            </a:r>
            <a:r>
              <a:rPr lang="pt-BR" dirty="0"/>
              <a:t> </a:t>
            </a:r>
            <a:r>
              <a:rPr lang="pt-BR" dirty="0" err="1"/>
              <a:t>prevent</a:t>
            </a:r>
            <a:r>
              <a:rPr lang="pt-BR" dirty="0"/>
              <a:t>” ou seja “para prevenir” e “bias” que é o problema central do texto. Analisando isso tudo e colocando a palavra no contexto podemos inferir que “</a:t>
            </a:r>
            <a:r>
              <a:rPr lang="pt-BR" dirty="0" err="1"/>
              <a:t>effort</a:t>
            </a:r>
            <a:r>
              <a:rPr lang="pt-BR" dirty="0"/>
              <a:t>” está ligado a fazer o possível, nesse caso significa esforços. Percebesse que assim como no </a:t>
            </a:r>
            <a:r>
              <a:rPr lang="pt-BR" dirty="0" err="1"/>
              <a:t>scanning</a:t>
            </a:r>
            <a:r>
              <a:rPr lang="pt-BR" dirty="0"/>
              <a:t> é preciso ter algum nível de inglês para usar a técnica e sambem tomar cuidado com os falsos cognatos</a:t>
            </a:r>
          </a:p>
          <a:p>
            <a:pPr marL="0" indent="0">
              <a:buNone/>
            </a:pPr>
            <a:endParaRPr lang="pt-BR" dirty="0"/>
          </a:p>
        </p:txBody>
      </p:sp>
    </p:spTree>
    <p:extLst>
      <p:ext uri="{BB962C8B-B14F-4D97-AF65-F5344CB8AC3E}">
        <p14:creationId xmlns:p14="http://schemas.microsoft.com/office/powerpoint/2010/main" val="10774952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B1B005-3268-4C10-9E01-522AEE57D128}"/>
              </a:ext>
            </a:extLst>
          </p:cNvPr>
          <p:cNvSpPr>
            <a:spLocks noGrp="1"/>
          </p:cNvSpPr>
          <p:nvPr>
            <p:ph type="title"/>
          </p:nvPr>
        </p:nvSpPr>
        <p:spPr>
          <a:xfrm>
            <a:off x="838200" y="681038"/>
            <a:ext cx="10515600" cy="1144588"/>
          </a:xfrm>
        </p:spPr>
        <p:txBody>
          <a:bodyPr/>
          <a:lstStyle/>
          <a:p>
            <a:r>
              <a:rPr lang="pt-BR" dirty="0"/>
              <a:t>PALAVRAS-CHAVE</a:t>
            </a:r>
          </a:p>
        </p:txBody>
      </p:sp>
      <p:sp>
        <p:nvSpPr>
          <p:cNvPr id="3" name="Espaço Reservado para Conteúdo 2">
            <a:extLst>
              <a:ext uri="{FF2B5EF4-FFF2-40B4-BE49-F238E27FC236}">
                <a16:creationId xmlns:a16="http://schemas.microsoft.com/office/drawing/2014/main" id="{5E6D6144-6664-42F3-8987-FDF1ECE26961}"/>
              </a:ext>
            </a:extLst>
          </p:cNvPr>
          <p:cNvSpPr>
            <a:spLocks noGrp="1"/>
          </p:cNvSpPr>
          <p:nvPr>
            <p:ph idx="1"/>
          </p:nvPr>
        </p:nvSpPr>
        <p:spPr>
          <a:xfrm>
            <a:off x="304800" y="1825625"/>
            <a:ext cx="11582400" cy="4351338"/>
          </a:xfrm>
        </p:spPr>
        <p:txBody>
          <a:bodyPr/>
          <a:lstStyle/>
          <a:p>
            <a:pPr marL="0" indent="0">
              <a:buNone/>
            </a:pPr>
            <a:r>
              <a:rPr lang="pt-BR" dirty="0"/>
              <a:t>	São palavras que resume o tema principal de um texto, identificando ideias e assuntos de suma importância para o entendimento do que o texto fala sem ter que lê-lo por completo.</a:t>
            </a:r>
          </a:p>
          <a:p>
            <a:pPr marL="0" indent="0">
              <a:buNone/>
            </a:pPr>
            <a:r>
              <a:rPr lang="pt-BR" dirty="0"/>
              <a:t>	A maioria delas são substantivos.</a:t>
            </a:r>
          </a:p>
        </p:txBody>
      </p:sp>
    </p:spTree>
    <p:extLst>
      <p:ext uri="{BB962C8B-B14F-4D97-AF65-F5344CB8AC3E}">
        <p14:creationId xmlns:p14="http://schemas.microsoft.com/office/powerpoint/2010/main" val="31442295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A052E0F2-BA17-473A-8D8E-5DDE5FCA85C2}"/>
              </a:ext>
            </a:extLst>
          </p:cNvPr>
          <p:cNvSpPr>
            <a:spLocks noGrp="1"/>
          </p:cNvSpPr>
          <p:nvPr>
            <p:ph idx="1"/>
          </p:nvPr>
        </p:nvSpPr>
        <p:spPr>
          <a:xfrm>
            <a:off x="211138" y="187325"/>
            <a:ext cx="11769725" cy="6483350"/>
          </a:xfrm>
        </p:spPr>
        <p:txBody>
          <a:bodyPr>
            <a:normAutofit fontScale="92500" lnSpcReduction="10000"/>
          </a:bodyPr>
          <a:lstStyle/>
          <a:p>
            <a:pPr marL="0" indent="0" fontAlgn="base">
              <a:buNone/>
            </a:pPr>
            <a:r>
              <a:rPr lang="en-US" b="1" dirty="0"/>
              <a:t>	More research into </a:t>
            </a:r>
            <a:r>
              <a:rPr lang="en-US" b="1" dirty="0">
                <a:solidFill>
                  <a:srgbClr val="00B0F0"/>
                </a:solidFill>
              </a:rPr>
              <a:t>computer</a:t>
            </a:r>
            <a:r>
              <a:rPr lang="en-US" b="1" dirty="0"/>
              <a:t> </a:t>
            </a:r>
            <a:r>
              <a:rPr lang="en-US" b="1" dirty="0">
                <a:solidFill>
                  <a:srgbClr val="00B0F0"/>
                </a:solidFill>
              </a:rPr>
              <a:t>algorithms</a:t>
            </a:r>
            <a:r>
              <a:rPr lang="en-US" b="1" dirty="0"/>
              <a:t> is needed as they could have gender or race biases, the </a:t>
            </a:r>
            <a:r>
              <a:rPr lang="en-US" b="1" dirty="0">
                <a:solidFill>
                  <a:srgbClr val="00B0F0"/>
                </a:solidFill>
              </a:rPr>
              <a:t>government</a:t>
            </a:r>
            <a:r>
              <a:rPr lang="en-US" b="1" dirty="0"/>
              <a:t> has warned.</a:t>
            </a:r>
          </a:p>
          <a:p>
            <a:pPr marL="0" indent="0" fontAlgn="base">
              <a:buNone/>
            </a:pPr>
            <a:r>
              <a:rPr lang="en-US" dirty="0"/>
              <a:t>	It </a:t>
            </a:r>
            <a:r>
              <a:rPr lang="en-US" dirty="0">
                <a:solidFill>
                  <a:srgbClr val="00B0F0"/>
                </a:solidFill>
              </a:rPr>
              <a:t>announced</a:t>
            </a:r>
            <a:r>
              <a:rPr lang="en-US" dirty="0"/>
              <a:t> independent watchdog the Centre for Data Ethics and Innovation (CDEI) will investigate </a:t>
            </a:r>
            <a:r>
              <a:rPr lang="en-US" dirty="0">
                <a:solidFill>
                  <a:srgbClr val="00B0F0"/>
                </a:solidFill>
              </a:rPr>
              <a:t>algorithms</a:t>
            </a:r>
            <a:r>
              <a:rPr lang="en-US" dirty="0"/>
              <a:t> used in the justice and financial </a:t>
            </a:r>
            <a:r>
              <a:rPr lang="en-US" dirty="0">
                <a:solidFill>
                  <a:srgbClr val="00B0F0"/>
                </a:solidFill>
              </a:rPr>
              <a:t>systems</a:t>
            </a:r>
            <a:r>
              <a:rPr lang="en-US" dirty="0"/>
              <a:t>.</a:t>
            </a:r>
          </a:p>
          <a:p>
            <a:pPr marL="0" indent="0" fontAlgn="base">
              <a:buNone/>
            </a:pPr>
            <a:r>
              <a:rPr lang="en-US" dirty="0"/>
              <a:t>But services using the </a:t>
            </a:r>
            <a:r>
              <a:rPr lang="en-US" dirty="0">
                <a:solidFill>
                  <a:srgbClr val="00B0F0"/>
                </a:solidFill>
              </a:rPr>
              <a:t>artificial intelligence</a:t>
            </a:r>
            <a:r>
              <a:rPr lang="en-US" dirty="0"/>
              <a:t> already, such as predictive policing, will continue.</a:t>
            </a:r>
          </a:p>
          <a:p>
            <a:pPr marL="0" indent="0" fontAlgn="base">
              <a:buNone/>
            </a:pPr>
            <a:r>
              <a:rPr lang="en-US" dirty="0">
                <a:solidFill>
                  <a:srgbClr val="00B0F0"/>
                </a:solidFill>
              </a:rPr>
              <a:t>	Human rights group Liberty </a:t>
            </a:r>
            <a:r>
              <a:rPr lang="en-US" dirty="0"/>
              <a:t>said it did not make sense to acknowledge the risk and not halt current </a:t>
            </a:r>
            <a:r>
              <a:rPr lang="en-US" dirty="0">
                <a:solidFill>
                  <a:srgbClr val="00B0F0"/>
                </a:solidFill>
              </a:rPr>
              <a:t>programs</a:t>
            </a:r>
            <a:r>
              <a:rPr lang="en-US" dirty="0"/>
              <a:t>.</a:t>
            </a:r>
          </a:p>
          <a:p>
            <a:pPr marL="0" indent="0" fontAlgn="base">
              <a:buNone/>
            </a:pPr>
            <a:r>
              <a:rPr lang="en-US" dirty="0"/>
              <a:t>	"In launching this </a:t>
            </a:r>
            <a:r>
              <a:rPr lang="en-US" dirty="0">
                <a:solidFill>
                  <a:srgbClr val="00B0F0"/>
                </a:solidFill>
              </a:rPr>
              <a:t>investigation</a:t>
            </a:r>
            <a:r>
              <a:rPr lang="en-US" dirty="0"/>
              <a:t>, the government has acknowledged the real risk of bias when relying on predictive policing </a:t>
            </a:r>
            <a:r>
              <a:rPr lang="en-US" dirty="0">
                <a:solidFill>
                  <a:srgbClr val="00B0F0"/>
                </a:solidFill>
              </a:rPr>
              <a:t>programs</a:t>
            </a:r>
            <a:r>
              <a:rPr lang="en-US" dirty="0"/>
              <a:t> powered by </a:t>
            </a:r>
            <a:r>
              <a:rPr lang="en-US" dirty="0">
                <a:solidFill>
                  <a:srgbClr val="00B0F0"/>
                </a:solidFill>
              </a:rPr>
              <a:t>algorithms</a:t>
            </a:r>
            <a:r>
              <a:rPr lang="en-US" dirty="0"/>
              <a:t>. So why are they already being rolled out by police forces across the country?" </a:t>
            </a:r>
            <a:r>
              <a:rPr lang="en-US" dirty="0">
                <a:solidFill>
                  <a:srgbClr val="00B0F0"/>
                </a:solidFill>
              </a:rPr>
              <a:t>asked Hannah Couchman</a:t>
            </a:r>
            <a:r>
              <a:rPr lang="en-US" dirty="0"/>
              <a:t>, </a:t>
            </a:r>
            <a:r>
              <a:rPr lang="en-US" dirty="0">
                <a:solidFill>
                  <a:srgbClr val="00B0F0"/>
                </a:solidFill>
              </a:rPr>
              <a:t>policy officer </a:t>
            </a:r>
            <a:r>
              <a:rPr lang="en-US" dirty="0"/>
              <a:t>at Liberty.</a:t>
            </a:r>
          </a:p>
          <a:p>
            <a:pPr marL="0" indent="0" fontAlgn="base">
              <a:buNone/>
            </a:pPr>
            <a:r>
              <a:rPr lang="en-US" dirty="0"/>
              <a:t>	"We should all be troubled by the silent expansion of the use of opaque </a:t>
            </a:r>
            <a:r>
              <a:rPr lang="en-US" dirty="0">
                <a:solidFill>
                  <a:srgbClr val="00B0F0"/>
                </a:solidFill>
              </a:rPr>
              <a:t>algorithmic </a:t>
            </a:r>
            <a:r>
              <a:rPr lang="en-US" dirty="0"/>
              <a:t>tools and the clear impact they have on our fundamental rights."</a:t>
            </a:r>
          </a:p>
          <a:p>
            <a:pPr marL="0" indent="0" fontAlgn="base">
              <a:buNone/>
            </a:pPr>
            <a:r>
              <a:rPr lang="en-US" dirty="0"/>
              <a:t>	A spokesman for the Department for Digital, Culture, Media and Sport, which launched the inquiry, told the BBC: "We know there is potential for bias but that is not the same as admitting that there are flaws in the </a:t>
            </a:r>
            <a:r>
              <a:rPr lang="en-US" dirty="0">
                <a:solidFill>
                  <a:srgbClr val="00B0F0"/>
                </a:solidFill>
              </a:rPr>
              <a:t>system</a:t>
            </a:r>
            <a:r>
              <a:rPr lang="en-US" dirty="0"/>
              <a:t> already."</a:t>
            </a:r>
          </a:p>
          <a:p>
            <a:pPr marL="0" indent="0">
              <a:buNone/>
            </a:pPr>
            <a:endParaRPr lang="pt-BR" dirty="0"/>
          </a:p>
        </p:txBody>
      </p:sp>
    </p:spTree>
    <p:extLst>
      <p:ext uri="{BB962C8B-B14F-4D97-AF65-F5344CB8AC3E}">
        <p14:creationId xmlns:p14="http://schemas.microsoft.com/office/powerpoint/2010/main" val="30331757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272E5A-583E-40CE-9C2C-F934AD2EFE30}"/>
              </a:ext>
            </a:extLst>
          </p:cNvPr>
          <p:cNvSpPr>
            <a:spLocks noGrp="1"/>
          </p:cNvSpPr>
          <p:nvPr>
            <p:ph type="title"/>
          </p:nvPr>
        </p:nvSpPr>
        <p:spPr>
          <a:xfrm>
            <a:off x="838200" y="365126"/>
            <a:ext cx="10515600" cy="602284"/>
          </a:xfrm>
        </p:spPr>
        <p:txBody>
          <a:bodyPr>
            <a:normAutofit fontScale="90000"/>
          </a:bodyPr>
          <a:lstStyle/>
          <a:p>
            <a:r>
              <a:rPr lang="pt-BR" dirty="0">
                <a:latin typeface="+mn-lt"/>
              </a:rPr>
              <a:t>FORMAÇÃO DE PALAVRAS</a:t>
            </a:r>
          </a:p>
        </p:txBody>
      </p:sp>
      <p:sp>
        <p:nvSpPr>
          <p:cNvPr id="3" name="Espaço Reservado para Conteúdo 2">
            <a:extLst>
              <a:ext uri="{FF2B5EF4-FFF2-40B4-BE49-F238E27FC236}">
                <a16:creationId xmlns:a16="http://schemas.microsoft.com/office/drawing/2014/main" id="{6C5F1819-96FB-4128-8DD3-C8C6D01861D2}"/>
              </a:ext>
            </a:extLst>
          </p:cNvPr>
          <p:cNvSpPr>
            <a:spLocks noGrp="1"/>
          </p:cNvSpPr>
          <p:nvPr>
            <p:ph idx="1"/>
          </p:nvPr>
        </p:nvSpPr>
        <p:spPr>
          <a:xfrm>
            <a:off x="238539" y="967410"/>
            <a:ext cx="11714922" cy="5525464"/>
          </a:xfrm>
        </p:spPr>
        <p:txBody>
          <a:bodyPr/>
          <a:lstStyle/>
          <a:p>
            <a:pPr marL="0" indent="0" algn="just">
              <a:buNone/>
            </a:pPr>
            <a:r>
              <a:rPr lang="pt-BR" dirty="0">
                <a:solidFill>
                  <a:srgbClr val="000000"/>
                </a:solidFill>
                <a:latin typeface="Arial" panose="020B0604020202020204" pitchFamily="34" charset="0"/>
              </a:rPr>
              <a:t>	</a:t>
            </a:r>
            <a:r>
              <a:rPr lang="pt-BR" dirty="0">
                <a:solidFill>
                  <a:srgbClr val="000000"/>
                </a:solidFill>
              </a:rPr>
              <a:t>São as chamadas palavras derivadas, ou seja, palavras que apresentam componentes denominados genericamente de afixos – que podem ser prefixos ou sufixos.</a:t>
            </a:r>
          </a:p>
          <a:p>
            <a:pPr marL="0" indent="0" algn="just">
              <a:buNone/>
            </a:pPr>
            <a:r>
              <a:rPr lang="pt-BR" b="1" dirty="0"/>
              <a:t>	Prefixação</a:t>
            </a:r>
            <a:r>
              <a:rPr lang="pt-BR" dirty="0"/>
              <a:t> – muda o significado da palavra primitiva, mas não muda a classe gramatical</a:t>
            </a:r>
            <a:r>
              <a:rPr lang="pt-BR" b="1" dirty="0"/>
              <a:t>.</a:t>
            </a:r>
            <a:endParaRPr lang="pt-BR" dirty="0"/>
          </a:p>
          <a:p>
            <a:pPr marL="0" indent="0" algn="just">
              <a:buNone/>
            </a:pPr>
            <a:r>
              <a:rPr lang="pt-BR" b="1" dirty="0"/>
              <a:t>	Sufixação –</a:t>
            </a:r>
            <a:r>
              <a:rPr lang="pt-BR" dirty="0"/>
              <a:t> pode mudar a classe gramatical da palavra sem mudar-lhe o sentido primitivo.</a:t>
            </a:r>
          </a:p>
          <a:p>
            <a:pPr marL="0" indent="0">
              <a:buNone/>
            </a:pPr>
            <a:endParaRPr lang="pt-BR" dirty="0"/>
          </a:p>
        </p:txBody>
      </p:sp>
    </p:spTree>
    <p:extLst>
      <p:ext uri="{BB962C8B-B14F-4D97-AF65-F5344CB8AC3E}">
        <p14:creationId xmlns:p14="http://schemas.microsoft.com/office/powerpoint/2010/main" val="8361515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BB500C-E245-4FB7-AC9E-3FB02883490A}"/>
              </a:ext>
            </a:extLst>
          </p:cNvPr>
          <p:cNvSpPr>
            <a:spLocks noGrp="1"/>
          </p:cNvSpPr>
          <p:nvPr>
            <p:ph type="title"/>
          </p:nvPr>
        </p:nvSpPr>
        <p:spPr/>
        <p:txBody>
          <a:bodyPr>
            <a:normAutofit/>
          </a:bodyPr>
          <a:lstStyle/>
          <a:p>
            <a:r>
              <a:rPr lang="pt-BR" sz="2800" b="1" dirty="0"/>
              <a:t>Prefixação</a:t>
            </a:r>
            <a:r>
              <a:rPr lang="pt-BR" sz="2800" dirty="0"/>
              <a:t> – o prefixo muda o significado da palavra primitiva, mas </a:t>
            </a:r>
            <a:r>
              <a:rPr lang="pt-BR" sz="2800" b="1" dirty="0"/>
              <a:t>não muda a classe gramatical.</a:t>
            </a:r>
            <a:endParaRPr lang="pt-BR" sz="2800" dirty="0"/>
          </a:p>
        </p:txBody>
      </p:sp>
      <p:graphicFrame>
        <p:nvGraphicFramePr>
          <p:cNvPr id="10" name="Espaço Reservado para Conteúdo 9">
            <a:extLst>
              <a:ext uri="{FF2B5EF4-FFF2-40B4-BE49-F238E27FC236}">
                <a16:creationId xmlns:a16="http://schemas.microsoft.com/office/drawing/2014/main" id="{79B072F4-690D-4682-AD74-2556204A5773}"/>
              </a:ext>
            </a:extLst>
          </p:cNvPr>
          <p:cNvGraphicFramePr>
            <a:graphicFrameLocks noGrp="1"/>
          </p:cNvGraphicFramePr>
          <p:nvPr>
            <p:ph idx="1"/>
            <p:extLst>
              <p:ext uri="{D42A27DB-BD31-4B8C-83A1-F6EECF244321}">
                <p14:modId xmlns:p14="http://schemas.microsoft.com/office/powerpoint/2010/main" val="1508343866"/>
              </p:ext>
            </p:extLst>
          </p:nvPr>
        </p:nvGraphicFramePr>
        <p:xfrm>
          <a:off x="838200" y="1690688"/>
          <a:ext cx="10515600" cy="4445000"/>
        </p:xfrm>
        <a:graphic>
          <a:graphicData uri="http://schemas.openxmlformats.org/drawingml/2006/table">
            <a:tbl>
              <a:tblPr firstRow="1" bandRow="1">
                <a:tableStyleId>{8799B23B-EC83-4686-B30A-512413B5E67A}</a:tableStyleId>
              </a:tblPr>
              <a:tblGrid>
                <a:gridCol w="2628900">
                  <a:extLst>
                    <a:ext uri="{9D8B030D-6E8A-4147-A177-3AD203B41FA5}">
                      <a16:colId xmlns:a16="http://schemas.microsoft.com/office/drawing/2014/main" val="2037550880"/>
                    </a:ext>
                  </a:extLst>
                </a:gridCol>
                <a:gridCol w="2628900">
                  <a:extLst>
                    <a:ext uri="{9D8B030D-6E8A-4147-A177-3AD203B41FA5}">
                      <a16:colId xmlns:a16="http://schemas.microsoft.com/office/drawing/2014/main" val="3828200129"/>
                    </a:ext>
                  </a:extLst>
                </a:gridCol>
                <a:gridCol w="2628900">
                  <a:extLst>
                    <a:ext uri="{9D8B030D-6E8A-4147-A177-3AD203B41FA5}">
                      <a16:colId xmlns:a16="http://schemas.microsoft.com/office/drawing/2014/main" val="3085829325"/>
                    </a:ext>
                  </a:extLst>
                </a:gridCol>
                <a:gridCol w="2628900">
                  <a:extLst>
                    <a:ext uri="{9D8B030D-6E8A-4147-A177-3AD203B41FA5}">
                      <a16:colId xmlns:a16="http://schemas.microsoft.com/office/drawing/2014/main" val="383361350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tx1"/>
                          </a:solidFill>
                          <a:effectLst/>
                          <a:latin typeface="+mn-lt"/>
                          <a:ea typeface="+mn-ea"/>
                          <a:cs typeface="+mn-cs"/>
                        </a:rPr>
                        <a:t>a (sem)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A</a:t>
                      </a:r>
                      <a:r>
                        <a:rPr lang="pt-BR" sz="1800" b="0" i="0" kern="1200" dirty="0">
                          <a:solidFill>
                            <a:schemeClr val="tx1"/>
                          </a:solidFill>
                          <a:effectLst/>
                          <a:latin typeface="+mn-lt"/>
                          <a:ea typeface="+mn-ea"/>
                          <a:cs typeface="+mn-cs"/>
                        </a:rPr>
                        <a:t>moral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a</a:t>
                      </a:r>
                      <a:r>
                        <a:rPr lang="pt-BR" sz="1800" b="0" i="0" kern="1200" dirty="0" err="1">
                          <a:solidFill>
                            <a:schemeClr val="tx1"/>
                          </a:solidFill>
                          <a:effectLst/>
                          <a:latin typeface="+mn-lt"/>
                          <a:ea typeface="+mn-ea"/>
                          <a:cs typeface="+mn-cs"/>
                        </a:rPr>
                        <a:t>political</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a</a:t>
                      </a:r>
                      <a:r>
                        <a:rPr lang="pt-BR" sz="1800" b="0" i="0" kern="1200" dirty="0" err="1">
                          <a:solidFill>
                            <a:schemeClr val="tx1"/>
                          </a:solidFill>
                          <a:effectLst/>
                          <a:latin typeface="+mn-lt"/>
                          <a:ea typeface="+mn-ea"/>
                          <a:cs typeface="+mn-cs"/>
                        </a:rPr>
                        <a:t>sexual</a:t>
                      </a:r>
                      <a:endParaRPr lang="pt-BR" dirty="0"/>
                    </a:p>
                  </a:txBody>
                  <a:tcPr/>
                </a:tc>
                <a:extLst>
                  <a:ext uri="{0D108BD9-81ED-4DB2-BD59-A6C34878D82A}">
                    <a16:rowId xmlns:a16="http://schemas.microsoft.com/office/drawing/2014/main" val="38293558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anti (contra)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Anti-</a:t>
                      </a:r>
                      <a:r>
                        <a:rPr lang="pt-BR" sz="1800" b="0" i="0" kern="1200" dirty="0" err="1">
                          <a:solidFill>
                            <a:schemeClr val="tx1"/>
                          </a:solidFill>
                          <a:effectLst/>
                          <a:latin typeface="+mn-lt"/>
                          <a:ea typeface="+mn-ea"/>
                          <a:cs typeface="+mn-cs"/>
                        </a:rPr>
                        <a:t>clockwise</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anti-</a:t>
                      </a:r>
                      <a:r>
                        <a:rPr lang="pt-BR" sz="1800" b="0" i="0" kern="1200" dirty="0" err="1">
                          <a:solidFill>
                            <a:schemeClr val="tx1"/>
                          </a:solidFill>
                          <a:effectLst/>
                          <a:latin typeface="+mn-lt"/>
                          <a:ea typeface="+mn-ea"/>
                          <a:cs typeface="+mn-cs"/>
                        </a:rPr>
                        <a:t>nuclear</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Anti</a:t>
                      </a:r>
                      <a:r>
                        <a:rPr lang="pt-BR" sz="1800" b="0" i="0" kern="1200" dirty="0" err="1">
                          <a:solidFill>
                            <a:schemeClr val="tx1"/>
                          </a:solidFill>
                          <a:effectLst/>
                          <a:latin typeface="+mn-lt"/>
                          <a:ea typeface="+mn-ea"/>
                          <a:cs typeface="+mn-cs"/>
                        </a:rPr>
                        <a:t>christ</a:t>
                      </a:r>
                      <a:endParaRPr lang="pt-BR" dirty="0"/>
                    </a:p>
                  </a:txBody>
                  <a:tcPr/>
                </a:tc>
                <a:extLst>
                  <a:ext uri="{0D108BD9-81ED-4DB2-BD59-A6C34878D82A}">
                    <a16:rowId xmlns:a16="http://schemas.microsoft.com/office/drawing/2014/main" val="333234502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0" i="0" kern="1200" dirty="0">
                          <a:solidFill>
                            <a:schemeClr val="tx1"/>
                          </a:solidFill>
                          <a:effectLst/>
                          <a:latin typeface="+mn-lt"/>
                          <a:ea typeface="+mn-ea"/>
                          <a:cs typeface="+mn-cs"/>
                        </a:rPr>
                        <a:t>dis (oposto)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Dis</a:t>
                      </a:r>
                      <a:r>
                        <a:rPr lang="pt-BR" sz="1800" b="0" i="0" kern="1200" dirty="0" err="1">
                          <a:solidFill>
                            <a:schemeClr val="tx1"/>
                          </a:solidFill>
                          <a:effectLst/>
                          <a:latin typeface="+mn-lt"/>
                          <a:ea typeface="+mn-ea"/>
                          <a:cs typeface="+mn-cs"/>
                        </a:rPr>
                        <a:t>agree</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dis</a:t>
                      </a:r>
                      <a:r>
                        <a:rPr lang="pt-BR" sz="1800" b="0" i="0" kern="1200" dirty="0" err="1">
                          <a:solidFill>
                            <a:schemeClr val="tx1"/>
                          </a:solidFill>
                          <a:effectLst/>
                          <a:latin typeface="+mn-lt"/>
                          <a:ea typeface="+mn-ea"/>
                          <a:cs typeface="+mn-cs"/>
                        </a:rPr>
                        <a:t>honest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disl</a:t>
                      </a:r>
                      <a:r>
                        <a:rPr lang="pt-BR" sz="1800" b="0" i="0" kern="1200" dirty="0" err="1">
                          <a:solidFill>
                            <a:schemeClr val="tx1"/>
                          </a:solidFill>
                          <a:effectLst/>
                          <a:latin typeface="+mn-lt"/>
                          <a:ea typeface="+mn-ea"/>
                          <a:cs typeface="+mn-cs"/>
                        </a:rPr>
                        <a:t>oyal</a:t>
                      </a:r>
                      <a:endParaRPr lang="pt-BR" dirty="0"/>
                    </a:p>
                  </a:txBody>
                  <a:tcPr/>
                </a:tc>
                <a:extLst>
                  <a:ext uri="{0D108BD9-81ED-4DB2-BD59-A6C34878D82A}">
                    <a16:rowId xmlns:a16="http://schemas.microsoft.com/office/drawing/2014/main" val="334827149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mn-lt"/>
                          <a:ea typeface="+mn-ea"/>
                          <a:cs typeface="+mn-cs"/>
                        </a:rPr>
                        <a:t>l, ir, im, in (não)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Ill</a:t>
                      </a:r>
                      <a:r>
                        <a:rPr lang="pt-BR" sz="1800" b="0" i="0" kern="1200" dirty="0" err="1">
                          <a:solidFill>
                            <a:schemeClr val="tx1"/>
                          </a:solidFill>
                          <a:effectLst/>
                          <a:latin typeface="+mn-lt"/>
                          <a:ea typeface="+mn-ea"/>
                          <a:cs typeface="+mn-cs"/>
                        </a:rPr>
                        <a:t>egal</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ir</a:t>
                      </a:r>
                      <a:r>
                        <a:rPr lang="pt-BR" sz="1800" b="0" i="0" kern="1200" dirty="0">
                          <a:solidFill>
                            <a:schemeClr val="tx1"/>
                          </a:solidFill>
                          <a:effectLst/>
                          <a:latin typeface="+mn-lt"/>
                          <a:ea typeface="+mn-ea"/>
                          <a:cs typeface="+mn-cs"/>
                        </a:rPr>
                        <a:t>regular</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i="0" kern="1200" dirty="0" err="1">
                          <a:solidFill>
                            <a:schemeClr val="tx1"/>
                          </a:solidFill>
                          <a:effectLst/>
                          <a:latin typeface="+mn-lt"/>
                          <a:ea typeface="+mn-ea"/>
                          <a:cs typeface="+mn-cs"/>
                        </a:rPr>
                        <a:t>im</a:t>
                      </a:r>
                      <a:r>
                        <a:rPr lang="es-ES" sz="1800" b="0" i="0" kern="1200" dirty="0" err="1">
                          <a:solidFill>
                            <a:schemeClr val="tx1"/>
                          </a:solidFill>
                          <a:effectLst/>
                          <a:latin typeface="+mn-lt"/>
                          <a:ea typeface="+mn-ea"/>
                          <a:cs typeface="+mn-cs"/>
                        </a:rPr>
                        <a:t>perfect</a:t>
                      </a:r>
                      <a:r>
                        <a:rPr lang="es-ES" sz="1800" b="0" i="0" kern="1200" dirty="0">
                          <a:solidFill>
                            <a:schemeClr val="tx1"/>
                          </a:solidFill>
                          <a:effectLst/>
                          <a:latin typeface="+mn-lt"/>
                          <a:ea typeface="+mn-ea"/>
                          <a:cs typeface="+mn-cs"/>
                        </a:rPr>
                        <a:t> /</a:t>
                      </a:r>
                      <a:r>
                        <a:rPr lang="es-ES" sz="1800" b="1" i="0" kern="1200" dirty="0" err="1">
                          <a:solidFill>
                            <a:schemeClr val="tx1"/>
                          </a:solidFill>
                          <a:effectLst/>
                          <a:latin typeface="+mn-lt"/>
                          <a:ea typeface="+mn-ea"/>
                          <a:cs typeface="+mn-cs"/>
                        </a:rPr>
                        <a:t>in</a:t>
                      </a:r>
                      <a:r>
                        <a:rPr lang="es-ES" sz="1800" b="0" i="0" kern="1200" dirty="0" err="1">
                          <a:solidFill>
                            <a:schemeClr val="tx1"/>
                          </a:solidFill>
                          <a:effectLst/>
                          <a:latin typeface="+mn-lt"/>
                          <a:ea typeface="+mn-ea"/>
                          <a:cs typeface="+mn-cs"/>
                        </a:rPr>
                        <a:t>complete</a:t>
                      </a:r>
                      <a:endParaRPr lang="pt-BR" dirty="0"/>
                    </a:p>
                  </a:txBody>
                  <a:tcPr/>
                </a:tc>
                <a:extLst>
                  <a:ext uri="{0D108BD9-81ED-4DB2-BD59-A6C34878D82A}">
                    <a16:rowId xmlns:a16="http://schemas.microsoft.com/office/drawing/2014/main" val="32574801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tx1"/>
                          </a:solidFill>
                          <a:effectLst/>
                          <a:latin typeface="+mn-lt"/>
                          <a:ea typeface="+mn-ea"/>
                          <a:cs typeface="+mn-cs"/>
                        </a:rPr>
                        <a:t>mis (errado)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Mis</a:t>
                      </a:r>
                      <a:r>
                        <a:rPr lang="pt-BR" sz="1800" b="0" i="0" kern="1200" dirty="0" err="1">
                          <a:solidFill>
                            <a:schemeClr val="tx1"/>
                          </a:solidFill>
                          <a:effectLst/>
                          <a:latin typeface="+mn-lt"/>
                          <a:ea typeface="+mn-ea"/>
                          <a:cs typeface="+mn-cs"/>
                        </a:rPr>
                        <a:t>understand</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mi</a:t>
                      </a:r>
                      <a:r>
                        <a:rPr lang="pt-BR" sz="1800" b="0" i="0" kern="1200" dirty="0" err="1">
                          <a:solidFill>
                            <a:schemeClr val="tx1"/>
                          </a:solidFill>
                          <a:effectLst/>
                          <a:latin typeface="+mn-lt"/>
                          <a:ea typeface="+mn-ea"/>
                          <a:cs typeface="+mn-cs"/>
                        </a:rPr>
                        <a:t>sdirect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mis</a:t>
                      </a:r>
                      <a:r>
                        <a:rPr lang="pt-BR" sz="1800" b="0" i="0" kern="1200" dirty="0" err="1">
                          <a:solidFill>
                            <a:schemeClr val="tx1"/>
                          </a:solidFill>
                          <a:effectLst/>
                          <a:latin typeface="+mn-lt"/>
                          <a:ea typeface="+mn-ea"/>
                          <a:cs typeface="+mn-cs"/>
                        </a:rPr>
                        <a:t>address</a:t>
                      </a:r>
                      <a:endParaRPr lang="pt-BR" dirty="0"/>
                    </a:p>
                  </a:txBody>
                  <a:tcPr/>
                </a:tc>
                <a:extLst>
                  <a:ext uri="{0D108BD9-81ED-4DB2-BD59-A6C34878D82A}">
                    <a16:rowId xmlns:a16="http://schemas.microsoft.com/office/drawing/2014/main" val="31780529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kern="1200" dirty="0">
                          <a:solidFill>
                            <a:schemeClr val="tx1"/>
                          </a:solidFill>
                          <a:effectLst/>
                          <a:latin typeface="+mn-lt"/>
                          <a:ea typeface="+mn-ea"/>
                          <a:cs typeface="+mn-cs"/>
                        </a:rPr>
                        <a:t>non (não) </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Non</a:t>
                      </a:r>
                      <a:r>
                        <a:rPr lang="pt-BR" sz="1800" b="0" i="0" kern="1200" dirty="0" err="1">
                          <a:solidFill>
                            <a:schemeClr val="tx1"/>
                          </a:solidFill>
                          <a:effectLst/>
                          <a:latin typeface="+mn-lt"/>
                          <a:ea typeface="+mn-ea"/>
                          <a:cs typeface="+mn-cs"/>
                        </a:rPr>
                        <a:t>sense</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non</a:t>
                      </a:r>
                      <a:r>
                        <a:rPr lang="pt-BR" sz="1800" b="0" i="0" kern="1200" dirty="0">
                          <a:solidFill>
                            <a:schemeClr val="tx1"/>
                          </a:solidFill>
                          <a:effectLst/>
                          <a:latin typeface="+mn-lt"/>
                          <a:ea typeface="+mn-ea"/>
                          <a:cs typeface="+mn-cs"/>
                        </a:rPr>
                        <a:t>-</a:t>
                      </a:r>
                      <a:r>
                        <a:rPr lang="pt-BR" sz="1800" b="0" i="0" kern="1200" dirty="0" err="1">
                          <a:solidFill>
                            <a:schemeClr val="tx1"/>
                          </a:solidFill>
                          <a:effectLst/>
                          <a:latin typeface="+mn-lt"/>
                          <a:ea typeface="+mn-ea"/>
                          <a:cs typeface="+mn-cs"/>
                        </a:rPr>
                        <a:t>fiction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non</a:t>
                      </a:r>
                      <a:r>
                        <a:rPr lang="pt-BR" sz="1800" b="0" i="0" kern="1200" dirty="0">
                          <a:solidFill>
                            <a:schemeClr val="tx1"/>
                          </a:solidFill>
                          <a:effectLst/>
                          <a:latin typeface="+mn-lt"/>
                          <a:ea typeface="+mn-ea"/>
                          <a:cs typeface="+mn-cs"/>
                        </a:rPr>
                        <a:t>-</a:t>
                      </a:r>
                      <a:r>
                        <a:rPr lang="pt-BR" sz="1800" b="0" i="0" kern="1200" dirty="0" err="1">
                          <a:solidFill>
                            <a:schemeClr val="tx1"/>
                          </a:solidFill>
                          <a:effectLst/>
                          <a:latin typeface="+mn-lt"/>
                          <a:ea typeface="+mn-ea"/>
                          <a:cs typeface="+mn-cs"/>
                        </a:rPr>
                        <a:t>programable</a:t>
                      </a:r>
                      <a:endParaRPr lang="pt-BR" dirty="0"/>
                    </a:p>
                  </a:txBody>
                  <a:tcPr/>
                </a:tc>
                <a:extLst>
                  <a:ext uri="{0D108BD9-81ED-4DB2-BD59-A6C34878D82A}">
                    <a16:rowId xmlns:a16="http://schemas.microsoft.com/office/drawing/2014/main" val="201124345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kern="1200" dirty="0">
                          <a:solidFill>
                            <a:schemeClr val="tx1"/>
                          </a:solidFill>
                          <a:effectLst/>
                          <a:latin typeface="+mn-lt"/>
                          <a:ea typeface="+mn-ea"/>
                          <a:cs typeface="+mn-cs"/>
                        </a:rPr>
                        <a:t>un (não)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Un</a:t>
                      </a:r>
                      <a:r>
                        <a:rPr lang="pt-BR" sz="1800" b="0" i="0" kern="1200" dirty="0" err="1">
                          <a:solidFill>
                            <a:schemeClr val="tx1"/>
                          </a:solidFill>
                          <a:effectLst/>
                          <a:latin typeface="+mn-lt"/>
                          <a:ea typeface="+mn-ea"/>
                          <a:cs typeface="+mn-cs"/>
                        </a:rPr>
                        <a:t>magnetized</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un</a:t>
                      </a:r>
                      <a:r>
                        <a:rPr lang="pt-BR" sz="1800" b="0" i="0" kern="1200" dirty="0" err="1">
                          <a:solidFill>
                            <a:schemeClr val="tx1"/>
                          </a:solidFill>
                          <a:effectLst/>
                          <a:latin typeface="+mn-lt"/>
                          <a:ea typeface="+mn-ea"/>
                          <a:cs typeface="+mn-cs"/>
                        </a:rPr>
                        <a:t>common</a:t>
                      </a:r>
                      <a:endParaRPr lang="pt-BR" dirty="0"/>
                    </a:p>
                  </a:txBody>
                  <a:tcPr/>
                </a:tc>
                <a:tc>
                  <a:txBody>
                    <a:bodyPr/>
                    <a:lstStyle/>
                    <a:p>
                      <a:r>
                        <a:rPr lang="pt-BR" sz="1800" b="1" i="0" kern="1200" dirty="0" err="1">
                          <a:solidFill>
                            <a:schemeClr val="tx1"/>
                          </a:solidFill>
                          <a:effectLst/>
                          <a:latin typeface="+mn-lt"/>
                          <a:ea typeface="+mn-ea"/>
                          <a:cs typeface="+mn-cs"/>
                        </a:rPr>
                        <a:t>un</a:t>
                      </a:r>
                      <a:r>
                        <a:rPr lang="pt-BR" sz="1800" b="0" i="0" kern="1200" dirty="0" err="1">
                          <a:solidFill>
                            <a:schemeClr val="tx1"/>
                          </a:solidFill>
                          <a:effectLst/>
                          <a:latin typeface="+mn-lt"/>
                          <a:ea typeface="+mn-ea"/>
                          <a:cs typeface="+mn-cs"/>
                        </a:rPr>
                        <a:t>professional</a:t>
                      </a:r>
                      <a:endParaRPr lang="pt-BR" sz="1800" b="0" i="0" kern="1200" dirty="0">
                        <a:solidFill>
                          <a:schemeClr val="tx1"/>
                        </a:solidFill>
                        <a:effectLst/>
                        <a:latin typeface="+mn-lt"/>
                        <a:ea typeface="+mn-ea"/>
                        <a:cs typeface="+mn-cs"/>
                      </a:endParaRPr>
                    </a:p>
                  </a:txBody>
                  <a:tcPr/>
                </a:tc>
                <a:extLst>
                  <a:ext uri="{0D108BD9-81ED-4DB2-BD59-A6C34878D82A}">
                    <a16:rowId xmlns:a16="http://schemas.microsoft.com/office/drawing/2014/main" val="1169161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over (excesso, além)</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Over</a:t>
                      </a:r>
                      <a:r>
                        <a:rPr lang="pt-BR" sz="1800" b="0" i="0" kern="1200" dirty="0">
                          <a:solidFill>
                            <a:schemeClr val="tx1"/>
                          </a:solidFill>
                          <a:effectLst/>
                          <a:latin typeface="+mn-lt"/>
                          <a:ea typeface="+mn-ea"/>
                          <a:cs typeface="+mn-cs"/>
                        </a:rPr>
                        <a:t>dose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over</a:t>
                      </a:r>
                      <a:r>
                        <a:rPr lang="pt-BR" sz="1800" b="0" i="0" kern="1200" dirty="0" err="1">
                          <a:solidFill>
                            <a:schemeClr val="tx1"/>
                          </a:solidFill>
                          <a:effectLst/>
                          <a:latin typeface="+mn-lt"/>
                          <a:ea typeface="+mn-ea"/>
                          <a:cs typeface="+mn-cs"/>
                        </a:rPr>
                        <a:t>eat</a:t>
                      </a:r>
                      <a:endParaRPr lang="pt-BR" dirty="0"/>
                    </a:p>
                  </a:txBody>
                  <a:tcPr/>
                </a:tc>
                <a:tc>
                  <a:txBody>
                    <a:bodyPr/>
                    <a:lstStyle/>
                    <a:p>
                      <a:endParaRPr lang="pt-BR" dirty="0"/>
                    </a:p>
                  </a:txBody>
                  <a:tcPr/>
                </a:tc>
                <a:extLst>
                  <a:ext uri="{0D108BD9-81ED-4DB2-BD59-A6C34878D82A}">
                    <a16:rowId xmlns:a16="http://schemas.microsoft.com/office/drawing/2014/main" val="9573151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kern="1200" dirty="0">
                          <a:solidFill>
                            <a:schemeClr val="tx1"/>
                          </a:solidFill>
                          <a:effectLst/>
                          <a:latin typeface="+mn-lt"/>
                          <a:ea typeface="+mn-ea"/>
                          <a:cs typeface="+mn-cs"/>
                        </a:rPr>
                        <a:t>pre (antes)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Pre</a:t>
                      </a:r>
                      <a:r>
                        <a:rPr lang="pt-BR" sz="1800" b="0" i="0" kern="1200" dirty="0" err="1">
                          <a:solidFill>
                            <a:schemeClr val="tx1"/>
                          </a:solidFill>
                          <a:effectLst/>
                          <a:latin typeface="+mn-lt"/>
                          <a:ea typeface="+mn-ea"/>
                          <a:cs typeface="+mn-cs"/>
                        </a:rPr>
                        <a:t>marital</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pre</a:t>
                      </a:r>
                      <a:r>
                        <a:rPr lang="pt-BR" sz="1800" b="0" i="0" kern="1200" dirty="0" err="1">
                          <a:solidFill>
                            <a:schemeClr val="tx1"/>
                          </a:solidFill>
                          <a:effectLst/>
                          <a:latin typeface="+mn-lt"/>
                          <a:ea typeface="+mn-ea"/>
                          <a:cs typeface="+mn-cs"/>
                        </a:rPr>
                        <a:t>fix</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pre</a:t>
                      </a:r>
                      <a:r>
                        <a:rPr lang="pt-BR" sz="1800" b="0" i="0" kern="1200" dirty="0" err="1">
                          <a:solidFill>
                            <a:schemeClr val="tx1"/>
                          </a:solidFill>
                          <a:effectLst/>
                          <a:latin typeface="+mn-lt"/>
                          <a:ea typeface="+mn-ea"/>
                          <a:cs typeface="+mn-cs"/>
                        </a:rPr>
                        <a:t>history</a:t>
                      </a:r>
                      <a:endParaRPr lang="pt-BR" dirty="0"/>
                    </a:p>
                  </a:txBody>
                  <a:tcPr/>
                </a:tc>
                <a:extLst>
                  <a:ext uri="{0D108BD9-81ED-4DB2-BD59-A6C34878D82A}">
                    <a16:rowId xmlns:a16="http://schemas.microsoft.com/office/drawing/2014/main" val="238170825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kern="1200" dirty="0">
                          <a:solidFill>
                            <a:schemeClr val="tx1"/>
                          </a:solidFill>
                          <a:effectLst/>
                          <a:latin typeface="+mn-lt"/>
                          <a:ea typeface="+mn-ea"/>
                          <a:cs typeface="+mn-cs"/>
                        </a:rPr>
                        <a:t>Mini, micro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Mini</a:t>
                      </a:r>
                      <a:r>
                        <a:rPr lang="pt-BR" sz="1800" b="0" i="0" kern="1200" dirty="0" err="1">
                          <a:solidFill>
                            <a:schemeClr val="tx1"/>
                          </a:solidFill>
                          <a:effectLst/>
                          <a:latin typeface="+mn-lt"/>
                          <a:ea typeface="+mn-ea"/>
                          <a:cs typeface="+mn-cs"/>
                        </a:rPr>
                        <a:t>computer</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Micro</a:t>
                      </a:r>
                      <a:r>
                        <a:rPr lang="pt-BR" sz="1800" b="0" i="0" kern="1200" dirty="0" err="1">
                          <a:solidFill>
                            <a:schemeClr val="tx1"/>
                          </a:solidFill>
                          <a:effectLst/>
                          <a:latin typeface="+mn-lt"/>
                          <a:ea typeface="+mn-ea"/>
                          <a:cs typeface="+mn-cs"/>
                        </a:rPr>
                        <a:t>computer</a:t>
                      </a:r>
                      <a:endParaRPr lang="pt-BR" dirty="0"/>
                    </a:p>
                  </a:txBody>
                  <a:tcPr/>
                </a:tc>
                <a:tc>
                  <a:txBody>
                    <a:bodyPr/>
                    <a:lstStyle/>
                    <a:p>
                      <a:endParaRPr lang="pt-BR"/>
                    </a:p>
                  </a:txBody>
                  <a:tcPr/>
                </a:tc>
                <a:extLst>
                  <a:ext uri="{0D108BD9-81ED-4DB2-BD59-A6C34878D82A}">
                    <a16:rowId xmlns:a16="http://schemas.microsoft.com/office/drawing/2014/main" val="2572644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kern="1200" dirty="0">
                          <a:solidFill>
                            <a:schemeClr val="tx1"/>
                          </a:solidFill>
                          <a:effectLst/>
                          <a:latin typeface="+mn-lt"/>
                          <a:ea typeface="+mn-ea"/>
                          <a:cs typeface="+mn-cs"/>
                        </a:rPr>
                        <a:t>Macro, mega</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Macro</a:t>
                      </a:r>
                      <a:r>
                        <a:rPr lang="pt-BR" sz="1800" b="0" i="0" kern="1200" dirty="0" err="1">
                          <a:solidFill>
                            <a:schemeClr val="tx1"/>
                          </a:solidFill>
                          <a:effectLst/>
                          <a:latin typeface="+mn-lt"/>
                          <a:ea typeface="+mn-ea"/>
                          <a:cs typeface="+mn-cs"/>
                        </a:rPr>
                        <a:t>economics</a:t>
                      </a:r>
                      <a:endParaRPr lang="pt-BR" sz="1800" b="0" i="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Mega</a:t>
                      </a:r>
                      <a:r>
                        <a:rPr lang="pt-BR" sz="1800" b="0" i="0" kern="1200" dirty="0">
                          <a:solidFill>
                            <a:schemeClr val="tx1"/>
                          </a:solidFill>
                          <a:effectLst/>
                          <a:latin typeface="+mn-lt"/>
                          <a:ea typeface="+mn-ea"/>
                          <a:cs typeface="+mn-cs"/>
                        </a:rPr>
                        <a:t>byte</a:t>
                      </a:r>
                      <a:endParaRPr lang="pt-BR" dirty="0"/>
                    </a:p>
                  </a:txBody>
                  <a:tcPr/>
                </a:tc>
                <a:tc>
                  <a:txBody>
                    <a:bodyPr/>
                    <a:lstStyle/>
                    <a:p>
                      <a:endParaRPr lang="pt-BR"/>
                    </a:p>
                  </a:txBody>
                  <a:tcPr/>
                </a:tc>
                <a:extLst>
                  <a:ext uri="{0D108BD9-81ED-4DB2-BD59-A6C34878D82A}">
                    <a16:rowId xmlns:a16="http://schemas.microsoft.com/office/drawing/2014/main" val="144084735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tx1"/>
                          </a:solidFill>
                          <a:effectLst/>
                          <a:latin typeface="+mn-lt"/>
                          <a:ea typeface="+mn-ea"/>
                          <a:cs typeface="+mn-cs"/>
                        </a:rPr>
                        <a:t>Inter (entre)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a:solidFill>
                            <a:schemeClr val="tx1"/>
                          </a:solidFill>
                          <a:effectLst/>
                          <a:latin typeface="+mn-lt"/>
                          <a:ea typeface="+mn-ea"/>
                          <a:cs typeface="+mn-cs"/>
                        </a:rPr>
                        <a:t>Inter</a:t>
                      </a:r>
                      <a:r>
                        <a:rPr lang="pt-BR" sz="1800" b="0" i="0" kern="1200" dirty="0">
                          <a:solidFill>
                            <a:schemeClr val="tx1"/>
                          </a:solidFill>
                          <a:effectLst/>
                          <a:latin typeface="+mn-lt"/>
                          <a:ea typeface="+mn-ea"/>
                          <a:cs typeface="+mn-cs"/>
                        </a:rPr>
                        <a:t>face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1" i="0" kern="1200" dirty="0" err="1">
                          <a:solidFill>
                            <a:schemeClr val="tx1"/>
                          </a:solidFill>
                          <a:effectLst/>
                          <a:latin typeface="+mn-lt"/>
                          <a:ea typeface="+mn-ea"/>
                          <a:cs typeface="+mn-cs"/>
                        </a:rPr>
                        <a:t>Inter</a:t>
                      </a:r>
                      <a:r>
                        <a:rPr lang="pt-BR" sz="1800" b="0" i="0" kern="1200" dirty="0" err="1">
                          <a:solidFill>
                            <a:schemeClr val="tx1"/>
                          </a:solidFill>
                          <a:effectLst/>
                          <a:latin typeface="+mn-lt"/>
                          <a:ea typeface="+mn-ea"/>
                          <a:cs typeface="+mn-cs"/>
                        </a:rPr>
                        <a:t>active</a:t>
                      </a:r>
                      <a:endParaRPr lang="pt-BR" dirty="0"/>
                    </a:p>
                  </a:txBody>
                  <a:tcPr/>
                </a:tc>
                <a:tc>
                  <a:txBody>
                    <a:bodyPr/>
                    <a:lstStyle/>
                    <a:p>
                      <a:endParaRPr lang="pt-BR" dirty="0"/>
                    </a:p>
                  </a:txBody>
                  <a:tcPr/>
                </a:tc>
                <a:extLst>
                  <a:ext uri="{0D108BD9-81ED-4DB2-BD59-A6C34878D82A}">
                    <a16:rowId xmlns:a16="http://schemas.microsoft.com/office/drawing/2014/main" val="710314099"/>
                  </a:ext>
                </a:extLst>
              </a:tr>
            </a:tbl>
          </a:graphicData>
        </a:graphic>
      </p:graphicFrame>
    </p:spTree>
    <p:extLst>
      <p:ext uri="{BB962C8B-B14F-4D97-AF65-F5344CB8AC3E}">
        <p14:creationId xmlns:p14="http://schemas.microsoft.com/office/powerpoint/2010/main" val="2374759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D98CF2-A1F0-42FE-88AD-58E5C1A6085D}"/>
              </a:ext>
            </a:extLst>
          </p:cNvPr>
          <p:cNvSpPr>
            <a:spLocks noGrp="1"/>
          </p:cNvSpPr>
          <p:nvPr>
            <p:ph type="title"/>
          </p:nvPr>
        </p:nvSpPr>
        <p:spPr>
          <a:xfrm>
            <a:off x="838200" y="365125"/>
            <a:ext cx="10515600" cy="767639"/>
          </a:xfrm>
        </p:spPr>
        <p:txBody>
          <a:bodyPr/>
          <a:lstStyle/>
          <a:p>
            <a:r>
              <a:rPr lang="pt-BR" dirty="0"/>
              <a:t>SUFIXAÇÃO, VERBOS E ADVÉRBIOS</a:t>
            </a:r>
          </a:p>
        </p:txBody>
      </p:sp>
      <p:graphicFrame>
        <p:nvGraphicFramePr>
          <p:cNvPr id="6" name="Espaço Reservado para Conteúdo 5">
            <a:extLst>
              <a:ext uri="{FF2B5EF4-FFF2-40B4-BE49-F238E27FC236}">
                <a16:creationId xmlns:a16="http://schemas.microsoft.com/office/drawing/2014/main" id="{EC2F1183-B4D8-4344-8D84-8E9A936AC8AE}"/>
              </a:ext>
            </a:extLst>
          </p:cNvPr>
          <p:cNvGraphicFramePr>
            <a:graphicFrameLocks noGrp="1"/>
          </p:cNvGraphicFramePr>
          <p:nvPr>
            <p:ph idx="1"/>
            <p:extLst>
              <p:ext uri="{D42A27DB-BD31-4B8C-83A1-F6EECF244321}">
                <p14:modId xmlns:p14="http://schemas.microsoft.com/office/powerpoint/2010/main" val="1623489420"/>
              </p:ext>
            </p:extLst>
          </p:nvPr>
        </p:nvGraphicFramePr>
        <p:xfrm>
          <a:off x="838200" y="2316480"/>
          <a:ext cx="10515600" cy="1112520"/>
        </p:xfrm>
        <a:graphic>
          <a:graphicData uri="http://schemas.openxmlformats.org/drawingml/2006/table">
            <a:tbl>
              <a:tblPr firstRow="1" bandRow="1">
                <a:tableStyleId>{0505E3EF-67EA-436B-97B2-0124C06EBD24}</a:tableStyleId>
              </a:tblPr>
              <a:tblGrid>
                <a:gridCol w="2628900">
                  <a:extLst>
                    <a:ext uri="{9D8B030D-6E8A-4147-A177-3AD203B41FA5}">
                      <a16:colId xmlns:a16="http://schemas.microsoft.com/office/drawing/2014/main" val="1157805962"/>
                    </a:ext>
                  </a:extLst>
                </a:gridCol>
                <a:gridCol w="2628900">
                  <a:extLst>
                    <a:ext uri="{9D8B030D-6E8A-4147-A177-3AD203B41FA5}">
                      <a16:colId xmlns:a16="http://schemas.microsoft.com/office/drawing/2014/main" val="2808425657"/>
                    </a:ext>
                  </a:extLst>
                </a:gridCol>
                <a:gridCol w="2628900">
                  <a:extLst>
                    <a:ext uri="{9D8B030D-6E8A-4147-A177-3AD203B41FA5}">
                      <a16:colId xmlns:a16="http://schemas.microsoft.com/office/drawing/2014/main" val="3445802741"/>
                    </a:ext>
                  </a:extLst>
                </a:gridCol>
                <a:gridCol w="2628900">
                  <a:extLst>
                    <a:ext uri="{9D8B030D-6E8A-4147-A177-3AD203B41FA5}">
                      <a16:colId xmlns:a16="http://schemas.microsoft.com/office/drawing/2014/main" val="3186964701"/>
                    </a:ext>
                  </a:extLst>
                </a:gridCol>
              </a:tblGrid>
              <a:tr h="370840">
                <a:tc>
                  <a:txBody>
                    <a:bodyPr/>
                    <a:lstStyle/>
                    <a:p>
                      <a:r>
                        <a:rPr lang="pt-BR" dirty="0"/>
                        <a:t>– </a:t>
                      </a:r>
                      <a:r>
                        <a:rPr lang="pt-BR" dirty="0" err="1"/>
                        <a:t>en</a:t>
                      </a:r>
                      <a:endParaRPr lang="pt-BR" dirty="0"/>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Fresh</a:t>
                      </a:r>
                      <a:r>
                        <a:rPr lang="pt-BR" sz="1800" b="1" i="0" kern="1200" dirty="0" err="1">
                          <a:solidFill>
                            <a:schemeClr val="dk1"/>
                          </a:solidFill>
                          <a:effectLst/>
                          <a:latin typeface="+mn-lt"/>
                          <a:ea typeface="+mn-ea"/>
                          <a:cs typeface="+mn-cs"/>
                        </a:rPr>
                        <a:t>en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black</a:t>
                      </a:r>
                      <a:r>
                        <a:rPr lang="pt-BR" sz="1800" b="1" i="0" kern="1200" dirty="0" err="1">
                          <a:solidFill>
                            <a:schemeClr val="dk1"/>
                          </a:solidFill>
                          <a:effectLst/>
                          <a:latin typeface="+mn-lt"/>
                          <a:ea typeface="+mn-ea"/>
                          <a:cs typeface="+mn-cs"/>
                        </a:rPr>
                        <a:t>en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Hard</a:t>
                      </a:r>
                      <a:r>
                        <a:rPr lang="pt-BR" sz="1800" b="1" i="0" kern="1200" dirty="0" err="1">
                          <a:solidFill>
                            <a:schemeClr val="dk1"/>
                          </a:solidFill>
                          <a:effectLst/>
                          <a:latin typeface="+mn-lt"/>
                          <a:ea typeface="+mn-ea"/>
                          <a:cs typeface="+mn-cs"/>
                        </a:rPr>
                        <a:t>en</a:t>
                      </a:r>
                      <a:endParaRPr lang="pt-BR" dirty="0"/>
                    </a:p>
                  </a:txBody>
                  <a:tcPr/>
                </a:tc>
                <a:extLst>
                  <a:ext uri="{0D108BD9-81ED-4DB2-BD59-A6C34878D82A}">
                    <a16:rowId xmlns:a16="http://schemas.microsoft.com/office/drawing/2014/main" val="68903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ify</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Simpl</a:t>
                      </a:r>
                      <a:r>
                        <a:rPr lang="pt-BR" sz="1800" b="1" i="0" kern="1200" dirty="0" err="1">
                          <a:solidFill>
                            <a:schemeClr val="dk1"/>
                          </a:solidFill>
                          <a:effectLst/>
                          <a:latin typeface="+mn-lt"/>
                          <a:ea typeface="+mn-ea"/>
                          <a:cs typeface="+mn-cs"/>
                        </a:rPr>
                        <a:t>ify</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solid</a:t>
                      </a:r>
                      <a:r>
                        <a:rPr lang="pt-BR" sz="1800" b="1" i="0" kern="1200" dirty="0" err="1">
                          <a:solidFill>
                            <a:schemeClr val="dk1"/>
                          </a:solidFill>
                          <a:effectLst/>
                          <a:latin typeface="+mn-lt"/>
                          <a:ea typeface="+mn-ea"/>
                          <a:cs typeface="+mn-cs"/>
                        </a:rPr>
                        <a:t>ify</a:t>
                      </a:r>
                      <a:r>
                        <a:rPr lang="pt-BR" sz="1800" b="0" i="0" kern="1200" dirty="0">
                          <a:solidFill>
                            <a:schemeClr val="dk1"/>
                          </a:solidFill>
                          <a:effectLst/>
                          <a:latin typeface="+mn-lt"/>
                          <a:ea typeface="+mn-ea"/>
                          <a:cs typeface="+mn-cs"/>
                        </a:rPr>
                        <a:t> </a:t>
                      </a:r>
                      <a:endParaRPr lang="pt-BR" dirty="0"/>
                    </a:p>
                  </a:txBody>
                  <a:tcPr/>
                </a:tc>
                <a:tc>
                  <a:txBody>
                    <a:bodyPr/>
                    <a:lstStyle/>
                    <a:p>
                      <a:endParaRPr lang="pt-BR"/>
                    </a:p>
                  </a:txBody>
                  <a:tcPr/>
                </a:tc>
                <a:extLst>
                  <a:ext uri="{0D108BD9-81ED-4DB2-BD59-A6C34878D82A}">
                    <a16:rowId xmlns:a16="http://schemas.microsoft.com/office/drawing/2014/main" val="15476308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ize</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Central</a:t>
                      </a:r>
                      <a:r>
                        <a:rPr lang="pt-BR" sz="1800" b="1" i="0" kern="1200" dirty="0">
                          <a:solidFill>
                            <a:schemeClr val="dk1"/>
                          </a:solidFill>
                          <a:effectLst/>
                          <a:latin typeface="+mn-lt"/>
                          <a:ea typeface="+mn-ea"/>
                          <a:cs typeface="+mn-cs"/>
                        </a:rPr>
                        <a:t>ize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modern</a:t>
                      </a:r>
                      <a:r>
                        <a:rPr lang="pt-BR" sz="1800" b="1" i="0" kern="1200" dirty="0">
                          <a:solidFill>
                            <a:schemeClr val="dk1"/>
                          </a:solidFill>
                          <a:effectLst/>
                          <a:latin typeface="+mn-lt"/>
                          <a:ea typeface="+mn-ea"/>
                          <a:cs typeface="+mn-cs"/>
                        </a:rPr>
                        <a:t>ize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computer</a:t>
                      </a:r>
                      <a:r>
                        <a:rPr lang="pt-BR" sz="1800" b="1" i="0" kern="1200" dirty="0" err="1">
                          <a:solidFill>
                            <a:schemeClr val="dk1"/>
                          </a:solidFill>
                          <a:effectLst/>
                          <a:latin typeface="+mn-lt"/>
                          <a:ea typeface="+mn-ea"/>
                          <a:cs typeface="+mn-cs"/>
                        </a:rPr>
                        <a:t>ize</a:t>
                      </a:r>
                      <a:endParaRPr lang="pt-BR" dirty="0"/>
                    </a:p>
                  </a:txBody>
                  <a:tcPr/>
                </a:tc>
                <a:extLst>
                  <a:ext uri="{0D108BD9-81ED-4DB2-BD59-A6C34878D82A}">
                    <a16:rowId xmlns:a16="http://schemas.microsoft.com/office/drawing/2014/main" val="3591790912"/>
                  </a:ext>
                </a:extLst>
              </a:tr>
            </a:tbl>
          </a:graphicData>
        </a:graphic>
      </p:graphicFrame>
      <p:graphicFrame>
        <p:nvGraphicFramePr>
          <p:cNvPr id="8" name="Tabela 7">
            <a:extLst>
              <a:ext uri="{FF2B5EF4-FFF2-40B4-BE49-F238E27FC236}">
                <a16:creationId xmlns:a16="http://schemas.microsoft.com/office/drawing/2014/main" id="{FBFD49B4-5D44-4E57-8A8D-7FDAD9EC9834}"/>
              </a:ext>
            </a:extLst>
          </p:cNvPr>
          <p:cNvGraphicFramePr>
            <a:graphicFrameLocks noGrp="1"/>
          </p:cNvGraphicFramePr>
          <p:nvPr>
            <p:extLst>
              <p:ext uri="{D42A27DB-BD31-4B8C-83A1-F6EECF244321}">
                <p14:modId xmlns:p14="http://schemas.microsoft.com/office/powerpoint/2010/main" val="3808718725"/>
              </p:ext>
            </p:extLst>
          </p:nvPr>
        </p:nvGraphicFramePr>
        <p:xfrm>
          <a:off x="2032000" y="5155188"/>
          <a:ext cx="8128000" cy="1010920"/>
        </p:xfrm>
        <a:graphic>
          <a:graphicData uri="http://schemas.openxmlformats.org/drawingml/2006/table">
            <a:tbl>
              <a:tblPr firstRow="1" bandRow="1">
                <a:tableStyleId>{0505E3EF-67EA-436B-97B2-0124C06EBD24}</a:tableStyleId>
              </a:tblPr>
              <a:tblGrid>
                <a:gridCol w="1625600">
                  <a:extLst>
                    <a:ext uri="{9D8B030D-6E8A-4147-A177-3AD203B41FA5}">
                      <a16:colId xmlns:a16="http://schemas.microsoft.com/office/drawing/2014/main" val="3092590309"/>
                    </a:ext>
                  </a:extLst>
                </a:gridCol>
                <a:gridCol w="1625600">
                  <a:extLst>
                    <a:ext uri="{9D8B030D-6E8A-4147-A177-3AD203B41FA5}">
                      <a16:colId xmlns:a16="http://schemas.microsoft.com/office/drawing/2014/main" val="2457503327"/>
                    </a:ext>
                  </a:extLst>
                </a:gridCol>
                <a:gridCol w="1625600">
                  <a:extLst>
                    <a:ext uri="{9D8B030D-6E8A-4147-A177-3AD203B41FA5}">
                      <a16:colId xmlns:a16="http://schemas.microsoft.com/office/drawing/2014/main" val="548431940"/>
                    </a:ext>
                  </a:extLst>
                </a:gridCol>
                <a:gridCol w="1625600">
                  <a:extLst>
                    <a:ext uri="{9D8B030D-6E8A-4147-A177-3AD203B41FA5}">
                      <a16:colId xmlns:a16="http://schemas.microsoft.com/office/drawing/2014/main" val="142894960"/>
                    </a:ext>
                  </a:extLst>
                </a:gridCol>
                <a:gridCol w="1625600">
                  <a:extLst>
                    <a:ext uri="{9D8B030D-6E8A-4147-A177-3AD203B41FA5}">
                      <a16:colId xmlns:a16="http://schemas.microsoft.com/office/drawing/2014/main" val="288568853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ly</a:t>
                      </a:r>
                      <a:r>
                        <a:rPr lang="pt-BR" sz="1800" b="0" i="0" kern="1200" dirty="0">
                          <a:solidFill>
                            <a:schemeClr val="dk1"/>
                          </a:solidFill>
                          <a:effectLst/>
                          <a:latin typeface="+mn-lt"/>
                          <a:ea typeface="+mn-ea"/>
                          <a:cs typeface="+mn-cs"/>
                        </a:rPr>
                        <a:t> (mente)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Logical</a:t>
                      </a:r>
                      <a:r>
                        <a:rPr lang="pt-BR" sz="1800" b="1" i="0" kern="1200" dirty="0" err="1">
                          <a:solidFill>
                            <a:schemeClr val="dk1"/>
                          </a:solidFill>
                          <a:effectLst/>
                          <a:latin typeface="+mn-lt"/>
                          <a:ea typeface="+mn-ea"/>
                          <a:cs typeface="+mn-cs"/>
                        </a:rPr>
                        <a:t>ly</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Comparab</a:t>
                      </a:r>
                      <a:r>
                        <a:rPr lang="pt-BR" sz="1800" b="1" i="0" kern="1200" dirty="0" err="1">
                          <a:solidFill>
                            <a:schemeClr val="dk1"/>
                          </a:solidFill>
                          <a:effectLst/>
                          <a:latin typeface="+mn-lt"/>
                          <a:ea typeface="+mn-ea"/>
                          <a:cs typeface="+mn-cs"/>
                        </a:rPr>
                        <a:t>ly</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Year</a:t>
                      </a:r>
                      <a:r>
                        <a:rPr lang="pt-BR" sz="1800" b="1" i="0" kern="1200" dirty="0" err="1">
                          <a:solidFill>
                            <a:schemeClr val="dk1"/>
                          </a:solidFill>
                          <a:effectLst/>
                          <a:latin typeface="+mn-lt"/>
                          <a:ea typeface="+mn-ea"/>
                          <a:cs typeface="+mn-cs"/>
                        </a:rPr>
                        <a:t>ly</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annual</a:t>
                      </a:r>
                      <a:r>
                        <a:rPr lang="pt-BR" sz="1800" b="1" i="0" kern="1200" dirty="0" err="1">
                          <a:solidFill>
                            <a:schemeClr val="dk1"/>
                          </a:solidFill>
                          <a:effectLst/>
                          <a:latin typeface="+mn-lt"/>
                          <a:ea typeface="+mn-ea"/>
                          <a:cs typeface="+mn-cs"/>
                        </a:rPr>
                        <a:t>ly</a:t>
                      </a:r>
                      <a:endParaRPr lang="pt-BR" sz="1800" b="0" i="0" kern="1200" dirty="0">
                        <a:solidFill>
                          <a:schemeClr val="dk1"/>
                        </a:solidFill>
                        <a:effectLst/>
                        <a:latin typeface="+mn-lt"/>
                        <a:ea typeface="+mn-ea"/>
                        <a:cs typeface="+mn-cs"/>
                      </a:endParaRPr>
                    </a:p>
                  </a:txBody>
                  <a:tcPr/>
                </a:tc>
                <a:extLst>
                  <a:ext uri="{0D108BD9-81ED-4DB2-BD59-A6C34878D82A}">
                    <a16:rowId xmlns:a16="http://schemas.microsoft.com/office/drawing/2014/main" val="17416633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ward</a:t>
                      </a:r>
                      <a:r>
                        <a:rPr lang="pt-BR" sz="1800" b="0" i="0" kern="1200" dirty="0">
                          <a:solidFill>
                            <a:schemeClr val="dk1"/>
                          </a:solidFill>
                          <a:effectLst/>
                          <a:latin typeface="+mn-lt"/>
                          <a:ea typeface="+mn-ea"/>
                          <a:cs typeface="+mn-cs"/>
                        </a:rPr>
                        <a:t> (em direção)</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Down</a:t>
                      </a:r>
                      <a:r>
                        <a:rPr lang="pt-BR" sz="1800" b="1" i="0" kern="1200" dirty="0" err="1">
                          <a:solidFill>
                            <a:schemeClr val="dk1"/>
                          </a:solidFill>
                          <a:effectLst/>
                          <a:latin typeface="+mn-lt"/>
                          <a:ea typeface="+mn-ea"/>
                          <a:cs typeface="+mn-cs"/>
                        </a:rPr>
                        <a:t>ward</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home</a:t>
                      </a:r>
                      <a:r>
                        <a:rPr lang="pt-BR" sz="1800" b="1" i="0" kern="1200" dirty="0" err="1">
                          <a:solidFill>
                            <a:schemeClr val="dk1"/>
                          </a:solidFill>
                          <a:effectLst/>
                          <a:latin typeface="+mn-lt"/>
                          <a:ea typeface="+mn-ea"/>
                          <a:cs typeface="+mn-cs"/>
                        </a:rPr>
                        <a:t>ward</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In</a:t>
                      </a:r>
                      <a:r>
                        <a:rPr lang="pt-BR" sz="1800" b="1" i="0" kern="1200" dirty="0" err="1">
                          <a:solidFill>
                            <a:schemeClr val="dk1"/>
                          </a:solidFill>
                          <a:effectLst/>
                          <a:latin typeface="+mn-lt"/>
                          <a:ea typeface="+mn-ea"/>
                          <a:cs typeface="+mn-cs"/>
                        </a:rPr>
                        <a:t>ward</a:t>
                      </a:r>
                      <a:endParaRPr lang="pt-BR" sz="1800" b="0" i="0" kern="1200" dirty="0">
                        <a:solidFill>
                          <a:schemeClr val="dk1"/>
                        </a:solidFill>
                        <a:effectLst/>
                        <a:latin typeface="+mn-lt"/>
                        <a:ea typeface="+mn-ea"/>
                        <a:cs typeface="+mn-cs"/>
                      </a:endParaRPr>
                    </a:p>
                    <a:p>
                      <a:endParaRPr lang="pt-BR" dirty="0"/>
                    </a:p>
                  </a:txBody>
                  <a:tcPr/>
                </a:tc>
                <a:tc>
                  <a:txBody>
                    <a:bodyPr/>
                    <a:lstStyle/>
                    <a:p>
                      <a:endParaRPr lang="pt-BR" dirty="0"/>
                    </a:p>
                  </a:txBody>
                  <a:tcPr/>
                </a:tc>
                <a:extLst>
                  <a:ext uri="{0D108BD9-81ED-4DB2-BD59-A6C34878D82A}">
                    <a16:rowId xmlns:a16="http://schemas.microsoft.com/office/drawing/2014/main" val="1119023183"/>
                  </a:ext>
                </a:extLst>
              </a:tr>
            </a:tbl>
          </a:graphicData>
        </a:graphic>
      </p:graphicFrame>
    </p:spTree>
    <p:extLst>
      <p:ext uri="{BB962C8B-B14F-4D97-AF65-F5344CB8AC3E}">
        <p14:creationId xmlns:p14="http://schemas.microsoft.com/office/powerpoint/2010/main" val="3909500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F93C6F-2F46-46D8-B0DC-DF65ACA04383}"/>
              </a:ext>
            </a:extLst>
          </p:cNvPr>
          <p:cNvSpPr>
            <a:spLocks noGrp="1"/>
          </p:cNvSpPr>
          <p:nvPr>
            <p:ph type="title"/>
          </p:nvPr>
        </p:nvSpPr>
        <p:spPr>
          <a:xfrm>
            <a:off x="838200" y="365125"/>
            <a:ext cx="10515600" cy="685753"/>
          </a:xfrm>
        </p:spPr>
        <p:txBody>
          <a:bodyPr>
            <a:normAutofit fontScale="90000"/>
          </a:bodyPr>
          <a:lstStyle/>
          <a:p>
            <a:r>
              <a:rPr lang="pt-BR" dirty="0"/>
              <a:t>SUBSTANTIVOS</a:t>
            </a:r>
          </a:p>
        </p:txBody>
      </p:sp>
      <p:graphicFrame>
        <p:nvGraphicFramePr>
          <p:cNvPr id="4" name="Espaço Reservado para Conteúdo 3">
            <a:extLst>
              <a:ext uri="{FF2B5EF4-FFF2-40B4-BE49-F238E27FC236}">
                <a16:creationId xmlns:a16="http://schemas.microsoft.com/office/drawing/2014/main" id="{B813F019-4A64-404F-881C-4052CEE593BB}"/>
              </a:ext>
            </a:extLst>
          </p:cNvPr>
          <p:cNvGraphicFramePr>
            <a:graphicFrameLocks noGrp="1"/>
          </p:cNvGraphicFramePr>
          <p:nvPr>
            <p:ph idx="1"/>
            <p:extLst>
              <p:ext uri="{D42A27DB-BD31-4B8C-83A1-F6EECF244321}">
                <p14:modId xmlns:p14="http://schemas.microsoft.com/office/powerpoint/2010/main" val="2596878414"/>
              </p:ext>
            </p:extLst>
          </p:nvPr>
        </p:nvGraphicFramePr>
        <p:xfrm>
          <a:off x="838200" y="1301115"/>
          <a:ext cx="9369743" cy="4820920"/>
        </p:xfrm>
        <a:graphic>
          <a:graphicData uri="http://schemas.openxmlformats.org/drawingml/2006/table">
            <a:tbl>
              <a:tblPr firstRow="1" bandRow="1">
                <a:tableStyleId>{0505E3EF-67EA-436B-97B2-0124C06EBD24}</a:tableStyleId>
              </a:tblPr>
              <a:tblGrid>
                <a:gridCol w="1483043">
                  <a:extLst>
                    <a:ext uri="{9D8B030D-6E8A-4147-A177-3AD203B41FA5}">
                      <a16:colId xmlns:a16="http://schemas.microsoft.com/office/drawing/2014/main" val="1511383649"/>
                    </a:ext>
                  </a:extLst>
                </a:gridCol>
                <a:gridCol w="2628900">
                  <a:extLst>
                    <a:ext uri="{9D8B030D-6E8A-4147-A177-3AD203B41FA5}">
                      <a16:colId xmlns:a16="http://schemas.microsoft.com/office/drawing/2014/main" val="3764513298"/>
                    </a:ext>
                  </a:extLst>
                </a:gridCol>
                <a:gridCol w="2628900">
                  <a:extLst>
                    <a:ext uri="{9D8B030D-6E8A-4147-A177-3AD203B41FA5}">
                      <a16:colId xmlns:a16="http://schemas.microsoft.com/office/drawing/2014/main" val="3860988151"/>
                    </a:ext>
                  </a:extLst>
                </a:gridCol>
                <a:gridCol w="2628900">
                  <a:extLst>
                    <a:ext uri="{9D8B030D-6E8A-4147-A177-3AD203B41FA5}">
                      <a16:colId xmlns:a16="http://schemas.microsoft.com/office/drawing/2014/main" val="214177489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ance</a:t>
                      </a:r>
                      <a:r>
                        <a:rPr lang="pt-BR" sz="1800" b="0" i="0" kern="1200" dirty="0">
                          <a:solidFill>
                            <a:schemeClr val="dk1"/>
                          </a:solidFill>
                          <a:effectLst/>
                          <a:latin typeface="+mn-lt"/>
                          <a:ea typeface="+mn-ea"/>
                          <a:cs typeface="+mn-cs"/>
                        </a:rPr>
                        <a:t> / </a:t>
                      </a:r>
                      <a:r>
                        <a:rPr lang="pt-BR" sz="1800" b="0" i="0" kern="1200" dirty="0" err="1">
                          <a:solidFill>
                            <a:schemeClr val="dk1"/>
                          </a:solidFill>
                          <a:effectLst/>
                          <a:latin typeface="+mn-lt"/>
                          <a:ea typeface="+mn-ea"/>
                          <a:cs typeface="+mn-cs"/>
                        </a:rPr>
                        <a:t>ence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Toler</a:t>
                      </a:r>
                      <a:r>
                        <a:rPr lang="pt-BR" sz="1800" b="1" i="0" kern="1200" dirty="0" err="1">
                          <a:solidFill>
                            <a:schemeClr val="dk1"/>
                          </a:solidFill>
                          <a:effectLst/>
                          <a:latin typeface="+mn-lt"/>
                          <a:ea typeface="+mn-ea"/>
                          <a:cs typeface="+mn-cs"/>
                        </a:rPr>
                        <a:t>ance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Prefer</a:t>
                      </a:r>
                      <a:r>
                        <a:rPr lang="pt-BR" sz="1800" b="1" i="0" kern="1200" dirty="0" err="1">
                          <a:solidFill>
                            <a:schemeClr val="dk1"/>
                          </a:solidFill>
                          <a:effectLst/>
                          <a:latin typeface="+mn-lt"/>
                          <a:ea typeface="+mn-ea"/>
                          <a:cs typeface="+mn-cs"/>
                        </a:rPr>
                        <a:t>ence</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Perform</a:t>
                      </a:r>
                      <a:r>
                        <a:rPr lang="pt-BR" sz="1800" b="1" i="0" kern="1200" dirty="0">
                          <a:solidFill>
                            <a:schemeClr val="dk1"/>
                          </a:solidFill>
                          <a:effectLst/>
                          <a:latin typeface="+mn-lt"/>
                          <a:ea typeface="+mn-ea"/>
                          <a:cs typeface="+mn-cs"/>
                        </a:rPr>
                        <a:t>ance</a:t>
                      </a:r>
                      <a:endParaRPr lang="pt-BR" dirty="0"/>
                    </a:p>
                  </a:txBody>
                  <a:tcPr/>
                </a:tc>
                <a:extLst>
                  <a:ext uri="{0D108BD9-81ED-4DB2-BD59-A6C34878D82A}">
                    <a16:rowId xmlns:a16="http://schemas.microsoft.com/office/drawing/2014/main" val="251914764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or</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Operat</a:t>
                      </a:r>
                      <a:r>
                        <a:rPr lang="pt-BR" sz="1800" b="1" i="0" kern="1200" dirty="0" err="1">
                          <a:solidFill>
                            <a:schemeClr val="dk1"/>
                          </a:solidFill>
                          <a:effectLst/>
                          <a:latin typeface="+mn-lt"/>
                          <a:ea typeface="+mn-ea"/>
                          <a:cs typeface="+mn-cs"/>
                        </a:rPr>
                        <a:t>or</a:t>
                      </a:r>
                      <a:endParaRPr lang="pt-BR" dirty="0"/>
                    </a:p>
                  </a:txBody>
                  <a:tcPr/>
                </a:tc>
                <a:tc>
                  <a:txBody>
                    <a:bodyPr/>
                    <a:lstStyle/>
                    <a:p>
                      <a:r>
                        <a:rPr lang="pt-BR" sz="1800" b="0" i="0" kern="1200" dirty="0" err="1">
                          <a:solidFill>
                            <a:schemeClr val="dk1"/>
                          </a:solidFill>
                          <a:effectLst/>
                          <a:latin typeface="+mn-lt"/>
                          <a:ea typeface="+mn-ea"/>
                          <a:cs typeface="+mn-cs"/>
                        </a:rPr>
                        <a:t>Accumulat</a:t>
                      </a:r>
                      <a:r>
                        <a:rPr lang="pt-BR" sz="1800" b="1" i="0" kern="1200" dirty="0" err="1">
                          <a:solidFill>
                            <a:schemeClr val="dk1"/>
                          </a:solidFill>
                          <a:effectLst/>
                          <a:latin typeface="+mn-lt"/>
                          <a:ea typeface="+mn-ea"/>
                          <a:cs typeface="+mn-cs"/>
                        </a:rPr>
                        <a:t>or</a:t>
                      </a:r>
                      <a:endParaRPr lang="pt-BR" sz="1800" b="0" i="0" kern="1200" dirty="0">
                        <a:solidFill>
                          <a:schemeClr val="dk1"/>
                        </a:solidFill>
                        <a:effectLst/>
                        <a:latin typeface="+mn-lt"/>
                        <a:ea typeface="+mn-ea"/>
                        <a:cs typeface="+mn-cs"/>
                      </a:endParaRPr>
                    </a:p>
                  </a:txBody>
                  <a:tcPr/>
                </a:tc>
                <a:tc>
                  <a:txBody>
                    <a:bodyPr/>
                    <a:lstStyle/>
                    <a:p>
                      <a:endParaRPr lang="pt-BR"/>
                    </a:p>
                  </a:txBody>
                  <a:tcPr/>
                </a:tc>
                <a:extLst>
                  <a:ext uri="{0D108BD9-81ED-4DB2-BD59-A6C34878D82A}">
                    <a16:rowId xmlns:a16="http://schemas.microsoft.com/office/drawing/2014/main" val="187848337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er</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Train</a:t>
                      </a:r>
                      <a:r>
                        <a:rPr lang="pt-BR" sz="1800" b="1" i="0" kern="1200" dirty="0" err="1">
                          <a:solidFill>
                            <a:schemeClr val="dk1"/>
                          </a:solidFill>
                          <a:effectLst/>
                          <a:latin typeface="+mn-lt"/>
                          <a:ea typeface="+mn-ea"/>
                          <a:cs typeface="+mn-cs"/>
                        </a:rPr>
                        <a:t>er</a:t>
                      </a:r>
                      <a:endParaRPr lang="pt-BR" dirty="0"/>
                    </a:p>
                  </a:txBody>
                  <a:tcPr/>
                </a:tc>
                <a:tc>
                  <a:txBody>
                    <a:bodyPr/>
                    <a:lstStyle/>
                    <a:p>
                      <a:r>
                        <a:rPr lang="pt-BR" sz="1800" b="0" i="0" kern="1200" dirty="0" err="1">
                          <a:solidFill>
                            <a:schemeClr val="dk1"/>
                          </a:solidFill>
                          <a:effectLst/>
                          <a:latin typeface="+mn-lt"/>
                          <a:ea typeface="+mn-ea"/>
                          <a:cs typeface="+mn-cs"/>
                        </a:rPr>
                        <a:t>Employ</a:t>
                      </a:r>
                      <a:r>
                        <a:rPr lang="pt-BR" sz="1800" b="1" i="0" kern="1200" dirty="0" err="1">
                          <a:solidFill>
                            <a:schemeClr val="dk1"/>
                          </a:solidFill>
                          <a:effectLst/>
                          <a:latin typeface="+mn-lt"/>
                          <a:ea typeface="+mn-ea"/>
                          <a:cs typeface="+mn-cs"/>
                        </a:rPr>
                        <a:t>er</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programm</a:t>
                      </a:r>
                      <a:r>
                        <a:rPr lang="pt-BR" sz="1800" b="1" i="0" kern="1200" dirty="0" err="1">
                          <a:solidFill>
                            <a:schemeClr val="dk1"/>
                          </a:solidFill>
                          <a:effectLst/>
                          <a:latin typeface="+mn-lt"/>
                          <a:ea typeface="+mn-ea"/>
                          <a:cs typeface="+mn-cs"/>
                        </a:rPr>
                        <a:t>er</a:t>
                      </a:r>
                      <a:endParaRPr lang="pt-BR" dirty="0"/>
                    </a:p>
                  </a:txBody>
                  <a:tcPr/>
                </a:tc>
                <a:extLst>
                  <a:ext uri="{0D108BD9-81ED-4DB2-BD59-A6C34878D82A}">
                    <a16:rowId xmlns:a16="http://schemas.microsoft.com/office/drawing/2014/main" val="22536882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ee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Train</a:t>
                      </a:r>
                      <a:r>
                        <a:rPr lang="pt-BR" sz="1800" b="1" i="0" kern="1200" dirty="0">
                          <a:solidFill>
                            <a:schemeClr val="dk1"/>
                          </a:solidFill>
                          <a:effectLst/>
                          <a:latin typeface="+mn-lt"/>
                          <a:ea typeface="+mn-ea"/>
                          <a:cs typeface="+mn-cs"/>
                        </a:rPr>
                        <a:t>ee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Employ</a:t>
                      </a:r>
                      <a:r>
                        <a:rPr lang="pt-BR" sz="1800" b="1" i="0" kern="1200" dirty="0" err="1">
                          <a:solidFill>
                            <a:schemeClr val="dk1"/>
                          </a:solidFill>
                          <a:effectLst/>
                          <a:latin typeface="+mn-lt"/>
                          <a:ea typeface="+mn-ea"/>
                          <a:cs typeface="+mn-cs"/>
                        </a:rPr>
                        <a:t>ee</a:t>
                      </a:r>
                      <a:endParaRPr lang="pt-BR" dirty="0"/>
                    </a:p>
                  </a:txBody>
                  <a:tcPr/>
                </a:tc>
                <a:tc>
                  <a:txBody>
                    <a:bodyPr/>
                    <a:lstStyle/>
                    <a:p>
                      <a:endParaRPr lang="pt-BR"/>
                    </a:p>
                  </a:txBody>
                  <a:tcPr/>
                </a:tc>
                <a:extLst>
                  <a:ext uri="{0D108BD9-81ED-4DB2-BD59-A6C34878D82A}">
                    <a16:rowId xmlns:a16="http://schemas.microsoft.com/office/drawing/2014/main" val="19520570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ist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Econom</a:t>
                      </a:r>
                      <a:r>
                        <a:rPr lang="pt-BR" sz="1800" b="1" i="0" kern="1200" dirty="0">
                          <a:solidFill>
                            <a:schemeClr val="dk1"/>
                          </a:solidFill>
                          <a:effectLst/>
                          <a:latin typeface="+mn-lt"/>
                          <a:ea typeface="+mn-ea"/>
                          <a:cs typeface="+mn-cs"/>
                        </a:rPr>
                        <a:t>ist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Scient</a:t>
                      </a:r>
                      <a:r>
                        <a:rPr lang="pt-BR" sz="1800" b="1" i="0" kern="1200" dirty="0" err="1">
                          <a:solidFill>
                            <a:schemeClr val="dk1"/>
                          </a:solidFill>
                          <a:effectLst/>
                          <a:latin typeface="+mn-lt"/>
                          <a:ea typeface="+mn-ea"/>
                          <a:cs typeface="+mn-cs"/>
                        </a:rPr>
                        <a:t>ist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Dent</a:t>
                      </a:r>
                      <a:r>
                        <a:rPr lang="pt-BR" sz="1800" b="1" i="0" kern="1200" dirty="0" err="1">
                          <a:solidFill>
                            <a:schemeClr val="dk1"/>
                          </a:solidFill>
                          <a:effectLst/>
                          <a:latin typeface="+mn-lt"/>
                          <a:ea typeface="+mn-ea"/>
                          <a:cs typeface="+mn-cs"/>
                        </a:rPr>
                        <a:t>ist</a:t>
                      </a:r>
                      <a:endParaRPr lang="pt-BR" dirty="0"/>
                    </a:p>
                  </a:txBody>
                  <a:tcPr/>
                </a:tc>
                <a:extLst>
                  <a:ext uri="{0D108BD9-81ED-4DB2-BD59-A6C34878D82A}">
                    <a16:rowId xmlns:a16="http://schemas.microsoft.com/office/drawing/2014/main" val="22396791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ion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Educat</a:t>
                      </a:r>
                      <a:r>
                        <a:rPr lang="pt-BR" sz="1800" b="1" i="0" kern="1200" dirty="0" err="1">
                          <a:solidFill>
                            <a:schemeClr val="dk1"/>
                          </a:solidFill>
                          <a:effectLst/>
                          <a:latin typeface="+mn-lt"/>
                          <a:ea typeface="+mn-ea"/>
                          <a:cs typeface="+mn-cs"/>
                        </a:rPr>
                        <a:t>ion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Collis</a:t>
                      </a:r>
                      <a:r>
                        <a:rPr lang="pt-BR" sz="1800" b="1" i="0" kern="1200" dirty="0" err="1">
                          <a:solidFill>
                            <a:schemeClr val="dk1"/>
                          </a:solidFill>
                          <a:effectLst/>
                          <a:latin typeface="+mn-lt"/>
                          <a:ea typeface="+mn-ea"/>
                          <a:cs typeface="+mn-cs"/>
                        </a:rPr>
                        <a:t>ion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Compilat</a:t>
                      </a:r>
                      <a:r>
                        <a:rPr lang="pt-BR" sz="1800" b="1" i="0" kern="1200" dirty="0" err="1">
                          <a:solidFill>
                            <a:schemeClr val="dk1"/>
                          </a:solidFill>
                          <a:effectLst/>
                          <a:latin typeface="+mn-lt"/>
                          <a:ea typeface="+mn-ea"/>
                          <a:cs typeface="+mn-cs"/>
                        </a:rPr>
                        <a:t>ion</a:t>
                      </a:r>
                      <a:endParaRPr lang="pt-BR" dirty="0"/>
                    </a:p>
                  </a:txBody>
                  <a:tcPr/>
                </a:tc>
                <a:extLst>
                  <a:ext uri="{0D108BD9-81ED-4DB2-BD59-A6C34878D82A}">
                    <a16:rowId xmlns:a16="http://schemas.microsoft.com/office/drawing/2014/main" val="13131900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ment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Invest</a:t>
                      </a:r>
                      <a:r>
                        <a:rPr lang="pt-BR" sz="1800" b="1" i="0" kern="1200" dirty="0" err="1">
                          <a:solidFill>
                            <a:schemeClr val="dk1"/>
                          </a:solidFill>
                          <a:effectLst/>
                          <a:latin typeface="+mn-lt"/>
                          <a:ea typeface="+mn-ea"/>
                          <a:cs typeface="+mn-cs"/>
                        </a:rPr>
                        <a:t>ment</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Develop</a:t>
                      </a:r>
                      <a:r>
                        <a:rPr lang="pt-BR" sz="1800" b="1" i="0" kern="1200" dirty="0" err="1">
                          <a:solidFill>
                            <a:schemeClr val="dk1"/>
                          </a:solidFill>
                          <a:effectLst/>
                          <a:latin typeface="+mn-lt"/>
                          <a:ea typeface="+mn-ea"/>
                          <a:cs typeface="+mn-cs"/>
                        </a:rPr>
                        <a:t>ment</a:t>
                      </a:r>
                      <a:endParaRPr lang="pt-BR" dirty="0"/>
                    </a:p>
                  </a:txBody>
                  <a:tcPr/>
                </a:tc>
                <a:tc>
                  <a:txBody>
                    <a:bodyPr/>
                    <a:lstStyle/>
                    <a:p>
                      <a:endParaRPr lang="pt-BR"/>
                    </a:p>
                  </a:txBody>
                  <a:tcPr/>
                </a:tc>
                <a:extLst>
                  <a:ext uri="{0D108BD9-81ED-4DB2-BD59-A6C34878D82A}">
                    <a16:rowId xmlns:a16="http://schemas.microsoft.com/office/drawing/2014/main" val="11665791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ity</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Sincer</a:t>
                      </a:r>
                      <a:r>
                        <a:rPr lang="pt-BR" sz="1800" b="1" i="0" kern="1200" dirty="0" err="1">
                          <a:solidFill>
                            <a:schemeClr val="dk1"/>
                          </a:solidFill>
                          <a:effectLst/>
                          <a:latin typeface="+mn-lt"/>
                          <a:ea typeface="+mn-ea"/>
                          <a:cs typeface="+mn-cs"/>
                        </a:rPr>
                        <a:t>ity</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Generos</a:t>
                      </a:r>
                      <a:r>
                        <a:rPr lang="pt-BR" sz="1800" b="1" i="0" kern="1200" dirty="0" err="1">
                          <a:solidFill>
                            <a:schemeClr val="dk1"/>
                          </a:solidFill>
                          <a:effectLst/>
                          <a:latin typeface="+mn-lt"/>
                          <a:ea typeface="+mn-ea"/>
                          <a:cs typeface="+mn-cs"/>
                        </a:rPr>
                        <a:t>ity</a:t>
                      </a:r>
                      <a:endParaRPr lang="pt-BR" dirty="0"/>
                    </a:p>
                  </a:txBody>
                  <a:tcPr/>
                </a:tc>
                <a:tc>
                  <a:txBody>
                    <a:bodyPr/>
                    <a:lstStyle/>
                    <a:p>
                      <a:endParaRPr lang="pt-BR"/>
                    </a:p>
                  </a:txBody>
                  <a:tcPr/>
                </a:tc>
                <a:extLst>
                  <a:ext uri="{0D108BD9-81ED-4DB2-BD59-A6C34878D82A}">
                    <a16:rowId xmlns:a16="http://schemas.microsoft.com/office/drawing/2014/main" val="10511352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ism</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Modern</a:t>
                      </a:r>
                      <a:r>
                        <a:rPr lang="pt-BR" sz="1800" b="1" i="0" kern="1200" dirty="0" err="1">
                          <a:solidFill>
                            <a:schemeClr val="dk1"/>
                          </a:solidFill>
                          <a:effectLst/>
                          <a:latin typeface="+mn-lt"/>
                          <a:ea typeface="+mn-ea"/>
                          <a:cs typeface="+mn-cs"/>
                        </a:rPr>
                        <a:t>ism</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Buddh</a:t>
                      </a:r>
                      <a:r>
                        <a:rPr lang="pt-BR" sz="1800" b="1" i="0" kern="1200" dirty="0" err="1">
                          <a:solidFill>
                            <a:schemeClr val="dk1"/>
                          </a:solidFill>
                          <a:effectLst/>
                          <a:latin typeface="+mn-lt"/>
                          <a:ea typeface="+mn-ea"/>
                          <a:cs typeface="+mn-cs"/>
                        </a:rPr>
                        <a:t>ism</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Magnet</a:t>
                      </a:r>
                      <a:r>
                        <a:rPr lang="pt-BR" sz="1800" b="1" i="0" kern="1200" dirty="0" err="1">
                          <a:solidFill>
                            <a:schemeClr val="dk1"/>
                          </a:solidFill>
                          <a:effectLst/>
                          <a:latin typeface="+mn-lt"/>
                          <a:ea typeface="+mn-ea"/>
                          <a:cs typeface="+mn-cs"/>
                        </a:rPr>
                        <a:t>ism</a:t>
                      </a:r>
                      <a:endParaRPr lang="pt-BR" dirty="0"/>
                    </a:p>
                  </a:txBody>
                  <a:tcPr/>
                </a:tc>
                <a:extLst>
                  <a:ext uri="{0D108BD9-81ED-4DB2-BD59-A6C34878D82A}">
                    <a16:rowId xmlns:a16="http://schemas.microsoft.com/office/drawing/2014/main" val="29824769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ness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Happi</a:t>
                      </a:r>
                      <a:r>
                        <a:rPr lang="pt-BR" sz="1800" b="1" i="0" kern="1200" dirty="0" err="1">
                          <a:solidFill>
                            <a:schemeClr val="dk1"/>
                          </a:solidFill>
                          <a:effectLst/>
                          <a:latin typeface="+mn-lt"/>
                          <a:ea typeface="+mn-ea"/>
                          <a:cs typeface="+mn-cs"/>
                        </a:rPr>
                        <a:t>ness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Dark</a:t>
                      </a:r>
                      <a:r>
                        <a:rPr lang="pt-BR" sz="1800" b="1" i="0" kern="1200" dirty="0" err="1">
                          <a:solidFill>
                            <a:schemeClr val="dk1"/>
                          </a:solidFill>
                          <a:effectLst/>
                          <a:latin typeface="+mn-lt"/>
                          <a:ea typeface="+mn-ea"/>
                          <a:cs typeface="+mn-cs"/>
                        </a:rPr>
                        <a:t>ness</a:t>
                      </a:r>
                      <a:endParaRPr lang="pt-BR" dirty="0"/>
                    </a:p>
                  </a:txBody>
                  <a:tcPr/>
                </a:tc>
                <a:tc>
                  <a:txBody>
                    <a:bodyPr/>
                    <a:lstStyle/>
                    <a:p>
                      <a:endParaRPr lang="pt-BR"/>
                    </a:p>
                  </a:txBody>
                  <a:tcPr/>
                </a:tc>
                <a:extLst>
                  <a:ext uri="{0D108BD9-81ED-4DB2-BD59-A6C34878D82A}">
                    <a16:rowId xmlns:a16="http://schemas.microsoft.com/office/drawing/2014/main" val="111485404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dom</a:t>
                      </a:r>
                      <a:endParaRPr lang="pt-BR" dirty="0"/>
                    </a:p>
                  </a:txBody>
                  <a:tcPr/>
                </a:tc>
                <a:tc>
                  <a:txBody>
                    <a:bodyPr/>
                    <a:lstStyle/>
                    <a:p>
                      <a:r>
                        <a:rPr lang="pt-BR" sz="1800" b="0" i="0" kern="1200" dirty="0" err="1">
                          <a:solidFill>
                            <a:schemeClr val="dk1"/>
                          </a:solidFill>
                          <a:effectLst/>
                          <a:latin typeface="+mn-lt"/>
                          <a:ea typeface="+mn-ea"/>
                          <a:cs typeface="+mn-cs"/>
                        </a:rPr>
                        <a:t>Free</a:t>
                      </a:r>
                      <a:r>
                        <a:rPr lang="pt-BR" sz="1800" b="1" i="0" kern="1200" dirty="0" err="1">
                          <a:solidFill>
                            <a:schemeClr val="dk1"/>
                          </a:solidFill>
                          <a:effectLst/>
                          <a:latin typeface="+mn-lt"/>
                          <a:ea typeface="+mn-ea"/>
                          <a:cs typeface="+mn-cs"/>
                        </a:rPr>
                        <a:t>dom</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King</a:t>
                      </a:r>
                      <a:r>
                        <a:rPr lang="pt-BR" sz="1800" b="1" i="0" kern="1200" dirty="0" err="1">
                          <a:solidFill>
                            <a:schemeClr val="dk1"/>
                          </a:solidFill>
                          <a:effectLst/>
                          <a:latin typeface="+mn-lt"/>
                          <a:ea typeface="+mn-ea"/>
                          <a:cs typeface="+mn-cs"/>
                        </a:rPr>
                        <a:t>dom</a:t>
                      </a:r>
                      <a:endParaRPr lang="pt-BR" dirty="0"/>
                    </a:p>
                  </a:txBody>
                  <a:tcPr/>
                </a:tc>
                <a:tc>
                  <a:txBody>
                    <a:bodyPr/>
                    <a:lstStyle/>
                    <a:p>
                      <a:endParaRPr lang="pt-BR"/>
                    </a:p>
                  </a:txBody>
                  <a:tcPr/>
                </a:tc>
                <a:extLst>
                  <a:ext uri="{0D108BD9-81ED-4DB2-BD59-A6C34878D82A}">
                    <a16:rowId xmlns:a16="http://schemas.microsoft.com/office/drawing/2014/main" val="11489392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hood</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Child</a:t>
                      </a:r>
                      <a:r>
                        <a:rPr lang="pt-BR" sz="1800" b="1" i="0" kern="1200" dirty="0" err="1">
                          <a:solidFill>
                            <a:schemeClr val="dk1"/>
                          </a:solidFill>
                          <a:effectLst/>
                          <a:latin typeface="+mn-lt"/>
                          <a:ea typeface="+mn-ea"/>
                          <a:cs typeface="+mn-cs"/>
                        </a:rPr>
                        <a:t>hood</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Brother</a:t>
                      </a:r>
                      <a:r>
                        <a:rPr lang="pt-BR" sz="1800" b="1" i="0" kern="1200" dirty="0" err="1">
                          <a:solidFill>
                            <a:schemeClr val="dk1"/>
                          </a:solidFill>
                          <a:effectLst/>
                          <a:latin typeface="+mn-lt"/>
                          <a:ea typeface="+mn-ea"/>
                          <a:cs typeface="+mn-cs"/>
                        </a:rPr>
                        <a:t>hood</a:t>
                      </a:r>
                      <a:endParaRPr lang="pt-BR" dirty="0"/>
                    </a:p>
                  </a:txBody>
                  <a:tcPr/>
                </a:tc>
                <a:tc>
                  <a:txBody>
                    <a:bodyPr/>
                    <a:lstStyle/>
                    <a:p>
                      <a:endParaRPr lang="pt-BR" dirty="0"/>
                    </a:p>
                  </a:txBody>
                  <a:tcPr/>
                </a:tc>
                <a:extLst>
                  <a:ext uri="{0D108BD9-81ED-4DB2-BD59-A6C34878D82A}">
                    <a16:rowId xmlns:a16="http://schemas.microsoft.com/office/drawing/2014/main" val="14202773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ship</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Friend</a:t>
                      </a:r>
                      <a:r>
                        <a:rPr lang="pt-BR" sz="1800" b="1" i="0" kern="1200" dirty="0" err="1">
                          <a:solidFill>
                            <a:schemeClr val="dk1"/>
                          </a:solidFill>
                          <a:effectLst/>
                          <a:latin typeface="+mn-lt"/>
                          <a:ea typeface="+mn-ea"/>
                          <a:cs typeface="+mn-cs"/>
                        </a:rPr>
                        <a:t>ship</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Partner</a:t>
                      </a:r>
                      <a:r>
                        <a:rPr lang="pt-BR" sz="1800" b="1" i="0" kern="1200" dirty="0" err="1">
                          <a:solidFill>
                            <a:schemeClr val="dk1"/>
                          </a:solidFill>
                          <a:effectLst/>
                          <a:latin typeface="+mn-lt"/>
                          <a:ea typeface="+mn-ea"/>
                          <a:cs typeface="+mn-cs"/>
                        </a:rPr>
                        <a:t>ship</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Relation</a:t>
                      </a:r>
                      <a:r>
                        <a:rPr lang="pt-BR" sz="1800" b="1" i="0" kern="1200" dirty="0" err="1">
                          <a:solidFill>
                            <a:schemeClr val="dk1"/>
                          </a:solidFill>
                          <a:effectLst/>
                          <a:latin typeface="+mn-lt"/>
                          <a:ea typeface="+mn-ea"/>
                          <a:cs typeface="+mn-cs"/>
                        </a:rPr>
                        <a:t>ship</a:t>
                      </a:r>
                      <a:endParaRPr lang="pt-BR" dirty="0"/>
                    </a:p>
                  </a:txBody>
                  <a:tcPr/>
                </a:tc>
                <a:extLst>
                  <a:ext uri="{0D108BD9-81ED-4DB2-BD59-A6C34878D82A}">
                    <a16:rowId xmlns:a16="http://schemas.microsoft.com/office/drawing/2014/main" val="3291629257"/>
                  </a:ext>
                </a:extLst>
              </a:tr>
            </a:tbl>
          </a:graphicData>
        </a:graphic>
      </p:graphicFrame>
    </p:spTree>
    <p:extLst>
      <p:ext uri="{BB962C8B-B14F-4D97-AF65-F5344CB8AC3E}">
        <p14:creationId xmlns:p14="http://schemas.microsoft.com/office/powerpoint/2010/main" val="8001533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D59AC5-0A61-46F3-866E-4DEE0631EAFA}"/>
              </a:ext>
            </a:extLst>
          </p:cNvPr>
          <p:cNvSpPr>
            <a:spLocks noGrp="1"/>
          </p:cNvSpPr>
          <p:nvPr>
            <p:ph type="title"/>
          </p:nvPr>
        </p:nvSpPr>
        <p:spPr>
          <a:xfrm>
            <a:off x="838200" y="365125"/>
            <a:ext cx="10515600" cy="753991"/>
          </a:xfrm>
        </p:spPr>
        <p:txBody>
          <a:bodyPr/>
          <a:lstStyle/>
          <a:p>
            <a:r>
              <a:rPr lang="pt-BR" dirty="0"/>
              <a:t>ADJETIVOS</a:t>
            </a:r>
          </a:p>
        </p:txBody>
      </p:sp>
      <p:graphicFrame>
        <p:nvGraphicFramePr>
          <p:cNvPr id="4" name="Espaço Reservado para Conteúdo 3">
            <a:extLst>
              <a:ext uri="{FF2B5EF4-FFF2-40B4-BE49-F238E27FC236}">
                <a16:creationId xmlns:a16="http://schemas.microsoft.com/office/drawing/2014/main" id="{62B15BF5-179E-4225-8591-1E5D14DD4E7B}"/>
              </a:ext>
            </a:extLst>
          </p:cNvPr>
          <p:cNvGraphicFramePr>
            <a:graphicFrameLocks noGrp="1"/>
          </p:cNvGraphicFramePr>
          <p:nvPr>
            <p:ph idx="1"/>
            <p:extLst>
              <p:ext uri="{D42A27DB-BD31-4B8C-83A1-F6EECF244321}">
                <p14:modId xmlns:p14="http://schemas.microsoft.com/office/powerpoint/2010/main" val="3653168181"/>
              </p:ext>
            </p:extLst>
          </p:nvPr>
        </p:nvGraphicFramePr>
        <p:xfrm>
          <a:off x="838200" y="1281676"/>
          <a:ext cx="10515600" cy="2595880"/>
        </p:xfrm>
        <a:graphic>
          <a:graphicData uri="http://schemas.openxmlformats.org/drawingml/2006/table">
            <a:tbl>
              <a:tblPr firstRow="1" bandRow="1">
                <a:tableStyleId>{0505E3EF-67EA-436B-97B2-0124C06EBD24}</a:tableStyleId>
              </a:tblPr>
              <a:tblGrid>
                <a:gridCol w="2628900">
                  <a:extLst>
                    <a:ext uri="{9D8B030D-6E8A-4147-A177-3AD203B41FA5}">
                      <a16:colId xmlns:a16="http://schemas.microsoft.com/office/drawing/2014/main" val="4018341419"/>
                    </a:ext>
                  </a:extLst>
                </a:gridCol>
                <a:gridCol w="2628900">
                  <a:extLst>
                    <a:ext uri="{9D8B030D-6E8A-4147-A177-3AD203B41FA5}">
                      <a16:colId xmlns:a16="http://schemas.microsoft.com/office/drawing/2014/main" val="388112088"/>
                    </a:ext>
                  </a:extLst>
                </a:gridCol>
                <a:gridCol w="2628900">
                  <a:extLst>
                    <a:ext uri="{9D8B030D-6E8A-4147-A177-3AD203B41FA5}">
                      <a16:colId xmlns:a16="http://schemas.microsoft.com/office/drawing/2014/main" val="1894719061"/>
                    </a:ext>
                  </a:extLst>
                </a:gridCol>
                <a:gridCol w="2628900">
                  <a:extLst>
                    <a:ext uri="{9D8B030D-6E8A-4147-A177-3AD203B41FA5}">
                      <a16:colId xmlns:a16="http://schemas.microsoft.com/office/drawing/2014/main" val="286041201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 able, </a:t>
                      </a:r>
                      <a:r>
                        <a:rPr lang="en-US" sz="1800" b="0" i="0" kern="1200" dirty="0" err="1">
                          <a:solidFill>
                            <a:schemeClr val="dk1"/>
                          </a:solidFill>
                          <a:effectLst/>
                          <a:latin typeface="+mn-lt"/>
                          <a:ea typeface="+mn-ea"/>
                          <a:cs typeface="+mn-cs"/>
                        </a:rPr>
                        <a:t>ible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Programm</a:t>
                      </a:r>
                      <a:r>
                        <a:rPr lang="pt-BR" sz="1800" b="1" i="0" kern="1200" dirty="0" err="1">
                          <a:solidFill>
                            <a:schemeClr val="dk1"/>
                          </a:solidFill>
                          <a:effectLst/>
                          <a:latin typeface="+mn-lt"/>
                          <a:ea typeface="+mn-ea"/>
                          <a:cs typeface="+mn-cs"/>
                        </a:rPr>
                        <a:t>able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Admir</a:t>
                      </a:r>
                      <a:r>
                        <a:rPr lang="pt-BR" sz="1800" b="1" i="0" kern="1200" dirty="0" err="1">
                          <a:solidFill>
                            <a:schemeClr val="dk1"/>
                          </a:solidFill>
                          <a:effectLst/>
                          <a:latin typeface="+mn-lt"/>
                          <a:ea typeface="+mn-ea"/>
                          <a:cs typeface="+mn-cs"/>
                        </a:rPr>
                        <a:t>able</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Divis</a:t>
                      </a:r>
                      <a:r>
                        <a:rPr lang="pt-BR" sz="1800" b="1" i="0" kern="1200" dirty="0" err="1">
                          <a:solidFill>
                            <a:schemeClr val="dk1"/>
                          </a:solidFill>
                          <a:effectLst/>
                          <a:latin typeface="+mn-lt"/>
                          <a:ea typeface="+mn-ea"/>
                          <a:cs typeface="+mn-cs"/>
                        </a:rPr>
                        <a:t>ible</a:t>
                      </a:r>
                      <a:endParaRPr lang="pt-BR" dirty="0"/>
                    </a:p>
                  </a:txBody>
                  <a:tcPr/>
                </a:tc>
                <a:extLst>
                  <a:ext uri="{0D108BD9-81ED-4DB2-BD59-A6C34878D82A}">
                    <a16:rowId xmlns:a16="http://schemas.microsoft.com/office/drawing/2014/main" val="11519895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dk1"/>
                          </a:solidFill>
                          <a:effectLst/>
                          <a:latin typeface="+mn-lt"/>
                          <a:ea typeface="+mn-ea"/>
                          <a:cs typeface="+mn-cs"/>
                        </a:rPr>
                        <a:t>– an, ian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Americ</a:t>
                      </a:r>
                      <a:r>
                        <a:rPr lang="pt-BR" sz="1800" b="1" i="0" kern="1200" dirty="0">
                          <a:solidFill>
                            <a:schemeClr val="dk1"/>
                          </a:solidFill>
                          <a:effectLst/>
                          <a:latin typeface="+mn-lt"/>
                          <a:ea typeface="+mn-ea"/>
                          <a:cs typeface="+mn-cs"/>
                        </a:rPr>
                        <a:t>an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Sagitar</a:t>
                      </a:r>
                      <a:r>
                        <a:rPr lang="pt-BR" sz="1800" b="1" i="0" kern="1200" dirty="0" err="1">
                          <a:solidFill>
                            <a:schemeClr val="dk1"/>
                          </a:solidFill>
                          <a:effectLst/>
                          <a:latin typeface="+mn-lt"/>
                          <a:ea typeface="+mn-ea"/>
                          <a:cs typeface="+mn-cs"/>
                        </a:rPr>
                        <a:t>ian</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suburb</a:t>
                      </a:r>
                      <a:r>
                        <a:rPr lang="pt-BR" sz="1800" b="1" i="0" kern="1200" dirty="0" err="1">
                          <a:solidFill>
                            <a:schemeClr val="dk1"/>
                          </a:solidFill>
                          <a:effectLst/>
                          <a:latin typeface="+mn-lt"/>
                          <a:ea typeface="+mn-ea"/>
                          <a:cs typeface="+mn-cs"/>
                        </a:rPr>
                        <a:t>an</a:t>
                      </a:r>
                      <a:endParaRPr lang="pt-BR" dirty="0"/>
                    </a:p>
                  </a:txBody>
                  <a:tcPr/>
                </a:tc>
                <a:extLst>
                  <a:ext uri="{0D108BD9-81ED-4DB2-BD59-A6C34878D82A}">
                    <a16:rowId xmlns:a16="http://schemas.microsoft.com/office/drawing/2014/main" val="5168483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ful</a:t>
                      </a:r>
                      <a:endParaRPr lang="pt-BR" dirty="0"/>
                    </a:p>
                  </a:txBody>
                  <a:tcPr/>
                </a:tc>
                <a:tc>
                  <a:txBody>
                    <a:bodyPr/>
                    <a:lstStyle/>
                    <a:p>
                      <a:r>
                        <a:rPr lang="pt-BR" sz="1800" b="0" i="0" kern="1200" dirty="0" err="1">
                          <a:solidFill>
                            <a:schemeClr val="dk1"/>
                          </a:solidFill>
                          <a:effectLst/>
                          <a:latin typeface="+mn-lt"/>
                          <a:ea typeface="+mn-ea"/>
                          <a:cs typeface="+mn-cs"/>
                        </a:rPr>
                        <a:t>Power</a:t>
                      </a:r>
                      <a:r>
                        <a:rPr lang="pt-BR" sz="1800" b="1" i="0" kern="1200" dirty="0" err="1">
                          <a:solidFill>
                            <a:schemeClr val="dk1"/>
                          </a:solidFill>
                          <a:effectLst/>
                          <a:latin typeface="+mn-lt"/>
                          <a:ea typeface="+mn-ea"/>
                          <a:cs typeface="+mn-cs"/>
                        </a:rPr>
                        <a:t>ful</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Hope</a:t>
                      </a:r>
                      <a:r>
                        <a:rPr lang="pt-BR" sz="1800" b="1" i="0" kern="1200" dirty="0" err="1">
                          <a:solidFill>
                            <a:schemeClr val="dk1"/>
                          </a:solidFill>
                          <a:effectLst/>
                          <a:latin typeface="+mn-lt"/>
                          <a:ea typeface="+mn-ea"/>
                          <a:cs typeface="+mn-cs"/>
                        </a:rPr>
                        <a:t>ful</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wonder</a:t>
                      </a:r>
                      <a:r>
                        <a:rPr lang="pt-BR" sz="1800" b="1" i="0" kern="1200" dirty="0" err="1">
                          <a:solidFill>
                            <a:schemeClr val="dk1"/>
                          </a:solidFill>
                          <a:effectLst/>
                          <a:latin typeface="+mn-lt"/>
                          <a:ea typeface="+mn-ea"/>
                          <a:cs typeface="+mn-cs"/>
                        </a:rPr>
                        <a:t>ful</a:t>
                      </a:r>
                      <a:r>
                        <a:rPr lang="pt-BR" sz="1800" b="0" i="0" kern="1200" dirty="0">
                          <a:solidFill>
                            <a:schemeClr val="dk1"/>
                          </a:solidFill>
                          <a:effectLst/>
                          <a:latin typeface="+mn-lt"/>
                          <a:ea typeface="+mn-ea"/>
                          <a:cs typeface="+mn-cs"/>
                        </a:rPr>
                        <a:t>/</a:t>
                      </a:r>
                      <a:r>
                        <a:rPr lang="pt-BR" sz="1800" b="0" i="0" kern="1200" dirty="0" err="1">
                          <a:solidFill>
                            <a:schemeClr val="dk1"/>
                          </a:solidFill>
                          <a:effectLst/>
                          <a:latin typeface="+mn-lt"/>
                          <a:ea typeface="+mn-ea"/>
                          <a:cs typeface="+mn-cs"/>
                        </a:rPr>
                        <a:t>beauti</a:t>
                      </a:r>
                      <a:r>
                        <a:rPr lang="pt-BR" sz="1800" b="1" i="0" kern="1200" dirty="0" err="1">
                          <a:solidFill>
                            <a:schemeClr val="dk1"/>
                          </a:solidFill>
                          <a:effectLst/>
                          <a:latin typeface="+mn-lt"/>
                          <a:ea typeface="+mn-ea"/>
                          <a:cs typeface="+mn-cs"/>
                        </a:rPr>
                        <a:t>ful</a:t>
                      </a:r>
                      <a:endParaRPr lang="pt-BR" dirty="0"/>
                    </a:p>
                  </a:txBody>
                  <a:tcPr/>
                </a:tc>
                <a:extLst>
                  <a:ext uri="{0D108BD9-81ED-4DB2-BD59-A6C34878D82A}">
                    <a16:rowId xmlns:a16="http://schemas.microsoft.com/office/drawing/2014/main" val="40839947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y</a:t>
                      </a:r>
                      <a:endParaRPr lang="pt-BR" dirty="0"/>
                    </a:p>
                  </a:txBody>
                  <a:tcPr/>
                </a:tc>
                <a:tc>
                  <a:txBody>
                    <a:bodyPr/>
                    <a:lstStyle/>
                    <a:p>
                      <a:r>
                        <a:rPr lang="pt-BR" sz="1800" b="0" i="0" kern="1200" dirty="0" err="1">
                          <a:solidFill>
                            <a:schemeClr val="dk1"/>
                          </a:solidFill>
                          <a:effectLst/>
                          <a:latin typeface="+mn-lt"/>
                          <a:ea typeface="+mn-ea"/>
                          <a:cs typeface="+mn-cs"/>
                        </a:rPr>
                        <a:t>Tast</a:t>
                      </a:r>
                      <a:r>
                        <a:rPr lang="pt-BR" sz="1800" b="1" i="0" kern="1200" dirty="0" err="1">
                          <a:solidFill>
                            <a:schemeClr val="dk1"/>
                          </a:solidFill>
                          <a:effectLst/>
                          <a:latin typeface="+mn-lt"/>
                          <a:ea typeface="+mn-ea"/>
                          <a:cs typeface="+mn-cs"/>
                        </a:rPr>
                        <a:t>y</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Health</a:t>
                      </a:r>
                      <a:r>
                        <a:rPr lang="pt-BR" sz="1800" b="1" i="0" kern="1200" dirty="0" err="1">
                          <a:solidFill>
                            <a:schemeClr val="dk1"/>
                          </a:solidFill>
                          <a:effectLst/>
                          <a:latin typeface="+mn-lt"/>
                          <a:ea typeface="+mn-ea"/>
                          <a:cs typeface="+mn-cs"/>
                        </a:rPr>
                        <a:t>y</a:t>
                      </a:r>
                      <a:endParaRPr lang="pt-BR" dirty="0"/>
                    </a:p>
                  </a:txBody>
                  <a:tcPr/>
                </a:tc>
                <a:tc>
                  <a:txBody>
                    <a:bodyPr/>
                    <a:lstStyle/>
                    <a:p>
                      <a:endParaRPr lang="pt-BR"/>
                    </a:p>
                  </a:txBody>
                  <a:tcPr/>
                </a:tc>
                <a:extLst>
                  <a:ext uri="{0D108BD9-81ED-4DB2-BD59-A6C34878D82A}">
                    <a16:rowId xmlns:a16="http://schemas.microsoft.com/office/drawing/2014/main" val="771397655"/>
                  </a:ext>
                </a:extLst>
              </a:tr>
              <a:tr h="370840">
                <a:tc>
                  <a:txBody>
                    <a:bodyPr/>
                    <a:lstStyle/>
                    <a:p>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ic</a:t>
                      </a:r>
                      <a:r>
                        <a:rPr lang="pt-BR" sz="1800" b="0" i="0" kern="1200" dirty="0">
                          <a:solidFill>
                            <a:schemeClr val="dk1"/>
                          </a:solidFill>
                          <a:effectLst/>
                          <a:latin typeface="+mn-lt"/>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Poet</a:t>
                      </a:r>
                      <a:r>
                        <a:rPr lang="pt-BR" sz="1800" b="1" i="0" kern="1200" dirty="0" err="1">
                          <a:solidFill>
                            <a:schemeClr val="dk1"/>
                          </a:solidFill>
                          <a:effectLst/>
                          <a:latin typeface="+mn-lt"/>
                          <a:ea typeface="+mn-ea"/>
                          <a:cs typeface="+mn-cs"/>
                        </a:rPr>
                        <a:t>ic</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Democrat</a:t>
                      </a:r>
                      <a:r>
                        <a:rPr lang="pt-BR" sz="1800" b="1" i="0" kern="1200" dirty="0" err="1">
                          <a:solidFill>
                            <a:schemeClr val="dk1"/>
                          </a:solidFill>
                          <a:effectLst/>
                          <a:latin typeface="+mn-lt"/>
                          <a:ea typeface="+mn-ea"/>
                          <a:cs typeface="+mn-cs"/>
                        </a:rPr>
                        <a:t>ic</a:t>
                      </a:r>
                      <a:endParaRPr lang="pt-BR" dirty="0"/>
                    </a:p>
                  </a:txBody>
                  <a:tcPr/>
                </a:tc>
                <a:tc>
                  <a:txBody>
                    <a:bodyPr/>
                    <a:lstStyle/>
                    <a:p>
                      <a:endParaRPr lang="pt-BR"/>
                    </a:p>
                  </a:txBody>
                  <a:tcPr/>
                </a:tc>
                <a:extLst>
                  <a:ext uri="{0D108BD9-81ED-4DB2-BD59-A6C34878D82A}">
                    <a16:rowId xmlns:a16="http://schemas.microsoft.com/office/drawing/2014/main" val="12838809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ical</a:t>
                      </a:r>
                      <a:r>
                        <a:rPr lang="pt-BR" sz="1800" b="0" i="0" kern="1200" dirty="0">
                          <a:solidFill>
                            <a:schemeClr val="dk1"/>
                          </a:solidFill>
                          <a:effectLst/>
                          <a:latin typeface="+mn-lt"/>
                          <a:ea typeface="+mn-ea"/>
                          <a:cs typeface="+mn-cs"/>
                        </a:rPr>
                        <a:t>/al</a:t>
                      </a:r>
                      <a:endParaRPr lang="pt-BR" dirty="0"/>
                    </a:p>
                  </a:txBody>
                  <a:tcPr/>
                </a:tc>
                <a:tc>
                  <a:txBody>
                    <a:bodyPr/>
                    <a:lstStyle/>
                    <a:p>
                      <a:r>
                        <a:rPr lang="pt-BR" sz="1800" b="0" i="0" kern="1200" dirty="0" err="1">
                          <a:solidFill>
                            <a:schemeClr val="dk1"/>
                          </a:solidFill>
                          <a:effectLst/>
                          <a:latin typeface="+mn-lt"/>
                          <a:ea typeface="+mn-ea"/>
                          <a:cs typeface="+mn-cs"/>
                        </a:rPr>
                        <a:t>Sociolog</a:t>
                      </a:r>
                      <a:r>
                        <a:rPr lang="pt-BR" sz="1800" b="1" i="0" kern="1200" dirty="0" err="1">
                          <a:solidFill>
                            <a:schemeClr val="dk1"/>
                          </a:solidFill>
                          <a:effectLst/>
                          <a:latin typeface="+mn-lt"/>
                          <a:ea typeface="+mn-ea"/>
                          <a:cs typeface="+mn-cs"/>
                        </a:rPr>
                        <a:t>ical</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Mag</a:t>
                      </a:r>
                      <a:r>
                        <a:rPr lang="pt-BR" sz="1800" b="1" i="0" kern="1200" dirty="0" err="1">
                          <a:solidFill>
                            <a:schemeClr val="dk1"/>
                          </a:solidFill>
                          <a:effectLst/>
                          <a:latin typeface="+mn-lt"/>
                          <a:ea typeface="+mn-ea"/>
                          <a:cs typeface="+mn-cs"/>
                        </a:rPr>
                        <a:t>ical</a:t>
                      </a:r>
                      <a:endParaRPr lang="pt-BR" dirty="0"/>
                    </a:p>
                  </a:txBody>
                  <a:tcPr/>
                </a:tc>
                <a:tc>
                  <a:txBody>
                    <a:bodyPr/>
                    <a:lstStyle/>
                    <a:p>
                      <a:endParaRPr lang="pt-BR"/>
                    </a:p>
                  </a:txBody>
                  <a:tcPr/>
                </a:tc>
                <a:extLst>
                  <a:ext uri="{0D108BD9-81ED-4DB2-BD59-A6C34878D82A}">
                    <a16:rowId xmlns:a16="http://schemas.microsoft.com/office/drawing/2014/main" val="1819552540"/>
                  </a:ext>
                </a:extLst>
              </a:tr>
              <a:tr h="370840">
                <a:tc>
                  <a:txBody>
                    <a:bodyPr/>
                    <a:lstStyle/>
                    <a:p>
                      <a:r>
                        <a:rPr lang="pt-BR" sz="1800" b="0" i="0" kern="1200" dirty="0">
                          <a:solidFill>
                            <a:schemeClr val="dk1"/>
                          </a:solidFill>
                          <a:effectLst/>
                          <a:latin typeface="+mn-lt"/>
                          <a:ea typeface="+mn-ea"/>
                          <a:cs typeface="+mn-cs"/>
                        </a:rPr>
                        <a:t>– </a:t>
                      </a:r>
                      <a:r>
                        <a:rPr lang="pt-BR" sz="1800" b="0" i="0" kern="1200" dirty="0" err="1">
                          <a:solidFill>
                            <a:schemeClr val="dk1"/>
                          </a:solidFill>
                          <a:effectLst/>
                          <a:latin typeface="+mn-lt"/>
                          <a:ea typeface="+mn-ea"/>
                          <a:cs typeface="+mn-cs"/>
                        </a:rPr>
                        <a:t>less</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Home</a:t>
                      </a:r>
                      <a:r>
                        <a:rPr lang="pt-BR" sz="1800" b="1" i="0" kern="1200" dirty="0" err="1">
                          <a:solidFill>
                            <a:schemeClr val="dk1"/>
                          </a:solidFill>
                          <a:effectLst/>
                          <a:latin typeface="+mn-lt"/>
                          <a:ea typeface="+mn-ea"/>
                          <a:cs typeface="+mn-cs"/>
                        </a:rPr>
                        <a:t>less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err="1">
                          <a:solidFill>
                            <a:schemeClr val="dk1"/>
                          </a:solidFill>
                          <a:effectLst/>
                          <a:latin typeface="+mn-lt"/>
                          <a:ea typeface="+mn-ea"/>
                          <a:cs typeface="+mn-cs"/>
                        </a:rPr>
                        <a:t>Child</a:t>
                      </a:r>
                      <a:r>
                        <a:rPr lang="pt-BR" sz="1800" b="1" i="0" kern="1200" dirty="0" err="1">
                          <a:solidFill>
                            <a:schemeClr val="dk1"/>
                          </a:solidFill>
                          <a:effectLst/>
                          <a:latin typeface="+mn-lt"/>
                          <a:ea typeface="+mn-ea"/>
                          <a:cs typeface="+mn-cs"/>
                        </a:rPr>
                        <a:t>less</a:t>
                      </a:r>
                      <a:endParaRPr lang="pt-BR" sz="1800" b="0" i="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800" b="0" i="0" kern="1200" dirty="0">
                          <a:solidFill>
                            <a:schemeClr val="dk1"/>
                          </a:solidFill>
                          <a:effectLst/>
                          <a:latin typeface="+mn-lt"/>
                          <a:ea typeface="+mn-ea"/>
                          <a:cs typeface="+mn-cs"/>
                        </a:rPr>
                        <a:t>Wire</a:t>
                      </a:r>
                      <a:r>
                        <a:rPr lang="pt-BR" sz="1800" b="1" i="0" kern="1200" dirty="0">
                          <a:solidFill>
                            <a:schemeClr val="dk1"/>
                          </a:solidFill>
                          <a:effectLst/>
                          <a:latin typeface="+mn-lt"/>
                          <a:ea typeface="+mn-ea"/>
                          <a:cs typeface="+mn-cs"/>
                        </a:rPr>
                        <a:t>less</a:t>
                      </a:r>
                      <a:endParaRPr lang="pt-BR" b="1" dirty="0"/>
                    </a:p>
                  </a:txBody>
                  <a:tcPr/>
                </a:tc>
                <a:extLst>
                  <a:ext uri="{0D108BD9-81ED-4DB2-BD59-A6C34878D82A}">
                    <a16:rowId xmlns:a16="http://schemas.microsoft.com/office/drawing/2014/main" val="3040659080"/>
                  </a:ext>
                </a:extLst>
              </a:tr>
            </a:tbl>
          </a:graphicData>
        </a:graphic>
      </p:graphicFrame>
    </p:spTree>
    <p:extLst>
      <p:ext uri="{BB962C8B-B14F-4D97-AF65-F5344CB8AC3E}">
        <p14:creationId xmlns:p14="http://schemas.microsoft.com/office/powerpoint/2010/main" val="25627853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598C0F-E6FE-40CD-AC14-0333F7BD80B6}"/>
              </a:ext>
            </a:extLst>
          </p:cNvPr>
          <p:cNvSpPr>
            <a:spLocks noGrp="1"/>
          </p:cNvSpPr>
          <p:nvPr>
            <p:ph type="title"/>
          </p:nvPr>
        </p:nvSpPr>
        <p:spPr>
          <a:xfrm>
            <a:off x="838200" y="365125"/>
            <a:ext cx="10515600" cy="695049"/>
          </a:xfrm>
        </p:spPr>
        <p:txBody>
          <a:bodyPr/>
          <a:lstStyle/>
          <a:p>
            <a:r>
              <a:rPr lang="pt-BR" dirty="0">
                <a:latin typeface="+mn-lt"/>
              </a:rPr>
              <a:t>REFERENTES TEXTUAIS</a:t>
            </a:r>
          </a:p>
        </p:txBody>
      </p:sp>
      <p:sp>
        <p:nvSpPr>
          <p:cNvPr id="3" name="Espaço Reservado para Conteúdo 2">
            <a:extLst>
              <a:ext uri="{FF2B5EF4-FFF2-40B4-BE49-F238E27FC236}">
                <a16:creationId xmlns:a16="http://schemas.microsoft.com/office/drawing/2014/main" id="{503C8CF0-644E-4829-B1BE-D9C304A24A00}"/>
              </a:ext>
            </a:extLst>
          </p:cNvPr>
          <p:cNvSpPr>
            <a:spLocks noGrp="1"/>
          </p:cNvSpPr>
          <p:nvPr>
            <p:ph idx="1"/>
          </p:nvPr>
        </p:nvSpPr>
        <p:spPr>
          <a:xfrm>
            <a:off x="212035" y="1060174"/>
            <a:ext cx="11767930" cy="5432701"/>
          </a:xfrm>
        </p:spPr>
        <p:txBody>
          <a:bodyPr/>
          <a:lstStyle/>
          <a:p>
            <a:pPr marL="0" indent="0" algn="just">
              <a:buNone/>
            </a:pPr>
            <a:r>
              <a:rPr lang="pt-BR" dirty="0">
                <a:solidFill>
                  <a:srgbClr val="3C4043"/>
                </a:solidFill>
              </a:rPr>
              <a:t>	Os </a:t>
            </a:r>
            <a:r>
              <a:rPr lang="pt-BR" b="1" dirty="0">
                <a:solidFill>
                  <a:srgbClr val="3C4043"/>
                </a:solidFill>
              </a:rPr>
              <a:t>referentes textuais</a:t>
            </a:r>
            <a:r>
              <a:rPr lang="pt-BR" dirty="0">
                <a:solidFill>
                  <a:srgbClr val="3C4043"/>
                </a:solidFill>
              </a:rPr>
              <a:t> são os mecanismos linguísticos que estabelecem a conectividade e a retomada de ideias, garantindo a coesão </a:t>
            </a:r>
            <a:r>
              <a:rPr lang="pt-BR" b="1" dirty="0">
                <a:solidFill>
                  <a:srgbClr val="3C4043"/>
                </a:solidFill>
              </a:rPr>
              <a:t>textual</a:t>
            </a:r>
            <a:r>
              <a:rPr lang="pt-BR" dirty="0">
                <a:solidFill>
                  <a:srgbClr val="3C4043"/>
                </a:solidFill>
              </a:rPr>
              <a:t>. ... Podemos definir coesão como a ligação de natureza gramatical ou lexical entre os elementos de uma frase ou de um texto.</a:t>
            </a:r>
            <a:endParaRPr lang="pt-BR" dirty="0"/>
          </a:p>
          <a:p>
            <a:pPr marL="0" indent="0">
              <a:buNone/>
            </a:pPr>
            <a:endParaRPr lang="pt-BR" dirty="0"/>
          </a:p>
        </p:txBody>
      </p:sp>
    </p:spTree>
    <p:extLst>
      <p:ext uri="{BB962C8B-B14F-4D97-AF65-F5344CB8AC3E}">
        <p14:creationId xmlns:p14="http://schemas.microsoft.com/office/powerpoint/2010/main" val="3626606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8E817CC-7216-4A26-AF0E-7F34A186BDA6}"/>
              </a:ext>
            </a:extLst>
          </p:cNvPr>
          <p:cNvSpPr>
            <a:spLocks noGrp="1"/>
          </p:cNvSpPr>
          <p:nvPr>
            <p:ph idx="1"/>
          </p:nvPr>
        </p:nvSpPr>
        <p:spPr>
          <a:xfrm>
            <a:off x="246743" y="426620"/>
            <a:ext cx="11698514" cy="4261278"/>
          </a:xfrm>
        </p:spPr>
        <p:txBody>
          <a:bodyPr/>
          <a:lstStyle/>
          <a:p>
            <a:pPr marL="0" indent="0" algn="just">
              <a:buNone/>
            </a:pPr>
            <a:r>
              <a:rPr lang="pt-BR" dirty="0"/>
              <a:t>	É um recurso usado para interligar sentenças que compõem um texto, evitando a repetições de algo mencionado anteriormente. Com o objetivo de que o leitor pense em algo que já foi citado.</a:t>
            </a:r>
          </a:p>
          <a:p>
            <a:pPr marL="0" indent="0" algn="just">
              <a:buNone/>
            </a:pPr>
            <a:r>
              <a:rPr lang="pt-BR" dirty="0"/>
              <a:t>É comumente usado:</a:t>
            </a:r>
          </a:p>
          <a:p>
            <a:pPr marL="0" indent="0" algn="just">
              <a:buNone/>
            </a:pPr>
            <a:r>
              <a:rPr lang="pt-BR" dirty="0"/>
              <a:t>PRONOMES PESSOAIS – I, </a:t>
            </a:r>
            <a:r>
              <a:rPr lang="pt-BR" dirty="0" err="1"/>
              <a:t>he</a:t>
            </a:r>
            <a:r>
              <a:rPr lang="pt-BR" dirty="0"/>
              <a:t>, </a:t>
            </a:r>
            <a:r>
              <a:rPr lang="pt-BR" dirty="0" err="1"/>
              <a:t>she</a:t>
            </a:r>
            <a:r>
              <a:rPr lang="pt-BR" dirty="0"/>
              <a:t> </a:t>
            </a:r>
            <a:r>
              <a:rPr lang="pt-BR" dirty="0" err="1"/>
              <a:t>we</a:t>
            </a:r>
            <a:r>
              <a:rPr lang="pt-BR" dirty="0"/>
              <a:t>, </a:t>
            </a:r>
            <a:r>
              <a:rPr lang="pt-BR" dirty="0" err="1"/>
              <a:t>they</a:t>
            </a:r>
            <a:endParaRPr lang="pt-BR" dirty="0"/>
          </a:p>
          <a:p>
            <a:pPr marL="0" indent="0" algn="just">
              <a:buNone/>
            </a:pPr>
            <a:r>
              <a:rPr lang="pt-BR" dirty="0"/>
              <a:t>PRONOMES DEMONSTRATIVOS – </a:t>
            </a:r>
            <a:r>
              <a:rPr lang="pt-BR" dirty="0" err="1"/>
              <a:t>This</a:t>
            </a:r>
            <a:r>
              <a:rPr lang="pt-BR" dirty="0"/>
              <a:t>, </a:t>
            </a:r>
            <a:r>
              <a:rPr lang="pt-BR" dirty="0" err="1"/>
              <a:t>that</a:t>
            </a:r>
            <a:r>
              <a:rPr lang="pt-BR" dirty="0"/>
              <a:t>, </a:t>
            </a:r>
            <a:r>
              <a:rPr lang="pt-BR" dirty="0" err="1"/>
              <a:t>these</a:t>
            </a:r>
            <a:r>
              <a:rPr lang="pt-BR" dirty="0"/>
              <a:t>, </a:t>
            </a:r>
            <a:r>
              <a:rPr lang="pt-BR" dirty="0" err="1"/>
              <a:t>those</a:t>
            </a:r>
            <a:endParaRPr lang="pt-BR" dirty="0"/>
          </a:p>
          <a:p>
            <a:pPr marL="0" indent="0" algn="just">
              <a:buNone/>
            </a:pPr>
            <a:r>
              <a:rPr lang="pt-BR" dirty="0"/>
              <a:t>PRONOMES RELATIVOS – Who, </a:t>
            </a:r>
            <a:r>
              <a:rPr lang="pt-BR" dirty="0" err="1"/>
              <a:t>That</a:t>
            </a:r>
            <a:r>
              <a:rPr lang="pt-BR" dirty="0"/>
              <a:t> (pessoas), </a:t>
            </a:r>
            <a:r>
              <a:rPr lang="pt-BR" dirty="0" err="1"/>
              <a:t>Which</a:t>
            </a:r>
            <a:r>
              <a:rPr lang="pt-BR" dirty="0"/>
              <a:t> (Animais e Objetos) e </a:t>
            </a:r>
            <a:r>
              <a:rPr lang="pt-BR" dirty="0" err="1"/>
              <a:t>Where</a:t>
            </a:r>
            <a:r>
              <a:rPr lang="pt-BR" dirty="0"/>
              <a:t> (Lugares)</a:t>
            </a:r>
          </a:p>
          <a:p>
            <a:pPr marL="0" indent="0" algn="just">
              <a:buNone/>
            </a:pPr>
            <a:r>
              <a:rPr lang="pt-BR" dirty="0"/>
              <a:t>PRONOMES INTERROGATIVOS – Who, </a:t>
            </a:r>
            <a:r>
              <a:rPr lang="pt-BR" dirty="0" err="1"/>
              <a:t>What</a:t>
            </a:r>
            <a:r>
              <a:rPr lang="pt-BR" dirty="0"/>
              <a:t>, </a:t>
            </a:r>
            <a:r>
              <a:rPr lang="pt-BR" dirty="0" err="1"/>
              <a:t>Which</a:t>
            </a:r>
            <a:endParaRPr lang="pt-BR" dirty="0"/>
          </a:p>
        </p:txBody>
      </p:sp>
    </p:spTree>
    <p:extLst>
      <p:ext uri="{BB962C8B-B14F-4D97-AF65-F5344CB8AC3E}">
        <p14:creationId xmlns:p14="http://schemas.microsoft.com/office/powerpoint/2010/main" val="29921829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a:extLst>
              <a:ext uri="{FF2B5EF4-FFF2-40B4-BE49-F238E27FC236}">
                <a16:creationId xmlns:a16="http://schemas.microsoft.com/office/drawing/2014/main" id="{F3F63323-592F-4BF9-8E85-BCF53AD757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1304" y="265113"/>
            <a:ext cx="11529392" cy="6327776"/>
          </a:xfrm>
        </p:spPr>
      </p:pic>
    </p:spTree>
    <p:extLst>
      <p:ext uri="{BB962C8B-B14F-4D97-AF65-F5344CB8AC3E}">
        <p14:creationId xmlns:p14="http://schemas.microsoft.com/office/powerpoint/2010/main" val="2959335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59DFD84C-9F42-423E-8455-EE70E303E979}"/>
              </a:ext>
            </a:extLst>
          </p:cNvPr>
          <p:cNvSpPr>
            <a:spLocks noGrp="1"/>
          </p:cNvSpPr>
          <p:nvPr>
            <p:ph idx="1"/>
          </p:nvPr>
        </p:nvSpPr>
        <p:spPr>
          <a:xfrm>
            <a:off x="381000" y="255814"/>
            <a:ext cx="11430000" cy="6362700"/>
          </a:xfrm>
        </p:spPr>
        <p:txBody>
          <a:bodyPr>
            <a:normAutofit fontScale="85000" lnSpcReduction="20000"/>
          </a:bodyPr>
          <a:lstStyle/>
          <a:p>
            <a:pPr marL="0" indent="0" algn="just" fontAlgn="base">
              <a:buNone/>
            </a:pPr>
            <a:r>
              <a:rPr lang="en-US" b="1" dirty="0"/>
              <a:t>	</a:t>
            </a:r>
            <a:r>
              <a:rPr lang="en-US" sz="3000" b="1" dirty="0"/>
              <a:t>More research into computer algorithms is needed as they could have gender or race biases, the government has warned.</a:t>
            </a:r>
          </a:p>
          <a:p>
            <a:pPr marL="0" indent="0" algn="just" fontAlgn="base">
              <a:buNone/>
            </a:pPr>
            <a:r>
              <a:rPr lang="en-US" sz="3000" dirty="0"/>
              <a:t>	It announced independent watchdog the Centre for Data Ethics and Innovation (CDEI) will investigate algorithms used in the justice and financial systems.</a:t>
            </a:r>
          </a:p>
          <a:p>
            <a:pPr marL="0" indent="0" algn="just" fontAlgn="base">
              <a:buNone/>
            </a:pPr>
            <a:r>
              <a:rPr lang="en-US" sz="3000" dirty="0"/>
              <a:t>	But services using the artificial intelligence already, such as predictive policing, will continue.</a:t>
            </a:r>
          </a:p>
          <a:p>
            <a:pPr marL="0" indent="0" algn="just" fontAlgn="base">
              <a:buNone/>
            </a:pPr>
            <a:r>
              <a:rPr lang="en-US" sz="3000" dirty="0"/>
              <a:t>	Human rights group Liberty said it did not make sense to acknowledge the risk and not halt current programs.</a:t>
            </a:r>
          </a:p>
          <a:p>
            <a:pPr marL="0" indent="0" algn="just" fontAlgn="base">
              <a:buNone/>
            </a:pPr>
            <a:r>
              <a:rPr lang="en-US" sz="3000" dirty="0"/>
              <a:t>	"In launching this investigation, the government has acknowledged the real risk of bias when relying on predictive policing programs powered by algorithms. So why are they already being rolled out by police forces across the country?" asked Hannah Couchman, policy officer at Liberty.</a:t>
            </a:r>
          </a:p>
          <a:p>
            <a:pPr marL="0" indent="0" algn="just" fontAlgn="base">
              <a:buNone/>
            </a:pPr>
            <a:r>
              <a:rPr lang="en-US" sz="3000" dirty="0"/>
              <a:t>	"We should all be troubled by the silent expansion of the use of opaque algorithmic tools and the clear impact they have on our fundamental rights."</a:t>
            </a:r>
          </a:p>
          <a:p>
            <a:pPr marL="0" indent="0" algn="just" fontAlgn="base">
              <a:buNone/>
            </a:pPr>
            <a:r>
              <a:rPr lang="en-US" sz="3000" dirty="0"/>
              <a:t>	A spokesman for the Department for Digital, Culture, Media and Sport, which launched the inquiry, told the BBC: "We know there is potential for bias but that is not the same as admitting that there are flaws in the system already."</a:t>
            </a:r>
          </a:p>
          <a:p>
            <a:pPr marL="0" indent="0">
              <a:buNone/>
            </a:pPr>
            <a:endParaRPr lang="pt-BR" dirty="0"/>
          </a:p>
        </p:txBody>
      </p:sp>
    </p:spTree>
    <p:extLst>
      <p:ext uri="{BB962C8B-B14F-4D97-AF65-F5344CB8AC3E}">
        <p14:creationId xmlns:p14="http://schemas.microsoft.com/office/powerpoint/2010/main" val="1191547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199C8-3746-4D03-A97C-51C9D214A592}"/>
              </a:ext>
            </a:extLst>
          </p:cNvPr>
          <p:cNvSpPr>
            <a:spLocks noGrp="1"/>
          </p:cNvSpPr>
          <p:nvPr>
            <p:ph type="title"/>
          </p:nvPr>
        </p:nvSpPr>
        <p:spPr>
          <a:xfrm>
            <a:off x="278296" y="346294"/>
            <a:ext cx="10515600" cy="748748"/>
          </a:xfrm>
        </p:spPr>
        <p:txBody>
          <a:bodyPr/>
          <a:lstStyle/>
          <a:p>
            <a:r>
              <a:rPr lang="pt-BR" dirty="0"/>
              <a:t>PREDICTING E SKIMMING</a:t>
            </a:r>
          </a:p>
        </p:txBody>
      </p:sp>
      <p:sp>
        <p:nvSpPr>
          <p:cNvPr id="3" name="Espaço Reservado para Conteúdo 2">
            <a:extLst>
              <a:ext uri="{FF2B5EF4-FFF2-40B4-BE49-F238E27FC236}">
                <a16:creationId xmlns:a16="http://schemas.microsoft.com/office/drawing/2014/main" id="{C2622633-6E99-4A34-B86A-791303C74E95}"/>
              </a:ext>
            </a:extLst>
          </p:cNvPr>
          <p:cNvSpPr>
            <a:spLocks noGrp="1"/>
          </p:cNvSpPr>
          <p:nvPr>
            <p:ph idx="1"/>
          </p:nvPr>
        </p:nvSpPr>
        <p:spPr>
          <a:xfrm>
            <a:off x="278296" y="1210054"/>
            <a:ext cx="11635408" cy="5671928"/>
          </a:xfrm>
        </p:spPr>
        <p:txBody>
          <a:bodyPr>
            <a:normAutofit fontScale="85000" lnSpcReduction="20000"/>
          </a:bodyPr>
          <a:lstStyle/>
          <a:p>
            <a:pPr marL="0" indent="0" algn="just">
              <a:buNone/>
            </a:pPr>
            <a:r>
              <a:rPr lang="pt-BR" dirty="0"/>
              <a:t>	</a:t>
            </a:r>
            <a:r>
              <a:rPr lang="pt-BR" sz="3300" b="1" dirty="0"/>
              <a:t>Inteligência artificial: Algoritmos enfrentam escrutínio sobre viés potencial</a:t>
            </a:r>
          </a:p>
          <a:p>
            <a:pPr marL="0" indent="0" algn="just">
              <a:buNone/>
            </a:pPr>
            <a:r>
              <a:rPr lang="pt-BR" dirty="0"/>
              <a:t>	Mais pesquisas sobre algoritmos de computador são necessárias, pois podem ter preconceitos de gênero ou raça, alertou o governo.</a:t>
            </a:r>
          </a:p>
          <a:p>
            <a:pPr marL="0" indent="0" algn="just">
              <a:buNone/>
            </a:pPr>
            <a:r>
              <a:rPr lang="pt-BR" dirty="0"/>
              <a:t>	Anunciou o </a:t>
            </a:r>
            <a:r>
              <a:rPr lang="pt-BR" dirty="0" err="1"/>
              <a:t>watchdog</a:t>
            </a:r>
            <a:r>
              <a:rPr lang="pt-BR" dirty="0"/>
              <a:t> independente que o Centro de Ética e Inovação de Dados (CDEI) investigará os algoritmos usados ​​nos sistemas financeiro e de justiça.</a:t>
            </a:r>
          </a:p>
          <a:p>
            <a:pPr marL="0" indent="0" algn="just">
              <a:buNone/>
            </a:pPr>
            <a:r>
              <a:rPr lang="pt-BR" dirty="0"/>
              <a:t>	Mas os serviços que usam a inteligência artificial já, como o policiamento preditivo, continuarão.</a:t>
            </a:r>
          </a:p>
          <a:p>
            <a:pPr marL="0" indent="0" algn="just">
              <a:buNone/>
            </a:pPr>
            <a:r>
              <a:rPr lang="pt-BR" dirty="0"/>
              <a:t>	O grupo de direitos humanos </a:t>
            </a:r>
            <a:r>
              <a:rPr lang="pt-BR" dirty="0" err="1"/>
              <a:t>Liberty</a:t>
            </a:r>
            <a:r>
              <a:rPr lang="pt-BR" dirty="0"/>
              <a:t> disse que não faz sentido reconhecer o risco e não interromper os programas atuais.</a:t>
            </a:r>
          </a:p>
          <a:p>
            <a:pPr marL="0" indent="0" algn="just">
              <a:buNone/>
            </a:pPr>
            <a:r>
              <a:rPr lang="pt-BR" dirty="0"/>
              <a:t>	Ao lançar esta investigação, o governo reconheceu o risco real de parcialidade ao confiar em programas policiais preditivos acionados por algoritmos. Então, por que eles já estão sendo implementados pelas forças policiais em todo o país? Perguntou Hannah </a:t>
            </a:r>
            <a:r>
              <a:rPr lang="pt-BR" dirty="0" err="1"/>
              <a:t>Couchman</a:t>
            </a:r>
            <a:r>
              <a:rPr lang="pt-BR" dirty="0"/>
              <a:t>, diretora de política da </a:t>
            </a:r>
            <a:r>
              <a:rPr lang="pt-BR" dirty="0" err="1"/>
              <a:t>Liberty</a:t>
            </a:r>
            <a:r>
              <a:rPr lang="pt-BR" dirty="0"/>
              <a:t>.</a:t>
            </a:r>
          </a:p>
          <a:p>
            <a:pPr marL="0" indent="0" algn="just">
              <a:buNone/>
            </a:pPr>
            <a:r>
              <a:rPr lang="pt-BR" dirty="0"/>
              <a:t>	“Todos nós devemos nos incomodar com a expansão silenciosa do uso de ferramentas algorítmicas opacas e o impacto claro que elas têm sobre nossos direitos fundamentais”.</a:t>
            </a:r>
          </a:p>
        </p:txBody>
      </p:sp>
    </p:spTree>
    <p:extLst>
      <p:ext uri="{BB962C8B-B14F-4D97-AF65-F5344CB8AC3E}">
        <p14:creationId xmlns:p14="http://schemas.microsoft.com/office/powerpoint/2010/main" val="6820586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7B60F3-9733-44DC-B2F0-B3D30E8665FB}"/>
              </a:ext>
            </a:extLst>
          </p:cNvPr>
          <p:cNvSpPr>
            <a:spLocks noGrp="1"/>
          </p:cNvSpPr>
          <p:nvPr>
            <p:ph type="title"/>
          </p:nvPr>
        </p:nvSpPr>
        <p:spPr>
          <a:xfrm>
            <a:off x="265043" y="558282"/>
            <a:ext cx="10515600" cy="695049"/>
          </a:xfrm>
        </p:spPr>
        <p:txBody>
          <a:bodyPr/>
          <a:lstStyle/>
          <a:p>
            <a:r>
              <a:rPr lang="pt-BR" dirty="0"/>
              <a:t>SCANNING</a:t>
            </a:r>
          </a:p>
        </p:txBody>
      </p:sp>
      <p:sp>
        <p:nvSpPr>
          <p:cNvPr id="3" name="Espaço Reservado para Conteúdo 2">
            <a:extLst>
              <a:ext uri="{FF2B5EF4-FFF2-40B4-BE49-F238E27FC236}">
                <a16:creationId xmlns:a16="http://schemas.microsoft.com/office/drawing/2014/main" id="{5193CE23-C0F9-496D-99E3-AE18FDC3E035}"/>
              </a:ext>
            </a:extLst>
          </p:cNvPr>
          <p:cNvSpPr>
            <a:spLocks noGrp="1"/>
          </p:cNvSpPr>
          <p:nvPr>
            <p:ph idx="1"/>
          </p:nvPr>
        </p:nvSpPr>
        <p:spPr>
          <a:xfrm>
            <a:off x="265043" y="1253331"/>
            <a:ext cx="11661914" cy="4351338"/>
          </a:xfrm>
        </p:spPr>
        <p:txBody>
          <a:bodyPr>
            <a:normAutofit lnSpcReduction="10000"/>
          </a:bodyPr>
          <a:lstStyle/>
          <a:p>
            <a:pPr marL="0" indent="0" algn="just">
              <a:buNone/>
            </a:pPr>
            <a:r>
              <a:rPr lang="pt-BR" dirty="0"/>
              <a:t>	É uma técnica de leitura que se consiste em escancear o texto a procura de uma informação específica, como em um dicionário.</a:t>
            </a:r>
          </a:p>
          <a:p>
            <a:pPr marL="0" indent="0" algn="just">
              <a:buNone/>
            </a:pPr>
            <a:r>
              <a:rPr lang="pt-BR" dirty="0"/>
              <a:t>	Por exemplo, procura-se saber quem está investigando os algoritmos e quais estão sendo investigados, se eu simplesmente decodificar sem necessariamente ler as linhas do texto, no segundo parágrafo encontra-se a palavra “</a:t>
            </a:r>
            <a:r>
              <a:rPr lang="pt-BR" dirty="0" err="1"/>
              <a:t>investigate</a:t>
            </a:r>
            <a:r>
              <a:rPr lang="pt-BR" dirty="0"/>
              <a:t>” e “</a:t>
            </a:r>
            <a:r>
              <a:rPr lang="pt-BR" dirty="0" err="1"/>
              <a:t>algorithms</a:t>
            </a:r>
            <a:r>
              <a:rPr lang="pt-BR" dirty="0"/>
              <a:t>”, antes dela percebe-se que tem um nome próprio “Centre for Data </a:t>
            </a:r>
            <a:r>
              <a:rPr lang="pt-BR" dirty="0" err="1"/>
              <a:t>Ethics</a:t>
            </a:r>
            <a:r>
              <a:rPr lang="pt-BR" dirty="0"/>
              <a:t> </a:t>
            </a:r>
            <a:r>
              <a:rPr lang="pt-BR" dirty="0" err="1"/>
              <a:t>and</a:t>
            </a:r>
            <a:r>
              <a:rPr lang="pt-BR" dirty="0"/>
              <a:t> </a:t>
            </a:r>
            <a:r>
              <a:rPr lang="pt-BR" dirty="0" err="1"/>
              <a:t>Innovation</a:t>
            </a:r>
            <a:r>
              <a:rPr lang="pt-BR" dirty="0"/>
              <a:t> (CDEI)” assim, encontramos quem está investigando os algoritmos. Mas quais algoritmos? Logo após a palavra “</a:t>
            </a:r>
            <a:r>
              <a:rPr lang="pt-BR" dirty="0" err="1"/>
              <a:t>algorithms</a:t>
            </a:r>
            <a:r>
              <a:rPr lang="pt-BR" dirty="0"/>
              <a:t>”, vemos “</a:t>
            </a:r>
            <a:r>
              <a:rPr lang="pt-BR" dirty="0" err="1"/>
              <a:t>used</a:t>
            </a:r>
            <a:r>
              <a:rPr lang="pt-BR" dirty="0"/>
              <a:t>” e  “justice </a:t>
            </a:r>
            <a:r>
              <a:rPr lang="pt-BR" dirty="0" err="1"/>
              <a:t>and</a:t>
            </a:r>
            <a:r>
              <a:rPr lang="pt-BR" dirty="0"/>
              <a:t> financial systems”.  Chegamos a conclusão que são algoritmos usados em sistemas de justiça e financeiros, claro que a técnica não é perfeita deve-se tomar cuidado com os falsos cognatos.</a:t>
            </a:r>
          </a:p>
          <a:p>
            <a:pPr marL="0" indent="0">
              <a:buNone/>
            </a:pPr>
            <a:endParaRPr lang="pt-BR" dirty="0"/>
          </a:p>
        </p:txBody>
      </p:sp>
    </p:spTree>
    <p:extLst>
      <p:ext uri="{BB962C8B-B14F-4D97-AF65-F5344CB8AC3E}">
        <p14:creationId xmlns:p14="http://schemas.microsoft.com/office/powerpoint/2010/main" val="2114364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D00DAE-C834-4674-9E58-D19003C73D31}"/>
              </a:ext>
            </a:extLst>
          </p:cNvPr>
          <p:cNvSpPr>
            <a:spLocks noGrp="1"/>
          </p:cNvSpPr>
          <p:nvPr>
            <p:ph type="title"/>
          </p:nvPr>
        </p:nvSpPr>
        <p:spPr>
          <a:xfrm>
            <a:off x="838200" y="544735"/>
            <a:ext cx="8911687" cy="1280890"/>
          </a:xfrm>
        </p:spPr>
        <p:txBody>
          <a:bodyPr/>
          <a:lstStyle/>
          <a:p>
            <a:r>
              <a:rPr lang="pt-BR" dirty="0"/>
              <a:t>COGNATOS E FALSOS COGNATOS</a:t>
            </a:r>
          </a:p>
        </p:txBody>
      </p:sp>
      <p:sp>
        <p:nvSpPr>
          <p:cNvPr id="3" name="Espaço Reservado para Conteúdo 2">
            <a:extLst>
              <a:ext uri="{FF2B5EF4-FFF2-40B4-BE49-F238E27FC236}">
                <a16:creationId xmlns:a16="http://schemas.microsoft.com/office/drawing/2014/main" id="{36401604-F648-457B-9479-FDEA5D84E137}"/>
              </a:ext>
            </a:extLst>
          </p:cNvPr>
          <p:cNvSpPr>
            <a:spLocks noGrp="1"/>
          </p:cNvSpPr>
          <p:nvPr>
            <p:ph idx="1"/>
          </p:nvPr>
        </p:nvSpPr>
        <p:spPr>
          <a:xfrm>
            <a:off x="838200" y="1825625"/>
            <a:ext cx="10515600" cy="3363595"/>
          </a:xfrm>
        </p:spPr>
        <p:txBody>
          <a:bodyPr/>
          <a:lstStyle/>
          <a:p>
            <a:pPr marL="0" indent="0" algn="just">
              <a:buNone/>
            </a:pPr>
            <a:r>
              <a:rPr lang="pt-BR" dirty="0"/>
              <a:t>COGNATOS – são palavras que assemelham-se no significado e na pronuncia entre duas línguas diferentes</a:t>
            </a:r>
          </a:p>
          <a:p>
            <a:pPr marL="0" indent="0" algn="just">
              <a:buNone/>
            </a:pPr>
            <a:r>
              <a:rPr lang="pt-BR" dirty="0"/>
              <a:t>Exemplos : Computer e </a:t>
            </a:r>
            <a:r>
              <a:rPr lang="pt-BR" dirty="0" err="1"/>
              <a:t>Television</a:t>
            </a:r>
            <a:endParaRPr lang="pt-BR" dirty="0"/>
          </a:p>
          <a:p>
            <a:pPr marL="0" indent="0" algn="just">
              <a:buNone/>
            </a:pPr>
            <a:endParaRPr lang="pt-BR" dirty="0"/>
          </a:p>
          <a:p>
            <a:pPr marL="0" indent="0" algn="just">
              <a:buNone/>
            </a:pPr>
            <a:r>
              <a:rPr lang="pt-BR" dirty="0"/>
              <a:t>FALSOS COGNATOS – são palavras que diferem-se no significado, mas equiparam-se na escrita</a:t>
            </a:r>
          </a:p>
          <a:p>
            <a:pPr marL="0" indent="0" algn="just">
              <a:buNone/>
            </a:pPr>
            <a:r>
              <a:rPr lang="pt-BR" dirty="0"/>
              <a:t>Exemplo : </a:t>
            </a:r>
            <a:r>
              <a:rPr lang="pt-BR" dirty="0" err="1"/>
              <a:t>Actually</a:t>
            </a:r>
            <a:r>
              <a:rPr lang="pt-BR" dirty="0"/>
              <a:t> e </a:t>
            </a:r>
            <a:r>
              <a:rPr lang="pt-BR" dirty="0" err="1"/>
              <a:t>Beef</a:t>
            </a:r>
            <a:endParaRPr lang="pt-BR" dirty="0"/>
          </a:p>
        </p:txBody>
      </p:sp>
    </p:spTree>
    <p:extLst>
      <p:ext uri="{BB962C8B-B14F-4D97-AF65-F5344CB8AC3E}">
        <p14:creationId xmlns:p14="http://schemas.microsoft.com/office/powerpoint/2010/main" val="21321831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7F0A4BE1-49C2-480F-A107-33FD34EE4E79}"/>
              </a:ext>
            </a:extLst>
          </p:cNvPr>
          <p:cNvSpPr>
            <a:spLocks noGrp="1"/>
          </p:cNvSpPr>
          <p:nvPr>
            <p:ph idx="1"/>
          </p:nvPr>
        </p:nvSpPr>
        <p:spPr>
          <a:xfrm>
            <a:off x="238125" y="252413"/>
            <a:ext cx="11715750" cy="6346825"/>
          </a:xfrm>
        </p:spPr>
        <p:txBody>
          <a:bodyPr>
            <a:normAutofit fontScale="92500" lnSpcReduction="10000"/>
          </a:bodyPr>
          <a:lstStyle/>
          <a:p>
            <a:pPr marL="0" indent="0" algn="just" fontAlgn="base">
              <a:buNone/>
            </a:pPr>
            <a:r>
              <a:rPr lang="en-US" b="1" dirty="0"/>
              <a:t>	More research into </a:t>
            </a:r>
            <a:r>
              <a:rPr lang="en-US" b="1" dirty="0">
                <a:solidFill>
                  <a:srgbClr val="00B0F0"/>
                </a:solidFill>
              </a:rPr>
              <a:t>computer</a:t>
            </a:r>
            <a:r>
              <a:rPr lang="en-US" b="1" dirty="0"/>
              <a:t> </a:t>
            </a:r>
            <a:r>
              <a:rPr lang="en-US" b="1" dirty="0">
                <a:solidFill>
                  <a:srgbClr val="00B0F0"/>
                </a:solidFill>
              </a:rPr>
              <a:t>algorithms</a:t>
            </a:r>
            <a:r>
              <a:rPr lang="en-US" b="1" dirty="0"/>
              <a:t> is needed as they could have gender or race biases, the </a:t>
            </a:r>
            <a:r>
              <a:rPr lang="en-US" b="1" dirty="0">
                <a:solidFill>
                  <a:srgbClr val="00B0F0"/>
                </a:solidFill>
              </a:rPr>
              <a:t>government</a:t>
            </a:r>
            <a:r>
              <a:rPr lang="en-US" b="1" dirty="0"/>
              <a:t> has warned.</a:t>
            </a:r>
          </a:p>
          <a:p>
            <a:pPr marL="0" indent="0" algn="just" fontAlgn="base">
              <a:buNone/>
            </a:pPr>
            <a:r>
              <a:rPr lang="en-US" dirty="0"/>
              <a:t>	It </a:t>
            </a:r>
            <a:r>
              <a:rPr lang="en-US" dirty="0">
                <a:solidFill>
                  <a:srgbClr val="00B0F0"/>
                </a:solidFill>
              </a:rPr>
              <a:t>announced independent </a:t>
            </a:r>
            <a:r>
              <a:rPr lang="en-US" dirty="0"/>
              <a:t>watchdog the Centre for Data </a:t>
            </a:r>
            <a:r>
              <a:rPr lang="en-US" dirty="0">
                <a:solidFill>
                  <a:srgbClr val="00B0F0"/>
                </a:solidFill>
              </a:rPr>
              <a:t>Ethics</a:t>
            </a:r>
            <a:r>
              <a:rPr lang="en-US" dirty="0"/>
              <a:t> and </a:t>
            </a:r>
            <a:r>
              <a:rPr lang="en-US" dirty="0">
                <a:solidFill>
                  <a:srgbClr val="00B0F0"/>
                </a:solidFill>
              </a:rPr>
              <a:t>Innovation</a:t>
            </a:r>
            <a:r>
              <a:rPr lang="en-US" dirty="0"/>
              <a:t> (CDEI) will </a:t>
            </a:r>
            <a:r>
              <a:rPr lang="en-US" dirty="0">
                <a:solidFill>
                  <a:srgbClr val="00B0F0"/>
                </a:solidFill>
              </a:rPr>
              <a:t>investigate algorithms used</a:t>
            </a:r>
            <a:r>
              <a:rPr lang="en-US" dirty="0"/>
              <a:t> in the </a:t>
            </a:r>
            <a:r>
              <a:rPr lang="en-US" dirty="0">
                <a:solidFill>
                  <a:srgbClr val="00B0F0"/>
                </a:solidFill>
              </a:rPr>
              <a:t>justice</a:t>
            </a:r>
            <a:r>
              <a:rPr lang="en-US" dirty="0"/>
              <a:t> and financial </a:t>
            </a:r>
            <a:r>
              <a:rPr lang="en-US" dirty="0">
                <a:solidFill>
                  <a:srgbClr val="00B0F0"/>
                </a:solidFill>
              </a:rPr>
              <a:t>systems</a:t>
            </a:r>
            <a:r>
              <a:rPr lang="en-US" dirty="0"/>
              <a:t>.</a:t>
            </a:r>
          </a:p>
          <a:p>
            <a:pPr marL="0" indent="0" algn="just" fontAlgn="base">
              <a:buNone/>
            </a:pPr>
            <a:r>
              <a:rPr lang="en-US" dirty="0"/>
              <a:t>	But </a:t>
            </a:r>
            <a:r>
              <a:rPr lang="en-US" dirty="0">
                <a:solidFill>
                  <a:srgbClr val="00B0F0"/>
                </a:solidFill>
              </a:rPr>
              <a:t>services</a:t>
            </a:r>
            <a:r>
              <a:rPr lang="en-US" dirty="0"/>
              <a:t> using the </a:t>
            </a:r>
            <a:r>
              <a:rPr lang="en-US" dirty="0">
                <a:solidFill>
                  <a:srgbClr val="00B0F0"/>
                </a:solidFill>
              </a:rPr>
              <a:t>artificial</a:t>
            </a:r>
            <a:r>
              <a:rPr lang="en-US" dirty="0"/>
              <a:t> </a:t>
            </a:r>
            <a:r>
              <a:rPr lang="en-US" dirty="0">
                <a:solidFill>
                  <a:srgbClr val="00B0F0"/>
                </a:solidFill>
              </a:rPr>
              <a:t>intelligence</a:t>
            </a:r>
            <a:r>
              <a:rPr lang="en-US" dirty="0"/>
              <a:t> already, such as predictive policing, will </a:t>
            </a:r>
            <a:r>
              <a:rPr lang="en-US" dirty="0">
                <a:solidFill>
                  <a:srgbClr val="00B0F0"/>
                </a:solidFill>
              </a:rPr>
              <a:t>continue</a:t>
            </a:r>
            <a:r>
              <a:rPr lang="en-US" dirty="0"/>
              <a:t>.</a:t>
            </a:r>
          </a:p>
          <a:p>
            <a:pPr marL="0" indent="0" algn="just" fontAlgn="base">
              <a:buNone/>
            </a:pPr>
            <a:r>
              <a:rPr lang="en-US" dirty="0"/>
              <a:t>	Human rights group Liberty said it did not make </a:t>
            </a:r>
            <a:r>
              <a:rPr lang="en-US" dirty="0">
                <a:solidFill>
                  <a:srgbClr val="00B0F0"/>
                </a:solidFill>
              </a:rPr>
              <a:t>sense</a:t>
            </a:r>
            <a:r>
              <a:rPr lang="en-US" dirty="0"/>
              <a:t> to acknowledge the </a:t>
            </a:r>
            <a:r>
              <a:rPr lang="en-US" dirty="0">
                <a:solidFill>
                  <a:srgbClr val="00B0F0"/>
                </a:solidFill>
              </a:rPr>
              <a:t>risk</a:t>
            </a:r>
            <a:r>
              <a:rPr lang="en-US" dirty="0"/>
              <a:t> and not halt current programs.</a:t>
            </a:r>
          </a:p>
          <a:p>
            <a:pPr marL="0" indent="0" algn="just" fontAlgn="base">
              <a:buNone/>
            </a:pPr>
            <a:r>
              <a:rPr lang="en-US" dirty="0"/>
              <a:t>	"In launching this </a:t>
            </a:r>
            <a:r>
              <a:rPr lang="en-US" dirty="0">
                <a:solidFill>
                  <a:srgbClr val="00B0F0"/>
                </a:solidFill>
              </a:rPr>
              <a:t>investigation</a:t>
            </a:r>
            <a:r>
              <a:rPr lang="en-US" dirty="0"/>
              <a:t>, the government has acknowledged the </a:t>
            </a:r>
            <a:r>
              <a:rPr lang="en-US" dirty="0">
                <a:solidFill>
                  <a:srgbClr val="00B0F0"/>
                </a:solidFill>
              </a:rPr>
              <a:t>real</a:t>
            </a:r>
            <a:r>
              <a:rPr lang="en-US" dirty="0"/>
              <a:t> risk of bias when relying on predictive policing </a:t>
            </a:r>
            <a:r>
              <a:rPr lang="en-US" dirty="0">
                <a:solidFill>
                  <a:srgbClr val="00B0F0"/>
                </a:solidFill>
              </a:rPr>
              <a:t>programs</a:t>
            </a:r>
            <a:r>
              <a:rPr lang="en-US" dirty="0"/>
              <a:t> powered by algorithms. So why are they already being </a:t>
            </a:r>
            <a:r>
              <a:rPr lang="en-US" dirty="0">
                <a:solidFill>
                  <a:srgbClr val="00B0F0"/>
                </a:solidFill>
              </a:rPr>
              <a:t>rolled</a:t>
            </a:r>
            <a:r>
              <a:rPr lang="en-US" dirty="0"/>
              <a:t> out by police </a:t>
            </a:r>
            <a:r>
              <a:rPr lang="en-US" dirty="0">
                <a:solidFill>
                  <a:srgbClr val="00B0F0"/>
                </a:solidFill>
              </a:rPr>
              <a:t>forces</a:t>
            </a:r>
            <a:r>
              <a:rPr lang="en-US" dirty="0"/>
              <a:t> across the country?" asked Hannah Couchman, policy </a:t>
            </a:r>
            <a:r>
              <a:rPr lang="en-US" dirty="0">
                <a:solidFill>
                  <a:srgbClr val="00B0F0"/>
                </a:solidFill>
              </a:rPr>
              <a:t>officer</a:t>
            </a:r>
            <a:r>
              <a:rPr lang="en-US" dirty="0"/>
              <a:t> at Liberty.</a:t>
            </a:r>
          </a:p>
          <a:p>
            <a:pPr marL="0" indent="0" algn="just" fontAlgn="base">
              <a:buNone/>
            </a:pPr>
            <a:r>
              <a:rPr lang="en-US" dirty="0"/>
              <a:t>	"We should all be troubled by the </a:t>
            </a:r>
            <a:r>
              <a:rPr lang="en-US" dirty="0">
                <a:solidFill>
                  <a:srgbClr val="00B0F0"/>
                </a:solidFill>
              </a:rPr>
              <a:t>silent</a:t>
            </a:r>
            <a:r>
              <a:rPr lang="en-US" dirty="0"/>
              <a:t> </a:t>
            </a:r>
            <a:r>
              <a:rPr lang="en-US" dirty="0">
                <a:solidFill>
                  <a:srgbClr val="00B0F0"/>
                </a:solidFill>
              </a:rPr>
              <a:t>expansion</a:t>
            </a:r>
            <a:r>
              <a:rPr lang="en-US" dirty="0"/>
              <a:t> of the use of </a:t>
            </a:r>
            <a:r>
              <a:rPr lang="en-US" dirty="0">
                <a:solidFill>
                  <a:srgbClr val="00B0F0"/>
                </a:solidFill>
              </a:rPr>
              <a:t>opaque</a:t>
            </a:r>
            <a:r>
              <a:rPr lang="en-US" dirty="0"/>
              <a:t> algorithmic tools and the </a:t>
            </a:r>
            <a:r>
              <a:rPr lang="en-US" dirty="0">
                <a:solidFill>
                  <a:srgbClr val="00B0F0"/>
                </a:solidFill>
              </a:rPr>
              <a:t>clear</a:t>
            </a:r>
            <a:r>
              <a:rPr lang="en-US" dirty="0"/>
              <a:t> </a:t>
            </a:r>
            <a:r>
              <a:rPr lang="en-US" dirty="0">
                <a:solidFill>
                  <a:srgbClr val="00B0F0"/>
                </a:solidFill>
              </a:rPr>
              <a:t>impact</a:t>
            </a:r>
            <a:r>
              <a:rPr lang="en-US" dirty="0"/>
              <a:t> they have on our fundamental rights."</a:t>
            </a:r>
          </a:p>
          <a:p>
            <a:pPr marL="0" indent="0" algn="just" fontAlgn="base">
              <a:buNone/>
            </a:pPr>
            <a:r>
              <a:rPr lang="en-US" dirty="0"/>
              <a:t>	A spokesman for the </a:t>
            </a:r>
            <a:r>
              <a:rPr lang="en-US" dirty="0">
                <a:solidFill>
                  <a:srgbClr val="00B0F0"/>
                </a:solidFill>
              </a:rPr>
              <a:t>Department</a:t>
            </a:r>
            <a:r>
              <a:rPr lang="en-US" dirty="0"/>
              <a:t> for </a:t>
            </a:r>
            <a:r>
              <a:rPr lang="en-US" dirty="0">
                <a:solidFill>
                  <a:srgbClr val="00B0F0"/>
                </a:solidFill>
              </a:rPr>
              <a:t>Digital</a:t>
            </a:r>
            <a:r>
              <a:rPr lang="en-US" dirty="0"/>
              <a:t>, </a:t>
            </a:r>
            <a:r>
              <a:rPr lang="en-US" dirty="0">
                <a:solidFill>
                  <a:srgbClr val="00B0F0"/>
                </a:solidFill>
              </a:rPr>
              <a:t>Culture</a:t>
            </a:r>
            <a:r>
              <a:rPr lang="en-US" dirty="0"/>
              <a:t>, </a:t>
            </a:r>
            <a:r>
              <a:rPr lang="en-US" dirty="0">
                <a:solidFill>
                  <a:srgbClr val="00B0F0"/>
                </a:solidFill>
              </a:rPr>
              <a:t>Media</a:t>
            </a:r>
            <a:r>
              <a:rPr lang="en-US" dirty="0"/>
              <a:t> and </a:t>
            </a:r>
            <a:r>
              <a:rPr lang="en-US" dirty="0">
                <a:solidFill>
                  <a:srgbClr val="00B0F0"/>
                </a:solidFill>
              </a:rPr>
              <a:t>Sport</a:t>
            </a:r>
            <a:r>
              <a:rPr lang="en-US" dirty="0"/>
              <a:t>, which launched the inquiry, told the BBC: "We know there is </a:t>
            </a:r>
            <a:r>
              <a:rPr lang="en-US" dirty="0">
                <a:solidFill>
                  <a:srgbClr val="00B0F0"/>
                </a:solidFill>
              </a:rPr>
              <a:t>potential</a:t>
            </a:r>
            <a:r>
              <a:rPr lang="en-US" dirty="0"/>
              <a:t> for bias but that is not the same as </a:t>
            </a:r>
            <a:r>
              <a:rPr lang="en-US" dirty="0">
                <a:solidFill>
                  <a:srgbClr val="00B0F0"/>
                </a:solidFill>
              </a:rPr>
              <a:t>admitting</a:t>
            </a:r>
            <a:r>
              <a:rPr lang="en-US" dirty="0"/>
              <a:t> that there are flaws in the </a:t>
            </a:r>
            <a:r>
              <a:rPr lang="en-US" dirty="0">
                <a:solidFill>
                  <a:srgbClr val="00B0F0"/>
                </a:solidFill>
              </a:rPr>
              <a:t>system</a:t>
            </a:r>
            <a:r>
              <a:rPr lang="en-US" dirty="0"/>
              <a:t> already."</a:t>
            </a:r>
          </a:p>
        </p:txBody>
      </p:sp>
    </p:spTree>
    <p:extLst>
      <p:ext uri="{BB962C8B-B14F-4D97-AF65-F5344CB8AC3E}">
        <p14:creationId xmlns:p14="http://schemas.microsoft.com/office/powerpoint/2010/main" val="34904504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9FE8DA6-0494-4C1E-A1C7-8E7453B509B1}"/>
              </a:ext>
            </a:extLst>
          </p:cNvPr>
          <p:cNvSpPr>
            <a:spLocks noGrp="1"/>
          </p:cNvSpPr>
          <p:nvPr>
            <p:ph idx="1"/>
          </p:nvPr>
        </p:nvSpPr>
        <p:spPr>
          <a:xfrm>
            <a:off x="247650" y="266701"/>
            <a:ext cx="11696700" cy="6324598"/>
          </a:xfrm>
        </p:spPr>
        <p:txBody>
          <a:bodyPr>
            <a:normAutofit fontScale="92500" lnSpcReduction="20000"/>
          </a:bodyPr>
          <a:lstStyle/>
          <a:p>
            <a:pPr marL="0" indent="0" algn="just" fontAlgn="base">
              <a:buNone/>
            </a:pPr>
            <a:r>
              <a:rPr lang="en-US" dirty="0"/>
              <a:t>	</a:t>
            </a:r>
            <a:r>
              <a:rPr lang="en-US" sz="3000" dirty="0"/>
              <a:t>It announced independent watchdog the Centre for </a:t>
            </a:r>
            <a:r>
              <a:rPr lang="en-US" sz="3000" dirty="0">
                <a:solidFill>
                  <a:schemeClr val="accent2"/>
                </a:solidFill>
              </a:rPr>
              <a:t>Data</a:t>
            </a:r>
            <a:r>
              <a:rPr lang="en-US" sz="3000" dirty="0"/>
              <a:t> Ethics and Innovation (CDEI) will investigate algorithms used in the justice and financial systems.</a:t>
            </a:r>
          </a:p>
          <a:p>
            <a:pPr marL="0" indent="0" algn="just" fontAlgn="base">
              <a:buNone/>
            </a:pPr>
            <a:r>
              <a:rPr lang="en-US" sz="3000" dirty="0"/>
              <a:t>	Human rights group Liberty said it did not make sense to acknowledge the risk and not </a:t>
            </a:r>
            <a:r>
              <a:rPr lang="en-US" sz="3000" dirty="0">
                <a:solidFill>
                  <a:schemeClr val="accent2"/>
                </a:solidFill>
              </a:rPr>
              <a:t>halt</a:t>
            </a:r>
            <a:r>
              <a:rPr lang="en-US" sz="3000" dirty="0"/>
              <a:t> </a:t>
            </a:r>
            <a:r>
              <a:rPr lang="en-US" sz="3000" dirty="0">
                <a:solidFill>
                  <a:schemeClr val="accent2"/>
                </a:solidFill>
              </a:rPr>
              <a:t>current</a:t>
            </a:r>
            <a:r>
              <a:rPr lang="en-US" sz="3000" dirty="0"/>
              <a:t> programs.</a:t>
            </a:r>
          </a:p>
          <a:p>
            <a:pPr marL="0" indent="0" algn="just" fontAlgn="base">
              <a:buNone/>
            </a:pPr>
            <a:endParaRPr lang="en-US" sz="3000" dirty="0"/>
          </a:p>
          <a:p>
            <a:pPr marL="0" indent="0" algn="just" fontAlgn="base">
              <a:buNone/>
            </a:pPr>
            <a:r>
              <a:rPr lang="en-US" sz="3000" dirty="0"/>
              <a:t>	"In </a:t>
            </a:r>
            <a:r>
              <a:rPr lang="en-US" sz="3000" dirty="0">
                <a:solidFill>
                  <a:schemeClr val="accent2"/>
                </a:solidFill>
              </a:rPr>
              <a:t>launching</a:t>
            </a:r>
            <a:r>
              <a:rPr lang="en-US" sz="3000" dirty="0"/>
              <a:t> this investigation, the government has acknowledged the real risk of bias when </a:t>
            </a:r>
            <a:r>
              <a:rPr lang="en-US" sz="3000" dirty="0">
                <a:solidFill>
                  <a:schemeClr val="accent2"/>
                </a:solidFill>
              </a:rPr>
              <a:t>relying</a:t>
            </a:r>
            <a:r>
              <a:rPr lang="en-US" sz="3000" dirty="0"/>
              <a:t> on predictive policing programs powered by algorithms. So why are they already being rolled out by police forces across the country?" asked Hannah Couchman, policy officer at Liberty.</a:t>
            </a:r>
          </a:p>
          <a:p>
            <a:pPr marL="0" indent="0" algn="just" fontAlgn="base">
              <a:buNone/>
            </a:pPr>
            <a:endParaRPr lang="pt-BR" sz="3000" dirty="0"/>
          </a:p>
          <a:p>
            <a:pPr marL="0" indent="0" algn="just" fontAlgn="base">
              <a:buNone/>
            </a:pPr>
            <a:r>
              <a:rPr lang="pt-BR" sz="3000" dirty="0"/>
              <a:t>Data – Dados</a:t>
            </a:r>
          </a:p>
          <a:p>
            <a:pPr marL="0" indent="0" algn="just" fontAlgn="base">
              <a:buNone/>
            </a:pPr>
            <a:r>
              <a:rPr lang="pt-BR" sz="3000" dirty="0" err="1"/>
              <a:t>Current</a:t>
            </a:r>
            <a:r>
              <a:rPr lang="pt-BR" sz="3000" dirty="0"/>
              <a:t> – Atual</a:t>
            </a:r>
          </a:p>
          <a:p>
            <a:pPr marL="0" indent="0" algn="just" fontAlgn="base">
              <a:buNone/>
            </a:pPr>
            <a:r>
              <a:rPr lang="pt-BR" sz="3000" dirty="0" err="1"/>
              <a:t>Launching</a:t>
            </a:r>
            <a:r>
              <a:rPr lang="pt-BR" sz="3000" dirty="0"/>
              <a:t> – Lançamento</a:t>
            </a:r>
          </a:p>
          <a:p>
            <a:pPr marL="0" indent="0" algn="just" fontAlgn="base">
              <a:buNone/>
            </a:pPr>
            <a:r>
              <a:rPr lang="pt-BR" sz="3000" dirty="0" err="1"/>
              <a:t>Relyng</a:t>
            </a:r>
            <a:r>
              <a:rPr lang="pt-BR" sz="3000" dirty="0"/>
              <a:t> – Confiando</a:t>
            </a:r>
          </a:p>
          <a:p>
            <a:pPr marL="0" indent="0" algn="just" fontAlgn="base">
              <a:buNone/>
            </a:pPr>
            <a:r>
              <a:rPr lang="pt-BR" sz="3000" dirty="0" err="1"/>
              <a:t>Halt</a:t>
            </a:r>
            <a:r>
              <a:rPr lang="pt-BR" sz="3000" dirty="0"/>
              <a:t> – Parada / Descanso</a:t>
            </a:r>
          </a:p>
        </p:txBody>
      </p:sp>
    </p:spTree>
    <p:extLst>
      <p:ext uri="{BB962C8B-B14F-4D97-AF65-F5344CB8AC3E}">
        <p14:creationId xmlns:p14="http://schemas.microsoft.com/office/powerpoint/2010/main" val="1435310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340</TotalTime>
  <Words>299</Words>
  <Application>Microsoft Office PowerPoint</Application>
  <PresentationFormat>Widescreen</PresentationFormat>
  <Paragraphs>212</Paragraphs>
  <Slides>18</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18</vt:i4>
      </vt:variant>
    </vt:vector>
  </HeadingPairs>
  <TitlesOfParts>
    <vt:vector size="22" baseType="lpstr">
      <vt:lpstr>Arial</vt:lpstr>
      <vt:lpstr>Calibri</vt:lpstr>
      <vt:lpstr>Calibri Light</vt:lpstr>
      <vt:lpstr>Tema do Office</vt:lpstr>
      <vt:lpstr>REFERÊNCIA PRONOMINAL</vt:lpstr>
      <vt:lpstr>Apresentação do PowerPoint</vt:lpstr>
      <vt:lpstr>Apresentação do PowerPoint</vt:lpstr>
      <vt:lpstr>Apresentação do PowerPoint</vt:lpstr>
      <vt:lpstr>PREDICTING E SKIMMING</vt:lpstr>
      <vt:lpstr>SCANNING</vt:lpstr>
      <vt:lpstr>COGNATOS E FALSOS COGNATOS</vt:lpstr>
      <vt:lpstr>Apresentação do PowerPoint</vt:lpstr>
      <vt:lpstr>Apresentação do PowerPoint</vt:lpstr>
      <vt:lpstr>INFERÊNCIA CONTEXTUAL</vt:lpstr>
      <vt:lpstr>PALAVRAS-CHAVE</vt:lpstr>
      <vt:lpstr>Apresentação do PowerPoint</vt:lpstr>
      <vt:lpstr>FORMAÇÃO DE PALAVRAS</vt:lpstr>
      <vt:lpstr>Prefixação – o prefixo muda o significado da palavra primitiva, mas não muda a classe gramatical.</vt:lpstr>
      <vt:lpstr>SUFIXAÇÃO, VERBOS E ADVÉRBIOS</vt:lpstr>
      <vt:lpstr>SUBSTANTIVOS</vt:lpstr>
      <vt:lpstr>ADJETIVOS</vt:lpstr>
      <vt:lpstr>REFERENTES TEXTUAIS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REFERÊNCIA PRONOMINAL</dc:title>
  <dc:creator>Pedro</dc:creator>
  <cp:lastModifiedBy>Pedro</cp:lastModifiedBy>
  <cp:revision>36</cp:revision>
  <dcterms:created xsi:type="dcterms:W3CDTF">2019-03-28T22:36:34Z</dcterms:created>
  <dcterms:modified xsi:type="dcterms:W3CDTF">2019-04-01T00:01:24Z</dcterms:modified>
</cp:coreProperties>
</file>