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_rels/presentation.xml.rels" ContentType="application/vnd.openxmlformats-package.relationships+xml"/>
  <Override PartName="/ppt/media/image8.png" ContentType="image/png"/>
  <Override PartName="/ppt/media/image7.png" ContentType="image/png"/>
  <Override PartName="/ppt/media/image2.png" ContentType="image/png"/>
  <Override PartName="/ppt/media/image1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6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s/_rels/slide29.xml.rels" ContentType="application/vnd.openxmlformats-package.relationships+xml"/>
  <Override PartName="/ppt/slides/_rels/slide28.xml.rels" ContentType="application/vnd.openxmlformats-package.relationships+xml"/>
  <Override PartName="/ppt/slides/_rels/slide27.xml.rels" ContentType="application/vnd.openxmlformats-package.relationships+xml"/>
  <Override PartName="/ppt/slides/_rels/slide26.xml.rels" ContentType="application/vnd.openxmlformats-package.relationships+xml"/>
  <Override PartName="/ppt/slides/_rels/slide25.xml.rels" ContentType="application/vnd.openxmlformats-package.relationships+xml"/>
  <Override PartName="/ppt/slides/_rels/slide30.xml.rels" ContentType="application/vnd.openxmlformats-package.relationships+xml"/>
  <Override PartName="/ppt/slides/_rels/slide24.xml.rels" ContentType="application/vnd.openxmlformats-package.relationships+xml"/>
  <Override PartName="/ppt/slides/_rels/slide23.xml.rels" ContentType="application/vnd.openxmlformats-package.relationships+xml"/>
  <Override PartName="/ppt/slides/_rels/slide22.xml.rels" ContentType="application/vnd.openxmlformats-package.relationships+xml"/>
  <Override PartName="/ppt/slides/_rels/slide21.xml.rels" ContentType="application/vnd.openxmlformats-package.relationships+xml"/>
  <Override PartName="/ppt/slides/_rels/slide20.xml.rels" ContentType="application/vnd.openxmlformats-package.relationships+xml"/>
  <Override PartName="/ppt/slides/_rels/slide19.xml.rels" ContentType="application/vnd.openxmlformats-package.relationships+xml"/>
  <Override PartName="/ppt/slides/_rels/slide18.xml.rels" ContentType="application/vnd.openxmlformats-package.relationships+xml"/>
  <Override PartName="/ppt/slides/_rels/slide1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1.xml.rels" ContentType="application/vnd.openxmlformats-package.relationships+xml"/>
  <Override PartName="/ppt/slides/_rels/slide9.xml.rels" ContentType="application/vnd.openxmlformats-package.relationships+xml"/>
  <Override PartName="/ppt/slides/_rels/slide2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</p:sldIdLst>
  <p:sldSz cx="9144000" cy="51435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33" Type="http://schemas.openxmlformats.org/officeDocument/2006/relationships/slide" Target="slides/slide30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311760" y="410040"/>
            <a:ext cx="8520120" cy="60732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311760" y="1229760"/>
            <a:ext cx="8520120" cy="1592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311760" y="2973600"/>
            <a:ext cx="8520120" cy="1592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311760" y="410040"/>
            <a:ext cx="8520120" cy="60732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311760" y="1229760"/>
            <a:ext cx="4157640" cy="1592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677840" y="1229760"/>
            <a:ext cx="4157640" cy="1592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311760" y="2973600"/>
            <a:ext cx="4157640" cy="1592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677840" y="2973600"/>
            <a:ext cx="4157640" cy="1592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311760" y="410040"/>
            <a:ext cx="8520120" cy="60732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311760" y="1229760"/>
            <a:ext cx="2743200" cy="1592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3192480" y="1229760"/>
            <a:ext cx="2743200" cy="1592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6073200" y="1229760"/>
            <a:ext cx="2743200" cy="1592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311760" y="2973600"/>
            <a:ext cx="2743200" cy="1592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3192480" y="2973600"/>
            <a:ext cx="2743200" cy="1592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6073200" y="2973600"/>
            <a:ext cx="2743200" cy="1592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311760" y="410040"/>
            <a:ext cx="8520120" cy="60732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subTitle"/>
          </p:nvPr>
        </p:nvSpPr>
        <p:spPr>
          <a:xfrm>
            <a:off x="311760" y="1229760"/>
            <a:ext cx="8520120" cy="3338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311760" y="410040"/>
            <a:ext cx="8520120" cy="60732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311760" y="1229760"/>
            <a:ext cx="8520120" cy="3338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311760" y="410040"/>
            <a:ext cx="8520120" cy="60732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311760" y="1229760"/>
            <a:ext cx="4157640" cy="3338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677840" y="1229760"/>
            <a:ext cx="4157640" cy="3338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311760" y="410040"/>
            <a:ext cx="8520120" cy="60732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subTitle"/>
          </p:nvPr>
        </p:nvSpPr>
        <p:spPr>
          <a:xfrm>
            <a:off x="311760" y="410040"/>
            <a:ext cx="8520120" cy="2816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311760" y="410040"/>
            <a:ext cx="8520120" cy="60732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311760" y="1229760"/>
            <a:ext cx="4157640" cy="1592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7840" y="1229760"/>
            <a:ext cx="4157640" cy="3338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311760" y="2973600"/>
            <a:ext cx="4157640" cy="1592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11760" y="410040"/>
            <a:ext cx="8520120" cy="60732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311760" y="1229760"/>
            <a:ext cx="8520120" cy="3338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311760" y="410040"/>
            <a:ext cx="8520120" cy="60732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311760" y="1229760"/>
            <a:ext cx="4157640" cy="3338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677840" y="1229760"/>
            <a:ext cx="4157640" cy="1592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4677840" y="2973600"/>
            <a:ext cx="4157640" cy="1592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311760" y="410040"/>
            <a:ext cx="8520120" cy="60732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311760" y="1229760"/>
            <a:ext cx="4157640" cy="1592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677840" y="1229760"/>
            <a:ext cx="4157640" cy="1592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311760" y="2973600"/>
            <a:ext cx="8520120" cy="1592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311760" y="410040"/>
            <a:ext cx="8520120" cy="60732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311760" y="1229760"/>
            <a:ext cx="8520120" cy="1592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11760" y="2973600"/>
            <a:ext cx="8520120" cy="1592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311760" y="410040"/>
            <a:ext cx="8520120" cy="60732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311760" y="1229760"/>
            <a:ext cx="4157640" cy="1592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4677840" y="1229760"/>
            <a:ext cx="4157640" cy="1592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311760" y="2973600"/>
            <a:ext cx="4157640" cy="1592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4677840" y="2973600"/>
            <a:ext cx="4157640" cy="1592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311760" y="410040"/>
            <a:ext cx="8520120" cy="60732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311760" y="1229760"/>
            <a:ext cx="2743200" cy="1592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3192480" y="1229760"/>
            <a:ext cx="2743200" cy="1592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6073200" y="1229760"/>
            <a:ext cx="2743200" cy="1592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body"/>
          </p:nvPr>
        </p:nvSpPr>
        <p:spPr>
          <a:xfrm>
            <a:off x="311760" y="2973600"/>
            <a:ext cx="2743200" cy="1592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6"/>
          <p:cNvSpPr>
            <a:spLocks noGrp="1"/>
          </p:cNvSpPr>
          <p:nvPr>
            <p:ph type="body"/>
          </p:nvPr>
        </p:nvSpPr>
        <p:spPr>
          <a:xfrm>
            <a:off x="3192480" y="2973600"/>
            <a:ext cx="2743200" cy="1592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7"/>
          <p:cNvSpPr>
            <a:spLocks noGrp="1"/>
          </p:cNvSpPr>
          <p:nvPr>
            <p:ph type="body"/>
          </p:nvPr>
        </p:nvSpPr>
        <p:spPr>
          <a:xfrm>
            <a:off x="6073200" y="2973600"/>
            <a:ext cx="2743200" cy="1592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11760" y="410040"/>
            <a:ext cx="8520120" cy="60732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311760" y="1229760"/>
            <a:ext cx="8520120" cy="3338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311760" y="410040"/>
            <a:ext cx="8520120" cy="60732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311760" y="1229760"/>
            <a:ext cx="4157640" cy="3338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7840" y="1229760"/>
            <a:ext cx="4157640" cy="3338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11760" y="410040"/>
            <a:ext cx="8520120" cy="60732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311760" y="410040"/>
            <a:ext cx="8520120" cy="2816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11760" y="410040"/>
            <a:ext cx="8520120" cy="60732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311760" y="1229760"/>
            <a:ext cx="4157640" cy="1592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7840" y="1229760"/>
            <a:ext cx="4157640" cy="3338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311760" y="2973600"/>
            <a:ext cx="4157640" cy="1592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11760" y="410040"/>
            <a:ext cx="8520120" cy="60732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311760" y="1229760"/>
            <a:ext cx="4157640" cy="3338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7840" y="1229760"/>
            <a:ext cx="4157640" cy="1592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677840" y="2973600"/>
            <a:ext cx="4157640" cy="1592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11760" y="410040"/>
            <a:ext cx="8520120" cy="60732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311760" y="1229760"/>
            <a:ext cx="4157640" cy="1592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7840" y="1229760"/>
            <a:ext cx="4157640" cy="1592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311760" y="2973600"/>
            <a:ext cx="8520120" cy="1592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2a399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0" name="Group 1"/>
          <p:cNvGrpSpPr/>
          <p:nvPr/>
        </p:nvGrpSpPr>
        <p:grpSpPr>
          <a:xfrm>
            <a:off x="6098760" y="0"/>
            <a:ext cx="3045240" cy="2030400"/>
            <a:chOff x="6098760" y="0"/>
            <a:chExt cx="3045240" cy="2030400"/>
          </a:xfrm>
        </p:grpSpPr>
        <p:sp>
          <p:nvSpPr>
            <p:cNvPr id="1" name="CustomShape 2"/>
            <p:cNvSpPr/>
            <p:nvPr/>
          </p:nvSpPr>
          <p:spPr>
            <a:xfrm>
              <a:off x="8128800" y="0"/>
              <a:ext cx="1014840" cy="101484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" name="CustomShape 3"/>
            <p:cNvSpPr/>
            <p:nvPr/>
          </p:nvSpPr>
          <p:spPr>
            <a:xfrm flipH="1">
              <a:off x="7112880" y="0"/>
              <a:ext cx="1014840" cy="101484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" name="CustomShape 4"/>
            <p:cNvSpPr/>
            <p:nvPr/>
          </p:nvSpPr>
          <p:spPr>
            <a:xfrm flipH="1" rot="10800000">
              <a:off x="7113240" y="1015200"/>
              <a:ext cx="1014840" cy="101484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" name="CustomShape 5"/>
            <p:cNvSpPr/>
            <p:nvPr/>
          </p:nvSpPr>
          <p:spPr>
            <a:xfrm rot="10800000">
              <a:off x="6098760" y="360"/>
              <a:ext cx="1014840" cy="101484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" name="CustomShape 6"/>
            <p:cNvSpPr/>
            <p:nvPr/>
          </p:nvSpPr>
          <p:spPr>
            <a:xfrm rot="10800000">
              <a:off x="8129160" y="1015560"/>
              <a:ext cx="1014840" cy="101484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6" name="PlaceHolder 7"/>
          <p:cNvSpPr>
            <a:spLocks noGrp="1"/>
          </p:cNvSpPr>
          <p:nvPr>
            <p:ph type="title"/>
          </p:nvPr>
        </p:nvSpPr>
        <p:spPr>
          <a:xfrm>
            <a:off x="597960" y="1775160"/>
            <a:ext cx="8221680" cy="838440"/>
          </a:xfrm>
          <a:prstGeom prst="rect">
            <a:avLst/>
          </a:prstGeom>
        </p:spPr>
        <p:txBody>
          <a:bodyPr tIns="91440" bIns="91440" anchor="b"/>
          <a:p>
            <a:r>
              <a:rPr b="0" lang="pt-BR" sz="4200" spc="-1" strike="noStrike">
                <a:solidFill>
                  <a:srgbClr val="000000"/>
                </a:solidFill>
                <a:latin typeface="Arial"/>
              </a:rPr>
              <a:t>Clique para editar o formato do texto do título</a:t>
            </a:r>
            <a:endParaRPr b="0" lang="pt-BR" sz="4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8"/>
          <p:cNvSpPr>
            <a:spLocks noGrp="1"/>
          </p:cNvSpPr>
          <p:nvPr>
            <p:ph type="sldNum"/>
          </p:nvPr>
        </p:nvSpPr>
        <p:spPr>
          <a:xfrm>
            <a:off x="8460360" y="4651200"/>
            <a:ext cx="548280" cy="393120"/>
          </a:xfrm>
          <a:prstGeom prst="rect">
            <a:avLst/>
          </a:prstGeom>
        </p:spPr>
        <p:txBody>
          <a:bodyPr tIns="91440" bIns="91440" anchor="ctr"/>
          <a:p>
            <a:pPr algn="r">
              <a:lnSpc>
                <a:spcPct val="100000"/>
              </a:lnSpc>
            </a:pPr>
            <a:fld id="{ABCEBCCE-7A87-4AE8-BF0D-E125C7E6A63A}" type="slidenum">
              <a:rPr b="0" lang="pt-BR" sz="1000" spc="-1" strike="noStrike">
                <a:solidFill>
                  <a:srgbClr val="ffffff"/>
                </a:solidFill>
                <a:latin typeface="Roboto"/>
                <a:ea typeface="Roboto"/>
              </a:rPr>
              <a:t>&lt;número&gt;</a:t>
            </a:fld>
            <a:endParaRPr b="0" lang="pt-BR" sz="1000" spc="-1" strike="noStrike">
              <a:latin typeface="Times New Roman"/>
            </a:endParaRPr>
          </a:p>
        </p:txBody>
      </p:sp>
      <p:sp>
        <p:nvSpPr>
          <p:cNvPr id="8" name="PlaceHolder 9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Clique para editar o formato do texto da estrutura de tópicos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2.º nível da estrutura de tópicos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3.º nível da estrutura de tópicos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4.º nível da estrutura de tópicos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5.º nível da estrutura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6.º nível da estrutura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7.º nível da estrutura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up 1"/>
          <p:cNvGrpSpPr/>
          <p:nvPr/>
        </p:nvGrpSpPr>
        <p:grpSpPr>
          <a:xfrm>
            <a:off x="0" y="3903840"/>
            <a:ext cx="9144000" cy="1239480"/>
            <a:chOff x="0" y="3903840"/>
            <a:chExt cx="9144000" cy="1239480"/>
          </a:xfrm>
        </p:grpSpPr>
        <p:sp>
          <p:nvSpPr>
            <p:cNvPr id="46" name="CustomShape 2"/>
            <p:cNvSpPr/>
            <p:nvPr/>
          </p:nvSpPr>
          <p:spPr>
            <a:xfrm>
              <a:off x="8154720" y="3903840"/>
              <a:ext cx="988920" cy="98748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7" name="CustomShape 3"/>
            <p:cNvSpPr/>
            <p:nvPr/>
          </p:nvSpPr>
          <p:spPr>
            <a:xfrm flipH="1">
              <a:off x="6180480" y="3903840"/>
              <a:ext cx="988920" cy="98748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8" name="CustomShape 4"/>
            <p:cNvSpPr/>
            <p:nvPr/>
          </p:nvSpPr>
          <p:spPr>
            <a:xfrm>
              <a:off x="7170120" y="3903840"/>
              <a:ext cx="988920" cy="98748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9" name="CustomShape 5"/>
            <p:cNvSpPr/>
            <p:nvPr/>
          </p:nvSpPr>
          <p:spPr>
            <a:xfrm rot="10800000">
              <a:off x="8155080" y="3904200"/>
              <a:ext cx="988920" cy="98748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0" name="CustomShape 6"/>
            <p:cNvSpPr/>
            <p:nvPr/>
          </p:nvSpPr>
          <p:spPr>
            <a:xfrm>
              <a:off x="0" y="4891680"/>
              <a:ext cx="9143640" cy="25164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51" name="PlaceHolder 7"/>
          <p:cNvSpPr>
            <a:spLocks noGrp="1"/>
          </p:cNvSpPr>
          <p:nvPr>
            <p:ph type="title"/>
          </p:nvPr>
        </p:nvSpPr>
        <p:spPr>
          <a:xfrm>
            <a:off x="311760" y="410040"/>
            <a:ext cx="8520120" cy="607320"/>
          </a:xfrm>
          <a:prstGeom prst="rect">
            <a:avLst/>
          </a:prstGeom>
        </p:spPr>
        <p:txBody>
          <a:bodyPr tIns="91440" bIns="91440"/>
          <a:p>
            <a:r>
              <a:rPr b="0" lang="pt-BR" sz="3000" spc="-1" strike="noStrike">
                <a:solidFill>
                  <a:srgbClr val="000000"/>
                </a:solidFill>
                <a:latin typeface="Arial"/>
              </a:rPr>
              <a:t>Clique para editar o formato do texto do título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8"/>
          <p:cNvSpPr>
            <a:spLocks noGrp="1"/>
          </p:cNvSpPr>
          <p:nvPr>
            <p:ph type="body"/>
          </p:nvPr>
        </p:nvSpPr>
        <p:spPr>
          <a:xfrm>
            <a:off x="311760" y="1229760"/>
            <a:ext cx="8520120" cy="3338640"/>
          </a:xfrm>
          <a:prstGeom prst="rect">
            <a:avLst/>
          </a:prstGeom>
        </p:spPr>
        <p:txBody>
          <a:bodyPr tIns="91440" bIns="91440"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do texto da estrutura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2.º nível da estrutura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da estrutura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da estrutura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5.º nível da estrutura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6.º nível da estrutura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7.º nível da estrutura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9"/>
          <p:cNvSpPr>
            <a:spLocks noGrp="1"/>
          </p:cNvSpPr>
          <p:nvPr>
            <p:ph type="sldNum"/>
          </p:nvPr>
        </p:nvSpPr>
        <p:spPr>
          <a:xfrm>
            <a:off x="8460360" y="4651200"/>
            <a:ext cx="548280" cy="393120"/>
          </a:xfrm>
          <a:prstGeom prst="rect">
            <a:avLst/>
          </a:prstGeom>
        </p:spPr>
        <p:txBody>
          <a:bodyPr tIns="91440" bIns="91440" anchor="ctr"/>
          <a:p>
            <a:pPr algn="r">
              <a:lnSpc>
                <a:spcPct val="100000"/>
              </a:lnSpc>
            </a:pPr>
            <a:fld id="{7CF8F4A0-9759-4168-8945-DEA02A6892E7}" type="slidenum">
              <a:rPr b="0" lang="pt-BR" sz="1000" spc="-1" strike="noStrike">
                <a:solidFill>
                  <a:srgbClr val="ffffff"/>
                </a:solidFill>
                <a:latin typeface="Roboto"/>
                <a:ea typeface="Roboto"/>
              </a:rPr>
              <a:t>&lt;número&gt;</a:t>
            </a:fld>
            <a:endParaRPr b="0" lang="pt-BR" sz="10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5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15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5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5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5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5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597960" y="1775160"/>
            <a:ext cx="8221680" cy="83844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0" lang="pt-BR" sz="4200" spc="-1" strike="noStrike">
                <a:solidFill>
                  <a:srgbClr val="ffffff"/>
                </a:solidFill>
                <a:latin typeface="Roboto"/>
                <a:ea typeface="Roboto"/>
              </a:rPr>
              <a:t>Word Formation</a:t>
            </a:r>
            <a:endParaRPr b="0" lang="pt-BR" sz="4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TextShape 2"/>
          <p:cNvSpPr txBox="1"/>
          <p:nvPr/>
        </p:nvSpPr>
        <p:spPr>
          <a:xfrm>
            <a:off x="4217760" y="3218040"/>
            <a:ext cx="4602240" cy="121104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1" lang="pt-BR" sz="1800" spc="-1" strike="noStrike">
                <a:solidFill>
                  <a:srgbClr val="ffffff"/>
                </a:solidFill>
                <a:latin typeface="Roboto"/>
                <a:ea typeface="Roboto"/>
              </a:rPr>
              <a:t>Integrantes: </a:t>
            </a:r>
            <a:r>
              <a:rPr b="0" lang="pt-BR" sz="1800" spc="-1" strike="noStrike">
                <a:solidFill>
                  <a:srgbClr val="ffffff"/>
                </a:solidFill>
                <a:latin typeface="Roboto"/>
                <a:ea typeface="Roboto"/>
              </a:rPr>
              <a:t>Arthur, Marcos, Ismael, Jayanderson e Diego Nascimento</a:t>
            </a:r>
            <a:endParaRPr b="0" lang="pt-B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100" spc="-1" strike="noStrike">
                <a:solidFill>
                  <a:srgbClr val="ffffff"/>
                </a:solidFill>
                <a:latin typeface="Roboto"/>
                <a:ea typeface="Roboto"/>
              </a:rPr>
              <a:t>	</a:t>
            </a:r>
            <a:endParaRPr b="0" lang="pt-BR" sz="2100" spc="-1" strike="noStrike"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311760" y="611280"/>
            <a:ext cx="8520120" cy="429444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15000"/>
              </a:lnSpc>
            </a:pP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Os sufixo </a:t>
            </a:r>
            <a:r>
              <a:rPr b="1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ION, ATION, ITION</a:t>
            </a: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 forma substantivos de verbos, significando o “processo ou resultado de”.</a:t>
            </a:r>
            <a:endParaRPr b="0" lang="pt-BR" sz="2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599"/>
              </a:spcBef>
            </a:pP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Exemplos:</a:t>
            </a:r>
            <a:endParaRPr b="0" lang="pt-BR" sz="2200" spc="-1" strike="noStrike">
              <a:solidFill>
                <a:srgbClr val="000000"/>
              </a:solidFill>
              <a:latin typeface="Arial"/>
            </a:endParaRPr>
          </a:p>
          <a:p>
            <a:pPr marL="457200" indent="-367920">
              <a:lnSpc>
                <a:spcPct val="115000"/>
              </a:lnSpc>
              <a:spcBef>
                <a:spcPts val="1599"/>
              </a:spcBef>
              <a:buClr>
                <a:srgbClr val="000000"/>
              </a:buClr>
              <a:buFont typeface="Roboto"/>
              <a:buChar char="-"/>
            </a:pP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act</a:t>
            </a:r>
            <a:r>
              <a:rPr b="1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ION</a:t>
            </a: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 (ação) -  do verbo: to act(agir)</a:t>
            </a:r>
            <a:endParaRPr b="0" lang="pt-BR" sz="2200" spc="-1" strike="noStrike">
              <a:solidFill>
                <a:srgbClr val="000000"/>
              </a:solidFill>
              <a:latin typeface="Arial"/>
            </a:endParaRPr>
          </a:p>
          <a:p>
            <a:pPr marL="457200" indent="-367920">
              <a:lnSpc>
                <a:spcPct val="115000"/>
              </a:lnSpc>
              <a:buClr>
                <a:srgbClr val="000000"/>
              </a:buClr>
              <a:buFont typeface="Roboto"/>
              <a:buChar char="-"/>
            </a:pP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add</a:t>
            </a:r>
            <a:r>
              <a:rPr b="1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ITION</a:t>
            </a: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 (adição)  -  do verbo: to add(adicionar)</a:t>
            </a:r>
            <a:endParaRPr b="0" lang="pt-BR" sz="2200" spc="-1" strike="noStrike">
              <a:solidFill>
                <a:srgbClr val="000000"/>
              </a:solidFill>
              <a:latin typeface="Arial"/>
            </a:endParaRPr>
          </a:p>
          <a:p>
            <a:pPr marL="457200" indent="-367920">
              <a:lnSpc>
                <a:spcPct val="115000"/>
              </a:lnSpc>
              <a:buClr>
                <a:srgbClr val="000000"/>
              </a:buClr>
              <a:buFont typeface="Roboto"/>
              <a:buChar char="-"/>
            </a:pP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relat</a:t>
            </a:r>
            <a:r>
              <a:rPr b="1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ION</a:t>
            </a: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 (relação) - do verbo: to relate(relatar)</a:t>
            </a:r>
            <a:endParaRPr b="0" lang="pt-BR" sz="2200" spc="-1" strike="noStrike">
              <a:solidFill>
                <a:srgbClr val="000000"/>
              </a:solidFill>
              <a:latin typeface="Arial"/>
            </a:endParaRPr>
          </a:p>
          <a:p>
            <a:pPr marL="457200" indent="-367920">
              <a:lnSpc>
                <a:spcPct val="115000"/>
              </a:lnSpc>
              <a:buClr>
                <a:srgbClr val="000000"/>
              </a:buClr>
              <a:buFont typeface="Roboto"/>
              <a:buChar char="-"/>
            </a:pP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defin</a:t>
            </a:r>
            <a:r>
              <a:rPr b="1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ITION</a:t>
            </a: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 (definição) - do verbo to define(definir)</a:t>
            </a:r>
            <a:endParaRPr b="0" lang="pt-BR" sz="2200" spc="-1" strike="noStrike">
              <a:solidFill>
                <a:srgbClr val="000000"/>
              </a:solidFill>
              <a:latin typeface="Arial"/>
            </a:endParaRPr>
          </a:p>
          <a:p>
            <a:pPr marL="457200">
              <a:lnSpc>
                <a:spcPct val="115000"/>
              </a:lnSpc>
              <a:spcBef>
                <a:spcPts val="1599"/>
              </a:spcBef>
            </a:pPr>
            <a:r>
              <a:rPr b="1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Note:</a:t>
            </a: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 As palavras terminadas pela vogal(no caso em questão) “e”, devem ser retiradas quando o sufixo é acrescentado.</a:t>
            </a:r>
            <a:endParaRPr b="0" lang="pt-BR" sz="2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599"/>
              </a:spcBef>
            </a:pPr>
            <a:endParaRPr b="0" lang="pt-BR" sz="2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599"/>
              </a:spcBef>
              <a:spcAft>
                <a:spcPts val="1599"/>
              </a:spcAft>
            </a:pPr>
            <a:endParaRPr b="0" lang="pt-BR" sz="22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5" name="Google Shape;131;p21" descr=""/>
          <p:cNvPicPr/>
          <p:nvPr/>
        </p:nvPicPr>
        <p:blipFill>
          <a:blip r:embed="rId1"/>
          <a:stretch/>
        </p:blipFill>
        <p:spPr>
          <a:xfrm>
            <a:off x="6996960" y="1089360"/>
            <a:ext cx="1940040" cy="18622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9" dur="indefinite" restart="never" nodeType="tmRoot">
          <p:childTnLst>
            <p:seq>
              <p:cTn id="2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311760" y="410040"/>
            <a:ext cx="8520120" cy="60732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TextShape 2"/>
          <p:cNvSpPr txBox="1"/>
          <p:nvPr/>
        </p:nvSpPr>
        <p:spPr>
          <a:xfrm>
            <a:off x="311760" y="1229760"/>
            <a:ext cx="8520120" cy="333864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15000"/>
              </a:lnSpc>
            </a:pPr>
            <a:r>
              <a:rPr b="1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ER,</a:t>
            </a: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 </a:t>
            </a:r>
            <a:r>
              <a:rPr b="1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OR</a:t>
            </a: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 e </a:t>
            </a:r>
            <a:r>
              <a:rPr b="1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AR, </a:t>
            </a: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que significam “a pessoa ou a coisa que faz” ou “que está relacionada com”. </a:t>
            </a:r>
            <a:endParaRPr b="0" lang="pt-BR" sz="2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599"/>
              </a:spcBef>
            </a:pP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E são os sufixos mais comuns para transformar substantivo em verbo. </a:t>
            </a:r>
            <a:endParaRPr b="0" lang="pt-BR" sz="2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599"/>
              </a:spcBef>
              <a:spcAft>
                <a:spcPts val="1599"/>
              </a:spcAft>
            </a:pPr>
            <a:endParaRPr b="0" lang="pt-BR" sz="2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iming>
    <p:tnLst>
      <p:par>
        <p:cTn id="21" dur="indefinite" restart="never" nodeType="tmRoot">
          <p:childTnLst>
            <p:seq>
              <p:cTn id="2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311760" y="410040"/>
            <a:ext cx="8520120" cy="60732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0" lang="pt-BR" sz="3000" spc="-1" strike="noStrike">
                <a:solidFill>
                  <a:srgbClr val="2a3990"/>
                </a:solidFill>
                <a:latin typeface="Roboto"/>
                <a:ea typeface="Roboto"/>
              </a:rPr>
              <a:t>Exemplos: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TextShape 2"/>
          <p:cNvSpPr txBox="1"/>
          <p:nvPr/>
        </p:nvSpPr>
        <p:spPr>
          <a:xfrm>
            <a:off x="311760" y="1229760"/>
            <a:ext cx="8520120" cy="333864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marL="457200" indent="-367920">
              <a:lnSpc>
                <a:spcPct val="115000"/>
              </a:lnSpc>
              <a:buClr>
                <a:srgbClr val="000000"/>
              </a:buClr>
              <a:buFont typeface="Roboto"/>
              <a:buChar char="-"/>
            </a:pP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programm</a:t>
            </a:r>
            <a:r>
              <a:rPr b="1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ER </a:t>
            </a: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(programador) - do verbo: to program(programar)</a:t>
            </a:r>
            <a:endParaRPr b="0" lang="pt-BR" sz="2200" spc="-1" strike="noStrike">
              <a:solidFill>
                <a:srgbClr val="000000"/>
              </a:solidFill>
              <a:latin typeface="Arial"/>
            </a:endParaRPr>
          </a:p>
          <a:p>
            <a:pPr marL="457200" indent="-367920">
              <a:lnSpc>
                <a:spcPct val="115000"/>
              </a:lnSpc>
              <a:buClr>
                <a:srgbClr val="000000"/>
              </a:buClr>
              <a:buFont typeface="Roboto"/>
              <a:buChar char="-"/>
            </a:pP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navigat</a:t>
            </a:r>
            <a:r>
              <a:rPr b="1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OR </a:t>
            </a: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(Navegador) - do verbo: to navigate(navegar)</a:t>
            </a:r>
            <a:endParaRPr b="0" lang="pt-BR" sz="2200" spc="-1" strike="noStrike">
              <a:solidFill>
                <a:srgbClr val="000000"/>
              </a:solidFill>
              <a:latin typeface="Arial"/>
            </a:endParaRPr>
          </a:p>
          <a:p>
            <a:pPr marL="457200" indent="-367920">
              <a:lnSpc>
                <a:spcPct val="115000"/>
              </a:lnSpc>
              <a:buClr>
                <a:srgbClr val="000000"/>
              </a:buClr>
              <a:buFont typeface="Roboto"/>
              <a:buChar char="-"/>
            </a:pP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li</a:t>
            </a:r>
            <a:r>
              <a:rPr b="1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AR </a:t>
            </a: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(mentiroso) - do verbo: to lie(mentir)</a:t>
            </a:r>
            <a:endParaRPr b="0" lang="pt-BR" sz="2200" spc="-1" strike="noStrike">
              <a:solidFill>
                <a:srgbClr val="000000"/>
              </a:solidFill>
              <a:latin typeface="Arial"/>
            </a:endParaRPr>
          </a:p>
          <a:p>
            <a:pPr marL="457200" indent="-367920">
              <a:lnSpc>
                <a:spcPct val="115000"/>
              </a:lnSpc>
              <a:buClr>
                <a:srgbClr val="000000"/>
              </a:buClr>
              <a:buFont typeface="Roboto"/>
              <a:buChar char="-"/>
            </a:pP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read</a:t>
            </a:r>
            <a:r>
              <a:rPr b="1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ER </a:t>
            </a: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(leitor) - do verbo: to read(ler)</a:t>
            </a:r>
            <a:endParaRPr b="0" lang="pt-BR" sz="2200" spc="-1" strike="noStrike">
              <a:solidFill>
                <a:srgbClr val="000000"/>
              </a:solidFill>
              <a:latin typeface="Arial"/>
            </a:endParaRPr>
          </a:p>
          <a:p>
            <a:pPr marL="457200" indent="-367920">
              <a:lnSpc>
                <a:spcPct val="115000"/>
              </a:lnSpc>
              <a:buClr>
                <a:srgbClr val="000000"/>
              </a:buClr>
              <a:buFont typeface="Roboto"/>
              <a:buChar char="-"/>
            </a:pP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act</a:t>
            </a:r>
            <a:r>
              <a:rPr b="1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OR </a:t>
            </a: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(ator) - do verbo: to act(atuar)</a:t>
            </a:r>
            <a:endParaRPr b="0" lang="pt-BR" sz="2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599"/>
              </a:spcBef>
            </a:pPr>
            <a:endParaRPr b="0" lang="pt-BR" sz="2200" spc="-1" strike="noStrike">
              <a:solidFill>
                <a:srgbClr val="000000"/>
              </a:solidFill>
              <a:latin typeface="Arial"/>
            </a:endParaRPr>
          </a:p>
          <a:p>
            <a:pPr marL="457200">
              <a:lnSpc>
                <a:spcPct val="115000"/>
              </a:lnSpc>
              <a:spcBef>
                <a:spcPts val="1599"/>
              </a:spcBef>
              <a:spcAft>
                <a:spcPts val="1599"/>
              </a:spcAft>
            </a:pPr>
            <a:endParaRPr b="0" lang="pt-BR" sz="22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10" name="Google Shape;149;p24" descr=""/>
          <p:cNvPicPr/>
          <p:nvPr/>
        </p:nvPicPr>
        <p:blipFill>
          <a:blip r:embed="rId1"/>
          <a:stretch/>
        </p:blipFill>
        <p:spPr>
          <a:xfrm>
            <a:off x="482400" y="3245760"/>
            <a:ext cx="2462760" cy="1555920"/>
          </a:xfrm>
          <a:prstGeom prst="rect">
            <a:avLst/>
          </a:prstGeom>
          <a:ln>
            <a:noFill/>
          </a:ln>
        </p:spPr>
      </p:pic>
      <p:pic>
        <p:nvPicPr>
          <p:cNvPr id="111" name="Google Shape;150;p24" descr=""/>
          <p:cNvPicPr/>
          <p:nvPr/>
        </p:nvPicPr>
        <p:blipFill>
          <a:blip r:embed="rId2"/>
          <a:stretch/>
        </p:blipFill>
        <p:spPr>
          <a:xfrm>
            <a:off x="3275280" y="3387600"/>
            <a:ext cx="3162240" cy="12722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23" dur="indefinite" restart="never" nodeType="tmRoot">
          <p:childTnLst>
            <p:seq>
              <p:cTn id="2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Shape 1"/>
          <p:cNvSpPr txBox="1"/>
          <p:nvPr/>
        </p:nvSpPr>
        <p:spPr>
          <a:xfrm>
            <a:off x="311760" y="627120"/>
            <a:ext cx="8520120" cy="411876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15000"/>
              </a:lnSpc>
            </a:pP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Os sufixo </a:t>
            </a:r>
            <a:r>
              <a:rPr b="1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Y</a:t>
            </a: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 e </a:t>
            </a:r>
            <a:r>
              <a:rPr b="1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LY</a:t>
            </a: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 geralmente são acrescentados a substantivos para formar adjetivos, significando “que tem a qualidade” ou “que tem aparência de”. O</a:t>
            </a:r>
            <a:r>
              <a:rPr b="1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 LY</a:t>
            </a: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 significa, de modo bem simples, o </a:t>
            </a:r>
            <a:r>
              <a:rPr b="1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-mente</a:t>
            </a: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 em português.</a:t>
            </a:r>
            <a:endParaRPr b="0" lang="pt-BR" sz="2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599"/>
              </a:spcBef>
            </a:pP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Exemplos:</a:t>
            </a:r>
            <a:endParaRPr b="0" lang="pt-BR" sz="2200" spc="-1" strike="noStrike">
              <a:solidFill>
                <a:srgbClr val="000000"/>
              </a:solidFill>
              <a:latin typeface="Arial"/>
            </a:endParaRPr>
          </a:p>
          <a:p>
            <a:pPr marL="457200" indent="-367920">
              <a:lnSpc>
                <a:spcPct val="115000"/>
              </a:lnSpc>
              <a:spcBef>
                <a:spcPts val="1599"/>
              </a:spcBef>
              <a:buClr>
                <a:srgbClr val="000000"/>
              </a:buClr>
              <a:buFont typeface="Roboto"/>
              <a:buChar char="-"/>
            </a:pP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greas</a:t>
            </a:r>
            <a:r>
              <a:rPr b="1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Y</a:t>
            </a: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 (gorduroso) - do substantivo: grease(gordura)</a:t>
            </a:r>
            <a:endParaRPr b="0" lang="pt-BR" sz="2200" spc="-1" strike="noStrike">
              <a:solidFill>
                <a:srgbClr val="000000"/>
              </a:solidFill>
              <a:latin typeface="Arial"/>
            </a:endParaRPr>
          </a:p>
          <a:p>
            <a:pPr marL="457200" indent="-367920">
              <a:lnSpc>
                <a:spcPct val="115000"/>
              </a:lnSpc>
              <a:buClr>
                <a:srgbClr val="000000"/>
              </a:buClr>
              <a:buFont typeface="Roboto"/>
              <a:buChar char="-"/>
            </a:pP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oil</a:t>
            </a:r>
            <a:r>
              <a:rPr b="1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Y</a:t>
            </a: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 - do substantivo: oil(óleo)</a:t>
            </a:r>
            <a:endParaRPr b="0" lang="pt-BR" sz="2200" spc="-1" strike="noStrike">
              <a:solidFill>
                <a:srgbClr val="000000"/>
              </a:solidFill>
              <a:latin typeface="Arial"/>
            </a:endParaRPr>
          </a:p>
          <a:p>
            <a:pPr marL="457200" indent="-367920" algn="just">
              <a:lnSpc>
                <a:spcPct val="160000"/>
              </a:lnSpc>
              <a:buClr>
                <a:srgbClr val="000000"/>
              </a:buClr>
              <a:buFont typeface="Open Sans"/>
              <a:buChar char="-"/>
            </a:pP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happi</a:t>
            </a:r>
            <a:r>
              <a:rPr b="1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LY</a:t>
            </a: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 – feliz</a:t>
            </a:r>
            <a:r>
              <a:rPr b="1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mente</a:t>
            </a:r>
            <a:endParaRPr b="0" lang="pt-BR" sz="2200" spc="-1" strike="noStrike">
              <a:solidFill>
                <a:srgbClr val="000000"/>
              </a:solidFill>
              <a:latin typeface="Arial"/>
            </a:endParaRPr>
          </a:p>
          <a:p>
            <a:pPr marL="457200" indent="-367920" algn="just">
              <a:lnSpc>
                <a:spcPct val="160000"/>
              </a:lnSpc>
              <a:buClr>
                <a:srgbClr val="000000"/>
              </a:buClr>
              <a:buFont typeface="Open Sans"/>
              <a:buChar char="-"/>
            </a:pP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perfect</a:t>
            </a:r>
            <a:r>
              <a:rPr b="1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LY</a:t>
            </a: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 – perfeita</a:t>
            </a:r>
            <a:r>
              <a:rPr b="1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mente</a:t>
            </a:r>
            <a:endParaRPr b="0" lang="pt-BR" sz="2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iming>
    <p:tnLst>
      <p:par>
        <p:cTn id="25" dur="indefinite" restart="never" nodeType="tmRoot">
          <p:childTnLst>
            <p:seq>
              <p:cTn id="2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311760" y="645480"/>
            <a:ext cx="8520120" cy="341604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15000"/>
              </a:lnSpc>
            </a:pP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Os sufixo </a:t>
            </a:r>
            <a:r>
              <a:rPr b="1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IST</a:t>
            </a: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 indica uma pessoa que “estuda ou se aplica a”.</a:t>
            </a:r>
            <a:endParaRPr b="0" lang="pt-BR" sz="2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599"/>
              </a:spcBef>
            </a:pP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Exemplos:</a:t>
            </a:r>
            <a:endParaRPr b="0" lang="pt-BR" sz="2200" spc="-1" strike="noStrike">
              <a:solidFill>
                <a:srgbClr val="000000"/>
              </a:solidFill>
              <a:latin typeface="Arial"/>
            </a:endParaRPr>
          </a:p>
          <a:p>
            <a:pPr marL="457200" indent="-367920">
              <a:lnSpc>
                <a:spcPct val="115000"/>
              </a:lnSpc>
              <a:spcBef>
                <a:spcPts val="1599"/>
              </a:spcBef>
              <a:buClr>
                <a:srgbClr val="000000"/>
              </a:buClr>
              <a:buFont typeface="Roboto"/>
              <a:buChar char="-"/>
            </a:pP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scient</a:t>
            </a:r>
            <a:r>
              <a:rPr b="1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IST</a:t>
            </a: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 (cientista) - que vem de </a:t>
            </a:r>
            <a:r>
              <a:rPr b="1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science</a:t>
            </a: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(ciência)</a:t>
            </a:r>
            <a:endParaRPr b="0" lang="pt-BR" sz="2200" spc="-1" strike="noStrike">
              <a:solidFill>
                <a:srgbClr val="000000"/>
              </a:solidFill>
              <a:latin typeface="Arial"/>
            </a:endParaRPr>
          </a:p>
          <a:p>
            <a:pPr marL="457200" indent="-367920">
              <a:lnSpc>
                <a:spcPct val="115000"/>
              </a:lnSpc>
              <a:buClr>
                <a:srgbClr val="000000"/>
              </a:buClr>
              <a:buFont typeface="Roboto"/>
              <a:buChar char="-"/>
            </a:pP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biolog</a:t>
            </a:r>
            <a:r>
              <a:rPr b="1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IST </a:t>
            </a: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(biólogo) - que vem de </a:t>
            </a:r>
            <a:r>
              <a:rPr b="1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biology</a:t>
            </a: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(biologia)</a:t>
            </a:r>
            <a:endParaRPr b="0" lang="pt-BR" sz="2200" spc="-1" strike="noStrike">
              <a:solidFill>
                <a:srgbClr val="000000"/>
              </a:solidFill>
              <a:latin typeface="Arial"/>
            </a:endParaRPr>
          </a:p>
          <a:p>
            <a:pPr marL="457200" indent="-367920">
              <a:lnSpc>
                <a:spcPct val="115000"/>
              </a:lnSpc>
              <a:buClr>
                <a:srgbClr val="000000"/>
              </a:buClr>
              <a:buFont typeface="Roboto"/>
              <a:buChar char="-"/>
            </a:pP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geolog</a:t>
            </a:r>
            <a:r>
              <a:rPr b="1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IST </a:t>
            </a: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(geólogo) que vem de </a:t>
            </a:r>
            <a:r>
              <a:rPr b="1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geology</a:t>
            </a: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 (geologia)</a:t>
            </a:r>
            <a:endParaRPr b="0" lang="pt-BR" sz="2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599"/>
              </a:spcBef>
            </a:pPr>
            <a:endParaRPr b="0" lang="pt-BR" sz="2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599"/>
              </a:spcBef>
              <a:spcAft>
                <a:spcPts val="1599"/>
              </a:spcAft>
            </a:pPr>
            <a:endParaRPr b="0" lang="pt-BR" sz="22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14" name="Google Shape;167;p27" descr=""/>
          <p:cNvPicPr/>
          <p:nvPr/>
        </p:nvPicPr>
        <p:blipFill>
          <a:blip r:embed="rId1"/>
          <a:stretch/>
        </p:blipFill>
        <p:spPr>
          <a:xfrm>
            <a:off x="7424280" y="1220400"/>
            <a:ext cx="1407600" cy="25714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27" dur="indefinite" restart="never" nodeType="tmRoot">
          <p:childTnLst>
            <p:seq>
              <p:cTn id="2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311760" y="628920"/>
            <a:ext cx="8520120" cy="393984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15000"/>
              </a:lnSpc>
            </a:pP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Alguns Sufixos formadores de </a:t>
            </a:r>
            <a:r>
              <a:rPr b="1" lang="pt-BR" sz="2200" spc="-1" strike="noStrike" u="sng">
                <a:solidFill>
                  <a:srgbClr val="000000"/>
                </a:solidFill>
                <a:uFillTx/>
                <a:latin typeface="Roboto"/>
                <a:ea typeface="Roboto"/>
              </a:rPr>
              <a:t>adjetivos</a:t>
            </a: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:</a:t>
            </a:r>
            <a:endParaRPr b="0" lang="pt-BR" sz="2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599"/>
              </a:spcBef>
            </a:pP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Os sufixo </a:t>
            </a:r>
            <a:r>
              <a:rPr b="1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FUL</a:t>
            </a: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	</a:t>
            </a: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forma também adjetivos de substantivos, significando “cheio de” ou “que tem”</a:t>
            </a:r>
            <a:endParaRPr b="0" lang="pt-BR" sz="2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599"/>
              </a:spcBef>
            </a:pP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Exemplos:</a:t>
            </a:r>
            <a:endParaRPr b="0" lang="pt-BR" sz="2200" spc="-1" strike="noStrike">
              <a:solidFill>
                <a:srgbClr val="000000"/>
              </a:solidFill>
              <a:latin typeface="Arial"/>
            </a:endParaRPr>
          </a:p>
          <a:p>
            <a:pPr marL="457200" indent="-367920">
              <a:lnSpc>
                <a:spcPct val="115000"/>
              </a:lnSpc>
              <a:spcBef>
                <a:spcPts val="1599"/>
              </a:spcBef>
              <a:buClr>
                <a:srgbClr val="000000"/>
              </a:buClr>
              <a:buFont typeface="Roboto"/>
              <a:buChar char="-"/>
            </a:pP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fait</a:t>
            </a:r>
            <a:r>
              <a:rPr b="1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FUL</a:t>
            </a: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 (fiel) - do substantivo: faith(Fé)</a:t>
            </a:r>
            <a:endParaRPr b="0" lang="pt-BR" sz="2200" spc="-1" strike="noStrike">
              <a:solidFill>
                <a:srgbClr val="000000"/>
              </a:solidFill>
              <a:latin typeface="Arial"/>
            </a:endParaRPr>
          </a:p>
          <a:p>
            <a:pPr marL="457200" indent="-367920">
              <a:lnSpc>
                <a:spcPct val="115000"/>
              </a:lnSpc>
              <a:buClr>
                <a:srgbClr val="000000"/>
              </a:buClr>
              <a:buFont typeface="Roboto"/>
              <a:buChar char="-"/>
            </a:pP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use</a:t>
            </a:r>
            <a:r>
              <a:rPr b="1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FUL</a:t>
            </a: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 (útil) - do substantivo: use(usar)</a:t>
            </a:r>
            <a:endParaRPr b="0" lang="pt-BR" sz="2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iming>
    <p:tnLst>
      <p:par>
        <p:cTn id="29" dur="indefinite" restart="never" nodeType="tmRoot">
          <p:childTnLst>
            <p:seq>
              <p:cTn id="3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Shape 1"/>
          <p:cNvSpPr txBox="1"/>
          <p:nvPr/>
        </p:nvSpPr>
        <p:spPr>
          <a:xfrm>
            <a:off x="311760" y="627120"/>
            <a:ext cx="8520120" cy="394128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15000"/>
              </a:lnSpc>
            </a:pP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O sufixo </a:t>
            </a:r>
            <a:r>
              <a:rPr b="1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ABLE</a:t>
            </a: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, </a:t>
            </a:r>
            <a:r>
              <a:rPr b="1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IBLE</a:t>
            </a: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 é acrescentado a verbos ou substantivos para formar adjetivos, significando “que pode ser”.</a:t>
            </a:r>
            <a:endParaRPr b="0" lang="pt-BR" sz="2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599"/>
              </a:spcBef>
            </a:pP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Exemplos:</a:t>
            </a:r>
            <a:endParaRPr b="0" lang="pt-BR" sz="2200" spc="-1" strike="noStrike">
              <a:solidFill>
                <a:srgbClr val="000000"/>
              </a:solidFill>
              <a:latin typeface="Arial"/>
            </a:endParaRPr>
          </a:p>
          <a:p>
            <a:pPr marL="457200" indent="-367920">
              <a:lnSpc>
                <a:spcPct val="115000"/>
              </a:lnSpc>
              <a:spcBef>
                <a:spcPts val="1599"/>
              </a:spcBef>
              <a:buClr>
                <a:srgbClr val="000000"/>
              </a:buClr>
              <a:buFont typeface="Roboto"/>
              <a:buChar char="-"/>
            </a:pP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avoid</a:t>
            </a:r>
            <a:r>
              <a:rPr b="1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ABLE</a:t>
            </a: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 - que pode ser evitado (do verbo: to avoid(evitar))</a:t>
            </a:r>
            <a:endParaRPr b="0" lang="pt-BR" sz="2200" spc="-1" strike="noStrike">
              <a:solidFill>
                <a:srgbClr val="000000"/>
              </a:solidFill>
              <a:latin typeface="Arial"/>
            </a:endParaRPr>
          </a:p>
          <a:p>
            <a:pPr marL="457200" indent="-367920">
              <a:lnSpc>
                <a:spcPct val="115000"/>
              </a:lnSpc>
              <a:buClr>
                <a:srgbClr val="000000"/>
              </a:buClr>
              <a:buFont typeface="Roboto"/>
              <a:buChar char="-"/>
            </a:pP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consider</a:t>
            </a:r>
            <a:r>
              <a:rPr b="1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ABLE</a:t>
            </a: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 - que pode ser considerado (do verbo: to to consider(considerar))</a:t>
            </a:r>
            <a:endParaRPr b="0" lang="pt-BR" sz="2200" spc="-1" strike="noStrike">
              <a:solidFill>
                <a:srgbClr val="000000"/>
              </a:solidFill>
              <a:latin typeface="Arial"/>
            </a:endParaRPr>
          </a:p>
          <a:p>
            <a:pPr marL="457200" indent="-367920">
              <a:lnSpc>
                <a:spcPct val="115000"/>
              </a:lnSpc>
              <a:buClr>
                <a:srgbClr val="000000"/>
              </a:buClr>
              <a:buFont typeface="Roboto"/>
              <a:buChar char="-"/>
            </a:pP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access</a:t>
            </a:r>
            <a:r>
              <a:rPr b="1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IBLE</a:t>
            </a: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 - que pode ser acessível (do verbo: to access(acessar) </a:t>
            </a:r>
            <a:endParaRPr b="0" lang="pt-BR" sz="2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iming>
    <p:tnLst>
      <p:par>
        <p:cTn id="31" dur="indefinite" restart="never" nodeType="tmRoot">
          <p:childTnLst>
            <p:seq>
              <p:cTn id="3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265320" y="569880"/>
            <a:ext cx="8489520" cy="412488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algn="just">
              <a:lnSpc>
                <a:spcPct val="115000"/>
              </a:lnSpc>
            </a:pPr>
            <a:r>
              <a:rPr b="0" lang="pt-BR" sz="2000" spc="-1" strike="noStrike">
                <a:solidFill>
                  <a:srgbClr val="000000"/>
                </a:solidFill>
                <a:latin typeface="Roboto"/>
                <a:ea typeface="Roboto"/>
              </a:rPr>
              <a:t>O sufixo </a:t>
            </a:r>
            <a:r>
              <a:rPr b="1" lang="pt-BR" sz="2000" spc="-1" strike="noStrike">
                <a:solidFill>
                  <a:srgbClr val="000000"/>
                </a:solidFill>
                <a:latin typeface="Roboto"/>
                <a:ea typeface="Roboto"/>
              </a:rPr>
              <a:t>LIKE</a:t>
            </a:r>
            <a:r>
              <a:rPr b="0" lang="pt-BR" sz="2000" spc="-1" strike="noStrike">
                <a:solidFill>
                  <a:srgbClr val="000000"/>
                </a:solidFill>
                <a:latin typeface="Roboto"/>
                <a:ea typeface="Roboto"/>
              </a:rPr>
              <a:t> é acrescentado a substantivos para formar adjetivos, significando pessoas ou animais (às vezes objetos) “que parecem com” ou “que têm as características de”.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marL="457200" algn="just">
              <a:lnSpc>
                <a:spcPct val="115000"/>
              </a:lnSpc>
            </a:pP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-355320" algn="just">
              <a:lnSpc>
                <a:spcPct val="115000"/>
              </a:lnSpc>
              <a:buClr>
                <a:srgbClr val="000000"/>
              </a:buClr>
              <a:buFont typeface="Roboto"/>
              <a:buChar char="-"/>
            </a:pPr>
            <a:r>
              <a:rPr b="0" lang="pt-BR" sz="2000" spc="-1" strike="noStrike">
                <a:solidFill>
                  <a:srgbClr val="000000"/>
                </a:solidFill>
                <a:latin typeface="Roboto"/>
                <a:ea typeface="Roboto"/>
              </a:rPr>
              <a:t>Box</a:t>
            </a:r>
            <a:r>
              <a:rPr b="1" lang="pt-BR" sz="2000" spc="-1" strike="noStrike">
                <a:solidFill>
                  <a:srgbClr val="000000"/>
                </a:solidFill>
                <a:latin typeface="Roboto"/>
                <a:ea typeface="Roboto"/>
              </a:rPr>
              <a:t>LIKE</a:t>
            </a:r>
            <a:r>
              <a:rPr b="0" lang="pt-BR" sz="2000" spc="-1" strike="noStrike">
                <a:solidFill>
                  <a:srgbClr val="000000"/>
                </a:solidFill>
                <a:latin typeface="Roboto"/>
                <a:ea typeface="Roboto"/>
              </a:rPr>
              <a:t>(parecido com uma caixa) do substantivo: box(caixa)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Aft>
                <a:spcPts val="1599"/>
              </a:spcAft>
            </a:pP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iming>
    <p:tnLst>
      <p:par>
        <p:cTn id="33" dur="indefinite" restart="never" nodeType="tmRoot">
          <p:childTnLst>
            <p:seq>
              <p:cTn id="3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Shape 1"/>
          <p:cNvSpPr txBox="1"/>
          <p:nvPr/>
        </p:nvSpPr>
        <p:spPr>
          <a:xfrm>
            <a:off x="311760" y="629640"/>
            <a:ext cx="8520120" cy="393912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15000"/>
              </a:lnSpc>
            </a:pP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O sufixo </a:t>
            </a:r>
            <a:r>
              <a:rPr b="1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IC</a:t>
            </a: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, quando acrescentado ao substantivo, forma adjetivo.</a:t>
            </a:r>
            <a:endParaRPr b="0" lang="pt-BR" sz="22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15000"/>
              </a:lnSpc>
              <a:spcBef>
                <a:spcPts val="1599"/>
              </a:spcBef>
            </a:pP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Exemplos: </a:t>
            </a:r>
            <a:endParaRPr b="0" lang="pt-BR" sz="22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15000"/>
              </a:lnSpc>
            </a:pPr>
            <a:endParaRPr b="0" lang="pt-BR" sz="22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15000"/>
              </a:lnSpc>
            </a:pP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- Artist</a:t>
            </a:r>
            <a:r>
              <a:rPr b="1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IC</a:t>
            </a: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 (artístico/a) – do substantivo: artist(artista)</a:t>
            </a:r>
            <a:endParaRPr b="0" lang="pt-BR" sz="22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15000"/>
              </a:lnSpc>
            </a:pP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- Bas</a:t>
            </a:r>
            <a:r>
              <a:rPr b="1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IC</a:t>
            </a: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 (básico) – do substantivo: base(base)</a:t>
            </a:r>
            <a:endParaRPr b="0" lang="pt-BR" sz="22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15000"/>
              </a:lnSpc>
            </a:pP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- Rhythm</a:t>
            </a:r>
            <a:r>
              <a:rPr b="1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IC</a:t>
            </a: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 (rítmico) – do substantivo: rhythm(ritmo)</a:t>
            </a:r>
            <a:endParaRPr b="0" lang="pt-BR" sz="2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</a:pPr>
            <a:endParaRPr b="0" lang="pt-BR" sz="2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599"/>
              </a:spcBef>
              <a:spcAft>
                <a:spcPts val="1599"/>
              </a:spcAft>
            </a:pPr>
            <a:endParaRPr b="0" lang="pt-BR" sz="2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iming>
    <p:tnLst>
      <p:par>
        <p:cTn id="35" dur="indefinite" restart="never" nodeType="tmRoot">
          <p:childTnLst>
            <p:seq>
              <p:cTn id="3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311760" y="628920"/>
            <a:ext cx="8520120" cy="428364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15000"/>
              </a:lnSpc>
            </a:pP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Alguns Sufixos formadores de </a:t>
            </a:r>
            <a:r>
              <a:rPr b="1" lang="pt-BR" sz="2200" spc="-1" strike="noStrike" u="sng">
                <a:solidFill>
                  <a:srgbClr val="000000"/>
                </a:solidFill>
                <a:uFillTx/>
                <a:latin typeface="Roboto"/>
                <a:ea typeface="Roboto"/>
              </a:rPr>
              <a:t>verbos</a:t>
            </a: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:</a:t>
            </a:r>
            <a:endParaRPr b="0" lang="pt-BR" sz="2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599"/>
              </a:spcBef>
            </a:pP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A formação de verbos por sufixação é relativamente pequena em inglês.</a:t>
            </a:r>
            <a:endParaRPr b="0" lang="pt-BR" sz="2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599"/>
              </a:spcBef>
            </a:pP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Temos os seguintes sufixos verbais:</a:t>
            </a:r>
            <a:endParaRPr b="0" lang="pt-BR" sz="2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599"/>
              </a:spcBef>
            </a:pPr>
            <a:r>
              <a:rPr b="1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IFY</a:t>
            </a: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, que acrescenta a substantivos e adjetivos.</a:t>
            </a:r>
            <a:endParaRPr b="0" lang="pt-BR" sz="2200" spc="-1" strike="noStrike">
              <a:solidFill>
                <a:srgbClr val="000000"/>
              </a:solidFill>
              <a:latin typeface="Arial"/>
            </a:endParaRPr>
          </a:p>
          <a:p>
            <a:pPr marL="457200" indent="-367920">
              <a:lnSpc>
                <a:spcPct val="115000"/>
              </a:lnSpc>
              <a:spcBef>
                <a:spcPts val="1599"/>
              </a:spcBef>
              <a:buClr>
                <a:srgbClr val="000000"/>
              </a:buClr>
              <a:buFont typeface="Roboto"/>
              <a:buChar char="-"/>
            </a:pP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beaut</a:t>
            </a:r>
            <a:r>
              <a:rPr b="1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IFY</a:t>
            </a: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 (embelezar) - do substantivo: beauty(beleza)</a:t>
            </a:r>
            <a:endParaRPr b="0" lang="pt-BR" sz="2200" spc="-1" strike="noStrike">
              <a:solidFill>
                <a:srgbClr val="000000"/>
              </a:solidFill>
              <a:latin typeface="Arial"/>
            </a:endParaRPr>
          </a:p>
          <a:p>
            <a:pPr marL="457200" indent="-367920">
              <a:lnSpc>
                <a:spcPct val="115000"/>
              </a:lnSpc>
              <a:buClr>
                <a:srgbClr val="000000"/>
              </a:buClr>
              <a:buFont typeface="Roboto"/>
              <a:buChar char="-"/>
            </a:pP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simpl</a:t>
            </a:r>
            <a:r>
              <a:rPr b="1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IFY</a:t>
            </a: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 (classificar) - do substantivo: code(código)</a:t>
            </a:r>
            <a:endParaRPr b="0" lang="pt-BR" sz="2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iming>
    <p:tnLst>
      <p:par>
        <p:cTn id="37" dur="indefinite" restart="never" nodeType="tmRoot">
          <p:childTnLst>
            <p:seq>
              <p:cTn id="3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311760" y="240120"/>
            <a:ext cx="8520120" cy="440460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0" lang="pt-BR" sz="1800" spc="-1" strike="noStrike">
                <a:solidFill>
                  <a:srgbClr val="000000"/>
                </a:solidFill>
                <a:latin typeface="Roboto"/>
                <a:ea typeface="Roboto"/>
              </a:rPr>
              <a:t>PREDICTING :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00000"/>
              </a:lnSpc>
              <a:spcBef>
                <a:spcPts val="1599"/>
              </a:spcBef>
              <a:buClr>
                <a:srgbClr val="000000"/>
              </a:buClr>
              <a:buFont typeface="Roboto"/>
              <a:buChar char="➔"/>
            </a:pPr>
            <a:r>
              <a:rPr b="0" lang="pt-BR" sz="1800" spc="-1" strike="noStrike">
                <a:solidFill>
                  <a:srgbClr val="000000"/>
                </a:solidFill>
                <a:latin typeface="Roboto"/>
                <a:ea typeface="Roboto"/>
              </a:rPr>
              <a:t>Formulação de hipóteses;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00000"/>
              </a:lnSpc>
              <a:buClr>
                <a:srgbClr val="000000"/>
              </a:buClr>
              <a:buFont typeface="Roboto"/>
              <a:buChar char="➔"/>
            </a:pPr>
            <a:r>
              <a:rPr b="0" lang="pt-BR" sz="1800" spc="-1" strike="noStrike">
                <a:solidFill>
                  <a:srgbClr val="000000"/>
                </a:solidFill>
                <a:latin typeface="Roboto"/>
                <a:ea typeface="Roboto"/>
              </a:rPr>
              <a:t>Interferência pertinentes ao significado do texto.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599"/>
              </a:spcBef>
            </a:pPr>
            <a:r>
              <a:rPr b="0" lang="pt-BR" sz="1800" spc="-1" strike="noStrike">
                <a:solidFill>
                  <a:srgbClr val="000000"/>
                </a:solidFill>
                <a:latin typeface="Roboto"/>
                <a:ea typeface="Roboto"/>
              </a:rPr>
              <a:t>SKIMMING: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00000"/>
              </a:lnSpc>
              <a:spcBef>
                <a:spcPts val="1599"/>
              </a:spcBef>
              <a:buClr>
                <a:srgbClr val="000000"/>
              </a:buClr>
              <a:buFont typeface="Roboto"/>
              <a:buChar char="➔"/>
            </a:pPr>
            <a:r>
              <a:rPr b="0" lang="pt-BR" sz="1800" spc="-1" strike="noStrike">
                <a:solidFill>
                  <a:srgbClr val="000000"/>
                </a:solidFill>
                <a:latin typeface="Roboto"/>
                <a:ea typeface="Roboto"/>
              </a:rPr>
              <a:t>Identificar informações do texto através de uma rápida leitura;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00000"/>
              </a:lnSpc>
              <a:buClr>
                <a:srgbClr val="000000"/>
              </a:buClr>
              <a:buFont typeface="Roboto"/>
              <a:buChar char="➔"/>
            </a:pPr>
            <a:r>
              <a:rPr b="0" lang="pt-BR" sz="1800" spc="-1" strike="noStrike">
                <a:solidFill>
                  <a:srgbClr val="000000"/>
                </a:solidFill>
                <a:latin typeface="Roboto"/>
                <a:ea typeface="Roboto"/>
              </a:rPr>
              <a:t>Layout, título,subtítulo,cognatos e informações não verbais(gráficos, figuras)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599"/>
              </a:spcBef>
            </a:pPr>
            <a:r>
              <a:rPr b="0" lang="pt-BR" sz="1800" spc="-1" strike="noStrike">
                <a:solidFill>
                  <a:srgbClr val="000000"/>
                </a:solidFill>
                <a:latin typeface="Roboto"/>
                <a:ea typeface="Roboto"/>
              </a:rPr>
              <a:t>SCANNING: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15000"/>
              </a:lnSpc>
              <a:spcBef>
                <a:spcPts val="1599"/>
              </a:spcBef>
              <a:buClr>
                <a:srgbClr val="000000"/>
              </a:buClr>
              <a:buFont typeface="Roboto"/>
              <a:buChar char="➔"/>
            </a:pPr>
            <a:r>
              <a:rPr b="0" lang="pt-BR" sz="1800" spc="-1" strike="noStrike">
                <a:solidFill>
                  <a:srgbClr val="000000"/>
                </a:solidFill>
                <a:latin typeface="Roboto"/>
                <a:ea typeface="Roboto"/>
              </a:rPr>
              <a:t>Uma leitura rápida buscando uma informação desejada;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15000"/>
              </a:lnSpc>
              <a:buClr>
                <a:srgbClr val="000000"/>
              </a:buClr>
              <a:buFont typeface="Roboto"/>
              <a:buChar char="➔"/>
            </a:pPr>
            <a:r>
              <a:rPr b="0" lang="pt-BR" sz="1800" spc="-1" strike="noStrike">
                <a:solidFill>
                  <a:srgbClr val="000000"/>
                </a:solidFill>
                <a:latin typeface="Roboto"/>
                <a:ea typeface="Roboto"/>
              </a:rPr>
              <a:t>Exemplos: busca por uma palavra no dicionário,busca por um número na lista telefônica;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599"/>
              </a:spcBef>
              <a:spcAft>
                <a:spcPts val="1599"/>
              </a:spcAft>
            </a:pP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>
            <a:off x="263880" y="720000"/>
            <a:ext cx="8520120" cy="391392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15000"/>
              </a:lnSpc>
            </a:pPr>
            <a:r>
              <a:rPr b="1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EN</a:t>
            </a: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 que se acrescenta a adjetivo.</a:t>
            </a:r>
            <a:endParaRPr b="0" lang="pt-BR" sz="2200" spc="-1" strike="noStrike">
              <a:solidFill>
                <a:srgbClr val="000000"/>
              </a:solidFill>
              <a:latin typeface="Arial"/>
            </a:endParaRPr>
          </a:p>
          <a:p>
            <a:pPr marL="457200" indent="-367920">
              <a:lnSpc>
                <a:spcPct val="115000"/>
              </a:lnSpc>
              <a:spcBef>
                <a:spcPts val="1599"/>
              </a:spcBef>
              <a:buClr>
                <a:srgbClr val="000000"/>
              </a:buClr>
              <a:buFont typeface="Roboto"/>
              <a:buChar char="-"/>
            </a:pP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sadd</a:t>
            </a:r>
            <a:r>
              <a:rPr b="1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EN</a:t>
            </a: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 (entristecer) - do adjetivo: sad(triste)</a:t>
            </a:r>
            <a:endParaRPr b="0" lang="pt-BR" sz="2200" spc="-1" strike="noStrike">
              <a:solidFill>
                <a:srgbClr val="000000"/>
              </a:solidFill>
              <a:latin typeface="Arial"/>
            </a:endParaRPr>
          </a:p>
          <a:p>
            <a:pPr marL="457200" indent="-367920">
              <a:lnSpc>
                <a:spcPct val="115000"/>
              </a:lnSpc>
              <a:buClr>
                <a:srgbClr val="000000"/>
              </a:buClr>
              <a:buFont typeface="Roboto"/>
              <a:buChar char="-"/>
            </a:pP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less</a:t>
            </a:r>
            <a:r>
              <a:rPr b="1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EN</a:t>
            </a: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 (minimizar) - do adjetivo: less(menos)</a:t>
            </a:r>
            <a:endParaRPr b="0" lang="pt-BR" sz="2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iming>
    <p:tnLst>
      <p:par>
        <p:cTn id="39" dur="indefinite" restart="never" nodeType="tmRoot">
          <p:childTnLst>
            <p:seq>
              <p:cTn id="4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311760" y="410040"/>
            <a:ext cx="8520120" cy="60732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algn="ctr">
              <a:lnSpc>
                <a:spcPct val="100000"/>
              </a:lnSpc>
            </a:pPr>
            <a:r>
              <a:rPr b="1" lang="pt-BR" sz="3000" spc="-1" strike="noStrike">
                <a:solidFill>
                  <a:srgbClr val="2a3990"/>
                </a:solidFill>
                <a:latin typeface="Roboto"/>
                <a:ea typeface="Roboto"/>
              </a:rPr>
              <a:t>Preffix (Prefixos)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TextShape 2"/>
          <p:cNvSpPr txBox="1"/>
          <p:nvPr/>
        </p:nvSpPr>
        <p:spPr>
          <a:xfrm>
            <a:off x="311760" y="1141560"/>
            <a:ext cx="7718040" cy="142992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15000"/>
              </a:lnSpc>
            </a:pP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Os</a:t>
            </a:r>
            <a:r>
              <a:rPr b="1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 Prefixos</a:t>
            </a: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, normalmente não alteram a categoria gramatical da palavra-base a que se aplicam. Seu papel é predominantemente semântico, isto é, eles alteram o significado da base.</a:t>
            </a:r>
            <a:endParaRPr b="0" lang="pt-BR" sz="2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599"/>
              </a:spcBef>
              <a:spcAft>
                <a:spcPts val="1599"/>
              </a:spcAft>
            </a:pPr>
            <a:endParaRPr b="0" lang="pt-BR" sz="22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23" name="Google Shape;251;p43" descr=""/>
          <p:cNvPicPr/>
          <p:nvPr/>
        </p:nvPicPr>
        <p:blipFill>
          <a:blip r:embed="rId1"/>
          <a:stretch/>
        </p:blipFill>
        <p:spPr>
          <a:xfrm>
            <a:off x="746280" y="2834280"/>
            <a:ext cx="3883680" cy="19526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41" dur="indefinite" restart="never" nodeType="tmRoot">
          <p:childTnLst>
            <p:seq>
              <p:cTn id="4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Shape 1"/>
          <p:cNvSpPr txBox="1"/>
          <p:nvPr/>
        </p:nvSpPr>
        <p:spPr>
          <a:xfrm>
            <a:off x="241920" y="560160"/>
            <a:ext cx="8512200" cy="425952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algn="just">
              <a:lnSpc>
                <a:spcPct val="115000"/>
              </a:lnSpc>
            </a:pP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I - Prefixos </a:t>
            </a:r>
            <a:r>
              <a:rPr b="1" lang="pt-BR" sz="2200" spc="-1" strike="noStrike" u="sng">
                <a:solidFill>
                  <a:srgbClr val="000000"/>
                </a:solidFill>
                <a:uFillTx/>
                <a:latin typeface="Roboto"/>
                <a:ea typeface="Roboto"/>
              </a:rPr>
              <a:t>Negativos</a:t>
            </a:r>
            <a:r>
              <a:rPr b="1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:</a:t>
            </a:r>
            <a:endParaRPr b="0" lang="pt-BR" sz="22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15000"/>
              </a:lnSpc>
            </a:pPr>
            <a:endParaRPr b="0" lang="pt-BR" sz="22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15000"/>
              </a:lnSpc>
            </a:pPr>
            <a:r>
              <a:rPr b="0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1. O prefixo </a:t>
            </a:r>
            <a:r>
              <a:rPr b="1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UN</a:t>
            </a:r>
            <a:r>
              <a:rPr b="0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 significa “o oposto de”, “não”, quando é acrescentado a adjetivos. Ex.:</a:t>
            </a:r>
            <a:endParaRPr b="0" lang="pt-BR" sz="19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15000"/>
              </a:lnSpc>
            </a:pPr>
            <a:endParaRPr b="0" lang="pt-BR" sz="1900" spc="-1" strike="noStrike">
              <a:solidFill>
                <a:srgbClr val="000000"/>
              </a:solidFill>
              <a:latin typeface="Arial"/>
            </a:endParaRPr>
          </a:p>
          <a:p>
            <a:pPr marL="457200" indent="-348840" algn="just">
              <a:lnSpc>
                <a:spcPct val="115000"/>
              </a:lnSpc>
              <a:buClr>
                <a:srgbClr val="000000"/>
              </a:buClr>
              <a:buFont typeface="Roboto"/>
              <a:buChar char="-"/>
            </a:pPr>
            <a:r>
              <a:rPr b="1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UN</a:t>
            </a:r>
            <a:r>
              <a:rPr b="0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able (incapaz) – do adjetivo: able(capaz)</a:t>
            </a:r>
            <a:endParaRPr b="0" lang="pt-BR" sz="1900" spc="-1" strike="noStrike">
              <a:solidFill>
                <a:srgbClr val="000000"/>
              </a:solidFill>
              <a:latin typeface="Arial"/>
            </a:endParaRPr>
          </a:p>
          <a:p>
            <a:pPr marL="457200" indent="-348840" algn="just">
              <a:lnSpc>
                <a:spcPct val="115000"/>
              </a:lnSpc>
              <a:buClr>
                <a:srgbClr val="000000"/>
              </a:buClr>
              <a:buFont typeface="Roboto"/>
              <a:buChar char="-"/>
            </a:pPr>
            <a:r>
              <a:rPr b="1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UN</a:t>
            </a:r>
            <a:r>
              <a:rPr b="0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successful (mal-sucedido) – do adjetivo: successful(sucesso)</a:t>
            </a:r>
            <a:endParaRPr b="0" lang="pt-BR" sz="19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15000"/>
              </a:lnSpc>
            </a:pPr>
            <a:endParaRPr b="0" lang="pt-BR" sz="19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15000"/>
              </a:lnSpc>
            </a:pPr>
            <a:r>
              <a:rPr b="0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2.  O prefixo </a:t>
            </a:r>
            <a:r>
              <a:rPr b="1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A</a:t>
            </a:r>
            <a:r>
              <a:rPr b="0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 normalmente significa “falta de”. Ex.:</a:t>
            </a:r>
            <a:endParaRPr b="0" lang="pt-BR" sz="19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15000"/>
              </a:lnSpc>
            </a:pPr>
            <a:endParaRPr b="0" lang="pt-BR" sz="1900" spc="-1" strike="noStrike">
              <a:solidFill>
                <a:srgbClr val="000000"/>
              </a:solidFill>
              <a:latin typeface="Arial"/>
            </a:endParaRPr>
          </a:p>
          <a:p>
            <a:pPr marL="457200" indent="-348840" algn="just">
              <a:lnSpc>
                <a:spcPct val="115000"/>
              </a:lnSpc>
              <a:buClr>
                <a:srgbClr val="000000"/>
              </a:buClr>
              <a:buFont typeface="Roboto"/>
              <a:buChar char="-"/>
            </a:pPr>
            <a:r>
              <a:rPr b="1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A</a:t>
            </a:r>
            <a:r>
              <a:rPr b="0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cephalous (acéfalo)</a:t>
            </a:r>
            <a:endParaRPr b="0" lang="pt-BR" sz="1900" spc="-1" strike="noStrike">
              <a:solidFill>
                <a:srgbClr val="000000"/>
              </a:solidFill>
              <a:latin typeface="Arial"/>
            </a:endParaRPr>
          </a:p>
          <a:p>
            <a:pPr marL="457200" indent="-348840" algn="just">
              <a:lnSpc>
                <a:spcPct val="115000"/>
              </a:lnSpc>
              <a:buClr>
                <a:srgbClr val="000000"/>
              </a:buClr>
              <a:buFont typeface="Roboto"/>
              <a:buChar char="-"/>
            </a:pPr>
            <a:r>
              <a:rPr b="1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As</a:t>
            </a:r>
            <a:r>
              <a:rPr b="0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ymmetry (assimetria)</a:t>
            </a:r>
            <a:endParaRPr b="0" lang="pt-BR" sz="19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15000"/>
              </a:lnSpc>
            </a:pPr>
            <a:endParaRPr b="0" lang="pt-BR" sz="19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Aft>
                <a:spcPts val="1599"/>
              </a:spcAft>
            </a:pPr>
            <a:endParaRPr b="0" lang="pt-BR" sz="19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iming>
    <p:tnLst>
      <p:par>
        <p:cTn id="43" dur="indefinite" restart="never" nodeType="tmRoot">
          <p:childTnLst>
            <p:seq>
              <p:cTn id="4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311760" y="616680"/>
            <a:ext cx="8520120" cy="395172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algn="just">
              <a:lnSpc>
                <a:spcPct val="115000"/>
              </a:lnSpc>
            </a:pPr>
            <a:r>
              <a:rPr b="0" lang="pt-BR" sz="2000" spc="-1" strike="noStrike">
                <a:solidFill>
                  <a:srgbClr val="000000"/>
                </a:solidFill>
                <a:latin typeface="Roboto"/>
                <a:ea typeface="Roboto"/>
              </a:rPr>
              <a:t>3. O prefixo </a:t>
            </a:r>
            <a:r>
              <a:rPr b="1" lang="pt-BR" sz="2000" spc="-1" strike="noStrike">
                <a:solidFill>
                  <a:srgbClr val="000000"/>
                </a:solidFill>
                <a:latin typeface="Roboto"/>
                <a:ea typeface="Roboto"/>
              </a:rPr>
              <a:t>NON</a:t>
            </a:r>
            <a:r>
              <a:rPr b="0" lang="pt-BR" sz="2000" spc="-1" strike="noStrike">
                <a:solidFill>
                  <a:srgbClr val="000000"/>
                </a:solidFill>
                <a:latin typeface="Roboto"/>
                <a:ea typeface="Roboto"/>
              </a:rPr>
              <a:t> pode ser considerado como correspondente à negação da palavra ou expressão. Ex.: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15000"/>
              </a:lnSpc>
            </a:pP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-355320" algn="just">
              <a:lnSpc>
                <a:spcPct val="115000"/>
              </a:lnSpc>
              <a:buClr>
                <a:srgbClr val="000000"/>
              </a:buClr>
              <a:buFont typeface="Roboto"/>
              <a:buChar char="-"/>
            </a:pPr>
            <a:r>
              <a:rPr b="1" lang="pt-BR" sz="2000" spc="-1" strike="noStrike">
                <a:solidFill>
                  <a:srgbClr val="000000"/>
                </a:solidFill>
                <a:latin typeface="Roboto"/>
                <a:ea typeface="Roboto"/>
              </a:rPr>
              <a:t>Non</a:t>
            </a:r>
            <a:r>
              <a:rPr b="0" lang="pt-BR" sz="2000" spc="-1" strike="noStrike">
                <a:solidFill>
                  <a:srgbClr val="000000"/>
                </a:solidFill>
                <a:latin typeface="Roboto"/>
                <a:ea typeface="Roboto"/>
              </a:rPr>
              <a:t>-scientific (o que não é científico)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-355320" algn="just">
              <a:lnSpc>
                <a:spcPct val="115000"/>
              </a:lnSpc>
              <a:buClr>
                <a:srgbClr val="000000"/>
              </a:buClr>
              <a:buFont typeface="Roboto"/>
              <a:buChar char="-"/>
            </a:pPr>
            <a:r>
              <a:rPr b="1" lang="pt-BR" sz="2000" spc="-1" strike="noStrike">
                <a:solidFill>
                  <a:srgbClr val="000000"/>
                </a:solidFill>
                <a:latin typeface="Roboto"/>
                <a:ea typeface="Roboto"/>
              </a:rPr>
              <a:t>Non</a:t>
            </a:r>
            <a:r>
              <a:rPr b="0" lang="pt-BR" sz="2000" spc="-1" strike="noStrike">
                <a:solidFill>
                  <a:srgbClr val="000000"/>
                </a:solidFill>
                <a:latin typeface="Roboto"/>
                <a:ea typeface="Roboto"/>
              </a:rPr>
              <a:t>-sense (o que não tem sentido)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15000"/>
              </a:lnSpc>
            </a:pP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15000"/>
              </a:lnSpc>
            </a:pPr>
            <a:r>
              <a:rPr b="0" lang="pt-BR" sz="2000" spc="-1" strike="noStrike">
                <a:solidFill>
                  <a:srgbClr val="000000"/>
                </a:solidFill>
                <a:latin typeface="Roboto"/>
                <a:ea typeface="Roboto"/>
              </a:rPr>
              <a:t>4. O prefixo </a:t>
            </a:r>
            <a:r>
              <a:rPr b="1" lang="pt-BR" sz="2000" spc="-1" strike="noStrike">
                <a:solidFill>
                  <a:srgbClr val="000000"/>
                </a:solidFill>
                <a:latin typeface="Roboto"/>
                <a:ea typeface="Roboto"/>
              </a:rPr>
              <a:t>DIS</a:t>
            </a:r>
            <a:r>
              <a:rPr b="0" lang="pt-BR" sz="2000" spc="-1" strike="noStrike">
                <a:solidFill>
                  <a:srgbClr val="000000"/>
                </a:solidFill>
                <a:latin typeface="Roboto"/>
                <a:ea typeface="Roboto"/>
              </a:rPr>
              <a:t> torna igualmente negativos: adjetivos, verbos e substantivos abstratos. Ex.: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15000"/>
              </a:lnSpc>
            </a:pP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-355320" algn="just">
              <a:lnSpc>
                <a:spcPct val="115000"/>
              </a:lnSpc>
              <a:buClr>
                <a:srgbClr val="000000"/>
              </a:buClr>
              <a:buFont typeface="Roboto"/>
              <a:buChar char="-"/>
            </a:pPr>
            <a:r>
              <a:rPr b="1" lang="pt-BR" sz="2000" spc="-1" strike="noStrike">
                <a:solidFill>
                  <a:srgbClr val="000000"/>
                </a:solidFill>
                <a:latin typeface="Roboto"/>
                <a:ea typeface="Roboto"/>
              </a:rPr>
              <a:t>DIS</a:t>
            </a:r>
            <a:r>
              <a:rPr b="0" lang="pt-BR" sz="2000" spc="-1" strike="noStrike">
                <a:solidFill>
                  <a:srgbClr val="000000"/>
                </a:solidFill>
                <a:latin typeface="Roboto"/>
                <a:ea typeface="Roboto"/>
              </a:rPr>
              <a:t>honest (desonesto) – do adjetivo: honest</a:t>
            </a:r>
            <a:r>
              <a:rPr b="0" lang="pt-BR" sz="2000" spc="-1" strike="noStrike">
                <a:solidFill>
                  <a:srgbClr val="000000"/>
                </a:solidFill>
                <a:latin typeface="Roboto"/>
                <a:ea typeface="Roboto"/>
              </a:rPr>
              <a:t>	</a:t>
            </a:r>
            <a:r>
              <a:rPr b="0" lang="pt-BR" sz="2000" spc="-1" strike="noStrike">
                <a:solidFill>
                  <a:srgbClr val="000000"/>
                </a:solidFill>
                <a:latin typeface="Roboto"/>
                <a:ea typeface="Roboto"/>
              </a:rPr>
              <a:t>(honesto)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-355320" algn="just">
              <a:lnSpc>
                <a:spcPct val="115000"/>
              </a:lnSpc>
              <a:buClr>
                <a:srgbClr val="000000"/>
              </a:buClr>
              <a:buFont typeface="Roboto"/>
              <a:buChar char="-"/>
            </a:pPr>
            <a:r>
              <a:rPr b="1" lang="pt-BR" sz="2000" spc="-1" strike="noStrike">
                <a:solidFill>
                  <a:srgbClr val="000000"/>
                </a:solidFill>
                <a:latin typeface="Roboto"/>
                <a:ea typeface="Roboto"/>
              </a:rPr>
              <a:t>DIS</a:t>
            </a:r>
            <a:r>
              <a:rPr b="0" lang="pt-BR" sz="2000" spc="-1" strike="noStrike">
                <a:solidFill>
                  <a:srgbClr val="000000"/>
                </a:solidFill>
                <a:latin typeface="Roboto"/>
                <a:ea typeface="Roboto"/>
              </a:rPr>
              <a:t>obey (desobedecer) – do verbo: to obey(obedecer)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Aft>
                <a:spcPts val="1599"/>
              </a:spcAft>
            </a:pP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iming>
    <p:tnLst>
      <p:par>
        <p:cTn id="45" dur="indefinite" restart="never" nodeType="tmRoot">
          <p:childTnLst>
            <p:seq>
              <p:cTn id="4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Shape 1"/>
          <p:cNvSpPr txBox="1"/>
          <p:nvPr/>
        </p:nvSpPr>
        <p:spPr>
          <a:xfrm>
            <a:off x="311760" y="630000"/>
            <a:ext cx="8520120" cy="393876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algn="just">
              <a:lnSpc>
                <a:spcPct val="115000"/>
              </a:lnSpc>
            </a:pP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O prefixo </a:t>
            </a:r>
            <a:r>
              <a:rPr b="1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IN</a:t>
            </a: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, </a:t>
            </a:r>
            <a:r>
              <a:rPr b="1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IL</a:t>
            </a: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, </a:t>
            </a:r>
            <a:r>
              <a:rPr b="1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IM</a:t>
            </a: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 e </a:t>
            </a:r>
            <a:r>
              <a:rPr b="1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IR</a:t>
            </a: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 também significa “o oposto de”, “não”, quando acrescentado a adjetivos. Ocorre com maior frequência com palavras de origem latina.</a:t>
            </a:r>
            <a:endParaRPr b="0" lang="pt-BR" sz="22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15000"/>
              </a:lnSpc>
            </a:pP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Ex.:</a:t>
            </a:r>
            <a:endParaRPr b="0" lang="pt-BR" sz="2200" spc="-1" strike="noStrike">
              <a:solidFill>
                <a:srgbClr val="000000"/>
              </a:solidFill>
              <a:latin typeface="Arial"/>
            </a:endParaRPr>
          </a:p>
          <a:p>
            <a:pPr marL="457200" indent="-367920" algn="just">
              <a:lnSpc>
                <a:spcPct val="115000"/>
              </a:lnSpc>
              <a:buClr>
                <a:srgbClr val="000000"/>
              </a:buClr>
              <a:buFont typeface="Roboto"/>
              <a:buChar char="-"/>
            </a:pPr>
            <a:r>
              <a:rPr b="1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IN</a:t>
            </a: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different (indiferente) – do adjetivo: different(diferente)</a:t>
            </a:r>
            <a:endParaRPr b="0" lang="pt-BR" sz="2200" spc="-1" strike="noStrike">
              <a:solidFill>
                <a:srgbClr val="000000"/>
              </a:solidFill>
              <a:latin typeface="Arial"/>
            </a:endParaRPr>
          </a:p>
          <a:p>
            <a:pPr marL="457200" indent="-367920" algn="just">
              <a:lnSpc>
                <a:spcPct val="115000"/>
              </a:lnSpc>
              <a:buClr>
                <a:srgbClr val="000000"/>
              </a:buClr>
              <a:buFont typeface="Roboto"/>
              <a:buChar char="-"/>
            </a:pPr>
            <a:r>
              <a:rPr b="1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IL</a:t>
            </a: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logical (ilógico) – do adjetivo: lógico(lógico)</a:t>
            </a:r>
            <a:endParaRPr b="0" lang="pt-BR" sz="2200" spc="-1" strike="noStrike">
              <a:solidFill>
                <a:srgbClr val="000000"/>
              </a:solidFill>
              <a:latin typeface="Arial"/>
            </a:endParaRPr>
          </a:p>
          <a:p>
            <a:pPr marL="457200" indent="-367920" algn="just">
              <a:lnSpc>
                <a:spcPct val="115000"/>
              </a:lnSpc>
              <a:buClr>
                <a:srgbClr val="000000"/>
              </a:buClr>
              <a:buFont typeface="Roboto"/>
              <a:buChar char="-"/>
            </a:pPr>
            <a:r>
              <a:rPr b="1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IM</a:t>
            </a: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movable (imóvel) – do adjetivo: movable(móvel)</a:t>
            </a:r>
            <a:endParaRPr b="0" lang="pt-BR" sz="2200" spc="-1" strike="noStrike">
              <a:solidFill>
                <a:srgbClr val="000000"/>
              </a:solidFill>
              <a:latin typeface="Arial"/>
            </a:endParaRPr>
          </a:p>
          <a:p>
            <a:pPr marL="457200" indent="-367920" algn="just">
              <a:lnSpc>
                <a:spcPct val="115000"/>
              </a:lnSpc>
              <a:buClr>
                <a:srgbClr val="000000"/>
              </a:buClr>
              <a:buFont typeface="Roboto"/>
              <a:buChar char="-"/>
            </a:pPr>
            <a:r>
              <a:rPr b="1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IR</a:t>
            </a: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relevant (irrelevante) – do adjetivo: relevant(relevante)</a:t>
            </a:r>
            <a:endParaRPr b="0" lang="pt-BR" sz="2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Aft>
                <a:spcPts val="1599"/>
              </a:spcAft>
            </a:pPr>
            <a:endParaRPr b="0" lang="pt-BR" sz="2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iming>
    <p:tnLst>
      <p:par>
        <p:cTn id="47" dur="indefinite" restart="never" nodeType="tmRoot">
          <p:childTnLst>
            <p:seq>
              <p:cTn id="4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Shape 1"/>
          <p:cNvSpPr txBox="1"/>
          <p:nvPr/>
        </p:nvSpPr>
        <p:spPr>
          <a:xfrm>
            <a:off x="311760" y="419040"/>
            <a:ext cx="8520120" cy="437220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algn="just">
              <a:lnSpc>
                <a:spcPct val="115000"/>
              </a:lnSpc>
            </a:pPr>
            <a:r>
              <a:rPr b="0" lang="pt-BR" sz="1800" spc="-1" strike="noStrike">
                <a:solidFill>
                  <a:srgbClr val="000000"/>
                </a:solidFill>
                <a:latin typeface="Roboto"/>
                <a:ea typeface="Roboto"/>
              </a:rPr>
              <a:t>Alguns Prefixos </a:t>
            </a:r>
            <a:r>
              <a:rPr b="1" lang="pt-BR" sz="1800" spc="-1" strike="noStrike" u="sng">
                <a:solidFill>
                  <a:srgbClr val="000000"/>
                </a:solidFill>
                <a:uFillTx/>
                <a:latin typeface="Roboto"/>
                <a:ea typeface="Roboto"/>
              </a:rPr>
              <a:t>Reversativos</a:t>
            </a:r>
            <a:r>
              <a:rPr b="1" lang="pt-BR" sz="1800" spc="-1" strike="noStrike">
                <a:solidFill>
                  <a:srgbClr val="000000"/>
                </a:solidFill>
                <a:latin typeface="Roboto"/>
                <a:ea typeface="Roboto"/>
              </a:rPr>
              <a:t>: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15000"/>
              </a:lnSpc>
            </a:pP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15000"/>
              </a:lnSpc>
            </a:pPr>
            <a:r>
              <a:rPr b="0" lang="pt-BR" sz="1800" spc="-1" strike="noStrike">
                <a:solidFill>
                  <a:srgbClr val="000000"/>
                </a:solidFill>
                <a:latin typeface="Roboto"/>
                <a:ea typeface="Roboto"/>
              </a:rPr>
              <a:t>O prefixo </a:t>
            </a:r>
            <a:r>
              <a:rPr b="1" lang="pt-BR" sz="1800" spc="-1" strike="noStrike">
                <a:solidFill>
                  <a:srgbClr val="000000"/>
                </a:solidFill>
                <a:latin typeface="Roboto"/>
                <a:ea typeface="Roboto"/>
              </a:rPr>
              <a:t>UN</a:t>
            </a:r>
            <a:r>
              <a:rPr b="0" lang="pt-BR" sz="1800" spc="-1" strike="noStrike">
                <a:solidFill>
                  <a:srgbClr val="000000"/>
                </a:solidFill>
                <a:latin typeface="Roboto"/>
                <a:ea typeface="Roboto"/>
              </a:rPr>
              <a:t> significa “reverter a ação” ou “privar de”, quando acrescentado a verbos. Ex.: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marL="457200" algn="just">
              <a:lnSpc>
                <a:spcPct val="115000"/>
              </a:lnSpc>
            </a:pP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2720" algn="just">
              <a:lnSpc>
                <a:spcPct val="115000"/>
              </a:lnSpc>
              <a:buClr>
                <a:srgbClr val="000000"/>
              </a:buClr>
              <a:buFont typeface="Roboto"/>
              <a:buChar char="-"/>
            </a:pPr>
            <a:r>
              <a:rPr b="1" lang="pt-BR" sz="1800" spc="-1" strike="noStrike">
                <a:solidFill>
                  <a:srgbClr val="000000"/>
                </a:solidFill>
                <a:latin typeface="Roboto"/>
                <a:ea typeface="Roboto"/>
              </a:rPr>
              <a:t>UN</a:t>
            </a:r>
            <a:r>
              <a:rPr b="0" lang="pt-BR" sz="1800" spc="-1" strike="noStrike">
                <a:solidFill>
                  <a:srgbClr val="000000"/>
                </a:solidFill>
                <a:latin typeface="Roboto"/>
                <a:ea typeface="Roboto"/>
              </a:rPr>
              <a:t>lock (destravar) – do verbo: to lock(trancar)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2720" algn="just">
              <a:lnSpc>
                <a:spcPct val="115000"/>
              </a:lnSpc>
              <a:buClr>
                <a:srgbClr val="000000"/>
              </a:buClr>
              <a:buFont typeface="Roboto"/>
              <a:buChar char="-"/>
            </a:pPr>
            <a:r>
              <a:rPr b="1" lang="pt-BR" sz="1800" spc="-1" strike="noStrike">
                <a:solidFill>
                  <a:srgbClr val="000000"/>
                </a:solidFill>
                <a:latin typeface="Roboto"/>
                <a:ea typeface="Roboto"/>
              </a:rPr>
              <a:t>UN</a:t>
            </a:r>
            <a:r>
              <a:rPr b="0" lang="pt-BR" sz="1800" spc="-1" strike="noStrike">
                <a:solidFill>
                  <a:srgbClr val="000000"/>
                </a:solidFill>
                <a:latin typeface="Roboto"/>
                <a:ea typeface="Roboto"/>
              </a:rPr>
              <a:t>do (desfazer) – do verbo: to do(fazer)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15000"/>
              </a:lnSpc>
            </a:pP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15000"/>
              </a:lnSpc>
            </a:pPr>
            <a:r>
              <a:rPr b="0" lang="pt-BR" sz="1800" spc="-1" strike="noStrike">
                <a:solidFill>
                  <a:srgbClr val="000000"/>
                </a:solidFill>
                <a:latin typeface="Roboto"/>
                <a:ea typeface="Roboto"/>
              </a:rPr>
              <a:t>O prefixo </a:t>
            </a:r>
            <a:r>
              <a:rPr b="1" lang="pt-BR" sz="1800" spc="-1" strike="noStrike">
                <a:solidFill>
                  <a:srgbClr val="000000"/>
                </a:solidFill>
                <a:latin typeface="Roboto"/>
                <a:ea typeface="Roboto"/>
              </a:rPr>
              <a:t>DE</a:t>
            </a:r>
            <a:r>
              <a:rPr b="0" lang="pt-BR" sz="1800" spc="-1" strike="noStrike">
                <a:solidFill>
                  <a:srgbClr val="000000"/>
                </a:solidFill>
                <a:latin typeface="Roboto"/>
                <a:ea typeface="Roboto"/>
              </a:rPr>
              <a:t> pode ser acrescentado a verbos ou substantivos abstrato significando “reverter a ação de”. Ex.: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15000"/>
              </a:lnSpc>
            </a:pP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2720" algn="just">
              <a:lnSpc>
                <a:spcPct val="115000"/>
              </a:lnSpc>
              <a:buClr>
                <a:srgbClr val="000000"/>
              </a:buClr>
              <a:buFont typeface="Roboto"/>
              <a:buChar char="-"/>
            </a:pPr>
            <a:r>
              <a:rPr b="1" lang="pt-BR" sz="1800" spc="-1" strike="noStrike">
                <a:solidFill>
                  <a:srgbClr val="000000"/>
                </a:solidFill>
                <a:latin typeface="Roboto"/>
                <a:ea typeface="Roboto"/>
              </a:rPr>
              <a:t>DE</a:t>
            </a:r>
            <a:r>
              <a:rPr b="0" lang="pt-BR" sz="1800" spc="-1" strike="noStrike">
                <a:solidFill>
                  <a:srgbClr val="000000"/>
                </a:solidFill>
                <a:latin typeface="Roboto"/>
                <a:ea typeface="Roboto"/>
              </a:rPr>
              <a:t>code (decodificar) – do verbo: to code(codificar)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2720" algn="just">
              <a:lnSpc>
                <a:spcPct val="115000"/>
              </a:lnSpc>
              <a:buClr>
                <a:srgbClr val="000000"/>
              </a:buClr>
              <a:buFont typeface="Roboto"/>
              <a:buChar char="-"/>
            </a:pPr>
            <a:r>
              <a:rPr b="1" lang="pt-BR" sz="1800" spc="-1" strike="noStrike">
                <a:solidFill>
                  <a:srgbClr val="000000"/>
                </a:solidFill>
                <a:latin typeface="Roboto"/>
                <a:ea typeface="Roboto"/>
              </a:rPr>
              <a:t>DE</a:t>
            </a:r>
            <a:r>
              <a:rPr b="0" lang="pt-BR" sz="1800" spc="-1" strike="noStrike">
                <a:solidFill>
                  <a:srgbClr val="000000"/>
                </a:solidFill>
                <a:latin typeface="Roboto"/>
                <a:ea typeface="Roboto"/>
              </a:rPr>
              <a:t>value (desvalorizar) – do verbo: to value(valorizar)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15000"/>
              </a:lnSpc>
            </a:pP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15000"/>
              </a:lnSpc>
            </a:pP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Aft>
                <a:spcPts val="1599"/>
              </a:spcAft>
            </a:pP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28" name="Google Shape;272;p47" descr=""/>
          <p:cNvPicPr/>
          <p:nvPr/>
        </p:nvPicPr>
        <p:blipFill>
          <a:blip r:embed="rId1"/>
          <a:stretch/>
        </p:blipFill>
        <p:spPr>
          <a:xfrm>
            <a:off x="7196400" y="1574640"/>
            <a:ext cx="1429920" cy="14299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49" dur="indefinite" restart="never" nodeType="tmRoot">
          <p:childTnLst>
            <p:seq>
              <p:cTn id="5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311760" y="630000"/>
            <a:ext cx="8520120" cy="429300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algn="just">
              <a:lnSpc>
                <a:spcPct val="115000"/>
              </a:lnSpc>
            </a:pPr>
            <a:r>
              <a:rPr b="0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O prefixo </a:t>
            </a:r>
            <a:r>
              <a:rPr b="1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DIS</a:t>
            </a:r>
            <a:r>
              <a:rPr b="0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 quando acrescentado a verbos e substantivos, significa “reverter a ação” ou “privar de”. Ex.:</a:t>
            </a:r>
            <a:endParaRPr b="0" lang="pt-BR" sz="19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15000"/>
              </a:lnSpc>
            </a:pPr>
            <a:endParaRPr b="0" lang="pt-BR" sz="1900" spc="-1" strike="noStrike">
              <a:solidFill>
                <a:srgbClr val="000000"/>
              </a:solidFill>
              <a:latin typeface="Arial"/>
            </a:endParaRPr>
          </a:p>
          <a:p>
            <a:pPr marL="457200" indent="-348840" algn="just">
              <a:lnSpc>
                <a:spcPct val="115000"/>
              </a:lnSpc>
              <a:buClr>
                <a:srgbClr val="000000"/>
              </a:buClr>
              <a:buFont typeface="Roboto"/>
              <a:buChar char="-"/>
            </a:pPr>
            <a:r>
              <a:rPr b="1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DIS</a:t>
            </a:r>
            <a:r>
              <a:rPr b="0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connect (desligar) – do verbo: to connect (conectar)</a:t>
            </a:r>
            <a:endParaRPr b="0" lang="pt-BR" sz="1900" spc="-1" strike="noStrike">
              <a:solidFill>
                <a:srgbClr val="000000"/>
              </a:solidFill>
              <a:latin typeface="Arial"/>
            </a:endParaRPr>
          </a:p>
          <a:p>
            <a:pPr marL="457200" indent="-348840" algn="just">
              <a:lnSpc>
                <a:spcPct val="115000"/>
              </a:lnSpc>
              <a:buClr>
                <a:srgbClr val="000000"/>
              </a:buClr>
              <a:buFont typeface="Roboto"/>
              <a:buChar char="-"/>
            </a:pPr>
            <a:r>
              <a:rPr b="1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DIS</a:t>
            </a:r>
            <a:r>
              <a:rPr b="0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infect (desinfetar) – do verbo: to infect(infectar)</a:t>
            </a:r>
            <a:endParaRPr b="0" lang="pt-BR" sz="19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15000"/>
              </a:lnSpc>
            </a:pPr>
            <a:endParaRPr b="0" lang="pt-BR" sz="19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15000"/>
              </a:lnSpc>
            </a:pPr>
            <a:r>
              <a:rPr b="0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Prefixos </a:t>
            </a:r>
            <a:r>
              <a:rPr b="1" lang="pt-BR" sz="1900" spc="-1" strike="noStrike" u="sng">
                <a:solidFill>
                  <a:srgbClr val="000000"/>
                </a:solidFill>
                <a:uFillTx/>
                <a:latin typeface="Roboto"/>
                <a:ea typeface="Roboto"/>
              </a:rPr>
              <a:t>Pejorativos</a:t>
            </a:r>
            <a:r>
              <a:rPr b="0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:</a:t>
            </a:r>
            <a:endParaRPr b="0" lang="pt-BR" sz="19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15000"/>
              </a:lnSpc>
            </a:pPr>
            <a:r>
              <a:rPr b="0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O prefixo </a:t>
            </a:r>
            <a:r>
              <a:rPr b="1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MIS</a:t>
            </a:r>
            <a:r>
              <a:rPr b="0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, quando acrescentado a verbos e particípios, significa que a ação é realizada, porém de maneira errônea. Ex.:</a:t>
            </a:r>
            <a:endParaRPr b="0" lang="pt-BR" sz="19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15000"/>
              </a:lnSpc>
            </a:pPr>
            <a:endParaRPr b="0" lang="pt-BR" sz="1900" spc="-1" strike="noStrike">
              <a:solidFill>
                <a:srgbClr val="000000"/>
              </a:solidFill>
              <a:latin typeface="Arial"/>
            </a:endParaRPr>
          </a:p>
          <a:p>
            <a:pPr marL="457200" indent="-348840" algn="just">
              <a:lnSpc>
                <a:spcPct val="115000"/>
              </a:lnSpc>
              <a:buClr>
                <a:srgbClr val="000000"/>
              </a:buClr>
              <a:buFont typeface="Roboto"/>
              <a:buChar char="-"/>
            </a:pPr>
            <a:r>
              <a:rPr b="1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MIS</a:t>
            </a:r>
            <a:r>
              <a:rPr b="0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calculate (calcular mal)</a:t>
            </a:r>
            <a:endParaRPr b="0" lang="pt-BR" sz="1900" spc="-1" strike="noStrike">
              <a:solidFill>
                <a:srgbClr val="000000"/>
              </a:solidFill>
              <a:latin typeface="Arial"/>
            </a:endParaRPr>
          </a:p>
          <a:p>
            <a:pPr marL="457200" indent="-348840" algn="just">
              <a:lnSpc>
                <a:spcPct val="115000"/>
              </a:lnSpc>
              <a:buClr>
                <a:srgbClr val="000000"/>
              </a:buClr>
              <a:buFont typeface="Roboto"/>
              <a:buChar char="-"/>
            </a:pPr>
            <a:r>
              <a:rPr b="1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MIS</a:t>
            </a:r>
            <a:r>
              <a:rPr b="0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understood (interpretar mal)</a:t>
            </a:r>
            <a:endParaRPr b="0" lang="pt-BR" sz="19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15000"/>
              </a:lnSpc>
            </a:pPr>
            <a:endParaRPr b="0" lang="pt-BR" sz="19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Aft>
                <a:spcPts val="1599"/>
              </a:spcAft>
            </a:pPr>
            <a:endParaRPr b="0" lang="pt-BR" sz="19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30" name="Google Shape;278;p48" descr=""/>
          <p:cNvPicPr/>
          <p:nvPr/>
        </p:nvPicPr>
        <p:blipFill>
          <a:blip r:embed="rId1"/>
          <a:stretch/>
        </p:blipFill>
        <p:spPr>
          <a:xfrm>
            <a:off x="7272000" y="1037520"/>
            <a:ext cx="2079000" cy="20790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51" dur="indefinite" restart="never" nodeType="tmRoot">
          <p:childTnLst>
            <p:seq>
              <p:cTn id="5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Shape 1"/>
          <p:cNvSpPr txBox="1"/>
          <p:nvPr/>
        </p:nvSpPr>
        <p:spPr>
          <a:xfrm>
            <a:off x="311760" y="532800"/>
            <a:ext cx="8520120" cy="403596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algn="just">
              <a:lnSpc>
                <a:spcPct val="115000"/>
              </a:lnSpc>
            </a:pPr>
            <a:r>
              <a:rPr b="0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O prefixo </a:t>
            </a:r>
            <a:r>
              <a:rPr b="1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MAL</a:t>
            </a:r>
            <a:r>
              <a:rPr b="0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 é somado a adjetivos, particípios, verbos e substantivos abstratos correspondentes, acrescentando a idéia de “erro” ao seu significado. Ex.:</a:t>
            </a:r>
            <a:endParaRPr b="0" lang="pt-BR" sz="1900" spc="-1" strike="noStrike">
              <a:solidFill>
                <a:srgbClr val="000000"/>
              </a:solidFill>
              <a:latin typeface="Arial"/>
            </a:endParaRPr>
          </a:p>
          <a:p>
            <a:pPr marL="457200" indent="-348840" algn="just">
              <a:lnSpc>
                <a:spcPct val="115000"/>
              </a:lnSpc>
              <a:buClr>
                <a:srgbClr val="000000"/>
              </a:buClr>
              <a:buFont typeface="Roboto"/>
              <a:buChar char="-"/>
            </a:pPr>
            <a:r>
              <a:rPr b="1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MAL</a:t>
            </a:r>
            <a:r>
              <a:rPr b="0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formed (deformado)</a:t>
            </a:r>
            <a:endParaRPr b="0" lang="pt-BR" sz="1900" spc="-1" strike="noStrike">
              <a:solidFill>
                <a:srgbClr val="000000"/>
              </a:solidFill>
              <a:latin typeface="Arial"/>
            </a:endParaRPr>
          </a:p>
          <a:p>
            <a:pPr marL="457200" indent="-348840" algn="just">
              <a:lnSpc>
                <a:spcPct val="115000"/>
              </a:lnSpc>
              <a:buClr>
                <a:srgbClr val="000000"/>
              </a:buClr>
              <a:buFont typeface="Roboto"/>
              <a:buChar char="-"/>
            </a:pPr>
            <a:r>
              <a:rPr b="1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MAL</a:t>
            </a:r>
            <a:r>
              <a:rPr b="0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function (funcionamento defeituoso)</a:t>
            </a:r>
            <a:endParaRPr b="0" lang="pt-BR" sz="19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15000"/>
              </a:lnSpc>
            </a:pPr>
            <a:endParaRPr b="0" lang="pt-BR" sz="19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15000"/>
              </a:lnSpc>
            </a:pPr>
            <a:r>
              <a:rPr b="0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O prefixo </a:t>
            </a:r>
            <a:r>
              <a:rPr b="1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PSEUDO</a:t>
            </a:r>
            <a:r>
              <a:rPr b="0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 é acrescentado a substantivos e adjetivos, transmitindo a idéia de “falsidade”, “imitação”. Ex.:</a:t>
            </a:r>
            <a:endParaRPr b="0" lang="pt-BR" sz="1900" spc="-1" strike="noStrike">
              <a:solidFill>
                <a:srgbClr val="000000"/>
              </a:solidFill>
              <a:latin typeface="Arial"/>
            </a:endParaRPr>
          </a:p>
          <a:p>
            <a:pPr marL="457200" indent="-348840" algn="just">
              <a:lnSpc>
                <a:spcPct val="115000"/>
              </a:lnSpc>
              <a:buClr>
                <a:srgbClr val="000000"/>
              </a:buClr>
              <a:buFont typeface="Roboto"/>
              <a:buChar char="-"/>
            </a:pPr>
            <a:r>
              <a:rPr b="1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PSEUDO</a:t>
            </a:r>
            <a:r>
              <a:rPr b="0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-intelectual (pseudo-intelectual)</a:t>
            </a:r>
            <a:endParaRPr b="0" lang="pt-BR" sz="1900" spc="-1" strike="noStrike">
              <a:solidFill>
                <a:srgbClr val="000000"/>
              </a:solidFill>
              <a:latin typeface="Arial"/>
            </a:endParaRPr>
          </a:p>
          <a:p>
            <a:pPr marL="457200" indent="-348840" algn="just">
              <a:lnSpc>
                <a:spcPct val="115000"/>
              </a:lnSpc>
              <a:buClr>
                <a:srgbClr val="000000"/>
              </a:buClr>
              <a:buFont typeface="Roboto"/>
              <a:buChar char="-"/>
            </a:pPr>
            <a:r>
              <a:rPr b="1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PSEUDO</a:t>
            </a:r>
            <a:r>
              <a:rPr b="0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-scientific (pseudo-científico)</a:t>
            </a:r>
            <a:endParaRPr b="0" lang="pt-BR" sz="19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Aft>
                <a:spcPts val="1599"/>
              </a:spcAft>
            </a:pPr>
            <a:endParaRPr b="0" lang="pt-BR" sz="19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iming>
    <p:tnLst>
      <p:par>
        <p:cTn id="53" dur="indefinite" restart="never" nodeType="tmRoot">
          <p:childTnLst>
            <p:seq>
              <p:cTn id="5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Shape 1"/>
          <p:cNvSpPr txBox="1"/>
          <p:nvPr/>
        </p:nvSpPr>
        <p:spPr>
          <a:xfrm>
            <a:off x="311760" y="537120"/>
            <a:ext cx="8520120" cy="403128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algn="just">
              <a:lnSpc>
                <a:spcPct val="115000"/>
              </a:lnSpc>
            </a:pPr>
            <a:r>
              <a:rPr b="0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Prefixos de </a:t>
            </a:r>
            <a:r>
              <a:rPr b="1" lang="pt-BR" sz="1900" spc="-1" strike="noStrike" u="sng">
                <a:solidFill>
                  <a:srgbClr val="000000"/>
                </a:solidFill>
                <a:uFillTx/>
                <a:latin typeface="Roboto"/>
                <a:ea typeface="Roboto"/>
              </a:rPr>
              <a:t>Grau Ou Tamanho</a:t>
            </a:r>
            <a:r>
              <a:rPr b="1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:</a:t>
            </a:r>
            <a:endParaRPr b="0" lang="pt-BR" sz="19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15000"/>
              </a:lnSpc>
            </a:pPr>
            <a:endParaRPr b="0" lang="pt-BR" sz="19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15000"/>
              </a:lnSpc>
            </a:pPr>
            <a:r>
              <a:rPr b="0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São prefixos que indicam grau ou tamanho de algo: </a:t>
            </a:r>
            <a:r>
              <a:rPr b="1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ARCH</a:t>
            </a:r>
            <a:r>
              <a:rPr b="0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, </a:t>
            </a:r>
            <a:r>
              <a:rPr b="1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SUPER</a:t>
            </a:r>
            <a:r>
              <a:rPr b="0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, </a:t>
            </a:r>
            <a:r>
              <a:rPr b="1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OUT</a:t>
            </a:r>
            <a:r>
              <a:rPr b="0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, </a:t>
            </a:r>
            <a:r>
              <a:rPr b="1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SUR</a:t>
            </a:r>
            <a:r>
              <a:rPr b="0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, </a:t>
            </a:r>
            <a:r>
              <a:rPr b="1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SUB</a:t>
            </a:r>
            <a:r>
              <a:rPr b="0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, </a:t>
            </a:r>
            <a:r>
              <a:rPr b="1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OVER</a:t>
            </a:r>
            <a:r>
              <a:rPr b="0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, </a:t>
            </a:r>
            <a:r>
              <a:rPr b="1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UNDER</a:t>
            </a:r>
            <a:r>
              <a:rPr b="0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, </a:t>
            </a:r>
            <a:r>
              <a:rPr b="1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HYPER</a:t>
            </a:r>
            <a:r>
              <a:rPr b="0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, </a:t>
            </a:r>
            <a:r>
              <a:rPr b="1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ULTRA</a:t>
            </a:r>
            <a:r>
              <a:rPr b="0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 ,</a:t>
            </a:r>
            <a:r>
              <a:rPr b="1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MINI</a:t>
            </a:r>
            <a:r>
              <a:rPr b="0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. Ex.:</a:t>
            </a:r>
            <a:endParaRPr b="0" lang="pt-BR" sz="1900" spc="-1" strike="noStrike">
              <a:solidFill>
                <a:srgbClr val="000000"/>
              </a:solidFill>
              <a:latin typeface="Arial"/>
            </a:endParaRPr>
          </a:p>
          <a:p>
            <a:pPr marL="457200" algn="just">
              <a:lnSpc>
                <a:spcPct val="115000"/>
              </a:lnSpc>
            </a:pPr>
            <a:endParaRPr b="0" lang="pt-BR" sz="1900" spc="-1" strike="noStrike">
              <a:solidFill>
                <a:srgbClr val="000000"/>
              </a:solidFill>
              <a:latin typeface="Arial"/>
            </a:endParaRPr>
          </a:p>
          <a:p>
            <a:pPr marL="457200" indent="-348840" algn="just">
              <a:lnSpc>
                <a:spcPct val="115000"/>
              </a:lnSpc>
              <a:buClr>
                <a:srgbClr val="000000"/>
              </a:buClr>
              <a:buFont typeface="Roboto"/>
              <a:buChar char="-"/>
            </a:pPr>
            <a:r>
              <a:rPr b="1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ARCH</a:t>
            </a:r>
            <a:r>
              <a:rPr b="0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bishop (arcebispo)</a:t>
            </a:r>
            <a:endParaRPr b="0" lang="pt-BR" sz="1900" spc="-1" strike="noStrike">
              <a:solidFill>
                <a:srgbClr val="000000"/>
              </a:solidFill>
              <a:latin typeface="Arial"/>
            </a:endParaRPr>
          </a:p>
          <a:p>
            <a:pPr marL="457200" indent="-348840" algn="just">
              <a:lnSpc>
                <a:spcPct val="115000"/>
              </a:lnSpc>
              <a:buClr>
                <a:srgbClr val="000000"/>
              </a:buClr>
              <a:buFont typeface="Roboto"/>
              <a:buChar char="-"/>
            </a:pPr>
            <a:r>
              <a:rPr b="1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OUT</a:t>
            </a:r>
            <a:r>
              <a:rPr b="0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grow (crescer além da conta)</a:t>
            </a:r>
            <a:endParaRPr b="0" lang="pt-BR" sz="1900" spc="-1" strike="noStrike">
              <a:solidFill>
                <a:srgbClr val="000000"/>
              </a:solidFill>
              <a:latin typeface="Arial"/>
            </a:endParaRPr>
          </a:p>
          <a:p>
            <a:pPr marL="457200" indent="-348840" algn="just">
              <a:lnSpc>
                <a:spcPct val="115000"/>
              </a:lnSpc>
              <a:buClr>
                <a:srgbClr val="000000"/>
              </a:buClr>
              <a:buFont typeface="Roboto"/>
              <a:buChar char="-"/>
            </a:pPr>
            <a:r>
              <a:rPr b="1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SUB</a:t>
            </a:r>
            <a:r>
              <a:rPr b="0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standard (sub-nível)</a:t>
            </a:r>
            <a:endParaRPr b="0" lang="pt-BR" sz="1900" spc="-1" strike="noStrike">
              <a:solidFill>
                <a:srgbClr val="000000"/>
              </a:solidFill>
              <a:latin typeface="Arial"/>
            </a:endParaRPr>
          </a:p>
          <a:p>
            <a:pPr marL="457200" indent="-348840" algn="just">
              <a:lnSpc>
                <a:spcPct val="115000"/>
              </a:lnSpc>
              <a:buClr>
                <a:srgbClr val="000000"/>
              </a:buClr>
              <a:buFont typeface="Roboto"/>
              <a:buChar char="-"/>
            </a:pPr>
            <a:r>
              <a:rPr b="1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SUPER</a:t>
            </a:r>
            <a:r>
              <a:rPr b="0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natural (sobrenatural)</a:t>
            </a:r>
            <a:endParaRPr b="0" lang="pt-BR" sz="1900" spc="-1" strike="noStrike">
              <a:solidFill>
                <a:srgbClr val="000000"/>
              </a:solidFill>
              <a:latin typeface="Arial"/>
            </a:endParaRPr>
          </a:p>
          <a:p>
            <a:pPr marL="457200" indent="-348840" algn="just">
              <a:lnSpc>
                <a:spcPct val="115000"/>
              </a:lnSpc>
              <a:buClr>
                <a:srgbClr val="000000"/>
              </a:buClr>
              <a:buFont typeface="Roboto"/>
              <a:buChar char="-"/>
            </a:pPr>
            <a:r>
              <a:rPr b="1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HYPER</a:t>
            </a:r>
            <a:r>
              <a:rPr b="0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sensitive (hipersensível)</a:t>
            </a:r>
            <a:endParaRPr b="0" lang="pt-BR" sz="19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iming>
    <p:tnLst>
      <p:par>
        <p:cTn id="55" dur="indefinite" restart="never" nodeType="tmRoot">
          <p:childTnLst>
            <p:seq>
              <p:cTn id="5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Shape 1"/>
          <p:cNvSpPr txBox="1"/>
          <p:nvPr/>
        </p:nvSpPr>
        <p:spPr>
          <a:xfrm>
            <a:off x="311760" y="542880"/>
            <a:ext cx="8520120" cy="402552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algn="just">
              <a:lnSpc>
                <a:spcPct val="115000"/>
              </a:lnSpc>
            </a:pPr>
            <a:r>
              <a:rPr b="0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Prefixos de </a:t>
            </a:r>
            <a:r>
              <a:rPr b="1" lang="pt-BR" sz="1900" spc="-1" strike="noStrike" u="sng">
                <a:solidFill>
                  <a:srgbClr val="000000"/>
                </a:solidFill>
                <a:uFillTx/>
                <a:latin typeface="Roboto"/>
                <a:ea typeface="Roboto"/>
              </a:rPr>
              <a:t>Atitude</a:t>
            </a:r>
            <a:r>
              <a:rPr b="1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:</a:t>
            </a:r>
            <a:endParaRPr b="0" lang="pt-BR" sz="19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15000"/>
              </a:lnSpc>
            </a:pPr>
            <a:r>
              <a:rPr b="0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São prefixos que indicam atitude ou comportamento: </a:t>
            </a:r>
            <a:r>
              <a:rPr b="1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CO</a:t>
            </a:r>
            <a:r>
              <a:rPr b="0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, </a:t>
            </a:r>
            <a:r>
              <a:rPr b="1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COUNTER</a:t>
            </a:r>
            <a:r>
              <a:rPr b="0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, </a:t>
            </a:r>
            <a:r>
              <a:rPr b="1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ANTI</a:t>
            </a:r>
            <a:r>
              <a:rPr b="0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, </a:t>
            </a:r>
            <a:r>
              <a:rPr b="1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PRO</a:t>
            </a:r>
            <a:r>
              <a:rPr b="0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. Ex.:</a:t>
            </a:r>
            <a:endParaRPr b="0" lang="pt-BR" sz="1900" spc="-1" strike="noStrike">
              <a:solidFill>
                <a:srgbClr val="000000"/>
              </a:solidFill>
              <a:latin typeface="Arial"/>
            </a:endParaRPr>
          </a:p>
          <a:p>
            <a:pPr marL="457200" indent="-348840" algn="just">
              <a:lnSpc>
                <a:spcPct val="115000"/>
              </a:lnSpc>
              <a:buClr>
                <a:srgbClr val="000000"/>
              </a:buClr>
              <a:buFont typeface="Roboto"/>
              <a:buChar char="-"/>
            </a:pPr>
            <a:r>
              <a:rPr b="1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CO</a:t>
            </a:r>
            <a:r>
              <a:rPr b="0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operate (cooperar);  </a:t>
            </a:r>
            <a:r>
              <a:rPr b="1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COUNTER</a:t>
            </a:r>
            <a:r>
              <a:rPr b="0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act (agir contra)</a:t>
            </a:r>
            <a:endParaRPr b="0" lang="pt-BR" sz="1900" spc="-1" strike="noStrike">
              <a:solidFill>
                <a:srgbClr val="000000"/>
              </a:solidFill>
              <a:latin typeface="Arial"/>
            </a:endParaRPr>
          </a:p>
          <a:p>
            <a:pPr marL="457200" indent="-348840" algn="just">
              <a:lnSpc>
                <a:spcPct val="115000"/>
              </a:lnSpc>
              <a:buClr>
                <a:srgbClr val="000000"/>
              </a:buClr>
              <a:buFont typeface="Roboto"/>
              <a:buChar char="-"/>
            </a:pPr>
            <a:r>
              <a:rPr b="1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ANTI</a:t>
            </a:r>
            <a:r>
              <a:rPr b="0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body (anticorpo);  </a:t>
            </a:r>
            <a:r>
              <a:rPr b="1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PRO</a:t>
            </a:r>
            <a:r>
              <a:rPr b="0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-American (pró-americano)</a:t>
            </a:r>
            <a:endParaRPr b="0" lang="pt-BR" sz="19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15000"/>
              </a:lnSpc>
            </a:pPr>
            <a:endParaRPr b="0" lang="pt-BR" sz="19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15000"/>
              </a:lnSpc>
            </a:pPr>
            <a:r>
              <a:rPr b="0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Prefixos de </a:t>
            </a:r>
            <a:r>
              <a:rPr b="1" lang="pt-BR" sz="1900" spc="-1" strike="noStrike" u="sng">
                <a:solidFill>
                  <a:srgbClr val="000000"/>
                </a:solidFill>
                <a:uFillTx/>
                <a:latin typeface="Roboto"/>
                <a:ea typeface="Roboto"/>
              </a:rPr>
              <a:t>Lugar</a:t>
            </a:r>
            <a:r>
              <a:rPr b="0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:</a:t>
            </a:r>
            <a:endParaRPr b="0" lang="pt-BR" sz="19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15000"/>
              </a:lnSpc>
            </a:pPr>
            <a:r>
              <a:rPr b="0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São prefixos que indicam lugar ou locação: </a:t>
            </a:r>
            <a:r>
              <a:rPr b="1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SUPER</a:t>
            </a:r>
            <a:r>
              <a:rPr b="0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, </a:t>
            </a:r>
            <a:r>
              <a:rPr b="1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SUB</a:t>
            </a:r>
            <a:r>
              <a:rPr b="0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, </a:t>
            </a:r>
            <a:r>
              <a:rPr b="1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INTER</a:t>
            </a:r>
            <a:r>
              <a:rPr b="0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, </a:t>
            </a:r>
            <a:r>
              <a:rPr b="1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TRANS</a:t>
            </a:r>
            <a:r>
              <a:rPr b="0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. Ex.:</a:t>
            </a:r>
            <a:endParaRPr b="0" lang="pt-BR" sz="1900" spc="-1" strike="noStrike">
              <a:solidFill>
                <a:srgbClr val="000000"/>
              </a:solidFill>
              <a:latin typeface="Arial"/>
            </a:endParaRPr>
          </a:p>
          <a:p>
            <a:pPr marL="457200" indent="-348840" algn="just">
              <a:lnSpc>
                <a:spcPct val="115000"/>
              </a:lnSpc>
              <a:buClr>
                <a:srgbClr val="000000"/>
              </a:buClr>
              <a:buFont typeface="Roboto"/>
              <a:buChar char="-"/>
            </a:pPr>
            <a:r>
              <a:rPr b="1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SUPER</a:t>
            </a:r>
            <a:r>
              <a:rPr b="0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intendent (superintendente);  </a:t>
            </a:r>
            <a:r>
              <a:rPr b="1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INTER</a:t>
            </a:r>
            <a:r>
              <a:rPr b="0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national (internacional)</a:t>
            </a:r>
            <a:endParaRPr b="0" lang="pt-BR" sz="1900" spc="-1" strike="noStrike">
              <a:solidFill>
                <a:srgbClr val="000000"/>
              </a:solidFill>
              <a:latin typeface="Arial"/>
            </a:endParaRPr>
          </a:p>
          <a:p>
            <a:pPr marL="457200" indent="-348840" algn="just">
              <a:lnSpc>
                <a:spcPct val="115000"/>
              </a:lnSpc>
              <a:buClr>
                <a:srgbClr val="000000"/>
              </a:buClr>
              <a:buFont typeface="Roboto"/>
              <a:buChar char="-"/>
            </a:pPr>
            <a:r>
              <a:rPr b="1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SUB</a:t>
            </a:r>
            <a:r>
              <a:rPr b="0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conscious (subconsciente);  </a:t>
            </a:r>
            <a:r>
              <a:rPr b="1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TRANS</a:t>
            </a:r>
            <a:r>
              <a:rPr b="0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plant (transplante)P</a:t>
            </a:r>
            <a:endParaRPr b="0" lang="pt-BR" sz="19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15000"/>
              </a:lnSpc>
            </a:pPr>
            <a:endParaRPr b="0" lang="pt-BR" sz="19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Aft>
                <a:spcPts val="1599"/>
              </a:spcAft>
            </a:pPr>
            <a:endParaRPr b="0" lang="pt-BR" sz="19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iming>
    <p:tnLst>
      <p:par>
        <p:cTn id="57" dur="indefinite" restart="never" nodeType="tmRoot">
          <p:childTnLst>
            <p:seq>
              <p:cTn id="5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311760" y="223200"/>
            <a:ext cx="8520120" cy="434556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15000"/>
              </a:lnSpc>
            </a:pPr>
            <a:r>
              <a:rPr b="0" lang="pt-BR" sz="1800" spc="-1" strike="noStrike">
                <a:solidFill>
                  <a:srgbClr val="000000"/>
                </a:solidFill>
                <a:latin typeface="Roboto"/>
                <a:ea typeface="Roboto"/>
              </a:rPr>
              <a:t>COGNATES/ FALSE COGNATES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15000"/>
              </a:lnSpc>
              <a:spcBef>
                <a:spcPts val="1599"/>
              </a:spcBef>
              <a:buClr>
                <a:srgbClr val="000000"/>
              </a:buClr>
              <a:buFont typeface="Roboto"/>
              <a:buChar char="➔"/>
            </a:pPr>
            <a:r>
              <a:rPr b="0" lang="pt-BR" sz="1800" spc="-1" strike="noStrike">
                <a:solidFill>
                  <a:srgbClr val="000000"/>
                </a:solidFill>
                <a:latin typeface="Roboto"/>
                <a:ea typeface="Roboto"/>
              </a:rPr>
              <a:t>Palavras que são escrita de forma muito parecida em português;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15000"/>
              </a:lnSpc>
              <a:buClr>
                <a:srgbClr val="000000"/>
              </a:buClr>
              <a:buFont typeface="Roboto"/>
              <a:buChar char="➔"/>
            </a:pPr>
            <a:r>
              <a:rPr b="0" lang="pt-BR" sz="1800" spc="-1" strike="noStrike">
                <a:solidFill>
                  <a:srgbClr val="000000"/>
                </a:solidFill>
                <a:latin typeface="Roboto"/>
                <a:ea typeface="Roboto"/>
              </a:rPr>
              <a:t>cognatas : As palavras têm o mesmo significado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317160">
              <a:lnSpc>
                <a:spcPct val="115000"/>
              </a:lnSpc>
              <a:buClr>
                <a:srgbClr val="000000"/>
              </a:buClr>
              <a:buFont typeface="Roboto"/>
              <a:buChar char="◆"/>
            </a:pPr>
            <a:r>
              <a:rPr b="0" lang="pt-BR" sz="1100" spc="-1" strike="noStrike">
                <a:solidFill>
                  <a:srgbClr val="000000"/>
                </a:solidFill>
                <a:latin typeface="Roboto"/>
                <a:ea typeface="Roboto"/>
              </a:rPr>
              <a:t>Accidental,Creation,Example.</a:t>
            </a:r>
            <a:endParaRPr b="0" lang="pt-BR" sz="1100" spc="-1" strike="noStrike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15000"/>
              </a:lnSpc>
              <a:buClr>
                <a:srgbClr val="000000"/>
              </a:buClr>
              <a:buFont typeface="Roboto"/>
              <a:buChar char="➔"/>
            </a:pPr>
            <a:r>
              <a:rPr b="0" lang="pt-BR" sz="1800" spc="-1" strike="noStrike">
                <a:solidFill>
                  <a:srgbClr val="000000"/>
                </a:solidFill>
                <a:latin typeface="Roboto"/>
                <a:ea typeface="Roboto"/>
              </a:rPr>
              <a:t>Falso cognatas: possuem significado diferentes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317160">
              <a:lnSpc>
                <a:spcPct val="115000"/>
              </a:lnSpc>
              <a:buClr>
                <a:srgbClr val="000000"/>
              </a:buClr>
              <a:buFont typeface="Roboto"/>
              <a:buChar char="◆"/>
            </a:pPr>
            <a:r>
              <a:rPr b="0" lang="pt-BR" sz="1400" spc="-1" strike="noStrike">
                <a:solidFill>
                  <a:srgbClr val="000000"/>
                </a:solidFill>
                <a:latin typeface="Roboto"/>
                <a:ea typeface="Roboto"/>
              </a:rPr>
              <a:t>pregnant,moon,mayor.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599"/>
              </a:spcBef>
            </a:pPr>
            <a:r>
              <a:rPr b="0" lang="pt-BR" sz="1800" spc="-1" strike="noStrike">
                <a:solidFill>
                  <a:srgbClr val="000000"/>
                </a:solidFill>
                <a:latin typeface="Roboto"/>
                <a:ea typeface="Roboto"/>
              </a:rPr>
              <a:t>INFERÊNCIA CONTEXTUAL: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15000"/>
              </a:lnSpc>
              <a:spcBef>
                <a:spcPts val="1599"/>
              </a:spcBef>
              <a:buClr>
                <a:srgbClr val="000000"/>
              </a:buClr>
              <a:buFont typeface="Roboto"/>
              <a:buChar char="➔"/>
            </a:pPr>
            <a:r>
              <a:rPr b="0" lang="pt-BR" sz="1800" spc="-1" strike="noStrike">
                <a:solidFill>
                  <a:srgbClr val="000000"/>
                </a:solidFill>
                <a:latin typeface="Roboto"/>
                <a:ea typeface="Roboto"/>
              </a:rPr>
              <a:t>A partir do contexto o leitor pode fazer suposições sobre do que se trata o texto;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15000"/>
              </a:lnSpc>
              <a:buClr>
                <a:srgbClr val="000000"/>
              </a:buClr>
              <a:buFont typeface="Roboto"/>
              <a:buChar char="➔"/>
            </a:pPr>
            <a:r>
              <a:rPr b="0" lang="pt-BR" sz="1800" spc="-1" strike="noStrike">
                <a:solidFill>
                  <a:srgbClr val="000000"/>
                </a:solidFill>
                <a:latin typeface="Roboto"/>
                <a:ea typeface="Roboto"/>
              </a:rPr>
              <a:t>Descobrir o significado de palavras de acordo com o cenário que elas estão inseridas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599"/>
              </a:spcBef>
            </a:pP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599"/>
              </a:spcBef>
            </a:pP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599"/>
              </a:spcBef>
            </a:pPr>
            <a:r>
              <a:rPr b="0" lang="pt-BR" sz="1800" spc="-1" strike="noStrike">
                <a:solidFill>
                  <a:srgbClr val="000000"/>
                </a:solidFill>
                <a:latin typeface="Roboto"/>
                <a:ea typeface="Roboto"/>
              </a:rPr>
              <a:t>REFERENTES TEXTUAIS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599"/>
              </a:spcBef>
              <a:spcAft>
                <a:spcPts val="1599"/>
              </a:spcAft>
            </a:pP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Shape 1"/>
          <p:cNvSpPr txBox="1"/>
          <p:nvPr/>
        </p:nvSpPr>
        <p:spPr>
          <a:xfrm>
            <a:off x="311760" y="480960"/>
            <a:ext cx="8520120" cy="408744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algn="just">
              <a:lnSpc>
                <a:spcPct val="115000"/>
              </a:lnSpc>
            </a:pPr>
            <a:r>
              <a:rPr b="0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 </a:t>
            </a:r>
            <a:r>
              <a:rPr b="0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Prefixos de </a:t>
            </a:r>
            <a:r>
              <a:rPr b="1" lang="pt-BR" sz="1900" spc="-1" strike="noStrike" u="sng">
                <a:solidFill>
                  <a:srgbClr val="000000"/>
                </a:solidFill>
                <a:uFillTx/>
                <a:latin typeface="Roboto"/>
                <a:ea typeface="Roboto"/>
              </a:rPr>
              <a:t>Tempo e Seqüência:</a:t>
            </a:r>
            <a:endParaRPr b="0" lang="pt-BR" sz="19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15000"/>
              </a:lnSpc>
            </a:pPr>
            <a:endParaRPr b="0" lang="pt-BR" sz="19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15000"/>
              </a:lnSpc>
            </a:pPr>
            <a:r>
              <a:rPr b="0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São prefixos que indicam tempo e sequência: </a:t>
            </a:r>
            <a:r>
              <a:rPr b="1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FORE</a:t>
            </a:r>
            <a:r>
              <a:rPr b="0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(para “antes de”), </a:t>
            </a:r>
            <a:r>
              <a:rPr b="1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PRE </a:t>
            </a:r>
            <a:r>
              <a:rPr b="0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(para “antes de”), </a:t>
            </a:r>
            <a:r>
              <a:rPr b="1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POST</a:t>
            </a:r>
            <a:r>
              <a:rPr b="0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(para “pós, posterior), </a:t>
            </a:r>
            <a:r>
              <a:rPr b="1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EX</a:t>
            </a:r>
            <a:r>
              <a:rPr b="0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(para “anterior’’), </a:t>
            </a:r>
            <a:r>
              <a:rPr b="1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RE</a:t>
            </a:r>
            <a:r>
              <a:rPr b="0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(para “repetição”).</a:t>
            </a:r>
            <a:endParaRPr b="0" lang="pt-BR" sz="19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15000"/>
              </a:lnSpc>
            </a:pPr>
            <a:endParaRPr b="0" lang="pt-BR" sz="1900" spc="-1" strike="noStrike">
              <a:solidFill>
                <a:srgbClr val="000000"/>
              </a:solidFill>
              <a:latin typeface="Arial"/>
            </a:endParaRPr>
          </a:p>
          <a:p>
            <a:pPr marL="457200" indent="-348840" algn="just">
              <a:lnSpc>
                <a:spcPct val="115000"/>
              </a:lnSpc>
              <a:buClr>
                <a:srgbClr val="000000"/>
              </a:buClr>
              <a:buFont typeface="Roboto"/>
              <a:buChar char="-"/>
            </a:pPr>
            <a:r>
              <a:rPr b="1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FORE</a:t>
            </a:r>
            <a:r>
              <a:rPr b="0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tell (predizer)</a:t>
            </a:r>
            <a:endParaRPr b="0" lang="pt-BR" sz="1900" spc="-1" strike="noStrike">
              <a:solidFill>
                <a:srgbClr val="000000"/>
              </a:solidFill>
              <a:latin typeface="Arial"/>
            </a:endParaRPr>
          </a:p>
          <a:p>
            <a:pPr marL="457200" indent="-348840" algn="just">
              <a:lnSpc>
                <a:spcPct val="115000"/>
              </a:lnSpc>
              <a:buClr>
                <a:srgbClr val="000000"/>
              </a:buClr>
              <a:buFont typeface="Roboto"/>
              <a:buChar char="-"/>
            </a:pPr>
            <a:r>
              <a:rPr b="1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PRE</a:t>
            </a:r>
            <a:r>
              <a:rPr b="0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marital (antes do casamento)</a:t>
            </a:r>
            <a:endParaRPr b="0" lang="pt-BR" sz="1900" spc="-1" strike="noStrike">
              <a:solidFill>
                <a:srgbClr val="000000"/>
              </a:solidFill>
              <a:latin typeface="Arial"/>
            </a:endParaRPr>
          </a:p>
          <a:p>
            <a:pPr marL="457200" indent="-348840" algn="just">
              <a:lnSpc>
                <a:spcPct val="115000"/>
              </a:lnSpc>
              <a:buClr>
                <a:srgbClr val="000000"/>
              </a:buClr>
              <a:buFont typeface="Roboto"/>
              <a:buChar char="-"/>
            </a:pPr>
            <a:r>
              <a:rPr b="1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POST</a:t>
            </a:r>
            <a:r>
              <a:rPr b="0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war (pós-guerra)</a:t>
            </a:r>
            <a:endParaRPr b="0" lang="pt-BR" sz="1900" spc="-1" strike="noStrike">
              <a:solidFill>
                <a:srgbClr val="000000"/>
              </a:solidFill>
              <a:latin typeface="Arial"/>
            </a:endParaRPr>
          </a:p>
          <a:p>
            <a:pPr marL="457200" indent="-348840" algn="just">
              <a:lnSpc>
                <a:spcPct val="115000"/>
              </a:lnSpc>
              <a:buClr>
                <a:srgbClr val="000000"/>
              </a:buClr>
              <a:buFont typeface="Roboto"/>
              <a:buChar char="-"/>
            </a:pPr>
            <a:r>
              <a:rPr b="1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EX</a:t>
            </a:r>
            <a:r>
              <a:rPr b="0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husband (ex-marido)</a:t>
            </a:r>
            <a:endParaRPr b="0" lang="pt-BR" sz="1900" spc="-1" strike="noStrike">
              <a:solidFill>
                <a:srgbClr val="000000"/>
              </a:solidFill>
              <a:latin typeface="Arial"/>
            </a:endParaRPr>
          </a:p>
          <a:p>
            <a:pPr marL="457200" indent="-348840" algn="just">
              <a:lnSpc>
                <a:spcPct val="115000"/>
              </a:lnSpc>
              <a:buClr>
                <a:srgbClr val="000000"/>
              </a:buClr>
              <a:buFont typeface="Roboto"/>
              <a:buChar char="-"/>
            </a:pPr>
            <a:r>
              <a:rPr b="1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RE</a:t>
            </a:r>
            <a:r>
              <a:rPr b="0" lang="pt-BR" sz="1900" spc="-1" strike="noStrike">
                <a:solidFill>
                  <a:srgbClr val="000000"/>
                </a:solidFill>
                <a:latin typeface="Roboto"/>
                <a:ea typeface="Roboto"/>
              </a:rPr>
              <a:t>build (reconstruir)</a:t>
            </a:r>
            <a:endParaRPr b="0" lang="pt-BR" sz="19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15000"/>
              </a:lnSpc>
            </a:pPr>
            <a:endParaRPr b="0" lang="pt-BR" sz="19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Aft>
                <a:spcPts val="1599"/>
              </a:spcAft>
            </a:pPr>
            <a:endParaRPr b="0" lang="pt-BR" sz="19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iming>
    <p:tnLst>
      <p:par>
        <p:cTn id="59" dur="indefinite" restart="never" nodeType="tmRoot">
          <p:childTnLst>
            <p:seq>
              <p:cTn id="6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311760" y="236160"/>
            <a:ext cx="8520120" cy="433224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15000"/>
              </a:lnSpc>
            </a:pPr>
            <a:r>
              <a:rPr b="0" lang="pt-BR" sz="1800" spc="-1" strike="noStrike">
                <a:solidFill>
                  <a:srgbClr val="000000"/>
                </a:solidFill>
                <a:latin typeface="Roboto"/>
                <a:ea typeface="Roboto"/>
              </a:rPr>
              <a:t>PALAVRAS-CHAVE: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15000"/>
              </a:lnSpc>
              <a:spcBef>
                <a:spcPts val="1599"/>
              </a:spcBef>
              <a:buClr>
                <a:srgbClr val="000000"/>
              </a:buClr>
              <a:buFont typeface="Roboto"/>
              <a:buChar char="➔"/>
            </a:pPr>
            <a:r>
              <a:rPr b="0" lang="pt-BR" sz="1800" spc="-1" strike="noStrike">
                <a:solidFill>
                  <a:srgbClr val="000000"/>
                </a:solidFill>
                <a:latin typeface="Roboto"/>
                <a:ea typeface="Roboto"/>
              </a:rPr>
              <a:t>Muito importante identificá-las,pois elas têm ligação direta com o assunto tratado do texto;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15000"/>
              </a:lnSpc>
              <a:buClr>
                <a:srgbClr val="000000"/>
              </a:buClr>
              <a:buFont typeface="Roboto"/>
              <a:buChar char="➔"/>
            </a:pPr>
            <a:r>
              <a:rPr b="0" lang="pt-BR" sz="1800" spc="-1" strike="noStrike">
                <a:solidFill>
                  <a:srgbClr val="000000"/>
                </a:solidFill>
                <a:latin typeface="Roboto"/>
                <a:ea typeface="Roboto"/>
              </a:rPr>
              <a:t>Repetem durante o texto;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15000"/>
              </a:lnSpc>
              <a:buClr>
                <a:srgbClr val="000000"/>
              </a:buClr>
              <a:buFont typeface="Roboto"/>
              <a:buChar char="➔"/>
            </a:pPr>
            <a:r>
              <a:rPr b="0" lang="pt-BR" sz="1800" spc="-1" strike="noStrike">
                <a:solidFill>
                  <a:srgbClr val="000000"/>
                </a:solidFill>
                <a:latin typeface="Roboto"/>
                <a:ea typeface="Roboto"/>
              </a:rPr>
              <a:t>Facilitam e muito no processo de entendimento do texto;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599"/>
              </a:spcBef>
            </a:pPr>
            <a:r>
              <a:rPr b="0" lang="pt-BR" sz="1800" spc="-1" strike="noStrike">
                <a:solidFill>
                  <a:srgbClr val="000000"/>
                </a:solidFill>
                <a:latin typeface="Roboto"/>
                <a:ea typeface="Roboto"/>
              </a:rPr>
              <a:t>REFERENTES TEXTUAIS: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15000"/>
              </a:lnSpc>
              <a:spcBef>
                <a:spcPts val="1599"/>
              </a:spcBef>
              <a:buClr>
                <a:srgbClr val="000000"/>
              </a:buClr>
              <a:buFont typeface="Roboto"/>
              <a:buChar char="➔"/>
            </a:pPr>
            <a:r>
              <a:rPr b="0" lang="pt-BR" sz="1800" spc="-1" strike="noStrike">
                <a:solidFill>
                  <a:srgbClr val="000000"/>
                </a:solidFill>
                <a:latin typeface="Roboto"/>
                <a:ea typeface="Roboto"/>
              </a:rPr>
              <a:t>Dar coerência no texto;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15000"/>
              </a:lnSpc>
              <a:buClr>
                <a:srgbClr val="000000"/>
              </a:buClr>
              <a:buFont typeface="Roboto"/>
              <a:buChar char="➔"/>
            </a:pPr>
            <a:r>
              <a:rPr b="0" lang="pt-BR" sz="1800" spc="-1" strike="noStrike">
                <a:solidFill>
                  <a:srgbClr val="000000"/>
                </a:solidFill>
                <a:latin typeface="Roboto"/>
                <a:ea typeface="Roboto"/>
              </a:rPr>
              <a:t>Ao invés de repetir algo já mencionado, pode se utilizar elementos de referência: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317160">
              <a:lnSpc>
                <a:spcPct val="115000"/>
              </a:lnSpc>
              <a:buClr>
                <a:srgbClr val="000000"/>
              </a:buClr>
              <a:buFont typeface="Roboto"/>
              <a:buChar char="◆"/>
            </a:pPr>
            <a:r>
              <a:rPr b="0" lang="pt-BR" sz="1400" spc="-1" strike="noStrike">
                <a:solidFill>
                  <a:srgbClr val="000000"/>
                </a:solidFill>
                <a:latin typeface="Roboto"/>
                <a:ea typeface="Roboto"/>
              </a:rPr>
              <a:t>Pronomes(Pessoais,Demonstrativos,Relativos,Interrogativos.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marL="457200">
              <a:lnSpc>
                <a:spcPct val="115000"/>
              </a:lnSpc>
              <a:spcBef>
                <a:spcPts val="1599"/>
              </a:spcBef>
              <a:spcAft>
                <a:spcPts val="1599"/>
              </a:spcAft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311760" y="349920"/>
            <a:ext cx="8520120" cy="89496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algn="ctr">
              <a:lnSpc>
                <a:spcPct val="100000"/>
              </a:lnSpc>
            </a:pPr>
            <a:r>
              <a:rPr b="1" lang="pt-BR" sz="2400" spc="-1" strike="noStrike">
                <a:solidFill>
                  <a:srgbClr val="2a3990"/>
                </a:solidFill>
                <a:latin typeface="Roboto"/>
                <a:ea typeface="Roboto"/>
              </a:rPr>
              <a:t>Word Formation</a:t>
            </a:r>
            <a:br/>
            <a:r>
              <a:rPr b="1" lang="pt-BR" sz="2400" spc="-1" strike="noStrike">
                <a:solidFill>
                  <a:srgbClr val="2a3990"/>
                </a:solidFill>
                <a:latin typeface="Roboto"/>
                <a:ea typeface="Roboto"/>
              </a:rPr>
              <a:t>(Formação das Palavras)</a:t>
            </a:r>
            <a:br/>
            <a:endParaRPr b="0" lang="pt-BR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TextShape 2"/>
          <p:cNvSpPr txBox="1"/>
          <p:nvPr/>
        </p:nvSpPr>
        <p:spPr>
          <a:xfrm>
            <a:off x="311760" y="1308600"/>
            <a:ext cx="8520120" cy="325980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15000"/>
              </a:lnSpc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599"/>
              </a:spcBef>
            </a:pP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O estudo da morfologia, ou seja, da formação de palavras, serve para demonstrar a flexibilidade da língua, flexibilidade esta que permite ao falante nativo transferir palavras de uma categoria a outra, através da adição de afixos. </a:t>
            </a:r>
            <a:endParaRPr b="0" lang="pt-BR" sz="2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599"/>
              </a:spcBef>
            </a:pP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São 3 os processos de formação de palavras: </a:t>
            </a:r>
            <a:r>
              <a:rPr b="1" lang="pt-BR" sz="2200" spc="-1" strike="noStrike" u="sng">
                <a:solidFill>
                  <a:srgbClr val="000000"/>
                </a:solidFill>
                <a:uFillTx/>
                <a:latin typeface="Roboto"/>
                <a:ea typeface="Roboto"/>
              </a:rPr>
              <a:t>Affixation</a:t>
            </a: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, </a:t>
            </a:r>
            <a:r>
              <a:rPr b="1" lang="pt-BR" sz="2200" spc="-1" strike="noStrike" u="sng">
                <a:solidFill>
                  <a:srgbClr val="000000"/>
                </a:solidFill>
                <a:uFillTx/>
                <a:latin typeface="Roboto"/>
                <a:ea typeface="Roboto"/>
              </a:rPr>
              <a:t>Conversion</a:t>
            </a: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 e </a:t>
            </a:r>
            <a:r>
              <a:rPr b="1" lang="pt-BR" sz="2200" spc="-1" strike="noStrike" u="sng">
                <a:solidFill>
                  <a:srgbClr val="000000"/>
                </a:solidFill>
                <a:uFillTx/>
                <a:latin typeface="Roboto"/>
                <a:ea typeface="Roboto"/>
              </a:rPr>
              <a:t>Compounding</a:t>
            </a: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.</a:t>
            </a:r>
            <a:endParaRPr b="0" lang="pt-BR" sz="2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599"/>
              </a:spcBef>
            </a:pPr>
            <a:endParaRPr b="0" lang="pt-BR" sz="2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599"/>
              </a:spcBef>
              <a:spcAft>
                <a:spcPts val="1599"/>
              </a:spcAft>
            </a:pPr>
            <a:endParaRPr b="0" lang="pt-BR" sz="2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311760" y="410040"/>
            <a:ext cx="8520120" cy="60732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algn="ctr">
              <a:lnSpc>
                <a:spcPct val="100000"/>
              </a:lnSpc>
            </a:pPr>
            <a:r>
              <a:rPr b="1" lang="pt-BR" sz="3000" spc="-1" strike="noStrike">
                <a:solidFill>
                  <a:srgbClr val="434343"/>
                </a:solidFill>
                <a:latin typeface="Roboto"/>
                <a:ea typeface="Roboto"/>
              </a:rPr>
              <a:t>Affixation (Afixação)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TextShape 2"/>
          <p:cNvSpPr txBox="1"/>
          <p:nvPr/>
        </p:nvSpPr>
        <p:spPr>
          <a:xfrm>
            <a:off x="311760" y="1229760"/>
            <a:ext cx="8520120" cy="333864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15000"/>
              </a:lnSpc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599"/>
              </a:spcBef>
            </a:pPr>
            <a:r>
              <a:rPr b="1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Affixation</a:t>
            </a: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: É a adição de prefixos e sufixos.</a:t>
            </a:r>
            <a:endParaRPr b="0" lang="pt-BR" sz="2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599"/>
              </a:spcBef>
            </a:pP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Muitas palavras são formadas pelo acréscimo de uma partícula antes(prefixo) ou depois(sufixo) de sua raiz(root).</a:t>
            </a:r>
            <a:endParaRPr b="0" lang="pt-BR" sz="2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599"/>
              </a:spcBef>
            </a:pP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Dos dois tipos de afixos em inglês - prefixos e sufixos, - </a:t>
            </a:r>
            <a:r>
              <a:rPr b="1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sufixos</a:t>
            </a: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 são aqueles que apresentam maior produtividade, isto é, a porcentagem de incidência é mais alta.</a:t>
            </a:r>
            <a:endParaRPr b="0" lang="pt-BR" sz="2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599"/>
              </a:spcBef>
              <a:spcAft>
                <a:spcPts val="1599"/>
              </a:spcAft>
            </a:pPr>
            <a:endParaRPr b="0" lang="pt-BR" sz="2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311760" y="410040"/>
            <a:ext cx="8520120" cy="60732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algn="ctr">
              <a:lnSpc>
                <a:spcPct val="100000"/>
              </a:lnSpc>
            </a:pPr>
            <a:r>
              <a:rPr b="1" lang="pt-BR" sz="3000" spc="-1" strike="noStrike">
                <a:solidFill>
                  <a:srgbClr val="000000"/>
                </a:solidFill>
                <a:latin typeface="Roboto"/>
                <a:ea typeface="Roboto"/>
              </a:rPr>
              <a:t>Suffix( Sufixos)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TextShape 2"/>
          <p:cNvSpPr txBox="1"/>
          <p:nvPr/>
        </p:nvSpPr>
        <p:spPr>
          <a:xfrm>
            <a:off x="376200" y="1152360"/>
            <a:ext cx="8455680" cy="341604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15000"/>
              </a:lnSpc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599"/>
              </a:spcBef>
            </a:pP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Sufixos têm a função de transformar a categoria gramatical das palavras a que se aplicam. Isto é, um determinado sufixo será sempre aplicado a uma determinada categoria de palavra e resultará sempre numa outra determinada categoria.</a:t>
            </a:r>
            <a:endParaRPr b="0" lang="pt-BR" sz="2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599"/>
              </a:spcBef>
              <a:spcAft>
                <a:spcPts val="1599"/>
              </a:spcAft>
            </a:pPr>
            <a:r>
              <a:rPr b="1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Tipos de sufixos:</a:t>
            </a: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 Sufixos formadores de substantivos, formadores de adjetivos e formadores de verbos.</a:t>
            </a:r>
            <a:endParaRPr b="0" lang="pt-BR" sz="2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311760" y="627120"/>
            <a:ext cx="8520120" cy="394128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15000"/>
              </a:lnSpc>
            </a:pP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O sufixo </a:t>
            </a:r>
            <a:r>
              <a:rPr b="1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ING </a:t>
            </a: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, geralmente usamos quando queremos indicar uma ação contínua.</a:t>
            </a:r>
            <a:endParaRPr b="0" lang="pt-BR" sz="2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599"/>
              </a:spcBef>
            </a:pP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Exemplos:</a:t>
            </a:r>
            <a:endParaRPr b="0" lang="pt-BR" sz="2200" spc="-1" strike="noStrike">
              <a:solidFill>
                <a:srgbClr val="000000"/>
              </a:solidFill>
              <a:latin typeface="Arial"/>
            </a:endParaRPr>
          </a:p>
          <a:p>
            <a:pPr marL="457200" indent="-367920">
              <a:lnSpc>
                <a:spcPct val="115000"/>
              </a:lnSpc>
              <a:spcBef>
                <a:spcPts val="1599"/>
              </a:spcBef>
              <a:buClr>
                <a:srgbClr val="000000"/>
              </a:buClr>
              <a:buFont typeface="Roboto"/>
              <a:buChar char="-"/>
            </a:pP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watch</a:t>
            </a:r>
            <a:r>
              <a:rPr b="1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ING</a:t>
            </a: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 (assistindo) </a:t>
            </a:r>
            <a:endParaRPr b="0" lang="pt-BR" sz="2200" spc="-1" strike="noStrike">
              <a:solidFill>
                <a:srgbClr val="000000"/>
              </a:solidFill>
              <a:latin typeface="Arial"/>
            </a:endParaRPr>
          </a:p>
          <a:p>
            <a:pPr marL="457200" indent="-367920">
              <a:lnSpc>
                <a:spcPct val="115000"/>
              </a:lnSpc>
              <a:buClr>
                <a:srgbClr val="000000"/>
              </a:buClr>
              <a:buFont typeface="Roboto"/>
              <a:buChar char="-"/>
            </a:pP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study</a:t>
            </a:r>
            <a:r>
              <a:rPr b="1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ING</a:t>
            </a: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 (estudando)</a:t>
            </a:r>
            <a:endParaRPr b="0" lang="pt-BR" sz="2200" spc="-1" strike="noStrike">
              <a:solidFill>
                <a:srgbClr val="000000"/>
              </a:solidFill>
              <a:latin typeface="Arial"/>
            </a:endParaRPr>
          </a:p>
          <a:p>
            <a:pPr marL="457200" indent="-367920">
              <a:lnSpc>
                <a:spcPct val="115000"/>
              </a:lnSpc>
              <a:buClr>
                <a:srgbClr val="000000"/>
              </a:buClr>
              <a:buFont typeface="Roboto"/>
              <a:buChar char="-"/>
            </a:pP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play</a:t>
            </a:r>
            <a:r>
              <a:rPr b="1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ING </a:t>
            </a:r>
            <a:r>
              <a:rPr b="0" lang="pt-BR" sz="2200" spc="-1" strike="noStrike">
                <a:solidFill>
                  <a:srgbClr val="000000"/>
                </a:solidFill>
                <a:latin typeface="Roboto"/>
                <a:ea typeface="Roboto"/>
              </a:rPr>
              <a:t>(jogando)</a:t>
            </a:r>
            <a:endParaRPr b="0" lang="pt-BR" sz="22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2" name="Google Shape;125;p20" descr=""/>
          <p:cNvPicPr/>
          <p:nvPr/>
        </p:nvPicPr>
        <p:blipFill>
          <a:blip r:embed="rId1"/>
          <a:stretch/>
        </p:blipFill>
        <p:spPr>
          <a:xfrm>
            <a:off x="6623280" y="1290240"/>
            <a:ext cx="2142720" cy="21427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5" dur="indefinite" restart="never" nodeType="tmRoot">
          <p:childTnLst>
            <p:seq>
              <p:cTn id="1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311760" y="553320"/>
            <a:ext cx="8520120" cy="401544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algn="just">
              <a:lnSpc>
                <a:spcPct val="115000"/>
              </a:lnSpc>
            </a:pPr>
            <a:r>
              <a:rPr b="0" lang="pt-BR" sz="2000" spc="-1" strike="noStrike">
                <a:solidFill>
                  <a:srgbClr val="000000"/>
                </a:solidFill>
                <a:latin typeface="Roboto"/>
                <a:ea typeface="Roboto"/>
              </a:rPr>
              <a:t>O sufixo </a:t>
            </a:r>
            <a:r>
              <a:rPr b="1" lang="pt-BR" sz="2000" spc="-1" strike="noStrike">
                <a:solidFill>
                  <a:srgbClr val="000000"/>
                </a:solidFill>
                <a:latin typeface="Roboto"/>
                <a:ea typeface="Roboto"/>
              </a:rPr>
              <a:t>ED</a:t>
            </a:r>
            <a:r>
              <a:rPr b="0" lang="pt-BR" sz="2000" spc="-1" strike="noStrike">
                <a:solidFill>
                  <a:srgbClr val="000000"/>
                </a:solidFill>
                <a:latin typeface="Roboto"/>
                <a:ea typeface="Roboto"/>
              </a:rPr>
              <a:t> é acrescentado a substantivos ou grupos nominais para formar adjetivos significando “feitos de” ou “tendo a aparência ou as características de”.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marL="457200" algn="just">
              <a:lnSpc>
                <a:spcPct val="115000"/>
              </a:lnSpc>
            </a:pP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-355320" algn="just">
              <a:lnSpc>
                <a:spcPct val="115000"/>
              </a:lnSpc>
              <a:buClr>
                <a:srgbClr val="000000"/>
              </a:buClr>
              <a:buFont typeface="Roboto"/>
              <a:buChar char="-"/>
            </a:pPr>
            <a:r>
              <a:rPr b="0" lang="pt-BR" sz="2000" spc="-1" strike="noStrike">
                <a:solidFill>
                  <a:srgbClr val="000000"/>
                </a:solidFill>
                <a:latin typeface="Roboto"/>
                <a:ea typeface="Roboto"/>
              </a:rPr>
              <a:t>point</a:t>
            </a:r>
            <a:r>
              <a:rPr b="1" lang="pt-BR" sz="2000" spc="-1" strike="noStrike">
                <a:solidFill>
                  <a:srgbClr val="000000"/>
                </a:solidFill>
                <a:latin typeface="Roboto"/>
                <a:ea typeface="Roboto"/>
              </a:rPr>
              <a:t>ED</a:t>
            </a:r>
            <a:r>
              <a:rPr b="0" lang="pt-BR" sz="2000" spc="-1" strike="noStrike">
                <a:solidFill>
                  <a:srgbClr val="000000"/>
                </a:solidFill>
                <a:latin typeface="Roboto"/>
                <a:ea typeface="Roboto"/>
              </a:rPr>
              <a:t> (pontiagudo) – do substantivo: point(ponto)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-355320" algn="just">
              <a:lnSpc>
                <a:spcPct val="115000"/>
              </a:lnSpc>
              <a:buClr>
                <a:srgbClr val="000000"/>
              </a:buClr>
              <a:buFont typeface="Roboto"/>
              <a:buChar char="-"/>
            </a:pPr>
            <a:r>
              <a:rPr b="0" lang="pt-BR" sz="2000" spc="-1" strike="noStrike">
                <a:solidFill>
                  <a:srgbClr val="000000"/>
                </a:solidFill>
                <a:latin typeface="Roboto"/>
                <a:ea typeface="Roboto"/>
              </a:rPr>
              <a:t>wood</a:t>
            </a:r>
            <a:r>
              <a:rPr b="1" lang="pt-BR" sz="2000" spc="-1" strike="noStrike">
                <a:solidFill>
                  <a:srgbClr val="000000"/>
                </a:solidFill>
                <a:latin typeface="Roboto"/>
                <a:ea typeface="Roboto"/>
              </a:rPr>
              <a:t>ED</a:t>
            </a:r>
            <a:r>
              <a:rPr b="0" lang="pt-BR" sz="2000" spc="-1" strike="noStrike">
                <a:solidFill>
                  <a:srgbClr val="000000"/>
                </a:solidFill>
                <a:latin typeface="Roboto"/>
                <a:ea typeface="Roboto"/>
              </a:rPr>
              <a:t> (de madeira) – do substantivo: wood(madeira)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Aft>
                <a:spcPts val="1599"/>
              </a:spcAft>
            </a:pP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iming>
    <p:tnLst>
      <p:par>
        <p:cTn id="17" dur="indefinite" restart="never" nodeType="tmRoot">
          <p:childTnLst>
            <p:seq>
              <p:cTn id="1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Application>LibreOffice/6.0.7.3$Linux_X86_64 LibreOffice_project/00m0$Build-3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pt-BR</dc:language>
  <cp:lastModifiedBy/>
  <dcterms:modified xsi:type="dcterms:W3CDTF">2019-04-02T14:23:13Z</dcterms:modified>
  <cp:revision>1</cp:revision>
  <dc:subject/>
  <dc:title/>
</cp:coreProperties>
</file>