
<file path=[Content_Types].xml><?xml version="1.0" encoding="utf-8"?>
<Types xmlns="http://schemas.openxmlformats.org/package/2006/content-types">
  <Override PartName="/_rels/.rels" ContentType="application/vnd.openxmlformats-package.relationships+xml"/>
  <Override PartName="/docProps/app.xml" ContentType="application/vnd.openxmlformats-officedocument.extended-properties+xml"/>
  <Override PartName="/docProps/core.xml" ContentType="application/vnd.openxmlformats-package.core-properties+xml"/>
  <Override PartName="/ppt/_rels/presentation.xml.rels" ContentType="application/vnd.openxmlformats-package.relationships+xml"/>
  <Override PartName="/ppt/media/image8.png" ContentType="image/png"/>
  <Override PartName="/ppt/media/image7.png" ContentType="image/png"/>
  <Override PartName="/ppt/media/image2.png" ContentType="image/png"/>
  <Override PartName="/ppt/media/image1.png" ContentType="image/png"/>
  <Override PartName="/ppt/media/image3.png" ContentType="image/png"/>
  <Override PartName="/ppt/media/image4.png" ContentType="image/png"/>
  <Override PartName="/ppt/media/image5.png" ContentType="image/png"/>
  <Override PartName="/ppt/media/image6.png" ContentType="image/png"/>
  <Override PartName="/ppt/slideMasters/_rels/slideMaster2.xml.rels" ContentType="application/vnd.openxmlformats-package.relationships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presentation.xml" ContentType="application/vnd.openxmlformats-officedocument.presentationml.presentation.main+xml"/>
  <Override PartName="/ppt/theme/theme2.xml" ContentType="application/vnd.openxmlformats-officedocument.theme+xml"/>
  <Override PartName="/ppt/theme/theme1.xml" ContentType="application/vnd.openxmlformats-officedocument.theme+xml"/>
  <Override PartName="/ppt/slideLayouts/_rels/slideLayout24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22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20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6.xml.rels" ContentType="application/vnd.openxmlformats-package.relationships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s/_rels/slide29.xml.rels" ContentType="application/vnd.openxmlformats-package.relationships+xml"/>
  <Override PartName="/ppt/slides/_rels/slide28.xml.rels" ContentType="application/vnd.openxmlformats-package.relationships+xml"/>
  <Override PartName="/ppt/slides/_rels/slide27.xml.rels" ContentType="application/vnd.openxmlformats-package.relationships+xml"/>
  <Override PartName="/ppt/slides/_rels/slide26.xml.rels" ContentType="application/vnd.openxmlformats-package.relationships+xml"/>
  <Override PartName="/ppt/slides/_rels/slide25.xml.rels" ContentType="application/vnd.openxmlformats-package.relationships+xml"/>
  <Override PartName="/ppt/slides/_rels/slide30.xml.rels" ContentType="application/vnd.openxmlformats-package.relationships+xml"/>
  <Override PartName="/ppt/slides/_rels/slide24.xml.rels" ContentType="application/vnd.openxmlformats-package.relationships+xml"/>
  <Override PartName="/ppt/slides/_rels/slide23.xml.rels" ContentType="application/vnd.openxmlformats-package.relationships+xml"/>
  <Override PartName="/ppt/slides/_rels/slide22.xml.rels" ContentType="application/vnd.openxmlformats-package.relationships+xml"/>
  <Override PartName="/ppt/slides/_rels/slide21.xml.rels" ContentType="application/vnd.openxmlformats-package.relationships+xml"/>
  <Override PartName="/ppt/slides/_rels/slide20.xml.rels" ContentType="application/vnd.openxmlformats-package.relationships+xml"/>
  <Override PartName="/ppt/slides/_rels/slide19.xml.rels" ContentType="application/vnd.openxmlformats-package.relationships+xml"/>
  <Override PartName="/ppt/slides/_rels/slide18.xml.rels" ContentType="application/vnd.openxmlformats-package.relationships+xml"/>
  <Override PartName="/ppt/slides/_rels/slide1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1.xml.rels" ContentType="application/vnd.openxmlformats-package.relationships+xml"/>
  <Override PartName="/ppt/slides/_rels/slide9.xml.rels" ContentType="application/vnd.openxmlformats-package.relationships+xml"/>
  <Override PartName="/ppt/slides/_rels/slide2.xml.rels" ContentType="application/vnd.openxmlformats-package.relationships+xml"/>
  <Override PartName="/ppt/slides/_rels/slide7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11.xml.rels" ContentType="application/vnd.openxmlformats-package.relationships+xml"/>
  <Override PartName="/ppt/slides/_rels/slide12.xml.rels" ContentType="application/vnd.openxmlformats-package.relationships+xml"/>
  <Override PartName="/ppt/slides/_rels/slide13.xml.rels" ContentType="application/vnd.openxmlformats-package.relationships+xml"/>
  <Override PartName="/ppt/slides/_rels/slide14.xml.rels" ContentType="application/vnd.openxmlformats-package.relationships+xml"/>
  <Override PartName="/ppt/slides/_rels/slide15.xml.rels" ContentType="application/vnd.openxmlformats-package.relationships+xml"/>
  <Override PartName="/ppt/slides/_rels/slide16.xml.rels" ContentType="application/vnd.openxmlformats-package.relationships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30.xml" ContentType="application/vnd.openxmlformats-officedocument.presentationml.slide+xml"/>
  <Override PartName="/ppt/slides/slide29.xml" ContentType="application/vnd.openxmlformats-officedocument.presentationml.slide+xml"/>
  <Override PartName="/ppt/slides/slide28.xml" ContentType="application/vnd.openxmlformats-officedocument.presentationml.slide+xml"/>
  <Override PartName="/ppt/slides/slide27.xml" ContentType="application/vnd.openxmlformats-officedocument.presentationml.slide+xml"/>
  <Override PartName="/ppt/slides/slide26.xml" ContentType="application/vnd.openxmlformats-officedocument.presentationml.slide+xml"/>
  <Override PartName="/ppt/slides/slide25.xml" ContentType="application/vnd.openxmlformats-officedocument.presentationml.slide+xml"/>
  <Override PartName="/ppt/slides/slide24.xml" ContentType="application/vnd.openxmlformats-officedocument.presentationml.slide+xml"/>
  <Override PartName="/ppt/slides/slide23.xml" ContentType="application/vnd.openxmlformats-officedocument.presentationml.slide+xml"/>
  <Override PartName="/ppt/slides/slide22.xml" ContentType="application/vnd.openxmlformats-officedocument.presentationml.slide+xml"/>
  <Override PartName="/ppt/slides/slide21.xml" ContentType="application/vnd.openxmlformats-officedocument.presentationml.slide+xml"/>
  <Override PartName="/ppt/slides/slide20.xml" ContentType="application/vnd.openxmlformats-officedocument.presentationml.slide+xml"/>
  <Override PartName="/ppt/slides/slide19.xml" ContentType="application/vnd.openxmlformats-officedocument.presentationml.slide+xml"/>
  <Override PartName="/ppt/slides/slide18.xml" ContentType="application/vnd.openxmlformats-officedocument.presentationml.slide+xml"/>
  <Override PartName="/ppt/slides/slide17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61" r:id="rId3"/>
  </p:sld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2" r:id="rId20"/>
    <p:sldId id="273" r:id="rId21"/>
    <p:sldId id="274" r:id="rId22"/>
    <p:sldId id="275" r:id="rId23"/>
    <p:sldId id="276" r:id="rId24"/>
    <p:sldId id="277" r:id="rId25"/>
    <p:sldId id="278" r:id="rId26"/>
    <p:sldId id="279" r:id="rId27"/>
    <p:sldId id="280" r:id="rId28"/>
    <p:sldId id="281" r:id="rId29"/>
    <p:sldId id="282" r:id="rId30"/>
    <p:sldId id="283" r:id="rId31"/>
    <p:sldId id="284" r:id="rId32"/>
    <p:sldId id="285" r:id="rId33"/>
  </p:sldIdLst>
  <p:sldSz cx="9144000" cy="5143500"/>
  <p:notesSz cx="6858000" cy="9144000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Relationship Id="rId11" Type="http://schemas.openxmlformats.org/officeDocument/2006/relationships/slide" Target="slides/slide8.xml"/><Relationship Id="rId12" Type="http://schemas.openxmlformats.org/officeDocument/2006/relationships/slide" Target="slides/slide9.xml"/><Relationship Id="rId13" Type="http://schemas.openxmlformats.org/officeDocument/2006/relationships/slide" Target="slides/slide10.xml"/><Relationship Id="rId14" Type="http://schemas.openxmlformats.org/officeDocument/2006/relationships/slide" Target="slides/slide11.xml"/><Relationship Id="rId15" Type="http://schemas.openxmlformats.org/officeDocument/2006/relationships/slide" Target="slides/slide12.xml"/><Relationship Id="rId16" Type="http://schemas.openxmlformats.org/officeDocument/2006/relationships/slide" Target="slides/slide13.xml"/><Relationship Id="rId17" Type="http://schemas.openxmlformats.org/officeDocument/2006/relationships/slide" Target="slides/slide14.xml"/><Relationship Id="rId18" Type="http://schemas.openxmlformats.org/officeDocument/2006/relationships/slide" Target="slides/slide15.xml"/><Relationship Id="rId19" Type="http://schemas.openxmlformats.org/officeDocument/2006/relationships/slide" Target="slides/slide16.xml"/><Relationship Id="rId20" Type="http://schemas.openxmlformats.org/officeDocument/2006/relationships/slide" Target="slides/slide17.xml"/><Relationship Id="rId21" Type="http://schemas.openxmlformats.org/officeDocument/2006/relationships/slide" Target="slides/slide18.xml"/><Relationship Id="rId22" Type="http://schemas.openxmlformats.org/officeDocument/2006/relationships/slide" Target="slides/slide19.xml"/><Relationship Id="rId23" Type="http://schemas.openxmlformats.org/officeDocument/2006/relationships/slide" Target="slides/slide20.xml"/><Relationship Id="rId24" Type="http://schemas.openxmlformats.org/officeDocument/2006/relationships/slide" Target="slides/slide21.xml"/><Relationship Id="rId25" Type="http://schemas.openxmlformats.org/officeDocument/2006/relationships/slide" Target="slides/slide22.xml"/><Relationship Id="rId26" Type="http://schemas.openxmlformats.org/officeDocument/2006/relationships/slide" Target="slides/slide23.xml"/><Relationship Id="rId27" Type="http://schemas.openxmlformats.org/officeDocument/2006/relationships/slide" Target="slides/slide24.xml"/><Relationship Id="rId28" Type="http://schemas.openxmlformats.org/officeDocument/2006/relationships/slide" Target="slides/slide25.xml"/><Relationship Id="rId29" Type="http://schemas.openxmlformats.org/officeDocument/2006/relationships/slide" Target="slides/slide26.xml"/><Relationship Id="rId30" Type="http://schemas.openxmlformats.org/officeDocument/2006/relationships/slide" Target="slides/slide27.xml"/><Relationship Id="rId31" Type="http://schemas.openxmlformats.org/officeDocument/2006/relationships/slide" Target="slides/slide28.xml"/><Relationship Id="rId32" Type="http://schemas.openxmlformats.org/officeDocument/2006/relationships/slide" Target="slides/slide29.xml"/><Relationship Id="rId33" Type="http://schemas.openxmlformats.org/officeDocument/2006/relationships/slide" Target="slides/slide30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311760" y="410040"/>
            <a:ext cx="8520120" cy="607320"/>
          </a:xfrm>
          <a:prstGeom prst="rect">
            <a:avLst/>
          </a:prstGeom>
        </p:spPr>
        <p:txBody>
          <a:bodyPr lIns="0" rIns="0" tIns="0" bIns="0" anchor="ctr"/>
          <a:p>
            <a:endParaRPr b="0" lang="pt-B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1" name="PlaceHolder 2"/>
          <p:cNvSpPr>
            <a:spLocks noGrp="1"/>
          </p:cNvSpPr>
          <p:nvPr>
            <p:ph type="body"/>
          </p:nvPr>
        </p:nvSpPr>
        <p:spPr>
          <a:xfrm>
            <a:off x="311760" y="1229760"/>
            <a:ext cx="8520120" cy="1592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2" name="PlaceHolder 3"/>
          <p:cNvSpPr>
            <a:spLocks noGrp="1"/>
          </p:cNvSpPr>
          <p:nvPr>
            <p:ph type="body"/>
          </p:nvPr>
        </p:nvSpPr>
        <p:spPr>
          <a:xfrm>
            <a:off x="311760" y="2973600"/>
            <a:ext cx="8520120" cy="1592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1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PlaceHolder 1"/>
          <p:cNvSpPr>
            <a:spLocks noGrp="1"/>
          </p:cNvSpPr>
          <p:nvPr>
            <p:ph type="title"/>
          </p:nvPr>
        </p:nvSpPr>
        <p:spPr>
          <a:xfrm>
            <a:off x="311760" y="410040"/>
            <a:ext cx="8520120" cy="607320"/>
          </a:xfrm>
          <a:prstGeom prst="rect">
            <a:avLst/>
          </a:prstGeom>
        </p:spPr>
        <p:txBody>
          <a:bodyPr lIns="0" rIns="0" tIns="0" bIns="0" anchor="ctr"/>
          <a:p>
            <a:endParaRPr b="0" lang="pt-B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4" name="PlaceHolder 2"/>
          <p:cNvSpPr>
            <a:spLocks noGrp="1"/>
          </p:cNvSpPr>
          <p:nvPr>
            <p:ph type="body"/>
          </p:nvPr>
        </p:nvSpPr>
        <p:spPr>
          <a:xfrm>
            <a:off x="311760" y="1229760"/>
            <a:ext cx="4157640" cy="1592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5" name="PlaceHolder 3"/>
          <p:cNvSpPr>
            <a:spLocks noGrp="1"/>
          </p:cNvSpPr>
          <p:nvPr>
            <p:ph type="body"/>
          </p:nvPr>
        </p:nvSpPr>
        <p:spPr>
          <a:xfrm>
            <a:off x="4677840" y="1229760"/>
            <a:ext cx="4157640" cy="1592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6" name="PlaceHolder 4"/>
          <p:cNvSpPr>
            <a:spLocks noGrp="1"/>
          </p:cNvSpPr>
          <p:nvPr>
            <p:ph type="body"/>
          </p:nvPr>
        </p:nvSpPr>
        <p:spPr>
          <a:xfrm>
            <a:off x="311760" y="2973600"/>
            <a:ext cx="4157640" cy="1592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7" name="PlaceHolder 5"/>
          <p:cNvSpPr>
            <a:spLocks noGrp="1"/>
          </p:cNvSpPr>
          <p:nvPr>
            <p:ph type="body"/>
          </p:nvPr>
        </p:nvSpPr>
        <p:spPr>
          <a:xfrm>
            <a:off x="4677840" y="2973600"/>
            <a:ext cx="4157640" cy="1592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1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/>
          </p:cNvSpPr>
          <p:nvPr>
            <p:ph type="title"/>
          </p:nvPr>
        </p:nvSpPr>
        <p:spPr>
          <a:xfrm>
            <a:off x="311760" y="410040"/>
            <a:ext cx="8520120" cy="607320"/>
          </a:xfrm>
          <a:prstGeom prst="rect">
            <a:avLst/>
          </a:prstGeom>
        </p:spPr>
        <p:txBody>
          <a:bodyPr lIns="0" rIns="0" tIns="0" bIns="0" anchor="ctr"/>
          <a:p>
            <a:endParaRPr b="0" lang="pt-B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9" name="PlaceHolder 2"/>
          <p:cNvSpPr>
            <a:spLocks noGrp="1"/>
          </p:cNvSpPr>
          <p:nvPr>
            <p:ph type="body"/>
          </p:nvPr>
        </p:nvSpPr>
        <p:spPr>
          <a:xfrm>
            <a:off x="311760" y="1229760"/>
            <a:ext cx="2743200" cy="1592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0" name="PlaceHolder 3"/>
          <p:cNvSpPr>
            <a:spLocks noGrp="1"/>
          </p:cNvSpPr>
          <p:nvPr>
            <p:ph type="body"/>
          </p:nvPr>
        </p:nvSpPr>
        <p:spPr>
          <a:xfrm>
            <a:off x="3192480" y="1229760"/>
            <a:ext cx="2743200" cy="1592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1" name="PlaceHolder 4"/>
          <p:cNvSpPr>
            <a:spLocks noGrp="1"/>
          </p:cNvSpPr>
          <p:nvPr>
            <p:ph type="body"/>
          </p:nvPr>
        </p:nvSpPr>
        <p:spPr>
          <a:xfrm>
            <a:off x="6073200" y="1229760"/>
            <a:ext cx="2743200" cy="1592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2" name="PlaceHolder 5"/>
          <p:cNvSpPr>
            <a:spLocks noGrp="1"/>
          </p:cNvSpPr>
          <p:nvPr>
            <p:ph type="body"/>
          </p:nvPr>
        </p:nvSpPr>
        <p:spPr>
          <a:xfrm>
            <a:off x="311760" y="2973600"/>
            <a:ext cx="2743200" cy="1592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3" name="PlaceHolder 6"/>
          <p:cNvSpPr>
            <a:spLocks noGrp="1"/>
          </p:cNvSpPr>
          <p:nvPr>
            <p:ph type="body"/>
          </p:nvPr>
        </p:nvSpPr>
        <p:spPr>
          <a:xfrm>
            <a:off x="3192480" y="2973600"/>
            <a:ext cx="2743200" cy="1592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4" name="PlaceHolder 7"/>
          <p:cNvSpPr>
            <a:spLocks noGrp="1"/>
          </p:cNvSpPr>
          <p:nvPr>
            <p:ph type="body"/>
          </p:nvPr>
        </p:nvSpPr>
        <p:spPr>
          <a:xfrm>
            <a:off x="6073200" y="2973600"/>
            <a:ext cx="2743200" cy="1592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1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title"/>
          </p:nvPr>
        </p:nvSpPr>
        <p:spPr>
          <a:xfrm>
            <a:off x="311760" y="410040"/>
            <a:ext cx="8520120" cy="607320"/>
          </a:xfrm>
          <a:prstGeom prst="rect">
            <a:avLst/>
          </a:prstGeom>
        </p:spPr>
        <p:txBody>
          <a:bodyPr lIns="0" rIns="0" tIns="0" bIns="0" anchor="ctr"/>
          <a:p>
            <a:endParaRPr b="0" lang="pt-B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5" name="PlaceHolder 2"/>
          <p:cNvSpPr>
            <a:spLocks noGrp="1"/>
          </p:cNvSpPr>
          <p:nvPr>
            <p:ph type="subTitle"/>
          </p:nvPr>
        </p:nvSpPr>
        <p:spPr>
          <a:xfrm>
            <a:off x="311760" y="1229760"/>
            <a:ext cx="8520120" cy="33386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pt-BR" sz="3200" spc="-1" strike="noStrike">
              <a:latin typeface="Arial"/>
            </a:endParaRP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PlaceHolder 1"/>
          <p:cNvSpPr>
            <a:spLocks noGrp="1"/>
          </p:cNvSpPr>
          <p:nvPr>
            <p:ph type="title"/>
          </p:nvPr>
        </p:nvSpPr>
        <p:spPr>
          <a:xfrm>
            <a:off x="311760" y="410040"/>
            <a:ext cx="8520120" cy="607320"/>
          </a:xfrm>
          <a:prstGeom prst="rect">
            <a:avLst/>
          </a:prstGeom>
        </p:spPr>
        <p:txBody>
          <a:bodyPr lIns="0" rIns="0" tIns="0" bIns="0" anchor="ctr"/>
          <a:p>
            <a:endParaRPr b="0" lang="pt-B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7" name="PlaceHolder 2"/>
          <p:cNvSpPr>
            <a:spLocks noGrp="1"/>
          </p:cNvSpPr>
          <p:nvPr>
            <p:ph type="body"/>
          </p:nvPr>
        </p:nvSpPr>
        <p:spPr>
          <a:xfrm>
            <a:off x="311760" y="1229760"/>
            <a:ext cx="8520120" cy="33386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1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PlaceHolder 1"/>
          <p:cNvSpPr>
            <a:spLocks noGrp="1"/>
          </p:cNvSpPr>
          <p:nvPr>
            <p:ph type="title"/>
          </p:nvPr>
        </p:nvSpPr>
        <p:spPr>
          <a:xfrm>
            <a:off x="311760" y="410040"/>
            <a:ext cx="8520120" cy="607320"/>
          </a:xfrm>
          <a:prstGeom prst="rect">
            <a:avLst/>
          </a:prstGeom>
        </p:spPr>
        <p:txBody>
          <a:bodyPr lIns="0" rIns="0" tIns="0" bIns="0" anchor="ctr"/>
          <a:p>
            <a:endParaRPr b="0" lang="pt-B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9" name="PlaceHolder 2"/>
          <p:cNvSpPr>
            <a:spLocks noGrp="1"/>
          </p:cNvSpPr>
          <p:nvPr>
            <p:ph type="body"/>
          </p:nvPr>
        </p:nvSpPr>
        <p:spPr>
          <a:xfrm>
            <a:off x="311760" y="1229760"/>
            <a:ext cx="4157640" cy="33386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0" name="PlaceHolder 3"/>
          <p:cNvSpPr>
            <a:spLocks noGrp="1"/>
          </p:cNvSpPr>
          <p:nvPr>
            <p:ph type="body"/>
          </p:nvPr>
        </p:nvSpPr>
        <p:spPr>
          <a:xfrm>
            <a:off x="4677840" y="1229760"/>
            <a:ext cx="4157640" cy="33386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1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PlaceHolder 1"/>
          <p:cNvSpPr>
            <a:spLocks noGrp="1"/>
          </p:cNvSpPr>
          <p:nvPr>
            <p:ph type="title"/>
          </p:nvPr>
        </p:nvSpPr>
        <p:spPr>
          <a:xfrm>
            <a:off x="311760" y="410040"/>
            <a:ext cx="8520120" cy="607320"/>
          </a:xfrm>
          <a:prstGeom prst="rect">
            <a:avLst/>
          </a:prstGeom>
        </p:spPr>
        <p:txBody>
          <a:bodyPr lIns="0" rIns="0" tIns="0" bIns="0" anchor="ctr"/>
          <a:p>
            <a:endParaRPr b="0" lang="pt-BR" sz="1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PlaceHolder 1"/>
          <p:cNvSpPr>
            <a:spLocks noGrp="1"/>
          </p:cNvSpPr>
          <p:nvPr>
            <p:ph type="subTitle"/>
          </p:nvPr>
        </p:nvSpPr>
        <p:spPr>
          <a:xfrm>
            <a:off x="311760" y="410040"/>
            <a:ext cx="8520120" cy="28166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pt-BR" sz="3200" spc="-1" strike="noStrike">
              <a:latin typeface="Arial"/>
            </a:endParaRPr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PlaceHolder 1"/>
          <p:cNvSpPr>
            <a:spLocks noGrp="1"/>
          </p:cNvSpPr>
          <p:nvPr>
            <p:ph type="title"/>
          </p:nvPr>
        </p:nvSpPr>
        <p:spPr>
          <a:xfrm>
            <a:off x="311760" y="410040"/>
            <a:ext cx="8520120" cy="607320"/>
          </a:xfrm>
          <a:prstGeom prst="rect">
            <a:avLst/>
          </a:prstGeom>
        </p:spPr>
        <p:txBody>
          <a:bodyPr lIns="0" rIns="0" tIns="0" bIns="0" anchor="ctr"/>
          <a:p>
            <a:endParaRPr b="0" lang="pt-B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4" name="PlaceHolder 2"/>
          <p:cNvSpPr>
            <a:spLocks noGrp="1"/>
          </p:cNvSpPr>
          <p:nvPr>
            <p:ph type="body"/>
          </p:nvPr>
        </p:nvSpPr>
        <p:spPr>
          <a:xfrm>
            <a:off x="311760" y="1229760"/>
            <a:ext cx="4157640" cy="1592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5" name="PlaceHolder 3"/>
          <p:cNvSpPr>
            <a:spLocks noGrp="1"/>
          </p:cNvSpPr>
          <p:nvPr>
            <p:ph type="body"/>
          </p:nvPr>
        </p:nvSpPr>
        <p:spPr>
          <a:xfrm>
            <a:off x="4677840" y="1229760"/>
            <a:ext cx="4157640" cy="33386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6" name="PlaceHolder 4"/>
          <p:cNvSpPr>
            <a:spLocks noGrp="1"/>
          </p:cNvSpPr>
          <p:nvPr>
            <p:ph type="body"/>
          </p:nvPr>
        </p:nvSpPr>
        <p:spPr>
          <a:xfrm>
            <a:off x="311760" y="2973600"/>
            <a:ext cx="4157640" cy="1592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1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311760" y="410040"/>
            <a:ext cx="8520120" cy="607320"/>
          </a:xfrm>
          <a:prstGeom prst="rect">
            <a:avLst/>
          </a:prstGeom>
        </p:spPr>
        <p:txBody>
          <a:bodyPr lIns="0" rIns="0" tIns="0" bIns="0" anchor="ctr"/>
          <a:p>
            <a:endParaRPr b="0" lang="pt-B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subTitle"/>
          </p:nvPr>
        </p:nvSpPr>
        <p:spPr>
          <a:xfrm>
            <a:off x="311760" y="1229760"/>
            <a:ext cx="8520120" cy="33386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pt-BR" sz="3200" spc="-1" strike="noStrike">
              <a:latin typeface="Arial"/>
            </a:endParaRP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PlaceHolder 1"/>
          <p:cNvSpPr>
            <a:spLocks noGrp="1"/>
          </p:cNvSpPr>
          <p:nvPr>
            <p:ph type="title"/>
          </p:nvPr>
        </p:nvSpPr>
        <p:spPr>
          <a:xfrm>
            <a:off x="311760" y="410040"/>
            <a:ext cx="8520120" cy="607320"/>
          </a:xfrm>
          <a:prstGeom prst="rect">
            <a:avLst/>
          </a:prstGeom>
        </p:spPr>
        <p:txBody>
          <a:bodyPr lIns="0" rIns="0" tIns="0" bIns="0" anchor="ctr"/>
          <a:p>
            <a:endParaRPr b="0" lang="pt-B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8" name="PlaceHolder 2"/>
          <p:cNvSpPr>
            <a:spLocks noGrp="1"/>
          </p:cNvSpPr>
          <p:nvPr>
            <p:ph type="body"/>
          </p:nvPr>
        </p:nvSpPr>
        <p:spPr>
          <a:xfrm>
            <a:off x="311760" y="1229760"/>
            <a:ext cx="4157640" cy="33386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9" name="PlaceHolder 3"/>
          <p:cNvSpPr>
            <a:spLocks noGrp="1"/>
          </p:cNvSpPr>
          <p:nvPr>
            <p:ph type="body"/>
          </p:nvPr>
        </p:nvSpPr>
        <p:spPr>
          <a:xfrm>
            <a:off x="4677840" y="1229760"/>
            <a:ext cx="4157640" cy="1592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0" name="PlaceHolder 4"/>
          <p:cNvSpPr>
            <a:spLocks noGrp="1"/>
          </p:cNvSpPr>
          <p:nvPr>
            <p:ph type="body"/>
          </p:nvPr>
        </p:nvSpPr>
        <p:spPr>
          <a:xfrm>
            <a:off x="4677840" y="2973600"/>
            <a:ext cx="4157640" cy="1592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1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PlaceHolder 1"/>
          <p:cNvSpPr>
            <a:spLocks noGrp="1"/>
          </p:cNvSpPr>
          <p:nvPr>
            <p:ph type="title"/>
          </p:nvPr>
        </p:nvSpPr>
        <p:spPr>
          <a:xfrm>
            <a:off x="311760" y="410040"/>
            <a:ext cx="8520120" cy="607320"/>
          </a:xfrm>
          <a:prstGeom prst="rect">
            <a:avLst/>
          </a:prstGeom>
        </p:spPr>
        <p:txBody>
          <a:bodyPr lIns="0" rIns="0" tIns="0" bIns="0" anchor="ctr"/>
          <a:p>
            <a:endParaRPr b="0" lang="pt-B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2" name="PlaceHolder 2"/>
          <p:cNvSpPr>
            <a:spLocks noGrp="1"/>
          </p:cNvSpPr>
          <p:nvPr>
            <p:ph type="body"/>
          </p:nvPr>
        </p:nvSpPr>
        <p:spPr>
          <a:xfrm>
            <a:off x="311760" y="1229760"/>
            <a:ext cx="4157640" cy="1592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3" name="PlaceHolder 3"/>
          <p:cNvSpPr>
            <a:spLocks noGrp="1"/>
          </p:cNvSpPr>
          <p:nvPr>
            <p:ph type="body"/>
          </p:nvPr>
        </p:nvSpPr>
        <p:spPr>
          <a:xfrm>
            <a:off x="4677840" y="1229760"/>
            <a:ext cx="4157640" cy="1592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4" name="PlaceHolder 4"/>
          <p:cNvSpPr>
            <a:spLocks noGrp="1"/>
          </p:cNvSpPr>
          <p:nvPr>
            <p:ph type="body"/>
          </p:nvPr>
        </p:nvSpPr>
        <p:spPr>
          <a:xfrm>
            <a:off x="311760" y="2973600"/>
            <a:ext cx="8520120" cy="1592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1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PlaceHolder 1"/>
          <p:cNvSpPr>
            <a:spLocks noGrp="1"/>
          </p:cNvSpPr>
          <p:nvPr>
            <p:ph type="title"/>
          </p:nvPr>
        </p:nvSpPr>
        <p:spPr>
          <a:xfrm>
            <a:off x="311760" y="410040"/>
            <a:ext cx="8520120" cy="607320"/>
          </a:xfrm>
          <a:prstGeom prst="rect">
            <a:avLst/>
          </a:prstGeom>
        </p:spPr>
        <p:txBody>
          <a:bodyPr lIns="0" rIns="0" tIns="0" bIns="0" anchor="ctr"/>
          <a:p>
            <a:endParaRPr b="0" lang="pt-B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6" name="PlaceHolder 2"/>
          <p:cNvSpPr>
            <a:spLocks noGrp="1"/>
          </p:cNvSpPr>
          <p:nvPr>
            <p:ph type="body"/>
          </p:nvPr>
        </p:nvSpPr>
        <p:spPr>
          <a:xfrm>
            <a:off x="311760" y="1229760"/>
            <a:ext cx="8520120" cy="1592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7" name="PlaceHolder 3"/>
          <p:cNvSpPr>
            <a:spLocks noGrp="1"/>
          </p:cNvSpPr>
          <p:nvPr>
            <p:ph type="body"/>
          </p:nvPr>
        </p:nvSpPr>
        <p:spPr>
          <a:xfrm>
            <a:off x="311760" y="2973600"/>
            <a:ext cx="8520120" cy="1592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1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PlaceHolder 1"/>
          <p:cNvSpPr>
            <a:spLocks noGrp="1"/>
          </p:cNvSpPr>
          <p:nvPr>
            <p:ph type="title"/>
          </p:nvPr>
        </p:nvSpPr>
        <p:spPr>
          <a:xfrm>
            <a:off x="311760" y="410040"/>
            <a:ext cx="8520120" cy="607320"/>
          </a:xfrm>
          <a:prstGeom prst="rect">
            <a:avLst/>
          </a:prstGeom>
        </p:spPr>
        <p:txBody>
          <a:bodyPr lIns="0" rIns="0" tIns="0" bIns="0" anchor="ctr"/>
          <a:p>
            <a:endParaRPr b="0" lang="pt-B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9" name="PlaceHolder 2"/>
          <p:cNvSpPr>
            <a:spLocks noGrp="1"/>
          </p:cNvSpPr>
          <p:nvPr>
            <p:ph type="body"/>
          </p:nvPr>
        </p:nvSpPr>
        <p:spPr>
          <a:xfrm>
            <a:off x="311760" y="1229760"/>
            <a:ext cx="4157640" cy="1592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0" name="PlaceHolder 3"/>
          <p:cNvSpPr>
            <a:spLocks noGrp="1"/>
          </p:cNvSpPr>
          <p:nvPr>
            <p:ph type="body"/>
          </p:nvPr>
        </p:nvSpPr>
        <p:spPr>
          <a:xfrm>
            <a:off x="4677840" y="1229760"/>
            <a:ext cx="4157640" cy="1592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1" name="PlaceHolder 4"/>
          <p:cNvSpPr>
            <a:spLocks noGrp="1"/>
          </p:cNvSpPr>
          <p:nvPr>
            <p:ph type="body"/>
          </p:nvPr>
        </p:nvSpPr>
        <p:spPr>
          <a:xfrm>
            <a:off x="311760" y="2973600"/>
            <a:ext cx="4157640" cy="1592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2" name="PlaceHolder 5"/>
          <p:cNvSpPr>
            <a:spLocks noGrp="1"/>
          </p:cNvSpPr>
          <p:nvPr>
            <p:ph type="body"/>
          </p:nvPr>
        </p:nvSpPr>
        <p:spPr>
          <a:xfrm>
            <a:off x="4677840" y="2973600"/>
            <a:ext cx="4157640" cy="1592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1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PlaceHolder 1"/>
          <p:cNvSpPr>
            <a:spLocks noGrp="1"/>
          </p:cNvSpPr>
          <p:nvPr>
            <p:ph type="title"/>
          </p:nvPr>
        </p:nvSpPr>
        <p:spPr>
          <a:xfrm>
            <a:off x="311760" y="410040"/>
            <a:ext cx="8520120" cy="607320"/>
          </a:xfrm>
          <a:prstGeom prst="rect">
            <a:avLst/>
          </a:prstGeom>
        </p:spPr>
        <p:txBody>
          <a:bodyPr lIns="0" rIns="0" tIns="0" bIns="0" anchor="ctr"/>
          <a:p>
            <a:endParaRPr b="0" lang="pt-B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4" name="PlaceHolder 2"/>
          <p:cNvSpPr>
            <a:spLocks noGrp="1"/>
          </p:cNvSpPr>
          <p:nvPr>
            <p:ph type="body"/>
          </p:nvPr>
        </p:nvSpPr>
        <p:spPr>
          <a:xfrm>
            <a:off x="311760" y="1229760"/>
            <a:ext cx="2743200" cy="1592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5" name="PlaceHolder 3"/>
          <p:cNvSpPr>
            <a:spLocks noGrp="1"/>
          </p:cNvSpPr>
          <p:nvPr>
            <p:ph type="body"/>
          </p:nvPr>
        </p:nvSpPr>
        <p:spPr>
          <a:xfrm>
            <a:off x="3192480" y="1229760"/>
            <a:ext cx="2743200" cy="1592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6" name="PlaceHolder 4"/>
          <p:cNvSpPr>
            <a:spLocks noGrp="1"/>
          </p:cNvSpPr>
          <p:nvPr>
            <p:ph type="body"/>
          </p:nvPr>
        </p:nvSpPr>
        <p:spPr>
          <a:xfrm>
            <a:off x="6073200" y="1229760"/>
            <a:ext cx="2743200" cy="1592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7" name="PlaceHolder 5"/>
          <p:cNvSpPr>
            <a:spLocks noGrp="1"/>
          </p:cNvSpPr>
          <p:nvPr>
            <p:ph type="body"/>
          </p:nvPr>
        </p:nvSpPr>
        <p:spPr>
          <a:xfrm>
            <a:off x="311760" y="2973600"/>
            <a:ext cx="2743200" cy="1592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8" name="PlaceHolder 6"/>
          <p:cNvSpPr>
            <a:spLocks noGrp="1"/>
          </p:cNvSpPr>
          <p:nvPr>
            <p:ph type="body"/>
          </p:nvPr>
        </p:nvSpPr>
        <p:spPr>
          <a:xfrm>
            <a:off x="3192480" y="2973600"/>
            <a:ext cx="2743200" cy="1592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9" name="PlaceHolder 7"/>
          <p:cNvSpPr>
            <a:spLocks noGrp="1"/>
          </p:cNvSpPr>
          <p:nvPr>
            <p:ph type="body"/>
          </p:nvPr>
        </p:nvSpPr>
        <p:spPr>
          <a:xfrm>
            <a:off x="6073200" y="2973600"/>
            <a:ext cx="2743200" cy="1592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1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311760" y="410040"/>
            <a:ext cx="8520120" cy="607320"/>
          </a:xfrm>
          <a:prstGeom prst="rect">
            <a:avLst/>
          </a:prstGeom>
        </p:spPr>
        <p:txBody>
          <a:bodyPr lIns="0" rIns="0" tIns="0" bIns="0" anchor="ctr"/>
          <a:p>
            <a:endParaRPr b="0" lang="pt-B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311760" y="1229760"/>
            <a:ext cx="8520120" cy="33386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1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311760" y="410040"/>
            <a:ext cx="8520120" cy="607320"/>
          </a:xfrm>
          <a:prstGeom prst="rect">
            <a:avLst/>
          </a:prstGeom>
        </p:spPr>
        <p:txBody>
          <a:bodyPr lIns="0" rIns="0" tIns="0" bIns="0" anchor="ctr"/>
          <a:p>
            <a:endParaRPr b="0" lang="pt-B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 type="body"/>
          </p:nvPr>
        </p:nvSpPr>
        <p:spPr>
          <a:xfrm>
            <a:off x="311760" y="1229760"/>
            <a:ext cx="4157640" cy="33386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" name="PlaceHolder 3"/>
          <p:cNvSpPr>
            <a:spLocks noGrp="1"/>
          </p:cNvSpPr>
          <p:nvPr>
            <p:ph type="body"/>
          </p:nvPr>
        </p:nvSpPr>
        <p:spPr>
          <a:xfrm>
            <a:off x="4677840" y="1229760"/>
            <a:ext cx="4157640" cy="33386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1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311760" y="410040"/>
            <a:ext cx="8520120" cy="607320"/>
          </a:xfrm>
          <a:prstGeom prst="rect">
            <a:avLst/>
          </a:prstGeom>
        </p:spPr>
        <p:txBody>
          <a:bodyPr lIns="0" rIns="0" tIns="0" bIns="0" anchor="ctr"/>
          <a:p>
            <a:endParaRPr b="0" lang="pt-BR" sz="1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subTitle"/>
          </p:nvPr>
        </p:nvSpPr>
        <p:spPr>
          <a:xfrm>
            <a:off x="311760" y="410040"/>
            <a:ext cx="8520120" cy="28166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pt-BR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311760" y="410040"/>
            <a:ext cx="8520120" cy="607320"/>
          </a:xfrm>
          <a:prstGeom prst="rect">
            <a:avLst/>
          </a:prstGeom>
        </p:spPr>
        <p:txBody>
          <a:bodyPr lIns="0" rIns="0" tIns="0" bIns="0" anchor="ctr"/>
          <a:p>
            <a:endParaRPr b="0" lang="pt-B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311760" y="1229760"/>
            <a:ext cx="4157640" cy="1592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4677840" y="1229760"/>
            <a:ext cx="4157640" cy="33386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311760" y="2973600"/>
            <a:ext cx="4157640" cy="1592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1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311760" y="410040"/>
            <a:ext cx="8520120" cy="607320"/>
          </a:xfrm>
          <a:prstGeom prst="rect">
            <a:avLst/>
          </a:prstGeom>
        </p:spPr>
        <p:txBody>
          <a:bodyPr lIns="0" rIns="0" tIns="0" bIns="0" anchor="ctr"/>
          <a:p>
            <a:endParaRPr b="0" lang="pt-B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311760" y="1229760"/>
            <a:ext cx="4157640" cy="33386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4677840" y="1229760"/>
            <a:ext cx="4157640" cy="1592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4677840" y="2973600"/>
            <a:ext cx="4157640" cy="1592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1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311760" y="410040"/>
            <a:ext cx="8520120" cy="607320"/>
          </a:xfrm>
          <a:prstGeom prst="rect">
            <a:avLst/>
          </a:prstGeom>
        </p:spPr>
        <p:txBody>
          <a:bodyPr lIns="0" rIns="0" tIns="0" bIns="0" anchor="ctr"/>
          <a:p>
            <a:endParaRPr b="0" lang="pt-B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311760" y="1229760"/>
            <a:ext cx="4157640" cy="1592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4677840" y="1229760"/>
            <a:ext cx="4157640" cy="1592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 type="body"/>
          </p:nvPr>
        </p:nvSpPr>
        <p:spPr>
          <a:xfrm>
            <a:off x="311760" y="2973600"/>
            <a:ext cx="8520120" cy="1592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1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2a399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0" name="Group 1"/>
          <p:cNvGrpSpPr/>
          <p:nvPr/>
        </p:nvGrpSpPr>
        <p:grpSpPr>
          <a:xfrm>
            <a:off x="6098760" y="0"/>
            <a:ext cx="3045240" cy="2030400"/>
            <a:chOff x="6098760" y="0"/>
            <a:chExt cx="3045240" cy="2030400"/>
          </a:xfrm>
        </p:grpSpPr>
        <p:sp>
          <p:nvSpPr>
            <p:cNvPr id="1" name="CustomShape 2"/>
            <p:cNvSpPr/>
            <p:nvPr/>
          </p:nvSpPr>
          <p:spPr>
            <a:xfrm>
              <a:off x="8128800" y="0"/>
              <a:ext cx="1014840" cy="101484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2" name="CustomShape 3"/>
            <p:cNvSpPr/>
            <p:nvPr/>
          </p:nvSpPr>
          <p:spPr>
            <a:xfrm flipH="1">
              <a:off x="7112880" y="0"/>
              <a:ext cx="1014840" cy="1014840"/>
            </a:xfrm>
            <a:prstGeom prst="rtTriangl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3" name="CustomShape 4"/>
            <p:cNvSpPr/>
            <p:nvPr/>
          </p:nvSpPr>
          <p:spPr>
            <a:xfrm flipH="1" rot="10800000">
              <a:off x="7113240" y="1015200"/>
              <a:ext cx="1014840" cy="1014840"/>
            </a:xfrm>
            <a:prstGeom prst="rtTriangle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4" name="CustomShape 5"/>
            <p:cNvSpPr/>
            <p:nvPr/>
          </p:nvSpPr>
          <p:spPr>
            <a:xfrm rot="10800000">
              <a:off x="6098760" y="360"/>
              <a:ext cx="1014840" cy="1014840"/>
            </a:xfrm>
            <a:prstGeom prst="rt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5" name="CustomShape 6"/>
            <p:cNvSpPr/>
            <p:nvPr/>
          </p:nvSpPr>
          <p:spPr>
            <a:xfrm rot="10800000">
              <a:off x="8129160" y="1015560"/>
              <a:ext cx="1014840" cy="1014840"/>
            </a:xfrm>
            <a:prstGeom prst="rtTriangle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0"/>
            <a:fillRef idx="0"/>
            <a:effectRef idx="0"/>
            <a:fontRef idx="minor"/>
          </p:style>
        </p:sp>
      </p:grpSp>
      <p:sp>
        <p:nvSpPr>
          <p:cNvPr id="6" name="PlaceHolder 7"/>
          <p:cNvSpPr>
            <a:spLocks noGrp="1"/>
          </p:cNvSpPr>
          <p:nvPr>
            <p:ph type="title"/>
          </p:nvPr>
        </p:nvSpPr>
        <p:spPr>
          <a:xfrm>
            <a:off x="597960" y="1775160"/>
            <a:ext cx="8221680" cy="838440"/>
          </a:xfrm>
          <a:prstGeom prst="rect">
            <a:avLst/>
          </a:prstGeom>
        </p:spPr>
        <p:txBody>
          <a:bodyPr tIns="91440" bIns="91440" anchor="b"/>
          <a:p>
            <a:r>
              <a:rPr b="0" lang="pt-BR" sz="4200" spc="-1" strike="noStrike">
                <a:solidFill>
                  <a:srgbClr val="000000"/>
                </a:solidFill>
                <a:latin typeface="Arial"/>
              </a:rPr>
              <a:t>Clique para editar o formato do texto do título</a:t>
            </a:r>
            <a:endParaRPr b="0" lang="pt-BR" sz="4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" name="PlaceHolder 8"/>
          <p:cNvSpPr>
            <a:spLocks noGrp="1"/>
          </p:cNvSpPr>
          <p:nvPr>
            <p:ph type="sldNum"/>
          </p:nvPr>
        </p:nvSpPr>
        <p:spPr>
          <a:xfrm>
            <a:off x="8460360" y="4651200"/>
            <a:ext cx="548280" cy="393120"/>
          </a:xfrm>
          <a:prstGeom prst="rect">
            <a:avLst/>
          </a:prstGeom>
        </p:spPr>
        <p:txBody>
          <a:bodyPr tIns="91440" bIns="91440" anchor="ctr"/>
          <a:p>
            <a:pPr algn="r">
              <a:lnSpc>
                <a:spcPct val="100000"/>
              </a:lnSpc>
            </a:pPr>
            <a:fld id="{ABCEBCCE-7A87-4AE8-BF0D-E125C7E6A63A}" type="slidenum">
              <a:rPr b="0" lang="pt-BR" sz="1000" spc="-1" strike="noStrike">
                <a:solidFill>
                  <a:srgbClr val="ffffff"/>
                </a:solidFill>
                <a:latin typeface="Roboto"/>
                <a:ea typeface="Roboto"/>
              </a:rPr>
              <a:t>&lt;número&gt;</a:t>
            </a:fld>
            <a:endParaRPr b="0" lang="pt-BR" sz="1000" spc="-1" strike="noStrike">
              <a:latin typeface="Times New Roman"/>
            </a:endParaRPr>
          </a:p>
        </p:txBody>
      </p:sp>
      <p:sp>
        <p:nvSpPr>
          <p:cNvPr id="8" name="PlaceHolder 9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400" spc="-1" strike="noStrike">
                <a:solidFill>
                  <a:srgbClr val="000000"/>
                </a:solidFill>
                <a:latin typeface="Arial"/>
              </a:rPr>
              <a:t>Clique para editar o formato do texto da estrutura de tópicos</a:t>
            </a:r>
            <a:endParaRPr b="0" lang="pt-BR" sz="14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400" spc="-1" strike="noStrike">
                <a:solidFill>
                  <a:srgbClr val="000000"/>
                </a:solidFill>
                <a:latin typeface="Arial"/>
              </a:rPr>
              <a:t>2.º nível da estrutura de tópicos</a:t>
            </a:r>
            <a:endParaRPr b="0" lang="pt-BR" sz="14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400" spc="-1" strike="noStrike">
                <a:solidFill>
                  <a:srgbClr val="000000"/>
                </a:solidFill>
                <a:latin typeface="Arial"/>
              </a:rPr>
              <a:t>3.º nível da estrutura de tópicos</a:t>
            </a:r>
            <a:endParaRPr b="0" lang="pt-BR" sz="14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400" spc="-1" strike="noStrike">
                <a:solidFill>
                  <a:srgbClr val="000000"/>
                </a:solidFill>
                <a:latin typeface="Arial"/>
              </a:rPr>
              <a:t>4.º nível da estrutura de tópicos</a:t>
            </a:r>
            <a:endParaRPr b="0" lang="pt-BR" sz="14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000" spc="-1" strike="noStrike">
                <a:solidFill>
                  <a:srgbClr val="000000"/>
                </a:solidFill>
                <a:latin typeface="Arial"/>
              </a:rPr>
              <a:t>5.º nível da estrutura de tópicos</a:t>
            </a:r>
            <a:endParaRPr b="0" lang="pt-BR" sz="20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000" spc="-1" strike="noStrike">
                <a:solidFill>
                  <a:srgbClr val="000000"/>
                </a:solidFill>
                <a:latin typeface="Arial"/>
              </a:rPr>
              <a:t>6.º nível da estrutura de tópicos</a:t>
            </a:r>
            <a:endParaRPr b="0" lang="pt-BR" sz="20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000" spc="-1" strike="noStrike">
                <a:solidFill>
                  <a:srgbClr val="000000"/>
                </a:solidFill>
                <a:latin typeface="Arial"/>
              </a:rPr>
              <a:t>7.º nível da estrutura de tópicos</a:t>
            </a:r>
            <a:endParaRPr b="0" lang="pt-BR" sz="20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5" name="Group 1"/>
          <p:cNvGrpSpPr/>
          <p:nvPr/>
        </p:nvGrpSpPr>
        <p:grpSpPr>
          <a:xfrm>
            <a:off x="0" y="3903840"/>
            <a:ext cx="9144000" cy="1239480"/>
            <a:chOff x="0" y="3903840"/>
            <a:chExt cx="9144000" cy="1239480"/>
          </a:xfrm>
        </p:grpSpPr>
        <p:sp>
          <p:nvSpPr>
            <p:cNvPr id="46" name="CustomShape 2"/>
            <p:cNvSpPr/>
            <p:nvPr/>
          </p:nvSpPr>
          <p:spPr>
            <a:xfrm>
              <a:off x="8154720" y="3903840"/>
              <a:ext cx="988920" cy="987480"/>
            </a:xfrm>
            <a:prstGeom prst="rtTriangle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47" name="CustomShape 3"/>
            <p:cNvSpPr/>
            <p:nvPr/>
          </p:nvSpPr>
          <p:spPr>
            <a:xfrm flipH="1">
              <a:off x="6180480" y="3903840"/>
              <a:ext cx="988920" cy="987480"/>
            </a:xfrm>
            <a:prstGeom prst="rtTriangle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48" name="CustomShape 4"/>
            <p:cNvSpPr/>
            <p:nvPr/>
          </p:nvSpPr>
          <p:spPr>
            <a:xfrm>
              <a:off x="7170120" y="3903840"/>
              <a:ext cx="988920" cy="98748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49" name="CustomShape 5"/>
            <p:cNvSpPr/>
            <p:nvPr/>
          </p:nvSpPr>
          <p:spPr>
            <a:xfrm rot="10800000">
              <a:off x="8155080" y="3904200"/>
              <a:ext cx="988920" cy="987480"/>
            </a:xfrm>
            <a:prstGeom prst="rtTriangl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50" name="CustomShape 6"/>
            <p:cNvSpPr/>
            <p:nvPr/>
          </p:nvSpPr>
          <p:spPr>
            <a:xfrm>
              <a:off x="0" y="4891680"/>
              <a:ext cx="9143640" cy="25164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style>
            <a:lnRef idx="0"/>
            <a:fillRef idx="0"/>
            <a:effectRef idx="0"/>
            <a:fontRef idx="minor"/>
          </p:style>
        </p:sp>
      </p:grpSp>
      <p:sp>
        <p:nvSpPr>
          <p:cNvPr id="51" name="PlaceHolder 7"/>
          <p:cNvSpPr>
            <a:spLocks noGrp="1"/>
          </p:cNvSpPr>
          <p:nvPr>
            <p:ph type="title"/>
          </p:nvPr>
        </p:nvSpPr>
        <p:spPr>
          <a:xfrm>
            <a:off x="311760" y="410040"/>
            <a:ext cx="8520120" cy="607320"/>
          </a:xfrm>
          <a:prstGeom prst="rect">
            <a:avLst/>
          </a:prstGeom>
        </p:spPr>
        <p:txBody>
          <a:bodyPr tIns="91440" bIns="91440"/>
          <a:p>
            <a:r>
              <a:rPr b="0" lang="pt-BR" sz="3000" spc="-1" strike="noStrike">
                <a:solidFill>
                  <a:srgbClr val="000000"/>
                </a:solidFill>
                <a:latin typeface="Arial"/>
              </a:rPr>
              <a:t>Clique para editar o formato do texto do título</a:t>
            </a:r>
            <a:endParaRPr b="0" lang="pt-BR" sz="3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2" name="PlaceHolder 8"/>
          <p:cNvSpPr>
            <a:spLocks noGrp="1"/>
          </p:cNvSpPr>
          <p:nvPr>
            <p:ph type="body"/>
          </p:nvPr>
        </p:nvSpPr>
        <p:spPr>
          <a:xfrm>
            <a:off x="311760" y="1229760"/>
            <a:ext cx="8520120" cy="3338640"/>
          </a:xfrm>
          <a:prstGeom prst="rect">
            <a:avLst/>
          </a:prstGeom>
        </p:spPr>
        <p:txBody>
          <a:bodyPr tIns="91440" bIns="91440"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Clique para editar o formato do texto da estrutura de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2.º nível da estrutura de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3.º nível da estrutura de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4.º nível da estrutura de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5.º nível da estrutura de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6.º nível da estrutura de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7.º nível da estrutura de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3" name="PlaceHolder 9"/>
          <p:cNvSpPr>
            <a:spLocks noGrp="1"/>
          </p:cNvSpPr>
          <p:nvPr>
            <p:ph type="sldNum"/>
          </p:nvPr>
        </p:nvSpPr>
        <p:spPr>
          <a:xfrm>
            <a:off x="8460360" y="4651200"/>
            <a:ext cx="548280" cy="393120"/>
          </a:xfrm>
          <a:prstGeom prst="rect">
            <a:avLst/>
          </a:prstGeom>
        </p:spPr>
        <p:txBody>
          <a:bodyPr tIns="91440" bIns="91440" anchor="ctr"/>
          <a:p>
            <a:pPr algn="r">
              <a:lnSpc>
                <a:spcPct val="100000"/>
              </a:lnSpc>
            </a:pPr>
            <a:fld id="{7CF8F4A0-9759-4168-8945-DEA02A6892E7}" type="slidenum">
              <a:rPr b="0" lang="pt-BR" sz="1000" spc="-1" strike="noStrike">
                <a:solidFill>
                  <a:srgbClr val="ffffff"/>
                </a:solidFill>
                <a:latin typeface="Roboto"/>
                <a:ea typeface="Roboto"/>
              </a:rPr>
              <a:t>&lt;número&gt;</a:t>
            </a:fld>
            <a:endParaRPr b="0" lang="pt-BR" sz="1000" spc="-1" strike="noStrike"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5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image" Target="../media/image4.png"/><Relationship Id="rId3" Type="http://schemas.openxmlformats.org/officeDocument/2006/relationships/slideLayout" Target="../slideLayouts/slideLayout15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15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1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2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21.xml.rels><?xml version="1.0" encoding="UTF-8"?>
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slideLayout" Target="../slideLayouts/slideLayout15.xml"/>
</Relationships>
</file>

<file path=ppt/slides/_rels/slide2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2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2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25.xml.rels><?xml version="1.0" encoding="UTF-8"?>
<Relationships xmlns="http://schemas.openxmlformats.org/package/2006/relationships"><Relationship Id="rId1" Type="http://schemas.openxmlformats.org/officeDocument/2006/relationships/image" Target="../media/image7.png"/><Relationship Id="rId2" Type="http://schemas.openxmlformats.org/officeDocument/2006/relationships/slideLayout" Target="../slideLayouts/slideLayout15.xml"/>
</Relationships>
</file>

<file path=ppt/slides/_rels/slide26.xml.rels><?xml version="1.0" encoding="UTF-8"?>
<Relationships xmlns="http://schemas.openxmlformats.org/package/2006/relationships"><Relationship Id="rId1" Type="http://schemas.openxmlformats.org/officeDocument/2006/relationships/image" Target="../media/image8.png"/><Relationship Id="rId2" Type="http://schemas.openxmlformats.org/officeDocument/2006/relationships/slideLayout" Target="../slideLayouts/slideLayout15.xml"/>
</Relationships>
</file>

<file path=ppt/slides/_rels/slide2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2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2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3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5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Shape 1"/>
          <p:cNvSpPr txBox="1"/>
          <p:nvPr/>
        </p:nvSpPr>
        <p:spPr>
          <a:xfrm>
            <a:off x="597960" y="1775160"/>
            <a:ext cx="8221680" cy="838440"/>
          </a:xfrm>
          <a:prstGeom prst="rect">
            <a:avLst/>
          </a:prstGeom>
          <a:noFill/>
          <a:ln>
            <a:noFill/>
          </a:ln>
        </p:spPr>
        <p:txBody>
          <a:bodyPr tIns="91440" bIns="91440" anchor="b"/>
          <a:p>
            <a:pPr>
              <a:lnSpc>
                <a:spcPct val="100000"/>
              </a:lnSpc>
            </a:pPr>
            <a:r>
              <a:rPr b="0" lang="pt-BR" sz="4200" spc="-1" strike="noStrike">
                <a:solidFill>
                  <a:srgbClr val="ffffff"/>
                </a:solidFill>
                <a:latin typeface="Roboto"/>
                <a:ea typeface="Roboto"/>
              </a:rPr>
              <a:t>Word Formation</a:t>
            </a:r>
            <a:endParaRPr b="0" lang="pt-BR" sz="4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1" name="TextShape 2"/>
          <p:cNvSpPr txBox="1"/>
          <p:nvPr/>
        </p:nvSpPr>
        <p:spPr>
          <a:xfrm>
            <a:off x="4217760" y="3218040"/>
            <a:ext cx="4602240" cy="1211040"/>
          </a:xfrm>
          <a:prstGeom prst="rect">
            <a:avLst/>
          </a:prstGeom>
          <a:noFill/>
          <a:ln>
            <a:noFill/>
          </a:ln>
        </p:spPr>
        <p:txBody>
          <a:bodyPr tIns="91440" bIns="91440"/>
          <a:p>
            <a:pPr>
              <a:lnSpc>
                <a:spcPct val="100000"/>
              </a:lnSpc>
            </a:pPr>
            <a:r>
              <a:rPr b="1" lang="pt-BR" sz="1800" spc="-1" strike="noStrike">
                <a:solidFill>
                  <a:srgbClr val="ffffff"/>
                </a:solidFill>
                <a:latin typeface="Roboto"/>
                <a:ea typeface="Roboto"/>
              </a:rPr>
              <a:t>Integrantes: </a:t>
            </a:r>
            <a:r>
              <a:rPr b="0" lang="pt-BR" sz="1800" spc="-1" strike="noStrike">
                <a:solidFill>
                  <a:srgbClr val="ffffff"/>
                </a:solidFill>
                <a:latin typeface="Roboto"/>
                <a:ea typeface="Roboto"/>
              </a:rPr>
              <a:t>Arthur, Marcos, Ismael, Jayanderson e Diego Nascimento</a:t>
            </a:r>
            <a:endParaRPr b="0" lang="pt-BR" sz="1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pt-BR" sz="2100" spc="-1" strike="noStrike">
                <a:solidFill>
                  <a:srgbClr val="ffffff"/>
                </a:solidFill>
                <a:latin typeface="Roboto"/>
                <a:ea typeface="Roboto"/>
              </a:rPr>
              <a:t>	</a:t>
            </a:r>
            <a:endParaRPr b="0" lang="pt-BR" sz="2100" spc="-1" strike="noStrike">
              <a:latin typeface="Arial"/>
            </a:endParaRPr>
          </a:p>
        </p:txBody>
      </p:sp>
    </p:spTree>
  </p:cSld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TextShape 1"/>
          <p:cNvSpPr txBox="1"/>
          <p:nvPr/>
        </p:nvSpPr>
        <p:spPr>
          <a:xfrm>
            <a:off x="311760" y="611280"/>
            <a:ext cx="8520120" cy="4294440"/>
          </a:xfrm>
          <a:prstGeom prst="rect">
            <a:avLst/>
          </a:prstGeom>
          <a:noFill/>
          <a:ln>
            <a:noFill/>
          </a:ln>
        </p:spPr>
        <p:txBody>
          <a:bodyPr tIns="91440" bIns="91440"/>
          <a:p>
            <a:pPr>
              <a:lnSpc>
                <a:spcPct val="115000"/>
              </a:lnSpc>
            </a:pPr>
            <a:r>
              <a:rPr b="0" lang="pt-BR" sz="2200" spc="-1" strike="noStrike">
                <a:solidFill>
                  <a:srgbClr val="000000"/>
                </a:solidFill>
                <a:latin typeface="Roboto"/>
                <a:ea typeface="Roboto"/>
              </a:rPr>
              <a:t>Os sufixo </a:t>
            </a:r>
            <a:r>
              <a:rPr b="1" lang="pt-BR" sz="2200" spc="-1" strike="noStrike">
                <a:solidFill>
                  <a:srgbClr val="000000"/>
                </a:solidFill>
                <a:latin typeface="Roboto"/>
                <a:ea typeface="Roboto"/>
              </a:rPr>
              <a:t>ION, ATION, ITION</a:t>
            </a:r>
            <a:r>
              <a:rPr b="0" lang="pt-BR" sz="2200" spc="-1" strike="noStrike">
                <a:solidFill>
                  <a:srgbClr val="000000"/>
                </a:solidFill>
                <a:latin typeface="Roboto"/>
                <a:ea typeface="Roboto"/>
              </a:rPr>
              <a:t> forma substantivos de verbos, significando o “processo ou resultado de”.</a:t>
            </a:r>
            <a:endParaRPr b="0" lang="pt-BR" sz="22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15000"/>
              </a:lnSpc>
              <a:spcBef>
                <a:spcPts val="1599"/>
              </a:spcBef>
            </a:pPr>
            <a:r>
              <a:rPr b="0" lang="pt-BR" sz="2200" spc="-1" strike="noStrike">
                <a:solidFill>
                  <a:srgbClr val="000000"/>
                </a:solidFill>
                <a:latin typeface="Roboto"/>
                <a:ea typeface="Roboto"/>
              </a:rPr>
              <a:t>Exemplos:</a:t>
            </a:r>
            <a:endParaRPr b="0" lang="pt-BR" sz="2200" spc="-1" strike="noStrike">
              <a:solidFill>
                <a:srgbClr val="000000"/>
              </a:solidFill>
              <a:latin typeface="Arial"/>
            </a:endParaRPr>
          </a:p>
          <a:p>
            <a:pPr marL="457200" indent="-367920">
              <a:lnSpc>
                <a:spcPct val="115000"/>
              </a:lnSpc>
              <a:spcBef>
                <a:spcPts val="1599"/>
              </a:spcBef>
              <a:buClr>
                <a:srgbClr val="000000"/>
              </a:buClr>
              <a:buFont typeface="Roboto"/>
              <a:buChar char="-"/>
            </a:pPr>
            <a:r>
              <a:rPr b="0" lang="pt-BR" sz="2200" spc="-1" strike="noStrike">
                <a:solidFill>
                  <a:srgbClr val="000000"/>
                </a:solidFill>
                <a:latin typeface="Roboto"/>
                <a:ea typeface="Roboto"/>
              </a:rPr>
              <a:t>act</a:t>
            </a:r>
            <a:r>
              <a:rPr b="1" lang="pt-BR" sz="2200" spc="-1" strike="noStrike">
                <a:solidFill>
                  <a:srgbClr val="000000"/>
                </a:solidFill>
                <a:latin typeface="Roboto"/>
                <a:ea typeface="Roboto"/>
              </a:rPr>
              <a:t>ION</a:t>
            </a:r>
            <a:r>
              <a:rPr b="0" lang="pt-BR" sz="2200" spc="-1" strike="noStrike">
                <a:solidFill>
                  <a:srgbClr val="000000"/>
                </a:solidFill>
                <a:latin typeface="Roboto"/>
                <a:ea typeface="Roboto"/>
              </a:rPr>
              <a:t> (ação) -  do verbo: to act(agir)</a:t>
            </a:r>
            <a:endParaRPr b="0" lang="pt-BR" sz="2200" spc="-1" strike="noStrike">
              <a:solidFill>
                <a:srgbClr val="000000"/>
              </a:solidFill>
              <a:latin typeface="Arial"/>
            </a:endParaRPr>
          </a:p>
          <a:p>
            <a:pPr marL="457200" indent="-367920">
              <a:lnSpc>
                <a:spcPct val="115000"/>
              </a:lnSpc>
              <a:buClr>
                <a:srgbClr val="000000"/>
              </a:buClr>
              <a:buFont typeface="Roboto"/>
              <a:buChar char="-"/>
            </a:pPr>
            <a:r>
              <a:rPr b="0" lang="pt-BR" sz="2200" spc="-1" strike="noStrike">
                <a:solidFill>
                  <a:srgbClr val="000000"/>
                </a:solidFill>
                <a:latin typeface="Roboto"/>
                <a:ea typeface="Roboto"/>
              </a:rPr>
              <a:t>add</a:t>
            </a:r>
            <a:r>
              <a:rPr b="1" lang="pt-BR" sz="2200" spc="-1" strike="noStrike">
                <a:solidFill>
                  <a:srgbClr val="000000"/>
                </a:solidFill>
                <a:latin typeface="Roboto"/>
                <a:ea typeface="Roboto"/>
              </a:rPr>
              <a:t>ITION</a:t>
            </a:r>
            <a:r>
              <a:rPr b="0" lang="pt-BR" sz="2200" spc="-1" strike="noStrike">
                <a:solidFill>
                  <a:srgbClr val="000000"/>
                </a:solidFill>
                <a:latin typeface="Roboto"/>
                <a:ea typeface="Roboto"/>
              </a:rPr>
              <a:t> (adição)  -  do verbo: to add(adicionar)</a:t>
            </a:r>
            <a:endParaRPr b="0" lang="pt-BR" sz="2200" spc="-1" strike="noStrike">
              <a:solidFill>
                <a:srgbClr val="000000"/>
              </a:solidFill>
              <a:latin typeface="Arial"/>
            </a:endParaRPr>
          </a:p>
          <a:p>
            <a:pPr marL="457200" indent="-367920">
              <a:lnSpc>
                <a:spcPct val="115000"/>
              </a:lnSpc>
              <a:buClr>
                <a:srgbClr val="000000"/>
              </a:buClr>
              <a:buFont typeface="Roboto"/>
              <a:buChar char="-"/>
            </a:pPr>
            <a:r>
              <a:rPr b="0" lang="pt-BR" sz="2200" spc="-1" strike="noStrike">
                <a:solidFill>
                  <a:srgbClr val="000000"/>
                </a:solidFill>
                <a:latin typeface="Roboto"/>
                <a:ea typeface="Roboto"/>
              </a:rPr>
              <a:t>relat</a:t>
            </a:r>
            <a:r>
              <a:rPr b="1" lang="pt-BR" sz="2200" spc="-1" strike="noStrike">
                <a:solidFill>
                  <a:srgbClr val="000000"/>
                </a:solidFill>
                <a:latin typeface="Roboto"/>
                <a:ea typeface="Roboto"/>
              </a:rPr>
              <a:t>ION</a:t>
            </a:r>
            <a:r>
              <a:rPr b="0" lang="pt-BR" sz="2200" spc="-1" strike="noStrike">
                <a:solidFill>
                  <a:srgbClr val="000000"/>
                </a:solidFill>
                <a:latin typeface="Roboto"/>
                <a:ea typeface="Roboto"/>
              </a:rPr>
              <a:t> (relação) - do verbo: to relate(relatar)</a:t>
            </a:r>
            <a:endParaRPr b="0" lang="pt-BR" sz="2200" spc="-1" strike="noStrike">
              <a:solidFill>
                <a:srgbClr val="000000"/>
              </a:solidFill>
              <a:latin typeface="Arial"/>
            </a:endParaRPr>
          </a:p>
          <a:p>
            <a:pPr marL="457200" indent="-367920">
              <a:lnSpc>
                <a:spcPct val="115000"/>
              </a:lnSpc>
              <a:buClr>
                <a:srgbClr val="000000"/>
              </a:buClr>
              <a:buFont typeface="Roboto"/>
              <a:buChar char="-"/>
            </a:pPr>
            <a:r>
              <a:rPr b="0" lang="pt-BR" sz="2200" spc="-1" strike="noStrike">
                <a:solidFill>
                  <a:srgbClr val="000000"/>
                </a:solidFill>
                <a:latin typeface="Roboto"/>
                <a:ea typeface="Roboto"/>
              </a:rPr>
              <a:t>defin</a:t>
            </a:r>
            <a:r>
              <a:rPr b="1" lang="pt-BR" sz="2200" spc="-1" strike="noStrike">
                <a:solidFill>
                  <a:srgbClr val="000000"/>
                </a:solidFill>
                <a:latin typeface="Roboto"/>
                <a:ea typeface="Roboto"/>
              </a:rPr>
              <a:t>ITION</a:t>
            </a:r>
            <a:r>
              <a:rPr b="0" lang="pt-BR" sz="2200" spc="-1" strike="noStrike">
                <a:solidFill>
                  <a:srgbClr val="000000"/>
                </a:solidFill>
                <a:latin typeface="Roboto"/>
                <a:ea typeface="Roboto"/>
              </a:rPr>
              <a:t> (definição) - do verbo to define(definir)</a:t>
            </a:r>
            <a:endParaRPr b="0" lang="pt-BR" sz="2200" spc="-1" strike="noStrike">
              <a:solidFill>
                <a:srgbClr val="000000"/>
              </a:solidFill>
              <a:latin typeface="Arial"/>
            </a:endParaRPr>
          </a:p>
          <a:p>
            <a:pPr marL="457200">
              <a:lnSpc>
                <a:spcPct val="115000"/>
              </a:lnSpc>
              <a:spcBef>
                <a:spcPts val="1599"/>
              </a:spcBef>
            </a:pPr>
            <a:r>
              <a:rPr b="1" lang="pt-BR" sz="2200" spc="-1" strike="noStrike">
                <a:solidFill>
                  <a:srgbClr val="000000"/>
                </a:solidFill>
                <a:latin typeface="Roboto"/>
                <a:ea typeface="Roboto"/>
              </a:rPr>
              <a:t>Note:</a:t>
            </a:r>
            <a:r>
              <a:rPr b="0" lang="pt-BR" sz="2200" spc="-1" strike="noStrike">
                <a:solidFill>
                  <a:srgbClr val="000000"/>
                </a:solidFill>
                <a:latin typeface="Roboto"/>
                <a:ea typeface="Roboto"/>
              </a:rPr>
              <a:t> As palavras terminadas pela vogal(no caso em questão) “e”, devem ser retiradas quando o sufixo é acrescentado.</a:t>
            </a:r>
            <a:endParaRPr b="0" lang="pt-BR" sz="22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15000"/>
              </a:lnSpc>
              <a:spcBef>
                <a:spcPts val="1599"/>
              </a:spcBef>
            </a:pPr>
            <a:endParaRPr b="0" lang="pt-BR" sz="22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15000"/>
              </a:lnSpc>
              <a:spcBef>
                <a:spcPts val="1599"/>
              </a:spcBef>
              <a:spcAft>
                <a:spcPts val="1599"/>
              </a:spcAft>
            </a:pPr>
            <a:endParaRPr b="0" lang="pt-BR" sz="2200" spc="-1" strike="noStrike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105" name="Google Shape;131;p21" descr=""/>
          <p:cNvPicPr/>
          <p:nvPr/>
        </p:nvPicPr>
        <p:blipFill>
          <a:blip r:embed="rId1"/>
          <a:stretch/>
        </p:blipFill>
        <p:spPr>
          <a:xfrm>
            <a:off x="6996960" y="1089360"/>
            <a:ext cx="1940040" cy="1862280"/>
          </a:xfrm>
          <a:prstGeom prst="rect">
            <a:avLst/>
          </a:prstGeom>
          <a:ln>
            <a:noFill/>
          </a:ln>
        </p:spPr>
      </p:pic>
    </p:spTree>
  </p:cSld>
  <p:timing>
    <p:tnLst>
      <p:par>
        <p:cTn id="19" dur="indefinite" restart="never" nodeType="tmRoot">
          <p:childTnLst>
            <p:seq>
              <p:cTn id="20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TextShape 1"/>
          <p:cNvSpPr txBox="1"/>
          <p:nvPr/>
        </p:nvSpPr>
        <p:spPr>
          <a:xfrm>
            <a:off x="311760" y="410040"/>
            <a:ext cx="8520120" cy="607320"/>
          </a:xfrm>
          <a:prstGeom prst="rect">
            <a:avLst/>
          </a:prstGeom>
          <a:noFill/>
          <a:ln>
            <a:noFill/>
          </a:ln>
        </p:spPr>
        <p:txBody>
          <a:bodyPr tIns="91440" bIns="91440"/>
          <a:p>
            <a:endParaRPr b="0" lang="pt-B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7" name="TextShape 2"/>
          <p:cNvSpPr txBox="1"/>
          <p:nvPr/>
        </p:nvSpPr>
        <p:spPr>
          <a:xfrm>
            <a:off x="311760" y="1229760"/>
            <a:ext cx="8520120" cy="3338640"/>
          </a:xfrm>
          <a:prstGeom prst="rect">
            <a:avLst/>
          </a:prstGeom>
          <a:noFill/>
          <a:ln>
            <a:noFill/>
          </a:ln>
        </p:spPr>
        <p:txBody>
          <a:bodyPr tIns="91440" bIns="91440"/>
          <a:p>
            <a:pPr>
              <a:lnSpc>
                <a:spcPct val="115000"/>
              </a:lnSpc>
            </a:pPr>
            <a:r>
              <a:rPr b="1" lang="pt-BR" sz="2200" spc="-1" strike="noStrike">
                <a:solidFill>
                  <a:srgbClr val="000000"/>
                </a:solidFill>
                <a:latin typeface="Roboto"/>
                <a:ea typeface="Roboto"/>
              </a:rPr>
              <a:t>ER,</a:t>
            </a:r>
            <a:r>
              <a:rPr b="0" lang="pt-BR" sz="2200" spc="-1" strike="noStrike">
                <a:solidFill>
                  <a:srgbClr val="000000"/>
                </a:solidFill>
                <a:latin typeface="Roboto"/>
                <a:ea typeface="Roboto"/>
              </a:rPr>
              <a:t> </a:t>
            </a:r>
            <a:r>
              <a:rPr b="1" lang="pt-BR" sz="2200" spc="-1" strike="noStrike">
                <a:solidFill>
                  <a:srgbClr val="000000"/>
                </a:solidFill>
                <a:latin typeface="Roboto"/>
                <a:ea typeface="Roboto"/>
              </a:rPr>
              <a:t>OR</a:t>
            </a:r>
            <a:r>
              <a:rPr b="0" lang="pt-BR" sz="2200" spc="-1" strike="noStrike">
                <a:solidFill>
                  <a:srgbClr val="000000"/>
                </a:solidFill>
                <a:latin typeface="Roboto"/>
                <a:ea typeface="Roboto"/>
              </a:rPr>
              <a:t> e </a:t>
            </a:r>
            <a:r>
              <a:rPr b="1" lang="pt-BR" sz="2200" spc="-1" strike="noStrike">
                <a:solidFill>
                  <a:srgbClr val="000000"/>
                </a:solidFill>
                <a:latin typeface="Roboto"/>
                <a:ea typeface="Roboto"/>
              </a:rPr>
              <a:t>AR, </a:t>
            </a:r>
            <a:r>
              <a:rPr b="0" lang="pt-BR" sz="2200" spc="-1" strike="noStrike">
                <a:solidFill>
                  <a:srgbClr val="000000"/>
                </a:solidFill>
                <a:latin typeface="Roboto"/>
                <a:ea typeface="Roboto"/>
              </a:rPr>
              <a:t>que significam “a pessoa ou a coisa que faz” ou “que está relacionada com”. </a:t>
            </a:r>
            <a:endParaRPr b="0" lang="pt-BR" sz="22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15000"/>
              </a:lnSpc>
              <a:spcBef>
                <a:spcPts val="1599"/>
              </a:spcBef>
            </a:pPr>
            <a:r>
              <a:rPr b="0" lang="pt-BR" sz="2200" spc="-1" strike="noStrike">
                <a:solidFill>
                  <a:srgbClr val="000000"/>
                </a:solidFill>
                <a:latin typeface="Roboto"/>
                <a:ea typeface="Roboto"/>
              </a:rPr>
              <a:t>E são os sufixos mais comuns para transformar substantivo em verbo. </a:t>
            </a:r>
            <a:endParaRPr b="0" lang="pt-BR" sz="22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15000"/>
              </a:lnSpc>
              <a:spcBef>
                <a:spcPts val="1599"/>
              </a:spcBef>
              <a:spcAft>
                <a:spcPts val="1599"/>
              </a:spcAft>
            </a:pPr>
            <a:endParaRPr b="0" lang="pt-BR" sz="2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timing>
    <p:tnLst>
      <p:par>
        <p:cTn id="21" dur="indefinite" restart="never" nodeType="tmRoot">
          <p:childTnLst>
            <p:seq>
              <p:cTn id="22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TextShape 1"/>
          <p:cNvSpPr txBox="1"/>
          <p:nvPr/>
        </p:nvSpPr>
        <p:spPr>
          <a:xfrm>
            <a:off x="311760" y="410040"/>
            <a:ext cx="8520120" cy="607320"/>
          </a:xfrm>
          <a:prstGeom prst="rect">
            <a:avLst/>
          </a:prstGeom>
          <a:noFill/>
          <a:ln>
            <a:noFill/>
          </a:ln>
        </p:spPr>
        <p:txBody>
          <a:bodyPr tIns="91440" bIns="91440"/>
          <a:p>
            <a:pPr>
              <a:lnSpc>
                <a:spcPct val="100000"/>
              </a:lnSpc>
            </a:pPr>
            <a:r>
              <a:rPr b="0" lang="pt-BR" sz="3000" spc="-1" strike="noStrike">
                <a:solidFill>
                  <a:srgbClr val="2a3990"/>
                </a:solidFill>
                <a:latin typeface="Roboto"/>
                <a:ea typeface="Roboto"/>
              </a:rPr>
              <a:t>Exemplos:</a:t>
            </a:r>
            <a:endParaRPr b="0" lang="pt-BR" sz="3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9" name="TextShape 2"/>
          <p:cNvSpPr txBox="1"/>
          <p:nvPr/>
        </p:nvSpPr>
        <p:spPr>
          <a:xfrm>
            <a:off x="311760" y="1229760"/>
            <a:ext cx="8520120" cy="3338640"/>
          </a:xfrm>
          <a:prstGeom prst="rect">
            <a:avLst/>
          </a:prstGeom>
          <a:noFill/>
          <a:ln>
            <a:noFill/>
          </a:ln>
        </p:spPr>
        <p:txBody>
          <a:bodyPr tIns="91440" bIns="91440"/>
          <a:p>
            <a:pPr marL="457200" indent="-367920">
              <a:lnSpc>
                <a:spcPct val="115000"/>
              </a:lnSpc>
              <a:buClr>
                <a:srgbClr val="000000"/>
              </a:buClr>
              <a:buFont typeface="Roboto"/>
              <a:buChar char="-"/>
            </a:pPr>
            <a:r>
              <a:rPr b="0" lang="pt-BR" sz="2200" spc="-1" strike="noStrike">
                <a:solidFill>
                  <a:srgbClr val="000000"/>
                </a:solidFill>
                <a:latin typeface="Roboto"/>
                <a:ea typeface="Roboto"/>
              </a:rPr>
              <a:t>programm</a:t>
            </a:r>
            <a:r>
              <a:rPr b="1" lang="pt-BR" sz="2200" spc="-1" strike="noStrike">
                <a:solidFill>
                  <a:srgbClr val="000000"/>
                </a:solidFill>
                <a:latin typeface="Roboto"/>
                <a:ea typeface="Roboto"/>
              </a:rPr>
              <a:t>ER </a:t>
            </a:r>
            <a:r>
              <a:rPr b="0" lang="pt-BR" sz="2200" spc="-1" strike="noStrike">
                <a:solidFill>
                  <a:srgbClr val="000000"/>
                </a:solidFill>
                <a:latin typeface="Roboto"/>
                <a:ea typeface="Roboto"/>
              </a:rPr>
              <a:t>(programador) - do verbo: to program(programar)</a:t>
            </a:r>
            <a:endParaRPr b="0" lang="pt-BR" sz="2200" spc="-1" strike="noStrike">
              <a:solidFill>
                <a:srgbClr val="000000"/>
              </a:solidFill>
              <a:latin typeface="Arial"/>
            </a:endParaRPr>
          </a:p>
          <a:p>
            <a:pPr marL="457200" indent="-367920">
              <a:lnSpc>
                <a:spcPct val="115000"/>
              </a:lnSpc>
              <a:buClr>
                <a:srgbClr val="000000"/>
              </a:buClr>
              <a:buFont typeface="Roboto"/>
              <a:buChar char="-"/>
            </a:pPr>
            <a:r>
              <a:rPr b="0" lang="pt-BR" sz="2200" spc="-1" strike="noStrike">
                <a:solidFill>
                  <a:srgbClr val="000000"/>
                </a:solidFill>
                <a:latin typeface="Roboto"/>
                <a:ea typeface="Roboto"/>
              </a:rPr>
              <a:t>navigat</a:t>
            </a:r>
            <a:r>
              <a:rPr b="1" lang="pt-BR" sz="2200" spc="-1" strike="noStrike">
                <a:solidFill>
                  <a:srgbClr val="000000"/>
                </a:solidFill>
                <a:latin typeface="Roboto"/>
                <a:ea typeface="Roboto"/>
              </a:rPr>
              <a:t>OR </a:t>
            </a:r>
            <a:r>
              <a:rPr b="0" lang="pt-BR" sz="2200" spc="-1" strike="noStrike">
                <a:solidFill>
                  <a:srgbClr val="000000"/>
                </a:solidFill>
                <a:latin typeface="Roboto"/>
                <a:ea typeface="Roboto"/>
              </a:rPr>
              <a:t>(Navegador) - do verbo: to navigate(navegar)</a:t>
            </a:r>
            <a:endParaRPr b="0" lang="pt-BR" sz="2200" spc="-1" strike="noStrike">
              <a:solidFill>
                <a:srgbClr val="000000"/>
              </a:solidFill>
              <a:latin typeface="Arial"/>
            </a:endParaRPr>
          </a:p>
          <a:p>
            <a:pPr marL="457200" indent="-367920">
              <a:lnSpc>
                <a:spcPct val="115000"/>
              </a:lnSpc>
              <a:buClr>
                <a:srgbClr val="000000"/>
              </a:buClr>
              <a:buFont typeface="Roboto"/>
              <a:buChar char="-"/>
            </a:pPr>
            <a:r>
              <a:rPr b="0" lang="pt-BR" sz="2200" spc="-1" strike="noStrike">
                <a:solidFill>
                  <a:srgbClr val="000000"/>
                </a:solidFill>
                <a:latin typeface="Roboto"/>
                <a:ea typeface="Roboto"/>
              </a:rPr>
              <a:t>li</a:t>
            </a:r>
            <a:r>
              <a:rPr b="1" lang="pt-BR" sz="2200" spc="-1" strike="noStrike">
                <a:solidFill>
                  <a:srgbClr val="000000"/>
                </a:solidFill>
                <a:latin typeface="Roboto"/>
                <a:ea typeface="Roboto"/>
              </a:rPr>
              <a:t>AR </a:t>
            </a:r>
            <a:r>
              <a:rPr b="0" lang="pt-BR" sz="2200" spc="-1" strike="noStrike">
                <a:solidFill>
                  <a:srgbClr val="000000"/>
                </a:solidFill>
                <a:latin typeface="Roboto"/>
                <a:ea typeface="Roboto"/>
              </a:rPr>
              <a:t>(mentiroso) - do verbo: to lie(mentir)</a:t>
            </a:r>
            <a:endParaRPr b="0" lang="pt-BR" sz="2200" spc="-1" strike="noStrike">
              <a:solidFill>
                <a:srgbClr val="000000"/>
              </a:solidFill>
              <a:latin typeface="Arial"/>
            </a:endParaRPr>
          </a:p>
          <a:p>
            <a:pPr marL="457200" indent="-367920">
              <a:lnSpc>
                <a:spcPct val="115000"/>
              </a:lnSpc>
              <a:buClr>
                <a:srgbClr val="000000"/>
              </a:buClr>
              <a:buFont typeface="Roboto"/>
              <a:buChar char="-"/>
            </a:pPr>
            <a:r>
              <a:rPr b="0" lang="pt-BR" sz="2200" spc="-1" strike="noStrike">
                <a:solidFill>
                  <a:srgbClr val="000000"/>
                </a:solidFill>
                <a:latin typeface="Roboto"/>
                <a:ea typeface="Roboto"/>
              </a:rPr>
              <a:t>read</a:t>
            </a:r>
            <a:r>
              <a:rPr b="1" lang="pt-BR" sz="2200" spc="-1" strike="noStrike">
                <a:solidFill>
                  <a:srgbClr val="000000"/>
                </a:solidFill>
                <a:latin typeface="Roboto"/>
                <a:ea typeface="Roboto"/>
              </a:rPr>
              <a:t>ER </a:t>
            </a:r>
            <a:r>
              <a:rPr b="0" lang="pt-BR" sz="2200" spc="-1" strike="noStrike">
                <a:solidFill>
                  <a:srgbClr val="000000"/>
                </a:solidFill>
                <a:latin typeface="Roboto"/>
                <a:ea typeface="Roboto"/>
              </a:rPr>
              <a:t>(leitor) - do verbo: to read(ler)</a:t>
            </a:r>
            <a:endParaRPr b="0" lang="pt-BR" sz="2200" spc="-1" strike="noStrike">
              <a:solidFill>
                <a:srgbClr val="000000"/>
              </a:solidFill>
              <a:latin typeface="Arial"/>
            </a:endParaRPr>
          </a:p>
          <a:p>
            <a:pPr marL="457200" indent="-367920">
              <a:lnSpc>
                <a:spcPct val="115000"/>
              </a:lnSpc>
              <a:buClr>
                <a:srgbClr val="000000"/>
              </a:buClr>
              <a:buFont typeface="Roboto"/>
              <a:buChar char="-"/>
            </a:pPr>
            <a:r>
              <a:rPr b="0" lang="pt-BR" sz="2200" spc="-1" strike="noStrike">
                <a:solidFill>
                  <a:srgbClr val="000000"/>
                </a:solidFill>
                <a:latin typeface="Roboto"/>
                <a:ea typeface="Roboto"/>
              </a:rPr>
              <a:t>act</a:t>
            </a:r>
            <a:r>
              <a:rPr b="1" lang="pt-BR" sz="2200" spc="-1" strike="noStrike">
                <a:solidFill>
                  <a:srgbClr val="000000"/>
                </a:solidFill>
                <a:latin typeface="Roboto"/>
                <a:ea typeface="Roboto"/>
              </a:rPr>
              <a:t>OR </a:t>
            </a:r>
            <a:r>
              <a:rPr b="0" lang="pt-BR" sz="2200" spc="-1" strike="noStrike">
                <a:solidFill>
                  <a:srgbClr val="000000"/>
                </a:solidFill>
                <a:latin typeface="Roboto"/>
                <a:ea typeface="Roboto"/>
              </a:rPr>
              <a:t>(ator) - do verbo: to act(atuar)</a:t>
            </a:r>
            <a:endParaRPr b="0" lang="pt-BR" sz="22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15000"/>
              </a:lnSpc>
              <a:spcBef>
                <a:spcPts val="1599"/>
              </a:spcBef>
            </a:pPr>
            <a:endParaRPr b="0" lang="pt-BR" sz="2200" spc="-1" strike="noStrike">
              <a:solidFill>
                <a:srgbClr val="000000"/>
              </a:solidFill>
              <a:latin typeface="Arial"/>
            </a:endParaRPr>
          </a:p>
          <a:p>
            <a:pPr marL="457200">
              <a:lnSpc>
                <a:spcPct val="115000"/>
              </a:lnSpc>
              <a:spcBef>
                <a:spcPts val="1599"/>
              </a:spcBef>
              <a:spcAft>
                <a:spcPts val="1599"/>
              </a:spcAft>
            </a:pPr>
            <a:endParaRPr b="0" lang="pt-BR" sz="2200" spc="-1" strike="noStrike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110" name="Google Shape;149;p24" descr=""/>
          <p:cNvPicPr/>
          <p:nvPr/>
        </p:nvPicPr>
        <p:blipFill>
          <a:blip r:embed="rId1"/>
          <a:stretch/>
        </p:blipFill>
        <p:spPr>
          <a:xfrm>
            <a:off x="482400" y="3245760"/>
            <a:ext cx="2462760" cy="1555920"/>
          </a:xfrm>
          <a:prstGeom prst="rect">
            <a:avLst/>
          </a:prstGeom>
          <a:ln>
            <a:noFill/>
          </a:ln>
        </p:spPr>
      </p:pic>
      <p:pic>
        <p:nvPicPr>
          <p:cNvPr id="111" name="Google Shape;150;p24" descr=""/>
          <p:cNvPicPr/>
          <p:nvPr/>
        </p:nvPicPr>
        <p:blipFill>
          <a:blip r:embed="rId2"/>
          <a:stretch/>
        </p:blipFill>
        <p:spPr>
          <a:xfrm>
            <a:off x="3275280" y="3387600"/>
            <a:ext cx="3162240" cy="1272240"/>
          </a:xfrm>
          <a:prstGeom prst="rect">
            <a:avLst/>
          </a:prstGeom>
          <a:ln>
            <a:noFill/>
          </a:ln>
        </p:spPr>
      </p:pic>
    </p:spTree>
  </p:cSld>
  <p:timing>
    <p:tnLst>
      <p:par>
        <p:cTn id="23" dur="indefinite" restart="never" nodeType="tmRoot">
          <p:childTnLst>
            <p:seq>
              <p:cTn id="24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TextShape 1"/>
          <p:cNvSpPr txBox="1"/>
          <p:nvPr/>
        </p:nvSpPr>
        <p:spPr>
          <a:xfrm>
            <a:off x="311760" y="627120"/>
            <a:ext cx="8520120" cy="4118760"/>
          </a:xfrm>
          <a:prstGeom prst="rect">
            <a:avLst/>
          </a:prstGeom>
          <a:noFill/>
          <a:ln>
            <a:noFill/>
          </a:ln>
        </p:spPr>
        <p:txBody>
          <a:bodyPr tIns="91440" bIns="91440"/>
          <a:p>
            <a:pPr>
              <a:lnSpc>
                <a:spcPct val="115000"/>
              </a:lnSpc>
            </a:pPr>
            <a:r>
              <a:rPr b="0" lang="pt-BR" sz="2200" spc="-1" strike="noStrike">
                <a:solidFill>
                  <a:srgbClr val="000000"/>
                </a:solidFill>
                <a:latin typeface="Roboto"/>
                <a:ea typeface="Roboto"/>
              </a:rPr>
              <a:t>Os sufixo </a:t>
            </a:r>
            <a:r>
              <a:rPr b="1" lang="pt-BR" sz="2200" spc="-1" strike="noStrike">
                <a:solidFill>
                  <a:srgbClr val="000000"/>
                </a:solidFill>
                <a:latin typeface="Roboto"/>
                <a:ea typeface="Roboto"/>
              </a:rPr>
              <a:t>Y</a:t>
            </a:r>
            <a:r>
              <a:rPr b="0" lang="pt-BR" sz="2200" spc="-1" strike="noStrike">
                <a:solidFill>
                  <a:srgbClr val="000000"/>
                </a:solidFill>
                <a:latin typeface="Roboto"/>
                <a:ea typeface="Roboto"/>
              </a:rPr>
              <a:t> e </a:t>
            </a:r>
            <a:r>
              <a:rPr b="1" lang="pt-BR" sz="2200" spc="-1" strike="noStrike">
                <a:solidFill>
                  <a:srgbClr val="000000"/>
                </a:solidFill>
                <a:latin typeface="Roboto"/>
                <a:ea typeface="Roboto"/>
              </a:rPr>
              <a:t>LY</a:t>
            </a:r>
            <a:r>
              <a:rPr b="0" lang="pt-BR" sz="2200" spc="-1" strike="noStrike">
                <a:solidFill>
                  <a:srgbClr val="000000"/>
                </a:solidFill>
                <a:latin typeface="Roboto"/>
                <a:ea typeface="Roboto"/>
              </a:rPr>
              <a:t> geralmente são acrescentados a substantivos para formar adjetivos, significando “que tem a qualidade” ou “que tem aparência de”. O</a:t>
            </a:r>
            <a:r>
              <a:rPr b="1" lang="pt-BR" sz="2200" spc="-1" strike="noStrike">
                <a:solidFill>
                  <a:srgbClr val="000000"/>
                </a:solidFill>
                <a:latin typeface="Roboto"/>
                <a:ea typeface="Roboto"/>
              </a:rPr>
              <a:t> LY</a:t>
            </a:r>
            <a:r>
              <a:rPr b="0" lang="pt-BR" sz="2200" spc="-1" strike="noStrike">
                <a:solidFill>
                  <a:srgbClr val="000000"/>
                </a:solidFill>
                <a:latin typeface="Roboto"/>
                <a:ea typeface="Roboto"/>
              </a:rPr>
              <a:t> significa, de modo bem simples, o </a:t>
            </a:r>
            <a:r>
              <a:rPr b="1" lang="pt-BR" sz="2200" spc="-1" strike="noStrike">
                <a:solidFill>
                  <a:srgbClr val="000000"/>
                </a:solidFill>
                <a:latin typeface="Roboto"/>
                <a:ea typeface="Roboto"/>
              </a:rPr>
              <a:t>-mente</a:t>
            </a:r>
            <a:r>
              <a:rPr b="0" lang="pt-BR" sz="2200" spc="-1" strike="noStrike">
                <a:solidFill>
                  <a:srgbClr val="000000"/>
                </a:solidFill>
                <a:latin typeface="Roboto"/>
                <a:ea typeface="Roboto"/>
              </a:rPr>
              <a:t> em português.</a:t>
            </a:r>
            <a:endParaRPr b="0" lang="pt-BR" sz="22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15000"/>
              </a:lnSpc>
              <a:spcBef>
                <a:spcPts val="1599"/>
              </a:spcBef>
            </a:pPr>
            <a:r>
              <a:rPr b="0" lang="pt-BR" sz="2200" spc="-1" strike="noStrike">
                <a:solidFill>
                  <a:srgbClr val="000000"/>
                </a:solidFill>
                <a:latin typeface="Roboto"/>
                <a:ea typeface="Roboto"/>
              </a:rPr>
              <a:t>Exemplos:</a:t>
            </a:r>
            <a:endParaRPr b="0" lang="pt-BR" sz="2200" spc="-1" strike="noStrike">
              <a:solidFill>
                <a:srgbClr val="000000"/>
              </a:solidFill>
              <a:latin typeface="Arial"/>
            </a:endParaRPr>
          </a:p>
          <a:p>
            <a:pPr marL="457200" indent="-367920">
              <a:lnSpc>
                <a:spcPct val="115000"/>
              </a:lnSpc>
              <a:spcBef>
                <a:spcPts val="1599"/>
              </a:spcBef>
              <a:buClr>
                <a:srgbClr val="000000"/>
              </a:buClr>
              <a:buFont typeface="Roboto"/>
              <a:buChar char="-"/>
            </a:pPr>
            <a:r>
              <a:rPr b="0" lang="pt-BR" sz="2200" spc="-1" strike="noStrike">
                <a:solidFill>
                  <a:srgbClr val="000000"/>
                </a:solidFill>
                <a:latin typeface="Roboto"/>
                <a:ea typeface="Roboto"/>
              </a:rPr>
              <a:t>greas</a:t>
            </a:r>
            <a:r>
              <a:rPr b="1" lang="pt-BR" sz="2200" spc="-1" strike="noStrike">
                <a:solidFill>
                  <a:srgbClr val="000000"/>
                </a:solidFill>
                <a:latin typeface="Roboto"/>
                <a:ea typeface="Roboto"/>
              </a:rPr>
              <a:t>Y</a:t>
            </a:r>
            <a:r>
              <a:rPr b="0" lang="pt-BR" sz="2200" spc="-1" strike="noStrike">
                <a:solidFill>
                  <a:srgbClr val="000000"/>
                </a:solidFill>
                <a:latin typeface="Roboto"/>
                <a:ea typeface="Roboto"/>
              </a:rPr>
              <a:t> (gorduroso) - do substantivo: grease(gordura)</a:t>
            </a:r>
            <a:endParaRPr b="0" lang="pt-BR" sz="2200" spc="-1" strike="noStrike">
              <a:solidFill>
                <a:srgbClr val="000000"/>
              </a:solidFill>
              <a:latin typeface="Arial"/>
            </a:endParaRPr>
          </a:p>
          <a:p>
            <a:pPr marL="457200" indent="-367920">
              <a:lnSpc>
                <a:spcPct val="115000"/>
              </a:lnSpc>
              <a:buClr>
                <a:srgbClr val="000000"/>
              </a:buClr>
              <a:buFont typeface="Roboto"/>
              <a:buChar char="-"/>
            </a:pPr>
            <a:r>
              <a:rPr b="0" lang="pt-BR" sz="2200" spc="-1" strike="noStrike">
                <a:solidFill>
                  <a:srgbClr val="000000"/>
                </a:solidFill>
                <a:latin typeface="Roboto"/>
                <a:ea typeface="Roboto"/>
              </a:rPr>
              <a:t>oil</a:t>
            </a:r>
            <a:r>
              <a:rPr b="1" lang="pt-BR" sz="2200" spc="-1" strike="noStrike">
                <a:solidFill>
                  <a:srgbClr val="000000"/>
                </a:solidFill>
                <a:latin typeface="Roboto"/>
                <a:ea typeface="Roboto"/>
              </a:rPr>
              <a:t>Y</a:t>
            </a:r>
            <a:r>
              <a:rPr b="0" lang="pt-BR" sz="2200" spc="-1" strike="noStrike">
                <a:solidFill>
                  <a:srgbClr val="000000"/>
                </a:solidFill>
                <a:latin typeface="Roboto"/>
                <a:ea typeface="Roboto"/>
              </a:rPr>
              <a:t> - do substantivo: oil(óleo)</a:t>
            </a:r>
            <a:endParaRPr b="0" lang="pt-BR" sz="2200" spc="-1" strike="noStrike">
              <a:solidFill>
                <a:srgbClr val="000000"/>
              </a:solidFill>
              <a:latin typeface="Arial"/>
            </a:endParaRPr>
          </a:p>
          <a:p>
            <a:pPr marL="457200" indent="-367920" algn="just">
              <a:lnSpc>
                <a:spcPct val="160000"/>
              </a:lnSpc>
              <a:buClr>
                <a:srgbClr val="000000"/>
              </a:buClr>
              <a:buFont typeface="Open Sans"/>
              <a:buChar char="-"/>
            </a:pPr>
            <a:r>
              <a:rPr b="0" lang="pt-BR" sz="2200" spc="-1" strike="noStrike">
                <a:solidFill>
                  <a:srgbClr val="000000"/>
                </a:solidFill>
                <a:latin typeface="Roboto"/>
                <a:ea typeface="Roboto"/>
              </a:rPr>
              <a:t>happi</a:t>
            </a:r>
            <a:r>
              <a:rPr b="1" lang="pt-BR" sz="2200" spc="-1" strike="noStrike">
                <a:solidFill>
                  <a:srgbClr val="000000"/>
                </a:solidFill>
                <a:latin typeface="Roboto"/>
                <a:ea typeface="Roboto"/>
              </a:rPr>
              <a:t>LY</a:t>
            </a:r>
            <a:r>
              <a:rPr b="0" lang="pt-BR" sz="2200" spc="-1" strike="noStrike">
                <a:solidFill>
                  <a:srgbClr val="000000"/>
                </a:solidFill>
                <a:latin typeface="Roboto"/>
                <a:ea typeface="Roboto"/>
              </a:rPr>
              <a:t> – feliz</a:t>
            </a:r>
            <a:r>
              <a:rPr b="1" lang="pt-BR" sz="2200" spc="-1" strike="noStrike">
                <a:solidFill>
                  <a:srgbClr val="000000"/>
                </a:solidFill>
                <a:latin typeface="Roboto"/>
                <a:ea typeface="Roboto"/>
              </a:rPr>
              <a:t>mente</a:t>
            </a:r>
            <a:endParaRPr b="0" lang="pt-BR" sz="2200" spc="-1" strike="noStrike">
              <a:solidFill>
                <a:srgbClr val="000000"/>
              </a:solidFill>
              <a:latin typeface="Arial"/>
            </a:endParaRPr>
          </a:p>
          <a:p>
            <a:pPr marL="457200" indent="-367920" algn="just">
              <a:lnSpc>
                <a:spcPct val="160000"/>
              </a:lnSpc>
              <a:buClr>
                <a:srgbClr val="000000"/>
              </a:buClr>
              <a:buFont typeface="Open Sans"/>
              <a:buChar char="-"/>
            </a:pPr>
            <a:r>
              <a:rPr b="0" lang="pt-BR" sz="2200" spc="-1" strike="noStrike">
                <a:solidFill>
                  <a:srgbClr val="000000"/>
                </a:solidFill>
                <a:latin typeface="Roboto"/>
                <a:ea typeface="Roboto"/>
              </a:rPr>
              <a:t>perfect</a:t>
            </a:r>
            <a:r>
              <a:rPr b="1" lang="pt-BR" sz="2200" spc="-1" strike="noStrike">
                <a:solidFill>
                  <a:srgbClr val="000000"/>
                </a:solidFill>
                <a:latin typeface="Roboto"/>
                <a:ea typeface="Roboto"/>
              </a:rPr>
              <a:t>LY</a:t>
            </a:r>
            <a:r>
              <a:rPr b="0" lang="pt-BR" sz="2200" spc="-1" strike="noStrike">
                <a:solidFill>
                  <a:srgbClr val="000000"/>
                </a:solidFill>
                <a:latin typeface="Roboto"/>
                <a:ea typeface="Roboto"/>
              </a:rPr>
              <a:t> – perfeita</a:t>
            </a:r>
            <a:r>
              <a:rPr b="1" lang="pt-BR" sz="2200" spc="-1" strike="noStrike">
                <a:solidFill>
                  <a:srgbClr val="000000"/>
                </a:solidFill>
                <a:latin typeface="Roboto"/>
                <a:ea typeface="Roboto"/>
              </a:rPr>
              <a:t>mente</a:t>
            </a:r>
            <a:endParaRPr b="0" lang="pt-BR" sz="2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timing>
    <p:tnLst>
      <p:par>
        <p:cTn id="25" dur="indefinite" restart="never" nodeType="tmRoot">
          <p:childTnLst>
            <p:seq>
              <p:cTn id="26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TextShape 1"/>
          <p:cNvSpPr txBox="1"/>
          <p:nvPr/>
        </p:nvSpPr>
        <p:spPr>
          <a:xfrm>
            <a:off x="311760" y="645480"/>
            <a:ext cx="8520120" cy="3416040"/>
          </a:xfrm>
          <a:prstGeom prst="rect">
            <a:avLst/>
          </a:prstGeom>
          <a:noFill/>
          <a:ln>
            <a:noFill/>
          </a:ln>
        </p:spPr>
        <p:txBody>
          <a:bodyPr tIns="91440" bIns="91440"/>
          <a:p>
            <a:pPr>
              <a:lnSpc>
                <a:spcPct val="115000"/>
              </a:lnSpc>
            </a:pPr>
            <a:r>
              <a:rPr b="0" lang="pt-BR" sz="2200" spc="-1" strike="noStrike">
                <a:solidFill>
                  <a:srgbClr val="000000"/>
                </a:solidFill>
                <a:latin typeface="Roboto"/>
                <a:ea typeface="Roboto"/>
              </a:rPr>
              <a:t>Os sufixo </a:t>
            </a:r>
            <a:r>
              <a:rPr b="1" lang="pt-BR" sz="2200" spc="-1" strike="noStrike">
                <a:solidFill>
                  <a:srgbClr val="000000"/>
                </a:solidFill>
                <a:latin typeface="Roboto"/>
                <a:ea typeface="Roboto"/>
              </a:rPr>
              <a:t>IST</a:t>
            </a:r>
            <a:r>
              <a:rPr b="0" lang="pt-BR" sz="2200" spc="-1" strike="noStrike">
                <a:solidFill>
                  <a:srgbClr val="000000"/>
                </a:solidFill>
                <a:latin typeface="Roboto"/>
                <a:ea typeface="Roboto"/>
              </a:rPr>
              <a:t> indica uma pessoa que “estuda ou se aplica a”.</a:t>
            </a:r>
            <a:endParaRPr b="0" lang="pt-BR" sz="22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15000"/>
              </a:lnSpc>
              <a:spcBef>
                <a:spcPts val="1599"/>
              </a:spcBef>
            </a:pPr>
            <a:r>
              <a:rPr b="0" lang="pt-BR" sz="2200" spc="-1" strike="noStrike">
                <a:solidFill>
                  <a:srgbClr val="000000"/>
                </a:solidFill>
                <a:latin typeface="Roboto"/>
                <a:ea typeface="Roboto"/>
              </a:rPr>
              <a:t>Exemplos:</a:t>
            </a:r>
            <a:endParaRPr b="0" lang="pt-BR" sz="2200" spc="-1" strike="noStrike">
              <a:solidFill>
                <a:srgbClr val="000000"/>
              </a:solidFill>
              <a:latin typeface="Arial"/>
            </a:endParaRPr>
          </a:p>
          <a:p>
            <a:pPr marL="457200" indent="-367920">
              <a:lnSpc>
                <a:spcPct val="115000"/>
              </a:lnSpc>
              <a:spcBef>
                <a:spcPts val="1599"/>
              </a:spcBef>
              <a:buClr>
                <a:srgbClr val="000000"/>
              </a:buClr>
              <a:buFont typeface="Roboto"/>
              <a:buChar char="-"/>
            </a:pPr>
            <a:r>
              <a:rPr b="0" lang="pt-BR" sz="2200" spc="-1" strike="noStrike">
                <a:solidFill>
                  <a:srgbClr val="000000"/>
                </a:solidFill>
                <a:latin typeface="Roboto"/>
                <a:ea typeface="Roboto"/>
              </a:rPr>
              <a:t>scient</a:t>
            </a:r>
            <a:r>
              <a:rPr b="1" lang="pt-BR" sz="2200" spc="-1" strike="noStrike">
                <a:solidFill>
                  <a:srgbClr val="000000"/>
                </a:solidFill>
                <a:latin typeface="Roboto"/>
                <a:ea typeface="Roboto"/>
              </a:rPr>
              <a:t>IST</a:t>
            </a:r>
            <a:r>
              <a:rPr b="0" lang="pt-BR" sz="2200" spc="-1" strike="noStrike">
                <a:solidFill>
                  <a:srgbClr val="000000"/>
                </a:solidFill>
                <a:latin typeface="Roboto"/>
                <a:ea typeface="Roboto"/>
              </a:rPr>
              <a:t> (cientista) - que vem de </a:t>
            </a:r>
            <a:r>
              <a:rPr b="1" lang="pt-BR" sz="2200" spc="-1" strike="noStrike">
                <a:solidFill>
                  <a:srgbClr val="000000"/>
                </a:solidFill>
                <a:latin typeface="Roboto"/>
                <a:ea typeface="Roboto"/>
              </a:rPr>
              <a:t>science</a:t>
            </a:r>
            <a:r>
              <a:rPr b="0" lang="pt-BR" sz="2200" spc="-1" strike="noStrike">
                <a:solidFill>
                  <a:srgbClr val="000000"/>
                </a:solidFill>
                <a:latin typeface="Roboto"/>
                <a:ea typeface="Roboto"/>
              </a:rPr>
              <a:t>(ciência)</a:t>
            </a:r>
            <a:endParaRPr b="0" lang="pt-BR" sz="2200" spc="-1" strike="noStrike">
              <a:solidFill>
                <a:srgbClr val="000000"/>
              </a:solidFill>
              <a:latin typeface="Arial"/>
            </a:endParaRPr>
          </a:p>
          <a:p>
            <a:pPr marL="457200" indent="-367920">
              <a:lnSpc>
                <a:spcPct val="115000"/>
              </a:lnSpc>
              <a:buClr>
                <a:srgbClr val="000000"/>
              </a:buClr>
              <a:buFont typeface="Roboto"/>
              <a:buChar char="-"/>
            </a:pPr>
            <a:r>
              <a:rPr b="0" lang="pt-BR" sz="2200" spc="-1" strike="noStrike">
                <a:solidFill>
                  <a:srgbClr val="000000"/>
                </a:solidFill>
                <a:latin typeface="Roboto"/>
                <a:ea typeface="Roboto"/>
              </a:rPr>
              <a:t>biolog</a:t>
            </a:r>
            <a:r>
              <a:rPr b="1" lang="pt-BR" sz="2200" spc="-1" strike="noStrike">
                <a:solidFill>
                  <a:srgbClr val="000000"/>
                </a:solidFill>
                <a:latin typeface="Roboto"/>
                <a:ea typeface="Roboto"/>
              </a:rPr>
              <a:t>IST </a:t>
            </a:r>
            <a:r>
              <a:rPr b="0" lang="pt-BR" sz="2200" spc="-1" strike="noStrike">
                <a:solidFill>
                  <a:srgbClr val="000000"/>
                </a:solidFill>
                <a:latin typeface="Roboto"/>
                <a:ea typeface="Roboto"/>
              </a:rPr>
              <a:t>(biólogo) - que vem de </a:t>
            </a:r>
            <a:r>
              <a:rPr b="1" lang="pt-BR" sz="2200" spc="-1" strike="noStrike">
                <a:solidFill>
                  <a:srgbClr val="000000"/>
                </a:solidFill>
                <a:latin typeface="Roboto"/>
                <a:ea typeface="Roboto"/>
              </a:rPr>
              <a:t>biology</a:t>
            </a:r>
            <a:r>
              <a:rPr b="0" lang="pt-BR" sz="2200" spc="-1" strike="noStrike">
                <a:solidFill>
                  <a:srgbClr val="000000"/>
                </a:solidFill>
                <a:latin typeface="Roboto"/>
                <a:ea typeface="Roboto"/>
              </a:rPr>
              <a:t>(biologia)</a:t>
            </a:r>
            <a:endParaRPr b="0" lang="pt-BR" sz="2200" spc="-1" strike="noStrike">
              <a:solidFill>
                <a:srgbClr val="000000"/>
              </a:solidFill>
              <a:latin typeface="Arial"/>
            </a:endParaRPr>
          </a:p>
          <a:p>
            <a:pPr marL="457200" indent="-367920">
              <a:lnSpc>
                <a:spcPct val="115000"/>
              </a:lnSpc>
              <a:buClr>
                <a:srgbClr val="000000"/>
              </a:buClr>
              <a:buFont typeface="Roboto"/>
              <a:buChar char="-"/>
            </a:pPr>
            <a:r>
              <a:rPr b="0" lang="pt-BR" sz="2200" spc="-1" strike="noStrike">
                <a:solidFill>
                  <a:srgbClr val="000000"/>
                </a:solidFill>
                <a:latin typeface="Roboto"/>
                <a:ea typeface="Roboto"/>
              </a:rPr>
              <a:t>geolog</a:t>
            </a:r>
            <a:r>
              <a:rPr b="1" lang="pt-BR" sz="2200" spc="-1" strike="noStrike">
                <a:solidFill>
                  <a:srgbClr val="000000"/>
                </a:solidFill>
                <a:latin typeface="Roboto"/>
                <a:ea typeface="Roboto"/>
              </a:rPr>
              <a:t>IST </a:t>
            </a:r>
            <a:r>
              <a:rPr b="0" lang="pt-BR" sz="2200" spc="-1" strike="noStrike">
                <a:solidFill>
                  <a:srgbClr val="000000"/>
                </a:solidFill>
                <a:latin typeface="Roboto"/>
                <a:ea typeface="Roboto"/>
              </a:rPr>
              <a:t>(geólogo) que vem de </a:t>
            </a:r>
            <a:r>
              <a:rPr b="1" lang="pt-BR" sz="2200" spc="-1" strike="noStrike">
                <a:solidFill>
                  <a:srgbClr val="000000"/>
                </a:solidFill>
                <a:latin typeface="Roboto"/>
                <a:ea typeface="Roboto"/>
              </a:rPr>
              <a:t>geology</a:t>
            </a:r>
            <a:r>
              <a:rPr b="0" lang="pt-BR" sz="2200" spc="-1" strike="noStrike">
                <a:solidFill>
                  <a:srgbClr val="000000"/>
                </a:solidFill>
                <a:latin typeface="Roboto"/>
                <a:ea typeface="Roboto"/>
              </a:rPr>
              <a:t> (geologia)</a:t>
            </a:r>
            <a:endParaRPr b="0" lang="pt-BR" sz="22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15000"/>
              </a:lnSpc>
              <a:spcBef>
                <a:spcPts val="1599"/>
              </a:spcBef>
            </a:pPr>
            <a:endParaRPr b="0" lang="pt-BR" sz="22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15000"/>
              </a:lnSpc>
              <a:spcBef>
                <a:spcPts val="1599"/>
              </a:spcBef>
              <a:spcAft>
                <a:spcPts val="1599"/>
              </a:spcAft>
            </a:pPr>
            <a:endParaRPr b="0" lang="pt-BR" sz="2200" spc="-1" strike="noStrike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114" name="Google Shape;167;p27" descr=""/>
          <p:cNvPicPr/>
          <p:nvPr/>
        </p:nvPicPr>
        <p:blipFill>
          <a:blip r:embed="rId1"/>
          <a:stretch/>
        </p:blipFill>
        <p:spPr>
          <a:xfrm>
            <a:off x="7424280" y="1220400"/>
            <a:ext cx="1407600" cy="2571480"/>
          </a:xfrm>
          <a:prstGeom prst="rect">
            <a:avLst/>
          </a:prstGeom>
          <a:ln>
            <a:noFill/>
          </a:ln>
        </p:spPr>
      </p:pic>
    </p:spTree>
  </p:cSld>
  <p:timing>
    <p:tnLst>
      <p:par>
        <p:cTn id="27" dur="indefinite" restart="never" nodeType="tmRoot">
          <p:childTnLst>
            <p:seq>
              <p:cTn id="28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TextShape 1"/>
          <p:cNvSpPr txBox="1"/>
          <p:nvPr/>
        </p:nvSpPr>
        <p:spPr>
          <a:xfrm>
            <a:off x="311760" y="628920"/>
            <a:ext cx="8520120" cy="3939840"/>
          </a:xfrm>
          <a:prstGeom prst="rect">
            <a:avLst/>
          </a:prstGeom>
          <a:noFill/>
          <a:ln>
            <a:noFill/>
          </a:ln>
        </p:spPr>
        <p:txBody>
          <a:bodyPr tIns="91440" bIns="91440"/>
          <a:p>
            <a:pPr>
              <a:lnSpc>
                <a:spcPct val="115000"/>
              </a:lnSpc>
            </a:pPr>
            <a:r>
              <a:rPr b="0" lang="pt-BR" sz="2200" spc="-1" strike="noStrike">
                <a:solidFill>
                  <a:srgbClr val="000000"/>
                </a:solidFill>
                <a:latin typeface="Roboto"/>
                <a:ea typeface="Roboto"/>
              </a:rPr>
              <a:t>Alguns Sufixos formadores de </a:t>
            </a:r>
            <a:r>
              <a:rPr b="1" lang="pt-BR" sz="2200" spc="-1" strike="noStrike" u="sng">
                <a:solidFill>
                  <a:srgbClr val="000000"/>
                </a:solidFill>
                <a:uFillTx/>
                <a:latin typeface="Roboto"/>
                <a:ea typeface="Roboto"/>
              </a:rPr>
              <a:t>adjetivos</a:t>
            </a:r>
            <a:r>
              <a:rPr b="0" lang="pt-BR" sz="2200" spc="-1" strike="noStrike">
                <a:solidFill>
                  <a:srgbClr val="000000"/>
                </a:solidFill>
                <a:latin typeface="Roboto"/>
                <a:ea typeface="Roboto"/>
              </a:rPr>
              <a:t>:</a:t>
            </a:r>
            <a:endParaRPr b="0" lang="pt-BR" sz="22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15000"/>
              </a:lnSpc>
              <a:spcBef>
                <a:spcPts val="1599"/>
              </a:spcBef>
            </a:pPr>
            <a:r>
              <a:rPr b="0" lang="pt-BR" sz="2200" spc="-1" strike="noStrike">
                <a:solidFill>
                  <a:srgbClr val="000000"/>
                </a:solidFill>
                <a:latin typeface="Roboto"/>
                <a:ea typeface="Roboto"/>
              </a:rPr>
              <a:t>Os sufixo </a:t>
            </a:r>
            <a:r>
              <a:rPr b="1" lang="pt-BR" sz="2200" spc="-1" strike="noStrike">
                <a:solidFill>
                  <a:srgbClr val="000000"/>
                </a:solidFill>
                <a:latin typeface="Roboto"/>
                <a:ea typeface="Roboto"/>
              </a:rPr>
              <a:t>FUL</a:t>
            </a:r>
            <a:r>
              <a:rPr b="0" lang="pt-BR" sz="2200" spc="-1" strike="noStrike">
                <a:solidFill>
                  <a:srgbClr val="000000"/>
                </a:solidFill>
                <a:latin typeface="Roboto"/>
                <a:ea typeface="Roboto"/>
              </a:rPr>
              <a:t>	</a:t>
            </a:r>
            <a:r>
              <a:rPr b="0" lang="pt-BR" sz="2200" spc="-1" strike="noStrike">
                <a:solidFill>
                  <a:srgbClr val="000000"/>
                </a:solidFill>
                <a:latin typeface="Roboto"/>
                <a:ea typeface="Roboto"/>
              </a:rPr>
              <a:t>forma também adjetivos de substantivos, significando “cheio de” ou “que tem”</a:t>
            </a:r>
            <a:endParaRPr b="0" lang="pt-BR" sz="22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15000"/>
              </a:lnSpc>
              <a:spcBef>
                <a:spcPts val="1599"/>
              </a:spcBef>
            </a:pPr>
            <a:r>
              <a:rPr b="0" lang="pt-BR" sz="2200" spc="-1" strike="noStrike">
                <a:solidFill>
                  <a:srgbClr val="000000"/>
                </a:solidFill>
                <a:latin typeface="Roboto"/>
                <a:ea typeface="Roboto"/>
              </a:rPr>
              <a:t>Exemplos:</a:t>
            </a:r>
            <a:endParaRPr b="0" lang="pt-BR" sz="2200" spc="-1" strike="noStrike">
              <a:solidFill>
                <a:srgbClr val="000000"/>
              </a:solidFill>
              <a:latin typeface="Arial"/>
            </a:endParaRPr>
          </a:p>
          <a:p>
            <a:pPr marL="457200" indent="-367920">
              <a:lnSpc>
                <a:spcPct val="115000"/>
              </a:lnSpc>
              <a:spcBef>
                <a:spcPts val="1599"/>
              </a:spcBef>
              <a:buClr>
                <a:srgbClr val="000000"/>
              </a:buClr>
              <a:buFont typeface="Roboto"/>
              <a:buChar char="-"/>
            </a:pPr>
            <a:r>
              <a:rPr b="0" lang="pt-BR" sz="2200" spc="-1" strike="noStrike">
                <a:solidFill>
                  <a:srgbClr val="000000"/>
                </a:solidFill>
                <a:latin typeface="Roboto"/>
                <a:ea typeface="Roboto"/>
              </a:rPr>
              <a:t>fait</a:t>
            </a:r>
            <a:r>
              <a:rPr b="1" lang="pt-BR" sz="2200" spc="-1" strike="noStrike">
                <a:solidFill>
                  <a:srgbClr val="000000"/>
                </a:solidFill>
                <a:latin typeface="Roboto"/>
                <a:ea typeface="Roboto"/>
              </a:rPr>
              <a:t>FUL</a:t>
            </a:r>
            <a:r>
              <a:rPr b="0" lang="pt-BR" sz="2200" spc="-1" strike="noStrike">
                <a:solidFill>
                  <a:srgbClr val="000000"/>
                </a:solidFill>
                <a:latin typeface="Roboto"/>
                <a:ea typeface="Roboto"/>
              </a:rPr>
              <a:t> (fiel) - do substantivo: faith(Fé)</a:t>
            </a:r>
            <a:endParaRPr b="0" lang="pt-BR" sz="2200" spc="-1" strike="noStrike">
              <a:solidFill>
                <a:srgbClr val="000000"/>
              </a:solidFill>
              <a:latin typeface="Arial"/>
            </a:endParaRPr>
          </a:p>
          <a:p>
            <a:pPr marL="457200" indent="-367920">
              <a:lnSpc>
                <a:spcPct val="115000"/>
              </a:lnSpc>
              <a:buClr>
                <a:srgbClr val="000000"/>
              </a:buClr>
              <a:buFont typeface="Roboto"/>
              <a:buChar char="-"/>
            </a:pPr>
            <a:r>
              <a:rPr b="0" lang="pt-BR" sz="2200" spc="-1" strike="noStrike">
                <a:solidFill>
                  <a:srgbClr val="000000"/>
                </a:solidFill>
                <a:latin typeface="Roboto"/>
                <a:ea typeface="Roboto"/>
              </a:rPr>
              <a:t>use</a:t>
            </a:r>
            <a:r>
              <a:rPr b="1" lang="pt-BR" sz="2200" spc="-1" strike="noStrike">
                <a:solidFill>
                  <a:srgbClr val="000000"/>
                </a:solidFill>
                <a:latin typeface="Roboto"/>
                <a:ea typeface="Roboto"/>
              </a:rPr>
              <a:t>FUL</a:t>
            </a:r>
            <a:r>
              <a:rPr b="0" lang="pt-BR" sz="2200" spc="-1" strike="noStrike">
                <a:solidFill>
                  <a:srgbClr val="000000"/>
                </a:solidFill>
                <a:latin typeface="Roboto"/>
                <a:ea typeface="Roboto"/>
              </a:rPr>
              <a:t> (útil) - do substantivo: use(usar)</a:t>
            </a:r>
            <a:endParaRPr b="0" lang="pt-BR" sz="2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timing>
    <p:tnLst>
      <p:par>
        <p:cTn id="29" dur="indefinite" restart="never" nodeType="tmRoot">
          <p:childTnLst>
            <p:seq>
              <p:cTn id="30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TextShape 1"/>
          <p:cNvSpPr txBox="1"/>
          <p:nvPr/>
        </p:nvSpPr>
        <p:spPr>
          <a:xfrm>
            <a:off x="311760" y="627120"/>
            <a:ext cx="8520120" cy="3941280"/>
          </a:xfrm>
          <a:prstGeom prst="rect">
            <a:avLst/>
          </a:prstGeom>
          <a:noFill/>
          <a:ln>
            <a:noFill/>
          </a:ln>
        </p:spPr>
        <p:txBody>
          <a:bodyPr tIns="91440" bIns="91440"/>
          <a:p>
            <a:pPr>
              <a:lnSpc>
                <a:spcPct val="115000"/>
              </a:lnSpc>
            </a:pPr>
            <a:r>
              <a:rPr b="0" lang="pt-BR" sz="2200" spc="-1" strike="noStrike">
                <a:solidFill>
                  <a:srgbClr val="000000"/>
                </a:solidFill>
                <a:latin typeface="Roboto"/>
                <a:ea typeface="Roboto"/>
              </a:rPr>
              <a:t>O sufixo </a:t>
            </a:r>
            <a:r>
              <a:rPr b="1" lang="pt-BR" sz="2200" spc="-1" strike="noStrike">
                <a:solidFill>
                  <a:srgbClr val="000000"/>
                </a:solidFill>
                <a:latin typeface="Roboto"/>
                <a:ea typeface="Roboto"/>
              </a:rPr>
              <a:t>ABLE</a:t>
            </a:r>
            <a:r>
              <a:rPr b="0" lang="pt-BR" sz="2200" spc="-1" strike="noStrike">
                <a:solidFill>
                  <a:srgbClr val="000000"/>
                </a:solidFill>
                <a:latin typeface="Roboto"/>
                <a:ea typeface="Roboto"/>
              </a:rPr>
              <a:t>, </a:t>
            </a:r>
            <a:r>
              <a:rPr b="1" lang="pt-BR" sz="2200" spc="-1" strike="noStrike">
                <a:solidFill>
                  <a:srgbClr val="000000"/>
                </a:solidFill>
                <a:latin typeface="Roboto"/>
                <a:ea typeface="Roboto"/>
              </a:rPr>
              <a:t>IBLE</a:t>
            </a:r>
            <a:r>
              <a:rPr b="0" lang="pt-BR" sz="2200" spc="-1" strike="noStrike">
                <a:solidFill>
                  <a:srgbClr val="000000"/>
                </a:solidFill>
                <a:latin typeface="Roboto"/>
                <a:ea typeface="Roboto"/>
              </a:rPr>
              <a:t> é acrescentado a verbos ou substantivos para formar adjetivos, significando “que pode ser”.</a:t>
            </a:r>
            <a:endParaRPr b="0" lang="pt-BR" sz="22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15000"/>
              </a:lnSpc>
              <a:spcBef>
                <a:spcPts val="1599"/>
              </a:spcBef>
            </a:pPr>
            <a:r>
              <a:rPr b="0" lang="pt-BR" sz="2200" spc="-1" strike="noStrike">
                <a:solidFill>
                  <a:srgbClr val="000000"/>
                </a:solidFill>
                <a:latin typeface="Roboto"/>
                <a:ea typeface="Roboto"/>
              </a:rPr>
              <a:t>Exemplos:</a:t>
            </a:r>
            <a:endParaRPr b="0" lang="pt-BR" sz="2200" spc="-1" strike="noStrike">
              <a:solidFill>
                <a:srgbClr val="000000"/>
              </a:solidFill>
              <a:latin typeface="Arial"/>
            </a:endParaRPr>
          </a:p>
          <a:p>
            <a:pPr marL="457200" indent="-367920">
              <a:lnSpc>
                <a:spcPct val="115000"/>
              </a:lnSpc>
              <a:spcBef>
                <a:spcPts val="1599"/>
              </a:spcBef>
              <a:buClr>
                <a:srgbClr val="000000"/>
              </a:buClr>
              <a:buFont typeface="Roboto"/>
              <a:buChar char="-"/>
            </a:pPr>
            <a:r>
              <a:rPr b="0" lang="pt-BR" sz="2200" spc="-1" strike="noStrike">
                <a:solidFill>
                  <a:srgbClr val="000000"/>
                </a:solidFill>
                <a:latin typeface="Roboto"/>
                <a:ea typeface="Roboto"/>
              </a:rPr>
              <a:t>avoid</a:t>
            </a:r>
            <a:r>
              <a:rPr b="1" lang="pt-BR" sz="2200" spc="-1" strike="noStrike">
                <a:solidFill>
                  <a:srgbClr val="000000"/>
                </a:solidFill>
                <a:latin typeface="Roboto"/>
                <a:ea typeface="Roboto"/>
              </a:rPr>
              <a:t>ABLE</a:t>
            </a:r>
            <a:r>
              <a:rPr b="0" lang="pt-BR" sz="2200" spc="-1" strike="noStrike">
                <a:solidFill>
                  <a:srgbClr val="000000"/>
                </a:solidFill>
                <a:latin typeface="Roboto"/>
                <a:ea typeface="Roboto"/>
              </a:rPr>
              <a:t> - que pode ser evitado (do verbo: to avoid(evitar))</a:t>
            </a:r>
            <a:endParaRPr b="0" lang="pt-BR" sz="2200" spc="-1" strike="noStrike">
              <a:solidFill>
                <a:srgbClr val="000000"/>
              </a:solidFill>
              <a:latin typeface="Arial"/>
            </a:endParaRPr>
          </a:p>
          <a:p>
            <a:pPr marL="457200" indent="-367920">
              <a:lnSpc>
                <a:spcPct val="115000"/>
              </a:lnSpc>
              <a:buClr>
                <a:srgbClr val="000000"/>
              </a:buClr>
              <a:buFont typeface="Roboto"/>
              <a:buChar char="-"/>
            </a:pPr>
            <a:r>
              <a:rPr b="0" lang="pt-BR" sz="2200" spc="-1" strike="noStrike">
                <a:solidFill>
                  <a:srgbClr val="000000"/>
                </a:solidFill>
                <a:latin typeface="Roboto"/>
                <a:ea typeface="Roboto"/>
              </a:rPr>
              <a:t>consider</a:t>
            </a:r>
            <a:r>
              <a:rPr b="1" lang="pt-BR" sz="2200" spc="-1" strike="noStrike">
                <a:solidFill>
                  <a:srgbClr val="000000"/>
                </a:solidFill>
                <a:latin typeface="Roboto"/>
                <a:ea typeface="Roboto"/>
              </a:rPr>
              <a:t>ABLE</a:t>
            </a:r>
            <a:r>
              <a:rPr b="0" lang="pt-BR" sz="2200" spc="-1" strike="noStrike">
                <a:solidFill>
                  <a:srgbClr val="000000"/>
                </a:solidFill>
                <a:latin typeface="Roboto"/>
                <a:ea typeface="Roboto"/>
              </a:rPr>
              <a:t> - que pode ser considerado (do verbo: to to consider(considerar))</a:t>
            </a:r>
            <a:endParaRPr b="0" lang="pt-BR" sz="2200" spc="-1" strike="noStrike">
              <a:solidFill>
                <a:srgbClr val="000000"/>
              </a:solidFill>
              <a:latin typeface="Arial"/>
            </a:endParaRPr>
          </a:p>
          <a:p>
            <a:pPr marL="457200" indent="-367920">
              <a:lnSpc>
                <a:spcPct val="115000"/>
              </a:lnSpc>
              <a:buClr>
                <a:srgbClr val="000000"/>
              </a:buClr>
              <a:buFont typeface="Roboto"/>
              <a:buChar char="-"/>
            </a:pPr>
            <a:r>
              <a:rPr b="0" lang="pt-BR" sz="2200" spc="-1" strike="noStrike">
                <a:solidFill>
                  <a:srgbClr val="000000"/>
                </a:solidFill>
                <a:latin typeface="Roboto"/>
                <a:ea typeface="Roboto"/>
              </a:rPr>
              <a:t>access</a:t>
            </a:r>
            <a:r>
              <a:rPr b="1" lang="pt-BR" sz="2200" spc="-1" strike="noStrike">
                <a:solidFill>
                  <a:srgbClr val="000000"/>
                </a:solidFill>
                <a:latin typeface="Roboto"/>
                <a:ea typeface="Roboto"/>
              </a:rPr>
              <a:t>IBLE</a:t>
            </a:r>
            <a:r>
              <a:rPr b="0" lang="pt-BR" sz="2200" spc="-1" strike="noStrike">
                <a:solidFill>
                  <a:srgbClr val="000000"/>
                </a:solidFill>
                <a:latin typeface="Roboto"/>
                <a:ea typeface="Roboto"/>
              </a:rPr>
              <a:t> - que pode ser acessível (do verbo: to access(acessar) </a:t>
            </a:r>
            <a:endParaRPr b="0" lang="pt-BR" sz="2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timing>
    <p:tnLst>
      <p:par>
        <p:cTn id="31" dur="indefinite" restart="never" nodeType="tmRoot">
          <p:childTnLst>
            <p:seq>
              <p:cTn id="32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TextShape 1"/>
          <p:cNvSpPr txBox="1"/>
          <p:nvPr/>
        </p:nvSpPr>
        <p:spPr>
          <a:xfrm>
            <a:off x="265320" y="569880"/>
            <a:ext cx="8489520" cy="4124880"/>
          </a:xfrm>
          <a:prstGeom prst="rect">
            <a:avLst/>
          </a:prstGeom>
          <a:noFill/>
          <a:ln>
            <a:noFill/>
          </a:ln>
        </p:spPr>
        <p:txBody>
          <a:bodyPr tIns="91440" bIns="91440"/>
          <a:p>
            <a:pPr algn="just">
              <a:lnSpc>
                <a:spcPct val="115000"/>
              </a:lnSpc>
            </a:pPr>
            <a:r>
              <a:rPr b="0" lang="pt-BR" sz="2000" spc="-1" strike="noStrike">
                <a:solidFill>
                  <a:srgbClr val="000000"/>
                </a:solidFill>
                <a:latin typeface="Roboto"/>
                <a:ea typeface="Roboto"/>
              </a:rPr>
              <a:t>O sufixo </a:t>
            </a:r>
            <a:r>
              <a:rPr b="1" lang="pt-BR" sz="2000" spc="-1" strike="noStrike">
                <a:solidFill>
                  <a:srgbClr val="000000"/>
                </a:solidFill>
                <a:latin typeface="Roboto"/>
                <a:ea typeface="Roboto"/>
              </a:rPr>
              <a:t>LIKE</a:t>
            </a:r>
            <a:r>
              <a:rPr b="0" lang="pt-BR" sz="2000" spc="-1" strike="noStrike">
                <a:solidFill>
                  <a:srgbClr val="000000"/>
                </a:solidFill>
                <a:latin typeface="Roboto"/>
                <a:ea typeface="Roboto"/>
              </a:rPr>
              <a:t> é acrescentado a substantivos para formar adjetivos, significando pessoas ou animais (às vezes objetos) “que parecem com” ou “que têm as características de”.</a:t>
            </a:r>
            <a:endParaRPr b="0" lang="pt-BR" sz="2000" spc="-1" strike="noStrike">
              <a:solidFill>
                <a:srgbClr val="000000"/>
              </a:solidFill>
              <a:latin typeface="Arial"/>
            </a:endParaRPr>
          </a:p>
          <a:p>
            <a:pPr marL="457200" algn="just">
              <a:lnSpc>
                <a:spcPct val="115000"/>
              </a:lnSpc>
            </a:pPr>
            <a:endParaRPr b="0" lang="pt-BR" sz="2000" spc="-1" strike="noStrike">
              <a:solidFill>
                <a:srgbClr val="000000"/>
              </a:solidFill>
              <a:latin typeface="Arial"/>
            </a:endParaRPr>
          </a:p>
          <a:p>
            <a:pPr marL="457200" indent="-355320" algn="just">
              <a:lnSpc>
                <a:spcPct val="115000"/>
              </a:lnSpc>
              <a:buClr>
                <a:srgbClr val="000000"/>
              </a:buClr>
              <a:buFont typeface="Roboto"/>
              <a:buChar char="-"/>
            </a:pPr>
            <a:r>
              <a:rPr b="0" lang="pt-BR" sz="2000" spc="-1" strike="noStrike">
                <a:solidFill>
                  <a:srgbClr val="000000"/>
                </a:solidFill>
                <a:latin typeface="Roboto"/>
                <a:ea typeface="Roboto"/>
              </a:rPr>
              <a:t>Box</a:t>
            </a:r>
            <a:r>
              <a:rPr b="1" lang="pt-BR" sz="2000" spc="-1" strike="noStrike">
                <a:solidFill>
                  <a:srgbClr val="000000"/>
                </a:solidFill>
                <a:latin typeface="Roboto"/>
                <a:ea typeface="Roboto"/>
              </a:rPr>
              <a:t>LIKE</a:t>
            </a:r>
            <a:r>
              <a:rPr b="0" lang="pt-BR" sz="2000" spc="-1" strike="noStrike">
                <a:solidFill>
                  <a:srgbClr val="000000"/>
                </a:solidFill>
                <a:latin typeface="Roboto"/>
                <a:ea typeface="Roboto"/>
              </a:rPr>
              <a:t>(parecido com uma caixa) do substantivo: box(caixa)</a:t>
            </a:r>
            <a:endParaRPr b="0" lang="pt-BR" sz="20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15000"/>
              </a:lnSpc>
              <a:spcAft>
                <a:spcPts val="1599"/>
              </a:spcAft>
            </a:pPr>
            <a:endParaRPr b="0" lang="pt-BR" sz="20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timing>
    <p:tnLst>
      <p:par>
        <p:cTn id="33" dur="indefinite" restart="never" nodeType="tmRoot">
          <p:childTnLst>
            <p:seq>
              <p:cTn id="34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TextShape 1"/>
          <p:cNvSpPr txBox="1"/>
          <p:nvPr/>
        </p:nvSpPr>
        <p:spPr>
          <a:xfrm>
            <a:off x="311760" y="629640"/>
            <a:ext cx="8520120" cy="3939120"/>
          </a:xfrm>
          <a:prstGeom prst="rect">
            <a:avLst/>
          </a:prstGeom>
          <a:noFill/>
          <a:ln>
            <a:noFill/>
          </a:ln>
        </p:spPr>
        <p:txBody>
          <a:bodyPr tIns="91440" bIns="91440"/>
          <a:p>
            <a:pPr>
              <a:lnSpc>
                <a:spcPct val="115000"/>
              </a:lnSpc>
            </a:pPr>
            <a:r>
              <a:rPr b="0" lang="pt-BR" sz="2200" spc="-1" strike="noStrike">
                <a:solidFill>
                  <a:srgbClr val="000000"/>
                </a:solidFill>
                <a:latin typeface="Roboto"/>
                <a:ea typeface="Roboto"/>
              </a:rPr>
              <a:t>O sufixo </a:t>
            </a:r>
            <a:r>
              <a:rPr b="1" lang="pt-BR" sz="2200" spc="-1" strike="noStrike">
                <a:solidFill>
                  <a:srgbClr val="000000"/>
                </a:solidFill>
                <a:latin typeface="Roboto"/>
                <a:ea typeface="Roboto"/>
              </a:rPr>
              <a:t>IC</a:t>
            </a:r>
            <a:r>
              <a:rPr b="0" lang="pt-BR" sz="2200" spc="-1" strike="noStrike">
                <a:solidFill>
                  <a:srgbClr val="000000"/>
                </a:solidFill>
                <a:latin typeface="Roboto"/>
                <a:ea typeface="Roboto"/>
              </a:rPr>
              <a:t>, quando acrescentado ao substantivo, forma adjetivo.</a:t>
            </a:r>
            <a:endParaRPr b="0" lang="pt-BR" sz="2200" spc="-1" strike="noStrike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15000"/>
              </a:lnSpc>
              <a:spcBef>
                <a:spcPts val="1599"/>
              </a:spcBef>
            </a:pPr>
            <a:r>
              <a:rPr b="0" lang="pt-BR" sz="2200" spc="-1" strike="noStrike">
                <a:solidFill>
                  <a:srgbClr val="000000"/>
                </a:solidFill>
                <a:latin typeface="Roboto"/>
                <a:ea typeface="Roboto"/>
              </a:rPr>
              <a:t>Exemplos: </a:t>
            </a:r>
            <a:endParaRPr b="0" lang="pt-BR" sz="2200" spc="-1" strike="noStrike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15000"/>
              </a:lnSpc>
            </a:pPr>
            <a:endParaRPr b="0" lang="pt-BR" sz="2200" spc="-1" strike="noStrike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15000"/>
              </a:lnSpc>
            </a:pPr>
            <a:r>
              <a:rPr b="0" lang="pt-BR" sz="2200" spc="-1" strike="noStrike">
                <a:solidFill>
                  <a:srgbClr val="000000"/>
                </a:solidFill>
                <a:latin typeface="Roboto"/>
                <a:ea typeface="Roboto"/>
              </a:rPr>
              <a:t>- Artist</a:t>
            </a:r>
            <a:r>
              <a:rPr b="1" lang="pt-BR" sz="2200" spc="-1" strike="noStrike">
                <a:solidFill>
                  <a:srgbClr val="000000"/>
                </a:solidFill>
                <a:latin typeface="Roboto"/>
                <a:ea typeface="Roboto"/>
              </a:rPr>
              <a:t>IC</a:t>
            </a:r>
            <a:r>
              <a:rPr b="0" lang="pt-BR" sz="2200" spc="-1" strike="noStrike">
                <a:solidFill>
                  <a:srgbClr val="000000"/>
                </a:solidFill>
                <a:latin typeface="Roboto"/>
                <a:ea typeface="Roboto"/>
              </a:rPr>
              <a:t> (artístico/a) – do substantivo: artist(artista)</a:t>
            </a:r>
            <a:endParaRPr b="0" lang="pt-BR" sz="2200" spc="-1" strike="noStrike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15000"/>
              </a:lnSpc>
            </a:pPr>
            <a:r>
              <a:rPr b="0" lang="pt-BR" sz="2200" spc="-1" strike="noStrike">
                <a:solidFill>
                  <a:srgbClr val="000000"/>
                </a:solidFill>
                <a:latin typeface="Roboto"/>
                <a:ea typeface="Roboto"/>
              </a:rPr>
              <a:t>- Bas</a:t>
            </a:r>
            <a:r>
              <a:rPr b="1" lang="pt-BR" sz="2200" spc="-1" strike="noStrike">
                <a:solidFill>
                  <a:srgbClr val="000000"/>
                </a:solidFill>
                <a:latin typeface="Roboto"/>
                <a:ea typeface="Roboto"/>
              </a:rPr>
              <a:t>IC</a:t>
            </a:r>
            <a:r>
              <a:rPr b="0" lang="pt-BR" sz="2200" spc="-1" strike="noStrike">
                <a:solidFill>
                  <a:srgbClr val="000000"/>
                </a:solidFill>
                <a:latin typeface="Roboto"/>
                <a:ea typeface="Roboto"/>
              </a:rPr>
              <a:t> (básico) – do substantivo: base(base)</a:t>
            </a:r>
            <a:endParaRPr b="0" lang="pt-BR" sz="2200" spc="-1" strike="noStrike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15000"/>
              </a:lnSpc>
            </a:pPr>
            <a:r>
              <a:rPr b="0" lang="pt-BR" sz="2200" spc="-1" strike="noStrike">
                <a:solidFill>
                  <a:srgbClr val="000000"/>
                </a:solidFill>
                <a:latin typeface="Roboto"/>
                <a:ea typeface="Roboto"/>
              </a:rPr>
              <a:t>- Rhythm</a:t>
            </a:r>
            <a:r>
              <a:rPr b="1" lang="pt-BR" sz="2200" spc="-1" strike="noStrike">
                <a:solidFill>
                  <a:srgbClr val="000000"/>
                </a:solidFill>
                <a:latin typeface="Roboto"/>
                <a:ea typeface="Roboto"/>
              </a:rPr>
              <a:t>IC</a:t>
            </a:r>
            <a:r>
              <a:rPr b="0" lang="pt-BR" sz="2200" spc="-1" strike="noStrike">
                <a:solidFill>
                  <a:srgbClr val="000000"/>
                </a:solidFill>
                <a:latin typeface="Roboto"/>
                <a:ea typeface="Roboto"/>
              </a:rPr>
              <a:t> (rítmico) – do substantivo: rhythm(ritmo)</a:t>
            </a:r>
            <a:endParaRPr b="0" lang="pt-BR" sz="22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15000"/>
              </a:lnSpc>
            </a:pPr>
            <a:endParaRPr b="0" lang="pt-BR" sz="22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15000"/>
              </a:lnSpc>
              <a:spcBef>
                <a:spcPts val="1599"/>
              </a:spcBef>
              <a:spcAft>
                <a:spcPts val="1599"/>
              </a:spcAft>
            </a:pPr>
            <a:endParaRPr b="0" lang="pt-BR" sz="2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timing>
    <p:tnLst>
      <p:par>
        <p:cTn id="35" dur="indefinite" restart="never" nodeType="tmRoot">
          <p:childTnLst>
            <p:seq>
              <p:cTn id="36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TextShape 1"/>
          <p:cNvSpPr txBox="1"/>
          <p:nvPr/>
        </p:nvSpPr>
        <p:spPr>
          <a:xfrm>
            <a:off x="311760" y="628920"/>
            <a:ext cx="8520120" cy="4283640"/>
          </a:xfrm>
          <a:prstGeom prst="rect">
            <a:avLst/>
          </a:prstGeom>
          <a:noFill/>
          <a:ln>
            <a:noFill/>
          </a:ln>
        </p:spPr>
        <p:txBody>
          <a:bodyPr tIns="91440" bIns="91440"/>
          <a:p>
            <a:pPr>
              <a:lnSpc>
                <a:spcPct val="115000"/>
              </a:lnSpc>
            </a:pPr>
            <a:r>
              <a:rPr b="0" lang="pt-BR" sz="2200" spc="-1" strike="noStrike">
                <a:solidFill>
                  <a:srgbClr val="000000"/>
                </a:solidFill>
                <a:latin typeface="Roboto"/>
                <a:ea typeface="Roboto"/>
              </a:rPr>
              <a:t>Alguns Sufixos formadores de </a:t>
            </a:r>
            <a:r>
              <a:rPr b="1" lang="pt-BR" sz="2200" spc="-1" strike="noStrike" u="sng">
                <a:solidFill>
                  <a:srgbClr val="000000"/>
                </a:solidFill>
                <a:uFillTx/>
                <a:latin typeface="Roboto"/>
                <a:ea typeface="Roboto"/>
              </a:rPr>
              <a:t>verbos</a:t>
            </a:r>
            <a:r>
              <a:rPr b="0" lang="pt-BR" sz="2200" spc="-1" strike="noStrike">
                <a:solidFill>
                  <a:srgbClr val="000000"/>
                </a:solidFill>
                <a:latin typeface="Roboto"/>
                <a:ea typeface="Roboto"/>
              </a:rPr>
              <a:t>:</a:t>
            </a:r>
            <a:endParaRPr b="0" lang="pt-BR" sz="22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15000"/>
              </a:lnSpc>
              <a:spcBef>
                <a:spcPts val="1599"/>
              </a:spcBef>
            </a:pPr>
            <a:r>
              <a:rPr b="0" lang="pt-BR" sz="2200" spc="-1" strike="noStrike">
                <a:solidFill>
                  <a:srgbClr val="000000"/>
                </a:solidFill>
                <a:latin typeface="Roboto"/>
                <a:ea typeface="Roboto"/>
              </a:rPr>
              <a:t>A formação de verbos por sufixação é relativamente pequena em inglês.</a:t>
            </a:r>
            <a:endParaRPr b="0" lang="pt-BR" sz="22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15000"/>
              </a:lnSpc>
              <a:spcBef>
                <a:spcPts val="1599"/>
              </a:spcBef>
            </a:pPr>
            <a:r>
              <a:rPr b="0" lang="pt-BR" sz="2200" spc="-1" strike="noStrike">
                <a:solidFill>
                  <a:srgbClr val="000000"/>
                </a:solidFill>
                <a:latin typeface="Roboto"/>
                <a:ea typeface="Roboto"/>
              </a:rPr>
              <a:t>Temos os seguintes sufixos verbais:</a:t>
            </a:r>
            <a:endParaRPr b="0" lang="pt-BR" sz="22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15000"/>
              </a:lnSpc>
              <a:spcBef>
                <a:spcPts val="1599"/>
              </a:spcBef>
            </a:pPr>
            <a:r>
              <a:rPr b="1" lang="pt-BR" sz="2200" spc="-1" strike="noStrike">
                <a:solidFill>
                  <a:srgbClr val="000000"/>
                </a:solidFill>
                <a:latin typeface="Roboto"/>
                <a:ea typeface="Roboto"/>
              </a:rPr>
              <a:t>IFY</a:t>
            </a:r>
            <a:r>
              <a:rPr b="0" lang="pt-BR" sz="2200" spc="-1" strike="noStrike">
                <a:solidFill>
                  <a:srgbClr val="000000"/>
                </a:solidFill>
                <a:latin typeface="Roboto"/>
                <a:ea typeface="Roboto"/>
              </a:rPr>
              <a:t>, que acrescenta a substantivos e adjetivos.</a:t>
            </a:r>
            <a:endParaRPr b="0" lang="pt-BR" sz="2200" spc="-1" strike="noStrike">
              <a:solidFill>
                <a:srgbClr val="000000"/>
              </a:solidFill>
              <a:latin typeface="Arial"/>
            </a:endParaRPr>
          </a:p>
          <a:p>
            <a:pPr marL="457200" indent="-367920">
              <a:lnSpc>
                <a:spcPct val="115000"/>
              </a:lnSpc>
              <a:spcBef>
                <a:spcPts val="1599"/>
              </a:spcBef>
              <a:buClr>
                <a:srgbClr val="000000"/>
              </a:buClr>
              <a:buFont typeface="Roboto"/>
              <a:buChar char="-"/>
            </a:pPr>
            <a:r>
              <a:rPr b="0" lang="pt-BR" sz="2200" spc="-1" strike="noStrike">
                <a:solidFill>
                  <a:srgbClr val="000000"/>
                </a:solidFill>
                <a:latin typeface="Roboto"/>
                <a:ea typeface="Roboto"/>
              </a:rPr>
              <a:t>beaut</a:t>
            </a:r>
            <a:r>
              <a:rPr b="1" lang="pt-BR" sz="2200" spc="-1" strike="noStrike">
                <a:solidFill>
                  <a:srgbClr val="000000"/>
                </a:solidFill>
                <a:latin typeface="Roboto"/>
                <a:ea typeface="Roboto"/>
              </a:rPr>
              <a:t>IFY</a:t>
            </a:r>
            <a:r>
              <a:rPr b="0" lang="pt-BR" sz="2200" spc="-1" strike="noStrike">
                <a:solidFill>
                  <a:srgbClr val="000000"/>
                </a:solidFill>
                <a:latin typeface="Roboto"/>
                <a:ea typeface="Roboto"/>
              </a:rPr>
              <a:t> (embelezar) - do substantivo: beauty(beleza)</a:t>
            </a:r>
            <a:endParaRPr b="0" lang="pt-BR" sz="2200" spc="-1" strike="noStrike">
              <a:solidFill>
                <a:srgbClr val="000000"/>
              </a:solidFill>
              <a:latin typeface="Arial"/>
            </a:endParaRPr>
          </a:p>
          <a:p>
            <a:pPr marL="457200" indent="-367920">
              <a:lnSpc>
                <a:spcPct val="115000"/>
              </a:lnSpc>
              <a:buClr>
                <a:srgbClr val="000000"/>
              </a:buClr>
              <a:buFont typeface="Roboto"/>
              <a:buChar char="-"/>
            </a:pPr>
            <a:r>
              <a:rPr b="0" lang="pt-BR" sz="2200" spc="-1" strike="noStrike">
                <a:solidFill>
                  <a:srgbClr val="000000"/>
                </a:solidFill>
                <a:latin typeface="Roboto"/>
                <a:ea typeface="Roboto"/>
              </a:rPr>
              <a:t>simpl</a:t>
            </a:r>
            <a:r>
              <a:rPr b="1" lang="pt-BR" sz="2200" spc="-1" strike="noStrike">
                <a:solidFill>
                  <a:srgbClr val="000000"/>
                </a:solidFill>
                <a:latin typeface="Roboto"/>
                <a:ea typeface="Roboto"/>
              </a:rPr>
              <a:t>IFY</a:t>
            </a:r>
            <a:r>
              <a:rPr b="0" lang="pt-BR" sz="2200" spc="-1" strike="noStrike">
                <a:solidFill>
                  <a:srgbClr val="000000"/>
                </a:solidFill>
                <a:latin typeface="Roboto"/>
                <a:ea typeface="Roboto"/>
              </a:rPr>
              <a:t> (classificar) - do substantivo: code(código)</a:t>
            </a:r>
            <a:endParaRPr b="0" lang="pt-BR" sz="2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timing>
    <p:tnLst>
      <p:par>
        <p:cTn id="37" dur="indefinite" restart="never" nodeType="tmRoot">
          <p:childTnLst>
            <p:seq>
              <p:cTn id="38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TextShape 1"/>
          <p:cNvSpPr txBox="1"/>
          <p:nvPr/>
        </p:nvSpPr>
        <p:spPr>
          <a:xfrm>
            <a:off x="311760" y="240120"/>
            <a:ext cx="8520120" cy="4404600"/>
          </a:xfrm>
          <a:prstGeom prst="rect">
            <a:avLst/>
          </a:prstGeom>
          <a:noFill/>
          <a:ln>
            <a:noFill/>
          </a:ln>
        </p:spPr>
        <p:txBody>
          <a:bodyPr tIns="91440" bIns="91440"/>
          <a:p>
            <a:pPr>
              <a:lnSpc>
                <a:spcPct val="100000"/>
              </a:lnSpc>
            </a:pPr>
            <a:r>
              <a:rPr b="0" lang="pt-BR" sz="1800" spc="-1" strike="noStrike">
                <a:solidFill>
                  <a:srgbClr val="000000"/>
                </a:solidFill>
                <a:latin typeface="Roboto"/>
                <a:ea typeface="Roboto"/>
              </a:rPr>
              <a:t>PREDICTING :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marL="457200" indent="-342720">
              <a:lnSpc>
                <a:spcPct val="100000"/>
              </a:lnSpc>
              <a:spcBef>
                <a:spcPts val="1599"/>
              </a:spcBef>
              <a:buClr>
                <a:srgbClr val="000000"/>
              </a:buClr>
              <a:buFont typeface="Roboto"/>
              <a:buChar char="➔"/>
            </a:pPr>
            <a:r>
              <a:rPr b="0" lang="pt-BR" sz="1800" spc="-1" strike="noStrike">
                <a:solidFill>
                  <a:srgbClr val="000000"/>
                </a:solidFill>
                <a:latin typeface="Roboto"/>
                <a:ea typeface="Roboto"/>
              </a:rPr>
              <a:t>Formulação de hipóteses;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marL="457200" indent="-342720">
              <a:lnSpc>
                <a:spcPct val="100000"/>
              </a:lnSpc>
              <a:buClr>
                <a:srgbClr val="000000"/>
              </a:buClr>
              <a:buFont typeface="Roboto"/>
              <a:buChar char="➔"/>
            </a:pPr>
            <a:r>
              <a:rPr b="0" lang="pt-BR" sz="1800" spc="-1" strike="noStrike">
                <a:solidFill>
                  <a:srgbClr val="000000"/>
                </a:solidFill>
                <a:latin typeface="Roboto"/>
                <a:ea typeface="Roboto"/>
              </a:rPr>
              <a:t>Interferência pertinentes ao significado do texto.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15000"/>
              </a:lnSpc>
              <a:spcBef>
                <a:spcPts val="1599"/>
              </a:spcBef>
            </a:pPr>
            <a:r>
              <a:rPr b="0" lang="pt-BR" sz="1800" spc="-1" strike="noStrike">
                <a:solidFill>
                  <a:srgbClr val="000000"/>
                </a:solidFill>
                <a:latin typeface="Roboto"/>
                <a:ea typeface="Roboto"/>
              </a:rPr>
              <a:t>SKIMMING: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marL="457200" indent="-342720">
              <a:lnSpc>
                <a:spcPct val="100000"/>
              </a:lnSpc>
              <a:spcBef>
                <a:spcPts val="1599"/>
              </a:spcBef>
              <a:buClr>
                <a:srgbClr val="000000"/>
              </a:buClr>
              <a:buFont typeface="Roboto"/>
              <a:buChar char="➔"/>
            </a:pPr>
            <a:r>
              <a:rPr b="0" lang="pt-BR" sz="1800" spc="-1" strike="noStrike">
                <a:solidFill>
                  <a:srgbClr val="000000"/>
                </a:solidFill>
                <a:latin typeface="Roboto"/>
                <a:ea typeface="Roboto"/>
              </a:rPr>
              <a:t>Identificar informações do texto através de uma rápida leitura;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marL="457200" indent="-342720">
              <a:lnSpc>
                <a:spcPct val="100000"/>
              </a:lnSpc>
              <a:buClr>
                <a:srgbClr val="000000"/>
              </a:buClr>
              <a:buFont typeface="Roboto"/>
              <a:buChar char="➔"/>
            </a:pPr>
            <a:r>
              <a:rPr b="0" lang="pt-BR" sz="1800" spc="-1" strike="noStrike">
                <a:solidFill>
                  <a:srgbClr val="000000"/>
                </a:solidFill>
                <a:latin typeface="Roboto"/>
                <a:ea typeface="Roboto"/>
              </a:rPr>
              <a:t>Layout, título,subtítulo,cognatos e informações não verbais(gráficos, figuras)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15000"/>
              </a:lnSpc>
              <a:spcBef>
                <a:spcPts val="1599"/>
              </a:spcBef>
            </a:pPr>
            <a:r>
              <a:rPr b="0" lang="pt-BR" sz="1800" spc="-1" strike="noStrike">
                <a:solidFill>
                  <a:srgbClr val="000000"/>
                </a:solidFill>
                <a:latin typeface="Roboto"/>
                <a:ea typeface="Roboto"/>
              </a:rPr>
              <a:t>SCANNING: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marL="457200" indent="-342720">
              <a:lnSpc>
                <a:spcPct val="115000"/>
              </a:lnSpc>
              <a:spcBef>
                <a:spcPts val="1599"/>
              </a:spcBef>
              <a:buClr>
                <a:srgbClr val="000000"/>
              </a:buClr>
              <a:buFont typeface="Roboto"/>
              <a:buChar char="➔"/>
            </a:pPr>
            <a:r>
              <a:rPr b="0" lang="pt-BR" sz="1800" spc="-1" strike="noStrike">
                <a:solidFill>
                  <a:srgbClr val="000000"/>
                </a:solidFill>
                <a:latin typeface="Roboto"/>
                <a:ea typeface="Roboto"/>
              </a:rPr>
              <a:t>Uma leitura rápida buscando uma informação desejada;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marL="457200" indent="-342720">
              <a:lnSpc>
                <a:spcPct val="115000"/>
              </a:lnSpc>
              <a:buClr>
                <a:srgbClr val="000000"/>
              </a:buClr>
              <a:buFont typeface="Roboto"/>
              <a:buChar char="➔"/>
            </a:pPr>
            <a:r>
              <a:rPr b="0" lang="pt-BR" sz="1800" spc="-1" strike="noStrike">
                <a:solidFill>
                  <a:srgbClr val="000000"/>
                </a:solidFill>
                <a:latin typeface="Roboto"/>
                <a:ea typeface="Roboto"/>
              </a:rPr>
              <a:t>Exemplos: busca por uma palavra no dicionário,busca por um número na lista telefônica;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15000"/>
              </a:lnSpc>
              <a:spcBef>
                <a:spcPts val="1599"/>
              </a:spcBef>
              <a:spcAft>
                <a:spcPts val="1599"/>
              </a:spcAft>
            </a:pP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timing>
    <p:tnLst>
      <p:par>
        <p:cTn id="3" dur="indefinite" restart="never" nodeType="tmRoot">
          <p:childTnLst>
            <p:seq>
              <p:cTn id="4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TextShape 1"/>
          <p:cNvSpPr txBox="1"/>
          <p:nvPr/>
        </p:nvSpPr>
        <p:spPr>
          <a:xfrm>
            <a:off x="263880" y="720000"/>
            <a:ext cx="8520120" cy="3913920"/>
          </a:xfrm>
          <a:prstGeom prst="rect">
            <a:avLst/>
          </a:prstGeom>
          <a:noFill/>
          <a:ln>
            <a:noFill/>
          </a:ln>
        </p:spPr>
        <p:txBody>
          <a:bodyPr tIns="91440" bIns="91440"/>
          <a:p>
            <a:pPr>
              <a:lnSpc>
                <a:spcPct val="115000"/>
              </a:lnSpc>
            </a:pPr>
            <a:r>
              <a:rPr b="1" lang="pt-BR" sz="2200" spc="-1" strike="noStrike">
                <a:solidFill>
                  <a:srgbClr val="000000"/>
                </a:solidFill>
                <a:latin typeface="Roboto"/>
                <a:ea typeface="Roboto"/>
              </a:rPr>
              <a:t>EN</a:t>
            </a:r>
            <a:r>
              <a:rPr b="0" lang="pt-BR" sz="2200" spc="-1" strike="noStrike">
                <a:solidFill>
                  <a:srgbClr val="000000"/>
                </a:solidFill>
                <a:latin typeface="Roboto"/>
                <a:ea typeface="Roboto"/>
              </a:rPr>
              <a:t> que se acrescenta a adjetivo.</a:t>
            </a:r>
            <a:endParaRPr b="0" lang="pt-BR" sz="2200" spc="-1" strike="noStrike">
              <a:solidFill>
                <a:srgbClr val="000000"/>
              </a:solidFill>
              <a:latin typeface="Arial"/>
            </a:endParaRPr>
          </a:p>
          <a:p>
            <a:pPr marL="457200" indent="-367920">
              <a:lnSpc>
                <a:spcPct val="115000"/>
              </a:lnSpc>
              <a:spcBef>
                <a:spcPts val="1599"/>
              </a:spcBef>
              <a:buClr>
                <a:srgbClr val="000000"/>
              </a:buClr>
              <a:buFont typeface="Roboto"/>
              <a:buChar char="-"/>
            </a:pPr>
            <a:r>
              <a:rPr b="0" lang="pt-BR" sz="2200" spc="-1" strike="noStrike">
                <a:solidFill>
                  <a:srgbClr val="000000"/>
                </a:solidFill>
                <a:latin typeface="Roboto"/>
                <a:ea typeface="Roboto"/>
              </a:rPr>
              <a:t>sadd</a:t>
            </a:r>
            <a:r>
              <a:rPr b="1" lang="pt-BR" sz="2200" spc="-1" strike="noStrike">
                <a:solidFill>
                  <a:srgbClr val="000000"/>
                </a:solidFill>
                <a:latin typeface="Roboto"/>
                <a:ea typeface="Roboto"/>
              </a:rPr>
              <a:t>EN</a:t>
            </a:r>
            <a:r>
              <a:rPr b="0" lang="pt-BR" sz="2200" spc="-1" strike="noStrike">
                <a:solidFill>
                  <a:srgbClr val="000000"/>
                </a:solidFill>
                <a:latin typeface="Roboto"/>
                <a:ea typeface="Roboto"/>
              </a:rPr>
              <a:t> (entristecer) - do adjetivo: sad(triste)</a:t>
            </a:r>
            <a:endParaRPr b="0" lang="pt-BR" sz="2200" spc="-1" strike="noStrike">
              <a:solidFill>
                <a:srgbClr val="000000"/>
              </a:solidFill>
              <a:latin typeface="Arial"/>
            </a:endParaRPr>
          </a:p>
          <a:p>
            <a:pPr marL="457200" indent="-367920">
              <a:lnSpc>
                <a:spcPct val="115000"/>
              </a:lnSpc>
              <a:buClr>
                <a:srgbClr val="000000"/>
              </a:buClr>
              <a:buFont typeface="Roboto"/>
              <a:buChar char="-"/>
            </a:pPr>
            <a:r>
              <a:rPr b="0" lang="pt-BR" sz="2200" spc="-1" strike="noStrike">
                <a:solidFill>
                  <a:srgbClr val="000000"/>
                </a:solidFill>
                <a:latin typeface="Roboto"/>
                <a:ea typeface="Roboto"/>
              </a:rPr>
              <a:t>less</a:t>
            </a:r>
            <a:r>
              <a:rPr b="1" lang="pt-BR" sz="2200" spc="-1" strike="noStrike">
                <a:solidFill>
                  <a:srgbClr val="000000"/>
                </a:solidFill>
                <a:latin typeface="Roboto"/>
                <a:ea typeface="Roboto"/>
              </a:rPr>
              <a:t>EN</a:t>
            </a:r>
            <a:r>
              <a:rPr b="0" lang="pt-BR" sz="2200" spc="-1" strike="noStrike">
                <a:solidFill>
                  <a:srgbClr val="000000"/>
                </a:solidFill>
                <a:latin typeface="Roboto"/>
                <a:ea typeface="Roboto"/>
              </a:rPr>
              <a:t> (minimizar) - do adjetivo: less(menos)</a:t>
            </a:r>
            <a:endParaRPr b="0" lang="pt-BR" sz="2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timing>
    <p:tnLst>
      <p:par>
        <p:cTn id="39" dur="indefinite" restart="never" nodeType="tmRoot">
          <p:childTnLst>
            <p:seq>
              <p:cTn id="40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TextShape 1"/>
          <p:cNvSpPr txBox="1"/>
          <p:nvPr/>
        </p:nvSpPr>
        <p:spPr>
          <a:xfrm>
            <a:off x="311760" y="410040"/>
            <a:ext cx="8520120" cy="607320"/>
          </a:xfrm>
          <a:prstGeom prst="rect">
            <a:avLst/>
          </a:prstGeom>
          <a:noFill/>
          <a:ln>
            <a:noFill/>
          </a:ln>
        </p:spPr>
        <p:txBody>
          <a:bodyPr tIns="91440" bIns="91440"/>
          <a:p>
            <a:pPr algn="ctr">
              <a:lnSpc>
                <a:spcPct val="100000"/>
              </a:lnSpc>
            </a:pPr>
            <a:r>
              <a:rPr b="1" lang="pt-BR" sz="3000" spc="-1" strike="noStrike">
                <a:solidFill>
                  <a:srgbClr val="2a3990"/>
                </a:solidFill>
                <a:latin typeface="Roboto"/>
                <a:ea typeface="Roboto"/>
              </a:rPr>
              <a:t>Preffix (Prefixos)</a:t>
            </a:r>
            <a:endParaRPr b="0" lang="pt-BR" sz="3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2" name="TextShape 2"/>
          <p:cNvSpPr txBox="1"/>
          <p:nvPr/>
        </p:nvSpPr>
        <p:spPr>
          <a:xfrm>
            <a:off x="311760" y="1141560"/>
            <a:ext cx="7718040" cy="1429920"/>
          </a:xfrm>
          <a:prstGeom prst="rect">
            <a:avLst/>
          </a:prstGeom>
          <a:noFill/>
          <a:ln>
            <a:noFill/>
          </a:ln>
        </p:spPr>
        <p:txBody>
          <a:bodyPr tIns="91440" bIns="91440"/>
          <a:p>
            <a:pPr>
              <a:lnSpc>
                <a:spcPct val="115000"/>
              </a:lnSpc>
            </a:pPr>
            <a:r>
              <a:rPr b="0" lang="pt-BR" sz="2200" spc="-1" strike="noStrike">
                <a:solidFill>
                  <a:srgbClr val="000000"/>
                </a:solidFill>
                <a:latin typeface="Roboto"/>
                <a:ea typeface="Roboto"/>
              </a:rPr>
              <a:t>Os</a:t>
            </a:r>
            <a:r>
              <a:rPr b="1" lang="pt-BR" sz="2200" spc="-1" strike="noStrike">
                <a:solidFill>
                  <a:srgbClr val="000000"/>
                </a:solidFill>
                <a:latin typeface="Roboto"/>
                <a:ea typeface="Roboto"/>
              </a:rPr>
              <a:t> Prefixos</a:t>
            </a:r>
            <a:r>
              <a:rPr b="0" lang="pt-BR" sz="2200" spc="-1" strike="noStrike">
                <a:solidFill>
                  <a:srgbClr val="000000"/>
                </a:solidFill>
                <a:latin typeface="Roboto"/>
                <a:ea typeface="Roboto"/>
              </a:rPr>
              <a:t>, normalmente não alteram a categoria gramatical da palavra-base a que se aplicam. Seu papel é predominantemente semântico, isto é, eles alteram o significado da base.</a:t>
            </a:r>
            <a:endParaRPr b="0" lang="pt-BR" sz="22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15000"/>
              </a:lnSpc>
              <a:spcBef>
                <a:spcPts val="1599"/>
              </a:spcBef>
              <a:spcAft>
                <a:spcPts val="1599"/>
              </a:spcAft>
            </a:pPr>
            <a:endParaRPr b="0" lang="pt-BR" sz="2200" spc="-1" strike="noStrike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123" name="Google Shape;251;p43" descr=""/>
          <p:cNvPicPr/>
          <p:nvPr/>
        </p:nvPicPr>
        <p:blipFill>
          <a:blip r:embed="rId1"/>
          <a:stretch/>
        </p:blipFill>
        <p:spPr>
          <a:xfrm>
            <a:off x="746280" y="2834280"/>
            <a:ext cx="3883680" cy="1952640"/>
          </a:xfrm>
          <a:prstGeom prst="rect">
            <a:avLst/>
          </a:prstGeom>
          <a:ln>
            <a:noFill/>
          </a:ln>
        </p:spPr>
      </p:pic>
    </p:spTree>
  </p:cSld>
  <p:timing>
    <p:tnLst>
      <p:par>
        <p:cTn id="41" dur="indefinite" restart="never" nodeType="tmRoot">
          <p:childTnLst>
            <p:seq>
              <p:cTn id="42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TextShape 1"/>
          <p:cNvSpPr txBox="1"/>
          <p:nvPr/>
        </p:nvSpPr>
        <p:spPr>
          <a:xfrm>
            <a:off x="241920" y="560160"/>
            <a:ext cx="8512200" cy="4259520"/>
          </a:xfrm>
          <a:prstGeom prst="rect">
            <a:avLst/>
          </a:prstGeom>
          <a:noFill/>
          <a:ln>
            <a:noFill/>
          </a:ln>
        </p:spPr>
        <p:txBody>
          <a:bodyPr tIns="91440" bIns="91440"/>
          <a:p>
            <a:pPr algn="just">
              <a:lnSpc>
                <a:spcPct val="115000"/>
              </a:lnSpc>
            </a:pPr>
            <a:r>
              <a:rPr b="0" lang="pt-BR" sz="2200" spc="-1" strike="noStrike">
                <a:solidFill>
                  <a:srgbClr val="000000"/>
                </a:solidFill>
                <a:latin typeface="Roboto"/>
                <a:ea typeface="Roboto"/>
              </a:rPr>
              <a:t>I - Prefixos </a:t>
            </a:r>
            <a:r>
              <a:rPr b="1" lang="pt-BR" sz="2200" spc="-1" strike="noStrike" u="sng">
                <a:solidFill>
                  <a:srgbClr val="000000"/>
                </a:solidFill>
                <a:uFillTx/>
                <a:latin typeface="Roboto"/>
                <a:ea typeface="Roboto"/>
              </a:rPr>
              <a:t>Negativos</a:t>
            </a:r>
            <a:r>
              <a:rPr b="1" lang="pt-BR" sz="2200" spc="-1" strike="noStrike">
                <a:solidFill>
                  <a:srgbClr val="000000"/>
                </a:solidFill>
                <a:latin typeface="Roboto"/>
                <a:ea typeface="Roboto"/>
              </a:rPr>
              <a:t>:</a:t>
            </a:r>
            <a:endParaRPr b="0" lang="pt-BR" sz="2200" spc="-1" strike="noStrike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15000"/>
              </a:lnSpc>
            </a:pPr>
            <a:endParaRPr b="0" lang="pt-BR" sz="2200" spc="-1" strike="noStrike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15000"/>
              </a:lnSpc>
            </a:pPr>
            <a:r>
              <a:rPr b="0" lang="pt-BR" sz="1900" spc="-1" strike="noStrike">
                <a:solidFill>
                  <a:srgbClr val="000000"/>
                </a:solidFill>
                <a:latin typeface="Roboto"/>
                <a:ea typeface="Roboto"/>
              </a:rPr>
              <a:t>1. O prefixo </a:t>
            </a:r>
            <a:r>
              <a:rPr b="1" lang="pt-BR" sz="1900" spc="-1" strike="noStrike">
                <a:solidFill>
                  <a:srgbClr val="000000"/>
                </a:solidFill>
                <a:latin typeface="Roboto"/>
                <a:ea typeface="Roboto"/>
              </a:rPr>
              <a:t>UN</a:t>
            </a:r>
            <a:r>
              <a:rPr b="0" lang="pt-BR" sz="1900" spc="-1" strike="noStrike">
                <a:solidFill>
                  <a:srgbClr val="000000"/>
                </a:solidFill>
                <a:latin typeface="Roboto"/>
                <a:ea typeface="Roboto"/>
              </a:rPr>
              <a:t> significa “o oposto de”, “não”, quando é acrescentado a adjetivos. Ex.:</a:t>
            </a:r>
            <a:endParaRPr b="0" lang="pt-BR" sz="1900" spc="-1" strike="noStrike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15000"/>
              </a:lnSpc>
            </a:pPr>
            <a:endParaRPr b="0" lang="pt-BR" sz="1900" spc="-1" strike="noStrike">
              <a:solidFill>
                <a:srgbClr val="000000"/>
              </a:solidFill>
              <a:latin typeface="Arial"/>
            </a:endParaRPr>
          </a:p>
          <a:p>
            <a:pPr marL="457200" indent="-348840" algn="just">
              <a:lnSpc>
                <a:spcPct val="115000"/>
              </a:lnSpc>
              <a:buClr>
                <a:srgbClr val="000000"/>
              </a:buClr>
              <a:buFont typeface="Roboto"/>
              <a:buChar char="-"/>
            </a:pPr>
            <a:r>
              <a:rPr b="1" lang="pt-BR" sz="1900" spc="-1" strike="noStrike">
                <a:solidFill>
                  <a:srgbClr val="000000"/>
                </a:solidFill>
                <a:latin typeface="Roboto"/>
                <a:ea typeface="Roboto"/>
              </a:rPr>
              <a:t>UN</a:t>
            </a:r>
            <a:r>
              <a:rPr b="0" lang="pt-BR" sz="1900" spc="-1" strike="noStrike">
                <a:solidFill>
                  <a:srgbClr val="000000"/>
                </a:solidFill>
                <a:latin typeface="Roboto"/>
                <a:ea typeface="Roboto"/>
              </a:rPr>
              <a:t>able (incapaz) – do adjetivo: able(capaz)</a:t>
            </a:r>
            <a:endParaRPr b="0" lang="pt-BR" sz="1900" spc="-1" strike="noStrike">
              <a:solidFill>
                <a:srgbClr val="000000"/>
              </a:solidFill>
              <a:latin typeface="Arial"/>
            </a:endParaRPr>
          </a:p>
          <a:p>
            <a:pPr marL="457200" indent="-348840" algn="just">
              <a:lnSpc>
                <a:spcPct val="115000"/>
              </a:lnSpc>
              <a:buClr>
                <a:srgbClr val="000000"/>
              </a:buClr>
              <a:buFont typeface="Roboto"/>
              <a:buChar char="-"/>
            </a:pPr>
            <a:r>
              <a:rPr b="1" lang="pt-BR" sz="1900" spc="-1" strike="noStrike">
                <a:solidFill>
                  <a:srgbClr val="000000"/>
                </a:solidFill>
                <a:latin typeface="Roboto"/>
                <a:ea typeface="Roboto"/>
              </a:rPr>
              <a:t>UN</a:t>
            </a:r>
            <a:r>
              <a:rPr b="0" lang="pt-BR" sz="1900" spc="-1" strike="noStrike">
                <a:solidFill>
                  <a:srgbClr val="000000"/>
                </a:solidFill>
                <a:latin typeface="Roboto"/>
                <a:ea typeface="Roboto"/>
              </a:rPr>
              <a:t>successful (mal-sucedido) – do adjetivo: successful(sucesso)</a:t>
            </a:r>
            <a:endParaRPr b="0" lang="pt-BR" sz="1900" spc="-1" strike="noStrike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15000"/>
              </a:lnSpc>
            </a:pPr>
            <a:endParaRPr b="0" lang="pt-BR" sz="1900" spc="-1" strike="noStrike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15000"/>
              </a:lnSpc>
            </a:pPr>
            <a:r>
              <a:rPr b="0" lang="pt-BR" sz="1900" spc="-1" strike="noStrike">
                <a:solidFill>
                  <a:srgbClr val="000000"/>
                </a:solidFill>
                <a:latin typeface="Roboto"/>
                <a:ea typeface="Roboto"/>
              </a:rPr>
              <a:t>2.  O prefixo </a:t>
            </a:r>
            <a:r>
              <a:rPr b="1" lang="pt-BR" sz="1900" spc="-1" strike="noStrike">
                <a:solidFill>
                  <a:srgbClr val="000000"/>
                </a:solidFill>
                <a:latin typeface="Roboto"/>
                <a:ea typeface="Roboto"/>
              </a:rPr>
              <a:t>A</a:t>
            </a:r>
            <a:r>
              <a:rPr b="0" lang="pt-BR" sz="1900" spc="-1" strike="noStrike">
                <a:solidFill>
                  <a:srgbClr val="000000"/>
                </a:solidFill>
                <a:latin typeface="Roboto"/>
                <a:ea typeface="Roboto"/>
              </a:rPr>
              <a:t> normalmente significa “falta de”. Ex.:</a:t>
            </a:r>
            <a:endParaRPr b="0" lang="pt-BR" sz="1900" spc="-1" strike="noStrike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15000"/>
              </a:lnSpc>
            </a:pPr>
            <a:endParaRPr b="0" lang="pt-BR" sz="1900" spc="-1" strike="noStrike">
              <a:solidFill>
                <a:srgbClr val="000000"/>
              </a:solidFill>
              <a:latin typeface="Arial"/>
            </a:endParaRPr>
          </a:p>
          <a:p>
            <a:pPr marL="457200" indent="-348840" algn="just">
              <a:lnSpc>
                <a:spcPct val="115000"/>
              </a:lnSpc>
              <a:buClr>
                <a:srgbClr val="000000"/>
              </a:buClr>
              <a:buFont typeface="Roboto"/>
              <a:buChar char="-"/>
            </a:pPr>
            <a:r>
              <a:rPr b="1" lang="pt-BR" sz="1900" spc="-1" strike="noStrike">
                <a:solidFill>
                  <a:srgbClr val="000000"/>
                </a:solidFill>
                <a:latin typeface="Roboto"/>
                <a:ea typeface="Roboto"/>
              </a:rPr>
              <a:t>A</a:t>
            </a:r>
            <a:r>
              <a:rPr b="0" lang="pt-BR" sz="1900" spc="-1" strike="noStrike">
                <a:solidFill>
                  <a:srgbClr val="000000"/>
                </a:solidFill>
                <a:latin typeface="Roboto"/>
                <a:ea typeface="Roboto"/>
              </a:rPr>
              <a:t>cephalous (acéfalo)</a:t>
            </a:r>
            <a:endParaRPr b="0" lang="pt-BR" sz="1900" spc="-1" strike="noStrike">
              <a:solidFill>
                <a:srgbClr val="000000"/>
              </a:solidFill>
              <a:latin typeface="Arial"/>
            </a:endParaRPr>
          </a:p>
          <a:p>
            <a:pPr marL="457200" indent="-348840" algn="just">
              <a:lnSpc>
                <a:spcPct val="115000"/>
              </a:lnSpc>
              <a:buClr>
                <a:srgbClr val="000000"/>
              </a:buClr>
              <a:buFont typeface="Roboto"/>
              <a:buChar char="-"/>
            </a:pPr>
            <a:r>
              <a:rPr b="1" lang="pt-BR" sz="1900" spc="-1" strike="noStrike">
                <a:solidFill>
                  <a:srgbClr val="000000"/>
                </a:solidFill>
                <a:latin typeface="Roboto"/>
                <a:ea typeface="Roboto"/>
              </a:rPr>
              <a:t>As</a:t>
            </a:r>
            <a:r>
              <a:rPr b="0" lang="pt-BR" sz="1900" spc="-1" strike="noStrike">
                <a:solidFill>
                  <a:srgbClr val="000000"/>
                </a:solidFill>
                <a:latin typeface="Roboto"/>
                <a:ea typeface="Roboto"/>
              </a:rPr>
              <a:t>ymmetry (assimetria)</a:t>
            </a:r>
            <a:endParaRPr b="0" lang="pt-BR" sz="1900" spc="-1" strike="noStrike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15000"/>
              </a:lnSpc>
            </a:pPr>
            <a:endParaRPr b="0" lang="pt-BR" sz="19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15000"/>
              </a:lnSpc>
              <a:spcAft>
                <a:spcPts val="1599"/>
              </a:spcAft>
            </a:pPr>
            <a:endParaRPr b="0" lang="pt-BR" sz="19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timing>
    <p:tnLst>
      <p:par>
        <p:cTn id="43" dur="indefinite" restart="never" nodeType="tmRoot">
          <p:childTnLst>
            <p:seq>
              <p:cTn id="44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TextShape 1"/>
          <p:cNvSpPr txBox="1"/>
          <p:nvPr/>
        </p:nvSpPr>
        <p:spPr>
          <a:xfrm>
            <a:off x="311760" y="616680"/>
            <a:ext cx="8520120" cy="3951720"/>
          </a:xfrm>
          <a:prstGeom prst="rect">
            <a:avLst/>
          </a:prstGeom>
          <a:noFill/>
          <a:ln>
            <a:noFill/>
          </a:ln>
        </p:spPr>
        <p:txBody>
          <a:bodyPr tIns="91440" bIns="91440"/>
          <a:p>
            <a:pPr algn="just">
              <a:lnSpc>
                <a:spcPct val="115000"/>
              </a:lnSpc>
            </a:pPr>
            <a:r>
              <a:rPr b="0" lang="pt-BR" sz="2000" spc="-1" strike="noStrike">
                <a:solidFill>
                  <a:srgbClr val="000000"/>
                </a:solidFill>
                <a:latin typeface="Roboto"/>
                <a:ea typeface="Roboto"/>
              </a:rPr>
              <a:t>3. O prefixo </a:t>
            </a:r>
            <a:r>
              <a:rPr b="1" lang="pt-BR" sz="2000" spc="-1" strike="noStrike">
                <a:solidFill>
                  <a:srgbClr val="000000"/>
                </a:solidFill>
                <a:latin typeface="Roboto"/>
                <a:ea typeface="Roboto"/>
              </a:rPr>
              <a:t>NON</a:t>
            </a:r>
            <a:r>
              <a:rPr b="0" lang="pt-BR" sz="2000" spc="-1" strike="noStrike">
                <a:solidFill>
                  <a:srgbClr val="000000"/>
                </a:solidFill>
                <a:latin typeface="Roboto"/>
                <a:ea typeface="Roboto"/>
              </a:rPr>
              <a:t> pode ser considerado como correspondente à negação da palavra ou expressão. Ex.:</a:t>
            </a:r>
            <a:endParaRPr b="0" lang="pt-BR" sz="2000" spc="-1" strike="noStrike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15000"/>
              </a:lnSpc>
            </a:pPr>
            <a:endParaRPr b="0" lang="pt-BR" sz="2000" spc="-1" strike="noStrike">
              <a:solidFill>
                <a:srgbClr val="000000"/>
              </a:solidFill>
              <a:latin typeface="Arial"/>
            </a:endParaRPr>
          </a:p>
          <a:p>
            <a:pPr marL="457200" indent="-355320" algn="just">
              <a:lnSpc>
                <a:spcPct val="115000"/>
              </a:lnSpc>
              <a:buClr>
                <a:srgbClr val="000000"/>
              </a:buClr>
              <a:buFont typeface="Roboto"/>
              <a:buChar char="-"/>
            </a:pPr>
            <a:r>
              <a:rPr b="1" lang="pt-BR" sz="2000" spc="-1" strike="noStrike">
                <a:solidFill>
                  <a:srgbClr val="000000"/>
                </a:solidFill>
                <a:latin typeface="Roboto"/>
                <a:ea typeface="Roboto"/>
              </a:rPr>
              <a:t>Non</a:t>
            </a:r>
            <a:r>
              <a:rPr b="0" lang="pt-BR" sz="2000" spc="-1" strike="noStrike">
                <a:solidFill>
                  <a:srgbClr val="000000"/>
                </a:solidFill>
                <a:latin typeface="Roboto"/>
                <a:ea typeface="Roboto"/>
              </a:rPr>
              <a:t>-scientific (o que não é científico)</a:t>
            </a:r>
            <a:endParaRPr b="0" lang="pt-BR" sz="2000" spc="-1" strike="noStrike">
              <a:solidFill>
                <a:srgbClr val="000000"/>
              </a:solidFill>
              <a:latin typeface="Arial"/>
            </a:endParaRPr>
          </a:p>
          <a:p>
            <a:pPr marL="457200" indent="-355320" algn="just">
              <a:lnSpc>
                <a:spcPct val="115000"/>
              </a:lnSpc>
              <a:buClr>
                <a:srgbClr val="000000"/>
              </a:buClr>
              <a:buFont typeface="Roboto"/>
              <a:buChar char="-"/>
            </a:pPr>
            <a:r>
              <a:rPr b="1" lang="pt-BR" sz="2000" spc="-1" strike="noStrike">
                <a:solidFill>
                  <a:srgbClr val="000000"/>
                </a:solidFill>
                <a:latin typeface="Roboto"/>
                <a:ea typeface="Roboto"/>
              </a:rPr>
              <a:t>Non</a:t>
            </a:r>
            <a:r>
              <a:rPr b="0" lang="pt-BR" sz="2000" spc="-1" strike="noStrike">
                <a:solidFill>
                  <a:srgbClr val="000000"/>
                </a:solidFill>
                <a:latin typeface="Roboto"/>
                <a:ea typeface="Roboto"/>
              </a:rPr>
              <a:t>-sense (o que não tem sentido)</a:t>
            </a:r>
            <a:endParaRPr b="0" lang="pt-BR" sz="2000" spc="-1" strike="noStrike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15000"/>
              </a:lnSpc>
            </a:pPr>
            <a:endParaRPr b="0" lang="pt-BR" sz="2000" spc="-1" strike="noStrike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15000"/>
              </a:lnSpc>
            </a:pPr>
            <a:r>
              <a:rPr b="0" lang="pt-BR" sz="2000" spc="-1" strike="noStrike">
                <a:solidFill>
                  <a:srgbClr val="000000"/>
                </a:solidFill>
                <a:latin typeface="Roboto"/>
                <a:ea typeface="Roboto"/>
              </a:rPr>
              <a:t>4. O prefixo </a:t>
            </a:r>
            <a:r>
              <a:rPr b="1" lang="pt-BR" sz="2000" spc="-1" strike="noStrike">
                <a:solidFill>
                  <a:srgbClr val="000000"/>
                </a:solidFill>
                <a:latin typeface="Roboto"/>
                <a:ea typeface="Roboto"/>
              </a:rPr>
              <a:t>DIS</a:t>
            </a:r>
            <a:r>
              <a:rPr b="0" lang="pt-BR" sz="2000" spc="-1" strike="noStrike">
                <a:solidFill>
                  <a:srgbClr val="000000"/>
                </a:solidFill>
                <a:latin typeface="Roboto"/>
                <a:ea typeface="Roboto"/>
              </a:rPr>
              <a:t> torna igualmente negativos: adjetivos, verbos e substantivos abstratos. Ex.:</a:t>
            </a:r>
            <a:endParaRPr b="0" lang="pt-BR" sz="2000" spc="-1" strike="noStrike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15000"/>
              </a:lnSpc>
            </a:pPr>
            <a:endParaRPr b="0" lang="pt-BR" sz="2000" spc="-1" strike="noStrike">
              <a:solidFill>
                <a:srgbClr val="000000"/>
              </a:solidFill>
              <a:latin typeface="Arial"/>
            </a:endParaRPr>
          </a:p>
          <a:p>
            <a:pPr marL="457200" indent="-355320" algn="just">
              <a:lnSpc>
                <a:spcPct val="115000"/>
              </a:lnSpc>
              <a:buClr>
                <a:srgbClr val="000000"/>
              </a:buClr>
              <a:buFont typeface="Roboto"/>
              <a:buChar char="-"/>
            </a:pPr>
            <a:r>
              <a:rPr b="1" lang="pt-BR" sz="2000" spc="-1" strike="noStrike">
                <a:solidFill>
                  <a:srgbClr val="000000"/>
                </a:solidFill>
                <a:latin typeface="Roboto"/>
                <a:ea typeface="Roboto"/>
              </a:rPr>
              <a:t>DIS</a:t>
            </a:r>
            <a:r>
              <a:rPr b="0" lang="pt-BR" sz="2000" spc="-1" strike="noStrike">
                <a:solidFill>
                  <a:srgbClr val="000000"/>
                </a:solidFill>
                <a:latin typeface="Roboto"/>
                <a:ea typeface="Roboto"/>
              </a:rPr>
              <a:t>honest (desonesto) – do adjetivo: honest</a:t>
            </a:r>
            <a:r>
              <a:rPr b="0" lang="pt-BR" sz="2000" spc="-1" strike="noStrike">
                <a:solidFill>
                  <a:srgbClr val="000000"/>
                </a:solidFill>
                <a:latin typeface="Roboto"/>
                <a:ea typeface="Roboto"/>
              </a:rPr>
              <a:t>	</a:t>
            </a:r>
            <a:r>
              <a:rPr b="0" lang="pt-BR" sz="2000" spc="-1" strike="noStrike">
                <a:solidFill>
                  <a:srgbClr val="000000"/>
                </a:solidFill>
                <a:latin typeface="Roboto"/>
                <a:ea typeface="Roboto"/>
              </a:rPr>
              <a:t>(honesto)</a:t>
            </a:r>
            <a:endParaRPr b="0" lang="pt-BR" sz="2000" spc="-1" strike="noStrike">
              <a:solidFill>
                <a:srgbClr val="000000"/>
              </a:solidFill>
              <a:latin typeface="Arial"/>
            </a:endParaRPr>
          </a:p>
          <a:p>
            <a:pPr marL="457200" indent="-355320" algn="just">
              <a:lnSpc>
                <a:spcPct val="115000"/>
              </a:lnSpc>
              <a:buClr>
                <a:srgbClr val="000000"/>
              </a:buClr>
              <a:buFont typeface="Roboto"/>
              <a:buChar char="-"/>
            </a:pPr>
            <a:r>
              <a:rPr b="1" lang="pt-BR" sz="2000" spc="-1" strike="noStrike">
                <a:solidFill>
                  <a:srgbClr val="000000"/>
                </a:solidFill>
                <a:latin typeface="Roboto"/>
                <a:ea typeface="Roboto"/>
              </a:rPr>
              <a:t>DIS</a:t>
            </a:r>
            <a:r>
              <a:rPr b="0" lang="pt-BR" sz="2000" spc="-1" strike="noStrike">
                <a:solidFill>
                  <a:srgbClr val="000000"/>
                </a:solidFill>
                <a:latin typeface="Roboto"/>
                <a:ea typeface="Roboto"/>
              </a:rPr>
              <a:t>obey (desobedecer) – do verbo: to obey(obedecer)</a:t>
            </a:r>
            <a:endParaRPr b="0" lang="pt-BR" sz="20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15000"/>
              </a:lnSpc>
              <a:spcAft>
                <a:spcPts val="1599"/>
              </a:spcAft>
            </a:pPr>
            <a:endParaRPr b="0" lang="pt-BR" sz="20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timing>
    <p:tnLst>
      <p:par>
        <p:cTn id="45" dur="indefinite" restart="never" nodeType="tmRoot">
          <p:childTnLst>
            <p:seq>
              <p:cTn id="46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TextShape 1"/>
          <p:cNvSpPr txBox="1"/>
          <p:nvPr/>
        </p:nvSpPr>
        <p:spPr>
          <a:xfrm>
            <a:off x="311760" y="630000"/>
            <a:ext cx="8520120" cy="3938760"/>
          </a:xfrm>
          <a:prstGeom prst="rect">
            <a:avLst/>
          </a:prstGeom>
          <a:noFill/>
          <a:ln>
            <a:noFill/>
          </a:ln>
        </p:spPr>
        <p:txBody>
          <a:bodyPr tIns="91440" bIns="91440"/>
          <a:p>
            <a:pPr algn="just">
              <a:lnSpc>
                <a:spcPct val="115000"/>
              </a:lnSpc>
            </a:pPr>
            <a:r>
              <a:rPr b="0" lang="pt-BR" sz="2200" spc="-1" strike="noStrike">
                <a:solidFill>
                  <a:srgbClr val="000000"/>
                </a:solidFill>
                <a:latin typeface="Roboto"/>
                <a:ea typeface="Roboto"/>
              </a:rPr>
              <a:t>O prefixo </a:t>
            </a:r>
            <a:r>
              <a:rPr b="1" lang="pt-BR" sz="2200" spc="-1" strike="noStrike">
                <a:solidFill>
                  <a:srgbClr val="000000"/>
                </a:solidFill>
                <a:latin typeface="Roboto"/>
                <a:ea typeface="Roboto"/>
              </a:rPr>
              <a:t>IN</a:t>
            </a:r>
            <a:r>
              <a:rPr b="0" lang="pt-BR" sz="2200" spc="-1" strike="noStrike">
                <a:solidFill>
                  <a:srgbClr val="000000"/>
                </a:solidFill>
                <a:latin typeface="Roboto"/>
                <a:ea typeface="Roboto"/>
              </a:rPr>
              <a:t>, </a:t>
            </a:r>
            <a:r>
              <a:rPr b="1" lang="pt-BR" sz="2200" spc="-1" strike="noStrike">
                <a:solidFill>
                  <a:srgbClr val="000000"/>
                </a:solidFill>
                <a:latin typeface="Roboto"/>
                <a:ea typeface="Roboto"/>
              </a:rPr>
              <a:t>IL</a:t>
            </a:r>
            <a:r>
              <a:rPr b="0" lang="pt-BR" sz="2200" spc="-1" strike="noStrike">
                <a:solidFill>
                  <a:srgbClr val="000000"/>
                </a:solidFill>
                <a:latin typeface="Roboto"/>
                <a:ea typeface="Roboto"/>
              </a:rPr>
              <a:t>, </a:t>
            </a:r>
            <a:r>
              <a:rPr b="1" lang="pt-BR" sz="2200" spc="-1" strike="noStrike">
                <a:solidFill>
                  <a:srgbClr val="000000"/>
                </a:solidFill>
                <a:latin typeface="Roboto"/>
                <a:ea typeface="Roboto"/>
              </a:rPr>
              <a:t>IM</a:t>
            </a:r>
            <a:r>
              <a:rPr b="0" lang="pt-BR" sz="2200" spc="-1" strike="noStrike">
                <a:solidFill>
                  <a:srgbClr val="000000"/>
                </a:solidFill>
                <a:latin typeface="Roboto"/>
                <a:ea typeface="Roboto"/>
              </a:rPr>
              <a:t> e </a:t>
            </a:r>
            <a:r>
              <a:rPr b="1" lang="pt-BR" sz="2200" spc="-1" strike="noStrike">
                <a:solidFill>
                  <a:srgbClr val="000000"/>
                </a:solidFill>
                <a:latin typeface="Roboto"/>
                <a:ea typeface="Roboto"/>
              </a:rPr>
              <a:t>IR</a:t>
            </a:r>
            <a:r>
              <a:rPr b="0" lang="pt-BR" sz="2200" spc="-1" strike="noStrike">
                <a:solidFill>
                  <a:srgbClr val="000000"/>
                </a:solidFill>
                <a:latin typeface="Roboto"/>
                <a:ea typeface="Roboto"/>
              </a:rPr>
              <a:t> também significa “o oposto de”, “não”, quando acrescentado a adjetivos. Ocorre com maior frequência com palavras de origem latina.</a:t>
            </a:r>
            <a:endParaRPr b="0" lang="pt-BR" sz="2200" spc="-1" strike="noStrike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15000"/>
              </a:lnSpc>
            </a:pPr>
            <a:r>
              <a:rPr b="0" lang="pt-BR" sz="2200" spc="-1" strike="noStrike">
                <a:solidFill>
                  <a:srgbClr val="000000"/>
                </a:solidFill>
                <a:latin typeface="Roboto"/>
                <a:ea typeface="Roboto"/>
              </a:rPr>
              <a:t>Ex.:</a:t>
            </a:r>
            <a:endParaRPr b="0" lang="pt-BR" sz="2200" spc="-1" strike="noStrike">
              <a:solidFill>
                <a:srgbClr val="000000"/>
              </a:solidFill>
              <a:latin typeface="Arial"/>
            </a:endParaRPr>
          </a:p>
          <a:p>
            <a:pPr marL="457200" indent="-367920" algn="just">
              <a:lnSpc>
                <a:spcPct val="115000"/>
              </a:lnSpc>
              <a:buClr>
                <a:srgbClr val="000000"/>
              </a:buClr>
              <a:buFont typeface="Roboto"/>
              <a:buChar char="-"/>
            </a:pPr>
            <a:r>
              <a:rPr b="1" lang="pt-BR" sz="2200" spc="-1" strike="noStrike">
                <a:solidFill>
                  <a:srgbClr val="000000"/>
                </a:solidFill>
                <a:latin typeface="Roboto"/>
                <a:ea typeface="Roboto"/>
              </a:rPr>
              <a:t>IN</a:t>
            </a:r>
            <a:r>
              <a:rPr b="0" lang="pt-BR" sz="2200" spc="-1" strike="noStrike">
                <a:solidFill>
                  <a:srgbClr val="000000"/>
                </a:solidFill>
                <a:latin typeface="Roboto"/>
                <a:ea typeface="Roboto"/>
              </a:rPr>
              <a:t>different (indiferente) – do adjetivo: different(diferente)</a:t>
            </a:r>
            <a:endParaRPr b="0" lang="pt-BR" sz="2200" spc="-1" strike="noStrike">
              <a:solidFill>
                <a:srgbClr val="000000"/>
              </a:solidFill>
              <a:latin typeface="Arial"/>
            </a:endParaRPr>
          </a:p>
          <a:p>
            <a:pPr marL="457200" indent="-367920" algn="just">
              <a:lnSpc>
                <a:spcPct val="115000"/>
              </a:lnSpc>
              <a:buClr>
                <a:srgbClr val="000000"/>
              </a:buClr>
              <a:buFont typeface="Roboto"/>
              <a:buChar char="-"/>
            </a:pPr>
            <a:r>
              <a:rPr b="1" lang="pt-BR" sz="2200" spc="-1" strike="noStrike">
                <a:solidFill>
                  <a:srgbClr val="000000"/>
                </a:solidFill>
                <a:latin typeface="Roboto"/>
                <a:ea typeface="Roboto"/>
              </a:rPr>
              <a:t>IL</a:t>
            </a:r>
            <a:r>
              <a:rPr b="0" lang="pt-BR" sz="2200" spc="-1" strike="noStrike">
                <a:solidFill>
                  <a:srgbClr val="000000"/>
                </a:solidFill>
                <a:latin typeface="Roboto"/>
                <a:ea typeface="Roboto"/>
              </a:rPr>
              <a:t>logical (ilógico) – do adjetivo: lógico(lógico)</a:t>
            </a:r>
            <a:endParaRPr b="0" lang="pt-BR" sz="2200" spc="-1" strike="noStrike">
              <a:solidFill>
                <a:srgbClr val="000000"/>
              </a:solidFill>
              <a:latin typeface="Arial"/>
            </a:endParaRPr>
          </a:p>
          <a:p>
            <a:pPr marL="457200" indent="-367920" algn="just">
              <a:lnSpc>
                <a:spcPct val="115000"/>
              </a:lnSpc>
              <a:buClr>
                <a:srgbClr val="000000"/>
              </a:buClr>
              <a:buFont typeface="Roboto"/>
              <a:buChar char="-"/>
            </a:pPr>
            <a:r>
              <a:rPr b="1" lang="pt-BR" sz="2200" spc="-1" strike="noStrike">
                <a:solidFill>
                  <a:srgbClr val="000000"/>
                </a:solidFill>
                <a:latin typeface="Roboto"/>
                <a:ea typeface="Roboto"/>
              </a:rPr>
              <a:t>IM</a:t>
            </a:r>
            <a:r>
              <a:rPr b="0" lang="pt-BR" sz="2200" spc="-1" strike="noStrike">
                <a:solidFill>
                  <a:srgbClr val="000000"/>
                </a:solidFill>
                <a:latin typeface="Roboto"/>
                <a:ea typeface="Roboto"/>
              </a:rPr>
              <a:t>movable (imóvel) – do adjetivo: movable(móvel)</a:t>
            </a:r>
            <a:endParaRPr b="0" lang="pt-BR" sz="2200" spc="-1" strike="noStrike">
              <a:solidFill>
                <a:srgbClr val="000000"/>
              </a:solidFill>
              <a:latin typeface="Arial"/>
            </a:endParaRPr>
          </a:p>
          <a:p>
            <a:pPr marL="457200" indent="-367920" algn="just">
              <a:lnSpc>
                <a:spcPct val="115000"/>
              </a:lnSpc>
              <a:buClr>
                <a:srgbClr val="000000"/>
              </a:buClr>
              <a:buFont typeface="Roboto"/>
              <a:buChar char="-"/>
            </a:pPr>
            <a:r>
              <a:rPr b="1" lang="pt-BR" sz="2200" spc="-1" strike="noStrike">
                <a:solidFill>
                  <a:srgbClr val="000000"/>
                </a:solidFill>
                <a:latin typeface="Roboto"/>
                <a:ea typeface="Roboto"/>
              </a:rPr>
              <a:t>IR</a:t>
            </a:r>
            <a:r>
              <a:rPr b="0" lang="pt-BR" sz="2200" spc="-1" strike="noStrike">
                <a:solidFill>
                  <a:srgbClr val="000000"/>
                </a:solidFill>
                <a:latin typeface="Roboto"/>
                <a:ea typeface="Roboto"/>
              </a:rPr>
              <a:t>relevant (irrelevante) – do adjetivo: relevant(relevante)</a:t>
            </a:r>
            <a:endParaRPr b="0" lang="pt-BR" sz="22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15000"/>
              </a:lnSpc>
              <a:spcAft>
                <a:spcPts val="1599"/>
              </a:spcAft>
            </a:pPr>
            <a:endParaRPr b="0" lang="pt-BR" sz="2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timing>
    <p:tnLst>
      <p:par>
        <p:cTn id="47" dur="indefinite" restart="never" nodeType="tmRoot">
          <p:childTnLst>
            <p:seq>
              <p:cTn id="48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TextShape 1"/>
          <p:cNvSpPr txBox="1"/>
          <p:nvPr/>
        </p:nvSpPr>
        <p:spPr>
          <a:xfrm>
            <a:off x="311760" y="419040"/>
            <a:ext cx="8520120" cy="4372200"/>
          </a:xfrm>
          <a:prstGeom prst="rect">
            <a:avLst/>
          </a:prstGeom>
          <a:noFill/>
          <a:ln>
            <a:noFill/>
          </a:ln>
        </p:spPr>
        <p:txBody>
          <a:bodyPr tIns="91440" bIns="91440"/>
          <a:p>
            <a:pPr algn="just">
              <a:lnSpc>
                <a:spcPct val="115000"/>
              </a:lnSpc>
            </a:pPr>
            <a:r>
              <a:rPr b="0" lang="pt-BR" sz="1800" spc="-1" strike="noStrike">
                <a:solidFill>
                  <a:srgbClr val="000000"/>
                </a:solidFill>
                <a:latin typeface="Roboto"/>
                <a:ea typeface="Roboto"/>
              </a:rPr>
              <a:t>Alguns Prefixos </a:t>
            </a:r>
            <a:r>
              <a:rPr b="1" lang="pt-BR" sz="1800" spc="-1" strike="noStrike" u="sng">
                <a:solidFill>
                  <a:srgbClr val="000000"/>
                </a:solidFill>
                <a:uFillTx/>
                <a:latin typeface="Roboto"/>
                <a:ea typeface="Roboto"/>
              </a:rPr>
              <a:t>Reversativos</a:t>
            </a:r>
            <a:r>
              <a:rPr b="1" lang="pt-BR" sz="1800" spc="-1" strike="noStrike">
                <a:solidFill>
                  <a:srgbClr val="000000"/>
                </a:solidFill>
                <a:latin typeface="Roboto"/>
                <a:ea typeface="Roboto"/>
              </a:rPr>
              <a:t>: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15000"/>
              </a:lnSpc>
            </a:pP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15000"/>
              </a:lnSpc>
            </a:pPr>
            <a:r>
              <a:rPr b="0" lang="pt-BR" sz="1800" spc="-1" strike="noStrike">
                <a:solidFill>
                  <a:srgbClr val="000000"/>
                </a:solidFill>
                <a:latin typeface="Roboto"/>
                <a:ea typeface="Roboto"/>
              </a:rPr>
              <a:t>O prefixo </a:t>
            </a:r>
            <a:r>
              <a:rPr b="1" lang="pt-BR" sz="1800" spc="-1" strike="noStrike">
                <a:solidFill>
                  <a:srgbClr val="000000"/>
                </a:solidFill>
                <a:latin typeface="Roboto"/>
                <a:ea typeface="Roboto"/>
              </a:rPr>
              <a:t>UN</a:t>
            </a:r>
            <a:r>
              <a:rPr b="0" lang="pt-BR" sz="1800" spc="-1" strike="noStrike">
                <a:solidFill>
                  <a:srgbClr val="000000"/>
                </a:solidFill>
                <a:latin typeface="Roboto"/>
                <a:ea typeface="Roboto"/>
              </a:rPr>
              <a:t> significa “reverter a ação” ou “privar de”, quando acrescentado a verbos. Ex.: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marL="457200" algn="just">
              <a:lnSpc>
                <a:spcPct val="115000"/>
              </a:lnSpc>
            </a:pP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marL="457200" indent="-342720" algn="just">
              <a:lnSpc>
                <a:spcPct val="115000"/>
              </a:lnSpc>
              <a:buClr>
                <a:srgbClr val="000000"/>
              </a:buClr>
              <a:buFont typeface="Roboto"/>
              <a:buChar char="-"/>
            </a:pPr>
            <a:r>
              <a:rPr b="1" lang="pt-BR" sz="1800" spc="-1" strike="noStrike">
                <a:solidFill>
                  <a:srgbClr val="000000"/>
                </a:solidFill>
                <a:latin typeface="Roboto"/>
                <a:ea typeface="Roboto"/>
              </a:rPr>
              <a:t>UN</a:t>
            </a:r>
            <a:r>
              <a:rPr b="0" lang="pt-BR" sz="1800" spc="-1" strike="noStrike">
                <a:solidFill>
                  <a:srgbClr val="000000"/>
                </a:solidFill>
                <a:latin typeface="Roboto"/>
                <a:ea typeface="Roboto"/>
              </a:rPr>
              <a:t>lock (destravar) – do verbo: to lock(trancar)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marL="457200" indent="-342720" algn="just">
              <a:lnSpc>
                <a:spcPct val="115000"/>
              </a:lnSpc>
              <a:buClr>
                <a:srgbClr val="000000"/>
              </a:buClr>
              <a:buFont typeface="Roboto"/>
              <a:buChar char="-"/>
            </a:pPr>
            <a:r>
              <a:rPr b="1" lang="pt-BR" sz="1800" spc="-1" strike="noStrike">
                <a:solidFill>
                  <a:srgbClr val="000000"/>
                </a:solidFill>
                <a:latin typeface="Roboto"/>
                <a:ea typeface="Roboto"/>
              </a:rPr>
              <a:t>UN</a:t>
            </a:r>
            <a:r>
              <a:rPr b="0" lang="pt-BR" sz="1800" spc="-1" strike="noStrike">
                <a:solidFill>
                  <a:srgbClr val="000000"/>
                </a:solidFill>
                <a:latin typeface="Roboto"/>
                <a:ea typeface="Roboto"/>
              </a:rPr>
              <a:t>do (desfazer) – do verbo: to do(fazer)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15000"/>
              </a:lnSpc>
            </a:pP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15000"/>
              </a:lnSpc>
            </a:pPr>
            <a:r>
              <a:rPr b="0" lang="pt-BR" sz="1800" spc="-1" strike="noStrike">
                <a:solidFill>
                  <a:srgbClr val="000000"/>
                </a:solidFill>
                <a:latin typeface="Roboto"/>
                <a:ea typeface="Roboto"/>
              </a:rPr>
              <a:t>O prefixo </a:t>
            </a:r>
            <a:r>
              <a:rPr b="1" lang="pt-BR" sz="1800" spc="-1" strike="noStrike">
                <a:solidFill>
                  <a:srgbClr val="000000"/>
                </a:solidFill>
                <a:latin typeface="Roboto"/>
                <a:ea typeface="Roboto"/>
              </a:rPr>
              <a:t>DE</a:t>
            </a:r>
            <a:r>
              <a:rPr b="0" lang="pt-BR" sz="1800" spc="-1" strike="noStrike">
                <a:solidFill>
                  <a:srgbClr val="000000"/>
                </a:solidFill>
                <a:latin typeface="Roboto"/>
                <a:ea typeface="Roboto"/>
              </a:rPr>
              <a:t> pode ser acrescentado a verbos ou substantivos abstrato significando “reverter a ação de”. Ex.: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15000"/>
              </a:lnSpc>
            </a:pP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marL="457200" indent="-342720" algn="just">
              <a:lnSpc>
                <a:spcPct val="115000"/>
              </a:lnSpc>
              <a:buClr>
                <a:srgbClr val="000000"/>
              </a:buClr>
              <a:buFont typeface="Roboto"/>
              <a:buChar char="-"/>
            </a:pPr>
            <a:r>
              <a:rPr b="1" lang="pt-BR" sz="1800" spc="-1" strike="noStrike">
                <a:solidFill>
                  <a:srgbClr val="000000"/>
                </a:solidFill>
                <a:latin typeface="Roboto"/>
                <a:ea typeface="Roboto"/>
              </a:rPr>
              <a:t>DE</a:t>
            </a:r>
            <a:r>
              <a:rPr b="0" lang="pt-BR" sz="1800" spc="-1" strike="noStrike">
                <a:solidFill>
                  <a:srgbClr val="000000"/>
                </a:solidFill>
                <a:latin typeface="Roboto"/>
                <a:ea typeface="Roboto"/>
              </a:rPr>
              <a:t>code (decodificar) – do verbo: to code(codificar)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marL="457200" indent="-342720" algn="just">
              <a:lnSpc>
                <a:spcPct val="115000"/>
              </a:lnSpc>
              <a:buClr>
                <a:srgbClr val="000000"/>
              </a:buClr>
              <a:buFont typeface="Roboto"/>
              <a:buChar char="-"/>
            </a:pPr>
            <a:r>
              <a:rPr b="1" lang="pt-BR" sz="1800" spc="-1" strike="noStrike">
                <a:solidFill>
                  <a:srgbClr val="000000"/>
                </a:solidFill>
                <a:latin typeface="Roboto"/>
                <a:ea typeface="Roboto"/>
              </a:rPr>
              <a:t>DE</a:t>
            </a:r>
            <a:r>
              <a:rPr b="0" lang="pt-BR" sz="1800" spc="-1" strike="noStrike">
                <a:solidFill>
                  <a:srgbClr val="000000"/>
                </a:solidFill>
                <a:latin typeface="Roboto"/>
                <a:ea typeface="Roboto"/>
              </a:rPr>
              <a:t>value (desvalorizar) – do verbo: to value(valorizar)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15000"/>
              </a:lnSpc>
            </a:pP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15000"/>
              </a:lnSpc>
            </a:pP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15000"/>
              </a:lnSpc>
              <a:spcAft>
                <a:spcPts val="1599"/>
              </a:spcAft>
            </a:pP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128" name="Google Shape;272;p47" descr=""/>
          <p:cNvPicPr/>
          <p:nvPr/>
        </p:nvPicPr>
        <p:blipFill>
          <a:blip r:embed="rId1"/>
          <a:stretch/>
        </p:blipFill>
        <p:spPr>
          <a:xfrm>
            <a:off x="7196400" y="1574640"/>
            <a:ext cx="1429920" cy="1429920"/>
          </a:xfrm>
          <a:prstGeom prst="rect">
            <a:avLst/>
          </a:prstGeom>
          <a:ln>
            <a:noFill/>
          </a:ln>
        </p:spPr>
      </p:pic>
    </p:spTree>
  </p:cSld>
  <p:timing>
    <p:tnLst>
      <p:par>
        <p:cTn id="49" dur="indefinite" restart="never" nodeType="tmRoot">
          <p:childTnLst>
            <p:seq>
              <p:cTn id="50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TextShape 1"/>
          <p:cNvSpPr txBox="1"/>
          <p:nvPr/>
        </p:nvSpPr>
        <p:spPr>
          <a:xfrm>
            <a:off x="311760" y="630000"/>
            <a:ext cx="8520120" cy="4293000"/>
          </a:xfrm>
          <a:prstGeom prst="rect">
            <a:avLst/>
          </a:prstGeom>
          <a:noFill/>
          <a:ln>
            <a:noFill/>
          </a:ln>
        </p:spPr>
        <p:txBody>
          <a:bodyPr tIns="91440" bIns="91440"/>
          <a:p>
            <a:pPr algn="just">
              <a:lnSpc>
                <a:spcPct val="115000"/>
              </a:lnSpc>
            </a:pPr>
            <a:r>
              <a:rPr b="0" lang="pt-BR" sz="1900" spc="-1" strike="noStrike">
                <a:solidFill>
                  <a:srgbClr val="000000"/>
                </a:solidFill>
                <a:latin typeface="Roboto"/>
                <a:ea typeface="Roboto"/>
              </a:rPr>
              <a:t>O prefixo </a:t>
            </a:r>
            <a:r>
              <a:rPr b="1" lang="pt-BR" sz="1900" spc="-1" strike="noStrike">
                <a:solidFill>
                  <a:srgbClr val="000000"/>
                </a:solidFill>
                <a:latin typeface="Roboto"/>
                <a:ea typeface="Roboto"/>
              </a:rPr>
              <a:t>DIS</a:t>
            </a:r>
            <a:r>
              <a:rPr b="0" lang="pt-BR" sz="1900" spc="-1" strike="noStrike">
                <a:solidFill>
                  <a:srgbClr val="000000"/>
                </a:solidFill>
                <a:latin typeface="Roboto"/>
                <a:ea typeface="Roboto"/>
              </a:rPr>
              <a:t> quando acrescentado a verbos e substantivos, significa “reverter a ação” ou “privar de”. Ex.:</a:t>
            </a:r>
            <a:endParaRPr b="0" lang="pt-BR" sz="1900" spc="-1" strike="noStrike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15000"/>
              </a:lnSpc>
            </a:pPr>
            <a:endParaRPr b="0" lang="pt-BR" sz="1900" spc="-1" strike="noStrike">
              <a:solidFill>
                <a:srgbClr val="000000"/>
              </a:solidFill>
              <a:latin typeface="Arial"/>
            </a:endParaRPr>
          </a:p>
          <a:p>
            <a:pPr marL="457200" indent="-348840" algn="just">
              <a:lnSpc>
                <a:spcPct val="115000"/>
              </a:lnSpc>
              <a:buClr>
                <a:srgbClr val="000000"/>
              </a:buClr>
              <a:buFont typeface="Roboto"/>
              <a:buChar char="-"/>
            </a:pPr>
            <a:r>
              <a:rPr b="1" lang="pt-BR" sz="1900" spc="-1" strike="noStrike">
                <a:solidFill>
                  <a:srgbClr val="000000"/>
                </a:solidFill>
                <a:latin typeface="Roboto"/>
                <a:ea typeface="Roboto"/>
              </a:rPr>
              <a:t>DIS</a:t>
            </a:r>
            <a:r>
              <a:rPr b="0" lang="pt-BR" sz="1900" spc="-1" strike="noStrike">
                <a:solidFill>
                  <a:srgbClr val="000000"/>
                </a:solidFill>
                <a:latin typeface="Roboto"/>
                <a:ea typeface="Roboto"/>
              </a:rPr>
              <a:t>connect (desligar) – do verbo: to connect (conectar)</a:t>
            </a:r>
            <a:endParaRPr b="0" lang="pt-BR" sz="1900" spc="-1" strike="noStrike">
              <a:solidFill>
                <a:srgbClr val="000000"/>
              </a:solidFill>
              <a:latin typeface="Arial"/>
            </a:endParaRPr>
          </a:p>
          <a:p>
            <a:pPr marL="457200" indent="-348840" algn="just">
              <a:lnSpc>
                <a:spcPct val="115000"/>
              </a:lnSpc>
              <a:buClr>
                <a:srgbClr val="000000"/>
              </a:buClr>
              <a:buFont typeface="Roboto"/>
              <a:buChar char="-"/>
            </a:pPr>
            <a:r>
              <a:rPr b="1" lang="pt-BR" sz="1900" spc="-1" strike="noStrike">
                <a:solidFill>
                  <a:srgbClr val="000000"/>
                </a:solidFill>
                <a:latin typeface="Roboto"/>
                <a:ea typeface="Roboto"/>
              </a:rPr>
              <a:t>DIS</a:t>
            </a:r>
            <a:r>
              <a:rPr b="0" lang="pt-BR" sz="1900" spc="-1" strike="noStrike">
                <a:solidFill>
                  <a:srgbClr val="000000"/>
                </a:solidFill>
                <a:latin typeface="Roboto"/>
                <a:ea typeface="Roboto"/>
              </a:rPr>
              <a:t>infect (desinfetar) – do verbo: to infect(infectar)</a:t>
            </a:r>
            <a:endParaRPr b="0" lang="pt-BR" sz="1900" spc="-1" strike="noStrike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15000"/>
              </a:lnSpc>
            </a:pPr>
            <a:endParaRPr b="0" lang="pt-BR" sz="1900" spc="-1" strike="noStrike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15000"/>
              </a:lnSpc>
            </a:pPr>
            <a:r>
              <a:rPr b="0" lang="pt-BR" sz="1900" spc="-1" strike="noStrike">
                <a:solidFill>
                  <a:srgbClr val="000000"/>
                </a:solidFill>
                <a:latin typeface="Roboto"/>
                <a:ea typeface="Roboto"/>
              </a:rPr>
              <a:t>Prefixos </a:t>
            </a:r>
            <a:r>
              <a:rPr b="1" lang="pt-BR" sz="1900" spc="-1" strike="noStrike" u="sng">
                <a:solidFill>
                  <a:srgbClr val="000000"/>
                </a:solidFill>
                <a:uFillTx/>
                <a:latin typeface="Roboto"/>
                <a:ea typeface="Roboto"/>
              </a:rPr>
              <a:t>Pejorativos</a:t>
            </a:r>
            <a:r>
              <a:rPr b="0" lang="pt-BR" sz="1900" spc="-1" strike="noStrike">
                <a:solidFill>
                  <a:srgbClr val="000000"/>
                </a:solidFill>
                <a:latin typeface="Roboto"/>
                <a:ea typeface="Roboto"/>
              </a:rPr>
              <a:t>:</a:t>
            </a:r>
            <a:endParaRPr b="0" lang="pt-BR" sz="1900" spc="-1" strike="noStrike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15000"/>
              </a:lnSpc>
            </a:pPr>
            <a:r>
              <a:rPr b="0" lang="pt-BR" sz="1900" spc="-1" strike="noStrike">
                <a:solidFill>
                  <a:srgbClr val="000000"/>
                </a:solidFill>
                <a:latin typeface="Roboto"/>
                <a:ea typeface="Roboto"/>
              </a:rPr>
              <a:t>O prefixo </a:t>
            </a:r>
            <a:r>
              <a:rPr b="1" lang="pt-BR" sz="1900" spc="-1" strike="noStrike">
                <a:solidFill>
                  <a:srgbClr val="000000"/>
                </a:solidFill>
                <a:latin typeface="Roboto"/>
                <a:ea typeface="Roboto"/>
              </a:rPr>
              <a:t>MIS</a:t>
            </a:r>
            <a:r>
              <a:rPr b="0" lang="pt-BR" sz="1900" spc="-1" strike="noStrike">
                <a:solidFill>
                  <a:srgbClr val="000000"/>
                </a:solidFill>
                <a:latin typeface="Roboto"/>
                <a:ea typeface="Roboto"/>
              </a:rPr>
              <a:t>, quando acrescentado a verbos e particípios, significa que a ação é realizada, porém de maneira errônea. Ex.:</a:t>
            </a:r>
            <a:endParaRPr b="0" lang="pt-BR" sz="1900" spc="-1" strike="noStrike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15000"/>
              </a:lnSpc>
            </a:pPr>
            <a:endParaRPr b="0" lang="pt-BR" sz="1900" spc="-1" strike="noStrike">
              <a:solidFill>
                <a:srgbClr val="000000"/>
              </a:solidFill>
              <a:latin typeface="Arial"/>
            </a:endParaRPr>
          </a:p>
          <a:p>
            <a:pPr marL="457200" indent="-348840" algn="just">
              <a:lnSpc>
                <a:spcPct val="115000"/>
              </a:lnSpc>
              <a:buClr>
                <a:srgbClr val="000000"/>
              </a:buClr>
              <a:buFont typeface="Roboto"/>
              <a:buChar char="-"/>
            </a:pPr>
            <a:r>
              <a:rPr b="1" lang="pt-BR" sz="1900" spc="-1" strike="noStrike">
                <a:solidFill>
                  <a:srgbClr val="000000"/>
                </a:solidFill>
                <a:latin typeface="Roboto"/>
                <a:ea typeface="Roboto"/>
              </a:rPr>
              <a:t>MIS</a:t>
            </a:r>
            <a:r>
              <a:rPr b="0" lang="pt-BR" sz="1900" spc="-1" strike="noStrike">
                <a:solidFill>
                  <a:srgbClr val="000000"/>
                </a:solidFill>
                <a:latin typeface="Roboto"/>
                <a:ea typeface="Roboto"/>
              </a:rPr>
              <a:t>calculate (calcular mal)</a:t>
            </a:r>
            <a:endParaRPr b="0" lang="pt-BR" sz="1900" spc="-1" strike="noStrike">
              <a:solidFill>
                <a:srgbClr val="000000"/>
              </a:solidFill>
              <a:latin typeface="Arial"/>
            </a:endParaRPr>
          </a:p>
          <a:p>
            <a:pPr marL="457200" indent="-348840" algn="just">
              <a:lnSpc>
                <a:spcPct val="115000"/>
              </a:lnSpc>
              <a:buClr>
                <a:srgbClr val="000000"/>
              </a:buClr>
              <a:buFont typeface="Roboto"/>
              <a:buChar char="-"/>
            </a:pPr>
            <a:r>
              <a:rPr b="1" lang="pt-BR" sz="1900" spc="-1" strike="noStrike">
                <a:solidFill>
                  <a:srgbClr val="000000"/>
                </a:solidFill>
                <a:latin typeface="Roboto"/>
                <a:ea typeface="Roboto"/>
              </a:rPr>
              <a:t>MIS</a:t>
            </a:r>
            <a:r>
              <a:rPr b="0" lang="pt-BR" sz="1900" spc="-1" strike="noStrike">
                <a:solidFill>
                  <a:srgbClr val="000000"/>
                </a:solidFill>
                <a:latin typeface="Roboto"/>
                <a:ea typeface="Roboto"/>
              </a:rPr>
              <a:t>understood (interpretar mal)</a:t>
            </a:r>
            <a:endParaRPr b="0" lang="pt-BR" sz="1900" spc="-1" strike="noStrike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15000"/>
              </a:lnSpc>
            </a:pPr>
            <a:endParaRPr b="0" lang="pt-BR" sz="19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15000"/>
              </a:lnSpc>
              <a:spcAft>
                <a:spcPts val="1599"/>
              </a:spcAft>
            </a:pPr>
            <a:endParaRPr b="0" lang="pt-BR" sz="1900" spc="-1" strike="noStrike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130" name="Google Shape;278;p48" descr=""/>
          <p:cNvPicPr/>
          <p:nvPr/>
        </p:nvPicPr>
        <p:blipFill>
          <a:blip r:embed="rId1"/>
          <a:stretch/>
        </p:blipFill>
        <p:spPr>
          <a:xfrm>
            <a:off x="7272000" y="1037520"/>
            <a:ext cx="2079000" cy="2079000"/>
          </a:xfrm>
          <a:prstGeom prst="rect">
            <a:avLst/>
          </a:prstGeom>
          <a:ln>
            <a:noFill/>
          </a:ln>
        </p:spPr>
      </p:pic>
    </p:spTree>
  </p:cSld>
  <p:timing>
    <p:tnLst>
      <p:par>
        <p:cTn id="51" dur="indefinite" restart="never" nodeType="tmRoot">
          <p:childTnLst>
            <p:seq>
              <p:cTn id="52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TextShape 1"/>
          <p:cNvSpPr txBox="1"/>
          <p:nvPr/>
        </p:nvSpPr>
        <p:spPr>
          <a:xfrm>
            <a:off x="311760" y="532800"/>
            <a:ext cx="8520120" cy="4035960"/>
          </a:xfrm>
          <a:prstGeom prst="rect">
            <a:avLst/>
          </a:prstGeom>
          <a:noFill/>
          <a:ln>
            <a:noFill/>
          </a:ln>
        </p:spPr>
        <p:txBody>
          <a:bodyPr tIns="91440" bIns="91440"/>
          <a:p>
            <a:pPr algn="just">
              <a:lnSpc>
                <a:spcPct val="115000"/>
              </a:lnSpc>
            </a:pPr>
            <a:r>
              <a:rPr b="0" lang="pt-BR" sz="1900" spc="-1" strike="noStrike">
                <a:solidFill>
                  <a:srgbClr val="000000"/>
                </a:solidFill>
                <a:latin typeface="Roboto"/>
                <a:ea typeface="Roboto"/>
              </a:rPr>
              <a:t>O prefixo </a:t>
            </a:r>
            <a:r>
              <a:rPr b="1" lang="pt-BR" sz="1900" spc="-1" strike="noStrike">
                <a:solidFill>
                  <a:srgbClr val="000000"/>
                </a:solidFill>
                <a:latin typeface="Roboto"/>
                <a:ea typeface="Roboto"/>
              </a:rPr>
              <a:t>MAL</a:t>
            </a:r>
            <a:r>
              <a:rPr b="0" lang="pt-BR" sz="1900" spc="-1" strike="noStrike">
                <a:solidFill>
                  <a:srgbClr val="000000"/>
                </a:solidFill>
                <a:latin typeface="Roboto"/>
                <a:ea typeface="Roboto"/>
              </a:rPr>
              <a:t> é somado a adjetivos, particípios, verbos e substantivos abstratos correspondentes, acrescentando a idéia de “erro” ao seu significado. Ex.:</a:t>
            </a:r>
            <a:endParaRPr b="0" lang="pt-BR" sz="1900" spc="-1" strike="noStrike">
              <a:solidFill>
                <a:srgbClr val="000000"/>
              </a:solidFill>
              <a:latin typeface="Arial"/>
            </a:endParaRPr>
          </a:p>
          <a:p>
            <a:pPr marL="457200" indent="-348840" algn="just">
              <a:lnSpc>
                <a:spcPct val="115000"/>
              </a:lnSpc>
              <a:buClr>
                <a:srgbClr val="000000"/>
              </a:buClr>
              <a:buFont typeface="Roboto"/>
              <a:buChar char="-"/>
            </a:pPr>
            <a:r>
              <a:rPr b="1" lang="pt-BR" sz="1900" spc="-1" strike="noStrike">
                <a:solidFill>
                  <a:srgbClr val="000000"/>
                </a:solidFill>
                <a:latin typeface="Roboto"/>
                <a:ea typeface="Roboto"/>
              </a:rPr>
              <a:t>MAL</a:t>
            </a:r>
            <a:r>
              <a:rPr b="0" lang="pt-BR" sz="1900" spc="-1" strike="noStrike">
                <a:solidFill>
                  <a:srgbClr val="000000"/>
                </a:solidFill>
                <a:latin typeface="Roboto"/>
                <a:ea typeface="Roboto"/>
              </a:rPr>
              <a:t>formed (deformado)</a:t>
            </a:r>
            <a:endParaRPr b="0" lang="pt-BR" sz="1900" spc="-1" strike="noStrike">
              <a:solidFill>
                <a:srgbClr val="000000"/>
              </a:solidFill>
              <a:latin typeface="Arial"/>
            </a:endParaRPr>
          </a:p>
          <a:p>
            <a:pPr marL="457200" indent="-348840" algn="just">
              <a:lnSpc>
                <a:spcPct val="115000"/>
              </a:lnSpc>
              <a:buClr>
                <a:srgbClr val="000000"/>
              </a:buClr>
              <a:buFont typeface="Roboto"/>
              <a:buChar char="-"/>
            </a:pPr>
            <a:r>
              <a:rPr b="1" lang="pt-BR" sz="1900" spc="-1" strike="noStrike">
                <a:solidFill>
                  <a:srgbClr val="000000"/>
                </a:solidFill>
                <a:latin typeface="Roboto"/>
                <a:ea typeface="Roboto"/>
              </a:rPr>
              <a:t>MAL</a:t>
            </a:r>
            <a:r>
              <a:rPr b="0" lang="pt-BR" sz="1900" spc="-1" strike="noStrike">
                <a:solidFill>
                  <a:srgbClr val="000000"/>
                </a:solidFill>
                <a:latin typeface="Roboto"/>
                <a:ea typeface="Roboto"/>
              </a:rPr>
              <a:t>function (funcionamento defeituoso)</a:t>
            </a:r>
            <a:endParaRPr b="0" lang="pt-BR" sz="1900" spc="-1" strike="noStrike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15000"/>
              </a:lnSpc>
            </a:pPr>
            <a:endParaRPr b="0" lang="pt-BR" sz="1900" spc="-1" strike="noStrike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15000"/>
              </a:lnSpc>
            </a:pPr>
            <a:r>
              <a:rPr b="0" lang="pt-BR" sz="1900" spc="-1" strike="noStrike">
                <a:solidFill>
                  <a:srgbClr val="000000"/>
                </a:solidFill>
                <a:latin typeface="Roboto"/>
                <a:ea typeface="Roboto"/>
              </a:rPr>
              <a:t>O prefixo </a:t>
            </a:r>
            <a:r>
              <a:rPr b="1" lang="pt-BR" sz="1900" spc="-1" strike="noStrike">
                <a:solidFill>
                  <a:srgbClr val="000000"/>
                </a:solidFill>
                <a:latin typeface="Roboto"/>
                <a:ea typeface="Roboto"/>
              </a:rPr>
              <a:t>PSEUDO</a:t>
            </a:r>
            <a:r>
              <a:rPr b="0" lang="pt-BR" sz="1900" spc="-1" strike="noStrike">
                <a:solidFill>
                  <a:srgbClr val="000000"/>
                </a:solidFill>
                <a:latin typeface="Roboto"/>
                <a:ea typeface="Roboto"/>
              </a:rPr>
              <a:t> é acrescentado a substantivos e adjetivos, transmitindo a idéia de “falsidade”, “imitação”. Ex.:</a:t>
            </a:r>
            <a:endParaRPr b="0" lang="pt-BR" sz="1900" spc="-1" strike="noStrike">
              <a:solidFill>
                <a:srgbClr val="000000"/>
              </a:solidFill>
              <a:latin typeface="Arial"/>
            </a:endParaRPr>
          </a:p>
          <a:p>
            <a:pPr marL="457200" indent="-348840" algn="just">
              <a:lnSpc>
                <a:spcPct val="115000"/>
              </a:lnSpc>
              <a:buClr>
                <a:srgbClr val="000000"/>
              </a:buClr>
              <a:buFont typeface="Roboto"/>
              <a:buChar char="-"/>
            </a:pPr>
            <a:r>
              <a:rPr b="1" lang="pt-BR" sz="1900" spc="-1" strike="noStrike">
                <a:solidFill>
                  <a:srgbClr val="000000"/>
                </a:solidFill>
                <a:latin typeface="Roboto"/>
                <a:ea typeface="Roboto"/>
              </a:rPr>
              <a:t>PSEUDO</a:t>
            </a:r>
            <a:r>
              <a:rPr b="0" lang="pt-BR" sz="1900" spc="-1" strike="noStrike">
                <a:solidFill>
                  <a:srgbClr val="000000"/>
                </a:solidFill>
                <a:latin typeface="Roboto"/>
                <a:ea typeface="Roboto"/>
              </a:rPr>
              <a:t>-intelectual (pseudo-intelectual)</a:t>
            </a:r>
            <a:endParaRPr b="0" lang="pt-BR" sz="1900" spc="-1" strike="noStrike">
              <a:solidFill>
                <a:srgbClr val="000000"/>
              </a:solidFill>
              <a:latin typeface="Arial"/>
            </a:endParaRPr>
          </a:p>
          <a:p>
            <a:pPr marL="457200" indent="-348840" algn="just">
              <a:lnSpc>
                <a:spcPct val="115000"/>
              </a:lnSpc>
              <a:buClr>
                <a:srgbClr val="000000"/>
              </a:buClr>
              <a:buFont typeface="Roboto"/>
              <a:buChar char="-"/>
            </a:pPr>
            <a:r>
              <a:rPr b="1" lang="pt-BR" sz="1900" spc="-1" strike="noStrike">
                <a:solidFill>
                  <a:srgbClr val="000000"/>
                </a:solidFill>
                <a:latin typeface="Roboto"/>
                <a:ea typeface="Roboto"/>
              </a:rPr>
              <a:t>PSEUDO</a:t>
            </a:r>
            <a:r>
              <a:rPr b="0" lang="pt-BR" sz="1900" spc="-1" strike="noStrike">
                <a:solidFill>
                  <a:srgbClr val="000000"/>
                </a:solidFill>
                <a:latin typeface="Roboto"/>
                <a:ea typeface="Roboto"/>
              </a:rPr>
              <a:t>-scientific (pseudo-científico)</a:t>
            </a:r>
            <a:endParaRPr b="0" lang="pt-BR" sz="19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15000"/>
              </a:lnSpc>
              <a:spcAft>
                <a:spcPts val="1599"/>
              </a:spcAft>
            </a:pPr>
            <a:endParaRPr b="0" lang="pt-BR" sz="19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timing>
    <p:tnLst>
      <p:par>
        <p:cTn id="53" dur="indefinite" restart="never" nodeType="tmRoot">
          <p:childTnLst>
            <p:seq>
              <p:cTn id="54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TextShape 1"/>
          <p:cNvSpPr txBox="1"/>
          <p:nvPr/>
        </p:nvSpPr>
        <p:spPr>
          <a:xfrm>
            <a:off x="311760" y="537120"/>
            <a:ext cx="8520120" cy="4031280"/>
          </a:xfrm>
          <a:prstGeom prst="rect">
            <a:avLst/>
          </a:prstGeom>
          <a:noFill/>
          <a:ln>
            <a:noFill/>
          </a:ln>
        </p:spPr>
        <p:txBody>
          <a:bodyPr tIns="91440" bIns="91440"/>
          <a:p>
            <a:pPr algn="just">
              <a:lnSpc>
                <a:spcPct val="115000"/>
              </a:lnSpc>
            </a:pPr>
            <a:r>
              <a:rPr b="0" lang="pt-BR" sz="1900" spc="-1" strike="noStrike">
                <a:solidFill>
                  <a:srgbClr val="000000"/>
                </a:solidFill>
                <a:latin typeface="Roboto"/>
                <a:ea typeface="Roboto"/>
              </a:rPr>
              <a:t>Prefixos de </a:t>
            </a:r>
            <a:r>
              <a:rPr b="1" lang="pt-BR" sz="1900" spc="-1" strike="noStrike" u="sng">
                <a:solidFill>
                  <a:srgbClr val="000000"/>
                </a:solidFill>
                <a:uFillTx/>
                <a:latin typeface="Roboto"/>
                <a:ea typeface="Roboto"/>
              </a:rPr>
              <a:t>Grau Ou Tamanho</a:t>
            </a:r>
            <a:r>
              <a:rPr b="1" lang="pt-BR" sz="1900" spc="-1" strike="noStrike">
                <a:solidFill>
                  <a:srgbClr val="000000"/>
                </a:solidFill>
                <a:latin typeface="Roboto"/>
                <a:ea typeface="Roboto"/>
              </a:rPr>
              <a:t>:</a:t>
            </a:r>
            <a:endParaRPr b="0" lang="pt-BR" sz="1900" spc="-1" strike="noStrike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15000"/>
              </a:lnSpc>
            </a:pPr>
            <a:endParaRPr b="0" lang="pt-BR" sz="1900" spc="-1" strike="noStrike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15000"/>
              </a:lnSpc>
            </a:pPr>
            <a:r>
              <a:rPr b="0" lang="pt-BR" sz="1900" spc="-1" strike="noStrike">
                <a:solidFill>
                  <a:srgbClr val="000000"/>
                </a:solidFill>
                <a:latin typeface="Roboto"/>
                <a:ea typeface="Roboto"/>
              </a:rPr>
              <a:t>São prefixos que indicam grau ou tamanho de algo: </a:t>
            </a:r>
            <a:r>
              <a:rPr b="1" lang="pt-BR" sz="1900" spc="-1" strike="noStrike">
                <a:solidFill>
                  <a:srgbClr val="000000"/>
                </a:solidFill>
                <a:latin typeface="Roboto"/>
                <a:ea typeface="Roboto"/>
              </a:rPr>
              <a:t>ARCH</a:t>
            </a:r>
            <a:r>
              <a:rPr b="0" lang="pt-BR" sz="1900" spc="-1" strike="noStrike">
                <a:solidFill>
                  <a:srgbClr val="000000"/>
                </a:solidFill>
                <a:latin typeface="Roboto"/>
                <a:ea typeface="Roboto"/>
              </a:rPr>
              <a:t>, </a:t>
            </a:r>
            <a:r>
              <a:rPr b="1" lang="pt-BR" sz="1900" spc="-1" strike="noStrike">
                <a:solidFill>
                  <a:srgbClr val="000000"/>
                </a:solidFill>
                <a:latin typeface="Roboto"/>
                <a:ea typeface="Roboto"/>
              </a:rPr>
              <a:t>SUPER</a:t>
            </a:r>
            <a:r>
              <a:rPr b="0" lang="pt-BR" sz="1900" spc="-1" strike="noStrike">
                <a:solidFill>
                  <a:srgbClr val="000000"/>
                </a:solidFill>
                <a:latin typeface="Roboto"/>
                <a:ea typeface="Roboto"/>
              </a:rPr>
              <a:t>, </a:t>
            </a:r>
            <a:r>
              <a:rPr b="1" lang="pt-BR" sz="1900" spc="-1" strike="noStrike">
                <a:solidFill>
                  <a:srgbClr val="000000"/>
                </a:solidFill>
                <a:latin typeface="Roboto"/>
                <a:ea typeface="Roboto"/>
              </a:rPr>
              <a:t>OUT</a:t>
            </a:r>
            <a:r>
              <a:rPr b="0" lang="pt-BR" sz="1900" spc="-1" strike="noStrike">
                <a:solidFill>
                  <a:srgbClr val="000000"/>
                </a:solidFill>
                <a:latin typeface="Roboto"/>
                <a:ea typeface="Roboto"/>
              </a:rPr>
              <a:t>, </a:t>
            </a:r>
            <a:r>
              <a:rPr b="1" lang="pt-BR" sz="1900" spc="-1" strike="noStrike">
                <a:solidFill>
                  <a:srgbClr val="000000"/>
                </a:solidFill>
                <a:latin typeface="Roboto"/>
                <a:ea typeface="Roboto"/>
              </a:rPr>
              <a:t>SUR</a:t>
            </a:r>
            <a:r>
              <a:rPr b="0" lang="pt-BR" sz="1900" spc="-1" strike="noStrike">
                <a:solidFill>
                  <a:srgbClr val="000000"/>
                </a:solidFill>
                <a:latin typeface="Roboto"/>
                <a:ea typeface="Roboto"/>
              </a:rPr>
              <a:t>, </a:t>
            </a:r>
            <a:r>
              <a:rPr b="1" lang="pt-BR" sz="1900" spc="-1" strike="noStrike">
                <a:solidFill>
                  <a:srgbClr val="000000"/>
                </a:solidFill>
                <a:latin typeface="Roboto"/>
                <a:ea typeface="Roboto"/>
              </a:rPr>
              <a:t>SUB</a:t>
            </a:r>
            <a:r>
              <a:rPr b="0" lang="pt-BR" sz="1900" spc="-1" strike="noStrike">
                <a:solidFill>
                  <a:srgbClr val="000000"/>
                </a:solidFill>
                <a:latin typeface="Roboto"/>
                <a:ea typeface="Roboto"/>
              </a:rPr>
              <a:t>, </a:t>
            </a:r>
            <a:r>
              <a:rPr b="1" lang="pt-BR" sz="1900" spc="-1" strike="noStrike">
                <a:solidFill>
                  <a:srgbClr val="000000"/>
                </a:solidFill>
                <a:latin typeface="Roboto"/>
                <a:ea typeface="Roboto"/>
              </a:rPr>
              <a:t>OVER</a:t>
            </a:r>
            <a:r>
              <a:rPr b="0" lang="pt-BR" sz="1900" spc="-1" strike="noStrike">
                <a:solidFill>
                  <a:srgbClr val="000000"/>
                </a:solidFill>
                <a:latin typeface="Roboto"/>
                <a:ea typeface="Roboto"/>
              </a:rPr>
              <a:t>, </a:t>
            </a:r>
            <a:r>
              <a:rPr b="1" lang="pt-BR" sz="1900" spc="-1" strike="noStrike">
                <a:solidFill>
                  <a:srgbClr val="000000"/>
                </a:solidFill>
                <a:latin typeface="Roboto"/>
                <a:ea typeface="Roboto"/>
              </a:rPr>
              <a:t>UNDER</a:t>
            </a:r>
            <a:r>
              <a:rPr b="0" lang="pt-BR" sz="1900" spc="-1" strike="noStrike">
                <a:solidFill>
                  <a:srgbClr val="000000"/>
                </a:solidFill>
                <a:latin typeface="Roboto"/>
                <a:ea typeface="Roboto"/>
              </a:rPr>
              <a:t>, </a:t>
            </a:r>
            <a:r>
              <a:rPr b="1" lang="pt-BR" sz="1900" spc="-1" strike="noStrike">
                <a:solidFill>
                  <a:srgbClr val="000000"/>
                </a:solidFill>
                <a:latin typeface="Roboto"/>
                <a:ea typeface="Roboto"/>
              </a:rPr>
              <a:t>HYPER</a:t>
            </a:r>
            <a:r>
              <a:rPr b="0" lang="pt-BR" sz="1900" spc="-1" strike="noStrike">
                <a:solidFill>
                  <a:srgbClr val="000000"/>
                </a:solidFill>
                <a:latin typeface="Roboto"/>
                <a:ea typeface="Roboto"/>
              </a:rPr>
              <a:t>, </a:t>
            </a:r>
            <a:r>
              <a:rPr b="1" lang="pt-BR" sz="1900" spc="-1" strike="noStrike">
                <a:solidFill>
                  <a:srgbClr val="000000"/>
                </a:solidFill>
                <a:latin typeface="Roboto"/>
                <a:ea typeface="Roboto"/>
              </a:rPr>
              <a:t>ULTRA</a:t>
            </a:r>
            <a:r>
              <a:rPr b="0" lang="pt-BR" sz="1900" spc="-1" strike="noStrike">
                <a:solidFill>
                  <a:srgbClr val="000000"/>
                </a:solidFill>
                <a:latin typeface="Roboto"/>
                <a:ea typeface="Roboto"/>
              </a:rPr>
              <a:t> ,</a:t>
            </a:r>
            <a:r>
              <a:rPr b="1" lang="pt-BR" sz="1900" spc="-1" strike="noStrike">
                <a:solidFill>
                  <a:srgbClr val="000000"/>
                </a:solidFill>
                <a:latin typeface="Roboto"/>
                <a:ea typeface="Roboto"/>
              </a:rPr>
              <a:t>MINI</a:t>
            </a:r>
            <a:r>
              <a:rPr b="0" lang="pt-BR" sz="1900" spc="-1" strike="noStrike">
                <a:solidFill>
                  <a:srgbClr val="000000"/>
                </a:solidFill>
                <a:latin typeface="Roboto"/>
                <a:ea typeface="Roboto"/>
              </a:rPr>
              <a:t>. Ex.:</a:t>
            </a:r>
            <a:endParaRPr b="0" lang="pt-BR" sz="1900" spc="-1" strike="noStrike">
              <a:solidFill>
                <a:srgbClr val="000000"/>
              </a:solidFill>
              <a:latin typeface="Arial"/>
            </a:endParaRPr>
          </a:p>
          <a:p>
            <a:pPr marL="457200" algn="just">
              <a:lnSpc>
                <a:spcPct val="115000"/>
              </a:lnSpc>
            </a:pPr>
            <a:endParaRPr b="0" lang="pt-BR" sz="1900" spc="-1" strike="noStrike">
              <a:solidFill>
                <a:srgbClr val="000000"/>
              </a:solidFill>
              <a:latin typeface="Arial"/>
            </a:endParaRPr>
          </a:p>
          <a:p>
            <a:pPr marL="457200" indent="-348840" algn="just">
              <a:lnSpc>
                <a:spcPct val="115000"/>
              </a:lnSpc>
              <a:buClr>
                <a:srgbClr val="000000"/>
              </a:buClr>
              <a:buFont typeface="Roboto"/>
              <a:buChar char="-"/>
            </a:pPr>
            <a:r>
              <a:rPr b="1" lang="pt-BR" sz="1900" spc="-1" strike="noStrike">
                <a:solidFill>
                  <a:srgbClr val="000000"/>
                </a:solidFill>
                <a:latin typeface="Roboto"/>
                <a:ea typeface="Roboto"/>
              </a:rPr>
              <a:t>ARCH</a:t>
            </a:r>
            <a:r>
              <a:rPr b="0" lang="pt-BR" sz="1900" spc="-1" strike="noStrike">
                <a:solidFill>
                  <a:srgbClr val="000000"/>
                </a:solidFill>
                <a:latin typeface="Roboto"/>
                <a:ea typeface="Roboto"/>
              </a:rPr>
              <a:t>bishop (arcebispo)</a:t>
            </a:r>
            <a:endParaRPr b="0" lang="pt-BR" sz="1900" spc="-1" strike="noStrike">
              <a:solidFill>
                <a:srgbClr val="000000"/>
              </a:solidFill>
              <a:latin typeface="Arial"/>
            </a:endParaRPr>
          </a:p>
          <a:p>
            <a:pPr marL="457200" indent="-348840" algn="just">
              <a:lnSpc>
                <a:spcPct val="115000"/>
              </a:lnSpc>
              <a:buClr>
                <a:srgbClr val="000000"/>
              </a:buClr>
              <a:buFont typeface="Roboto"/>
              <a:buChar char="-"/>
            </a:pPr>
            <a:r>
              <a:rPr b="1" lang="pt-BR" sz="1900" spc="-1" strike="noStrike">
                <a:solidFill>
                  <a:srgbClr val="000000"/>
                </a:solidFill>
                <a:latin typeface="Roboto"/>
                <a:ea typeface="Roboto"/>
              </a:rPr>
              <a:t>OUT</a:t>
            </a:r>
            <a:r>
              <a:rPr b="0" lang="pt-BR" sz="1900" spc="-1" strike="noStrike">
                <a:solidFill>
                  <a:srgbClr val="000000"/>
                </a:solidFill>
                <a:latin typeface="Roboto"/>
                <a:ea typeface="Roboto"/>
              </a:rPr>
              <a:t>grow (crescer além da conta)</a:t>
            </a:r>
            <a:endParaRPr b="0" lang="pt-BR" sz="1900" spc="-1" strike="noStrike">
              <a:solidFill>
                <a:srgbClr val="000000"/>
              </a:solidFill>
              <a:latin typeface="Arial"/>
            </a:endParaRPr>
          </a:p>
          <a:p>
            <a:pPr marL="457200" indent="-348840" algn="just">
              <a:lnSpc>
                <a:spcPct val="115000"/>
              </a:lnSpc>
              <a:buClr>
                <a:srgbClr val="000000"/>
              </a:buClr>
              <a:buFont typeface="Roboto"/>
              <a:buChar char="-"/>
            </a:pPr>
            <a:r>
              <a:rPr b="1" lang="pt-BR" sz="1900" spc="-1" strike="noStrike">
                <a:solidFill>
                  <a:srgbClr val="000000"/>
                </a:solidFill>
                <a:latin typeface="Roboto"/>
                <a:ea typeface="Roboto"/>
              </a:rPr>
              <a:t>SUB</a:t>
            </a:r>
            <a:r>
              <a:rPr b="0" lang="pt-BR" sz="1900" spc="-1" strike="noStrike">
                <a:solidFill>
                  <a:srgbClr val="000000"/>
                </a:solidFill>
                <a:latin typeface="Roboto"/>
                <a:ea typeface="Roboto"/>
              </a:rPr>
              <a:t>standard (sub-nível)</a:t>
            </a:r>
            <a:endParaRPr b="0" lang="pt-BR" sz="1900" spc="-1" strike="noStrike">
              <a:solidFill>
                <a:srgbClr val="000000"/>
              </a:solidFill>
              <a:latin typeface="Arial"/>
            </a:endParaRPr>
          </a:p>
          <a:p>
            <a:pPr marL="457200" indent="-348840" algn="just">
              <a:lnSpc>
                <a:spcPct val="115000"/>
              </a:lnSpc>
              <a:buClr>
                <a:srgbClr val="000000"/>
              </a:buClr>
              <a:buFont typeface="Roboto"/>
              <a:buChar char="-"/>
            </a:pPr>
            <a:r>
              <a:rPr b="1" lang="pt-BR" sz="1900" spc="-1" strike="noStrike">
                <a:solidFill>
                  <a:srgbClr val="000000"/>
                </a:solidFill>
                <a:latin typeface="Roboto"/>
                <a:ea typeface="Roboto"/>
              </a:rPr>
              <a:t>SUPER</a:t>
            </a:r>
            <a:r>
              <a:rPr b="0" lang="pt-BR" sz="1900" spc="-1" strike="noStrike">
                <a:solidFill>
                  <a:srgbClr val="000000"/>
                </a:solidFill>
                <a:latin typeface="Roboto"/>
                <a:ea typeface="Roboto"/>
              </a:rPr>
              <a:t>natural (sobrenatural)</a:t>
            </a:r>
            <a:endParaRPr b="0" lang="pt-BR" sz="1900" spc="-1" strike="noStrike">
              <a:solidFill>
                <a:srgbClr val="000000"/>
              </a:solidFill>
              <a:latin typeface="Arial"/>
            </a:endParaRPr>
          </a:p>
          <a:p>
            <a:pPr marL="457200" indent="-348840" algn="just">
              <a:lnSpc>
                <a:spcPct val="115000"/>
              </a:lnSpc>
              <a:buClr>
                <a:srgbClr val="000000"/>
              </a:buClr>
              <a:buFont typeface="Roboto"/>
              <a:buChar char="-"/>
            </a:pPr>
            <a:r>
              <a:rPr b="1" lang="pt-BR" sz="1900" spc="-1" strike="noStrike">
                <a:solidFill>
                  <a:srgbClr val="000000"/>
                </a:solidFill>
                <a:latin typeface="Roboto"/>
                <a:ea typeface="Roboto"/>
              </a:rPr>
              <a:t>HYPER</a:t>
            </a:r>
            <a:r>
              <a:rPr b="0" lang="pt-BR" sz="1900" spc="-1" strike="noStrike">
                <a:solidFill>
                  <a:srgbClr val="000000"/>
                </a:solidFill>
                <a:latin typeface="Roboto"/>
                <a:ea typeface="Roboto"/>
              </a:rPr>
              <a:t>sensitive (hipersensível)</a:t>
            </a:r>
            <a:endParaRPr b="0" lang="pt-BR" sz="19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timing>
    <p:tnLst>
      <p:par>
        <p:cTn id="55" dur="indefinite" restart="never" nodeType="tmRoot">
          <p:childTnLst>
            <p:seq>
              <p:cTn id="56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TextShape 1"/>
          <p:cNvSpPr txBox="1"/>
          <p:nvPr/>
        </p:nvSpPr>
        <p:spPr>
          <a:xfrm>
            <a:off x="311760" y="542880"/>
            <a:ext cx="8520120" cy="4025520"/>
          </a:xfrm>
          <a:prstGeom prst="rect">
            <a:avLst/>
          </a:prstGeom>
          <a:noFill/>
          <a:ln>
            <a:noFill/>
          </a:ln>
        </p:spPr>
        <p:txBody>
          <a:bodyPr tIns="91440" bIns="91440"/>
          <a:p>
            <a:pPr algn="just">
              <a:lnSpc>
                <a:spcPct val="115000"/>
              </a:lnSpc>
            </a:pPr>
            <a:r>
              <a:rPr b="0" lang="pt-BR" sz="1900" spc="-1" strike="noStrike">
                <a:solidFill>
                  <a:srgbClr val="000000"/>
                </a:solidFill>
                <a:latin typeface="Roboto"/>
                <a:ea typeface="Roboto"/>
              </a:rPr>
              <a:t>Prefixos de </a:t>
            </a:r>
            <a:r>
              <a:rPr b="1" lang="pt-BR" sz="1900" spc="-1" strike="noStrike" u="sng">
                <a:solidFill>
                  <a:srgbClr val="000000"/>
                </a:solidFill>
                <a:uFillTx/>
                <a:latin typeface="Roboto"/>
                <a:ea typeface="Roboto"/>
              </a:rPr>
              <a:t>Atitude</a:t>
            </a:r>
            <a:r>
              <a:rPr b="1" lang="pt-BR" sz="1900" spc="-1" strike="noStrike">
                <a:solidFill>
                  <a:srgbClr val="000000"/>
                </a:solidFill>
                <a:latin typeface="Roboto"/>
                <a:ea typeface="Roboto"/>
              </a:rPr>
              <a:t>:</a:t>
            </a:r>
            <a:endParaRPr b="0" lang="pt-BR" sz="1900" spc="-1" strike="noStrike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15000"/>
              </a:lnSpc>
            </a:pPr>
            <a:r>
              <a:rPr b="0" lang="pt-BR" sz="1900" spc="-1" strike="noStrike">
                <a:solidFill>
                  <a:srgbClr val="000000"/>
                </a:solidFill>
                <a:latin typeface="Roboto"/>
                <a:ea typeface="Roboto"/>
              </a:rPr>
              <a:t>São prefixos que indicam atitude ou comportamento: </a:t>
            </a:r>
            <a:r>
              <a:rPr b="1" lang="pt-BR" sz="1900" spc="-1" strike="noStrike">
                <a:solidFill>
                  <a:srgbClr val="000000"/>
                </a:solidFill>
                <a:latin typeface="Roboto"/>
                <a:ea typeface="Roboto"/>
              </a:rPr>
              <a:t>CO</a:t>
            </a:r>
            <a:r>
              <a:rPr b="0" lang="pt-BR" sz="1900" spc="-1" strike="noStrike">
                <a:solidFill>
                  <a:srgbClr val="000000"/>
                </a:solidFill>
                <a:latin typeface="Roboto"/>
                <a:ea typeface="Roboto"/>
              </a:rPr>
              <a:t>, </a:t>
            </a:r>
            <a:r>
              <a:rPr b="1" lang="pt-BR" sz="1900" spc="-1" strike="noStrike">
                <a:solidFill>
                  <a:srgbClr val="000000"/>
                </a:solidFill>
                <a:latin typeface="Roboto"/>
                <a:ea typeface="Roboto"/>
              </a:rPr>
              <a:t>COUNTER</a:t>
            </a:r>
            <a:r>
              <a:rPr b="0" lang="pt-BR" sz="1900" spc="-1" strike="noStrike">
                <a:solidFill>
                  <a:srgbClr val="000000"/>
                </a:solidFill>
                <a:latin typeface="Roboto"/>
                <a:ea typeface="Roboto"/>
              </a:rPr>
              <a:t>, </a:t>
            </a:r>
            <a:r>
              <a:rPr b="1" lang="pt-BR" sz="1900" spc="-1" strike="noStrike">
                <a:solidFill>
                  <a:srgbClr val="000000"/>
                </a:solidFill>
                <a:latin typeface="Roboto"/>
                <a:ea typeface="Roboto"/>
              </a:rPr>
              <a:t>ANTI</a:t>
            </a:r>
            <a:r>
              <a:rPr b="0" lang="pt-BR" sz="1900" spc="-1" strike="noStrike">
                <a:solidFill>
                  <a:srgbClr val="000000"/>
                </a:solidFill>
                <a:latin typeface="Roboto"/>
                <a:ea typeface="Roboto"/>
              </a:rPr>
              <a:t>, </a:t>
            </a:r>
            <a:r>
              <a:rPr b="1" lang="pt-BR" sz="1900" spc="-1" strike="noStrike">
                <a:solidFill>
                  <a:srgbClr val="000000"/>
                </a:solidFill>
                <a:latin typeface="Roboto"/>
                <a:ea typeface="Roboto"/>
              </a:rPr>
              <a:t>PRO</a:t>
            </a:r>
            <a:r>
              <a:rPr b="0" lang="pt-BR" sz="1900" spc="-1" strike="noStrike">
                <a:solidFill>
                  <a:srgbClr val="000000"/>
                </a:solidFill>
                <a:latin typeface="Roboto"/>
                <a:ea typeface="Roboto"/>
              </a:rPr>
              <a:t>. Ex.:</a:t>
            </a:r>
            <a:endParaRPr b="0" lang="pt-BR" sz="1900" spc="-1" strike="noStrike">
              <a:solidFill>
                <a:srgbClr val="000000"/>
              </a:solidFill>
              <a:latin typeface="Arial"/>
            </a:endParaRPr>
          </a:p>
          <a:p>
            <a:pPr marL="457200" indent="-348840" algn="just">
              <a:lnSpc>
                <a:spcPct val="115000"/>
              </a:lnSpc>
              <a:buClr>
                <a:srgbClr val="000000"/>
              </a:buClr>
              <a:buFont typeface="Roboto"/>
              <a:buChar char="-"/>
            </a:pPr>
            <a:r>
              <a:rPr b="1" lang="pt-BR" sz="1900" spc="-1" strike="noStrike">
                <a:solidFill>
                  <a:srgbClr val="000000"/>
                </a:solidFill>
                <a:latin typeface="Roboto"/>
                <a:ea typeface="Roboto"/>
              </a:rPr>
              <a:t>CO</a:t>
            </a:r>
            <a:r>
              <a:rPr b="0" lang="pt-BR" sz="1900" spc="-1" strike="noStrike">
                <a:solidFill>
                  <a:srgbClr val="000000"/>
                </a:solidFill>
                <a:latin typeface="Roboto"/>
                <a:ea typeface="Roboto"/>
              </a:rPr>
              <a:t>operate (cooperar);  </a:t>
            </a:r>
            <a:r>
              <a:rPr b="1" lang="pt-BR" sz="1900" spc="-1" strike="noStrike">
                <a:solidFill>
                  <a:srgbClr val="000000"/>
                </a:solidFill>
                <a:latin typeface="Roboto"/>
                <a:ea typeface="Roboto"/>
              </a:rPr>
              <a:t>COUNTER</a:t>
            </a:r>
            <a:r>
              <a:rPr b="0" lang="pt-BR" sz="1900" spc="-1" strike="noStrike">
                <a:solidFill>
                  <a:srgbClr val="000000"/>
                </a:solidFill>
                <a:latin typeface="Roboto"/>
                <a:ea typeface="Roboto"/>
              </a:rPr>
              <a:t>act (agir contra)</a:t>
            </a:r>
            <a:endParaRPr b="0" lang="pt-BR" sz="1900" spc="-1" strike="noStrike">
              <a:solidFill>
                <a:srgbClr val="000000"/>
              </a:solidFill>
              <a:latin typeface="Arial"/>
            </a:endParaRPr>
          </a:p>
          <a:p>
            <a:pPr marL="457200" indent="-348840" algn="just">
              <a:lnSpc>
                <a:spcPct val="115000"/>
              </a:lnSpc>
              <a:buClr>
                <a:srgbClr val="000000"/>
              </a:buClr>
              <a:buFont typeface="Roboto"/>
              <a:buChar char="-"/>
            </a:pPr>
            <a:r>
              <a:rPr b="1" lang="pt-BR" sz="1900" spc="-1" strike="noStrike">
                <a:solidFill>
                  <a:srgbClr val="000000"/>
                </a:solidFill>
                <a:latin typeface="Roboto"/>
                <a:ea typeface="Roboto"/>
              </a:rPr>
              <a:t>ANTI</a:t>
            </a:r>
            <a:r>
              <a:rPr b="0" lang="pt-BR" sz="1900" spc="-1" strike="noStrike">
                <a:solidFill>
                  <a:srgbClr val="000000"/>
                </a:solidFill>
                <a:latin typeface="Roboto"/>
                <a:ea typeface="Roboto"/>
              </a:rPr>
              <a:t>body (anticorpo);  </a:t>
            </a:r>
            <a:r>
              <a:rPr b="1" lang="pt-BR" sz="1900" spc="-1" strike="noStrike">
                <a:solidFill>
                  <a:srgbClr val="000000"/>
                </a:solidFill>
                <a:latin typeface="Roboto"/>
                <a:ea typeface="Roboto"/>
              </a:rPr>
              <a:t>PRO</a:t>
            </a:r>
            <a:r>
              <a:rPr b="0" lang="pt-BR" sz="1900" spc="-1" strike="noStrike">
                <a:solidFill>
                  <a:srgbClr val="000000"/>
                </a:solidFill>
                <a:latin typeface="Roboto"/>
                <a:ea typeface="Roboto"/>
              </a:rPr>
              <a:t>-American (pró-americano)</a:t>
            </a:r>
            <a:endParaRPr b="0" lang="pt-BR" sz="1900" spc="-1" strike="noStrike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15000"/>
              </a:lnSpc>
            </a:pPr>
            <a:endParaRPr b="0" lang="pt-BR" sz="1900" spc="-1" strike="noStrike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15000"/>
              </a:lnSpc>
            </a:pPr>
            <a:r>
              <a:rPr b="0" lang="pt-BR" sz="1900" spc="-1" strike="noStrike">
                <a:solidFill>
                  <a:srgbClr val="000000"/>
                </a:solidFill>
                <a:latin typeface="Roboto"/>
                <a:ea typeface="Roboto"/>
              </a:rPr>
              <a:t>Prefixos de </a:t>
            </a:r>
            <a:r>
              <a:rPr b="1" lang="pt-BR" sz="1900" spc="-1" strike="noStrike" u="sng">
                <a:solidFill>
                  <a:srgbClr val="000000"/>
                </a:solidFill>
                <a:uFillTx/>
                <a:latin typeface="Roboto"/>
                <a:ea typeface="Roboto"/>
              </a:rPr>
              <a:t>Lugar</a:t>
            </a:r>
            <a:r>
              <a:rPr b="0" lang="pt-BR" sz="1900" spc="-1" strike="noStrike">
                <a:solidFill>
                  <a:srgbClr val="000000"/>
                </a:solidFill>
                <a:latin typeface="Roboto"/>
                <a:ea typeface="Roboto"/>
              </a:rPr>
              <a:t>:</a:t>
            </a:r>
            <a:endParaRPr b="0" lang="pt-BR" sz="1900" spc="-1" strike="noStrike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15000"/>
              </a:lnSpc>
            </a:pPr>
            <a:r>
              <a:rPr b="0" lang="pt-BR" sz="1900" spc="-1" strike="noStrike">
                <a:solidFill>
                  <a:srgbClr val="000000"/>
                </a:solidFill>
                <a:latin typeface="Roboto"/>
                <a:ea typeface="Roboto"/>
              </a:rPr>
              <a:t>São prefixos que indicam lugar ou locação: </a:t>
            </a:r>
            <a:r>
              <a:rPr b="1" lang="pt-BR" sz="1900" spc="-1" strike="noStrike">
                <a:solidFill>
                  <a:srgbClr val="000000"/>
                </a:solidFill>
                <a:latin typeface="Roboto"/>
                <a:ea typeface="Roboto"/>
              </a:rPr>
              <a:t>SUPER</a:t>
            </a:r>
            <a:r>
              <a:rPr b="0" lang="pt-BR" sz="1900" spc="-1" strike="noStrike">
                <a:solidFill>
                  <a:srgbClr val="000000"/>
                </a:solidFill>
                <a:latin typeface="Roboto"/>
                <a:ea typeface="Roboto"/>
              </a:rPr>
              <a:t>, </a:t>
            </a:r>
            <a:r>
              <a:rPr b="1" lang="pt-BR" sz="1900" spc="-1" strike="noStrike">
                <a:solidFill>
                  <a:srgbClr val="000000"/>
                </a:solidFill>
                <a:latin typeface="Roboto"/>
                <a:ea typeface="Roboto"/>
              </a:rPr>
              <a:t>SUB</a:t>
            </a:r>
            <a:r>
              <a:rPr b="0" lang="pt-BR" sz="1900" spc="-1" strike="noStrike">
                <a:solidFill>
                  <a:srgbClr val="000000"/>
                </a:solidFill>
                <a:latin typeface="Roboto"/>
                <a:ea typeface="Roboto"/>
              </a:rPr>
              <a:t>, </a:t>
            </a:r>
            <a:r>
              <a:rPr b="1" lang="pt-BR" sz="1900" spc="-1" strike="noStrike">
                <a:solidFill>
                  <a:srgbClr val="000000"/>
                </a:solidFill>
                <a:latin typeface="Roboto"/>
                <a:ea typeface="Roboto"/>
              </a:rPr>
              <a:t>INTER</a:t>
            </a:r>
            <a:r>
              <a:rPr b="0" lang="pt-BR" sz="1900" spc="-1" strike="noStrike">
                <a:solidFill>
                  <a:srgbClr val="000000"/>
                </a:solidFill>
                <a:latin typeface="Roboto"/>
                <a:ea typeface="Roboto"/>
              </a:rPr>
              <a:t>, </a:t>
            </a:r>
            <a:r>
              <a:rPr b="1" lang="pt-BR" sz="1900" spc="-1" strike="noStrike">
                <a:solidFill>
                  <a:srgbClr val="000000"/>
                </a:solidFill>
                <a:latin typeface="Roboto"/>
                <a:ea typeface="Roboto"/>
              </a:rPr>
              <a:t>TRANS</a:t>
            </a:r>
            <a:r>
              <a:rPr b="0" lang="pt-BR" sz="1900" spc="-1" strike="noStrike">
                <a:solidFill>
                  <a:srgbClr val="000000"/>
                </a:solidFill>
                <a:latin typeface="Roboto"/>
                <a:ea typeface="Roboto"/>
              </a:rPr>
              <a:t>. Ex.:</a:t>
            </a:r>
            <a:endParaRPr b="0" lang="pt-BR" sz="1900" spc="-1" strike="noStrike">
              <a:solidFill>
                <a:srgbClr val="000000"/>
              </a:solidFill>
              <a:latin typeface="Arial"/>
            </a:endParaRPr>
          </a:p>
          <a:p>
            <a:pPr marL="457200" indent="-348840" algn="just">
              <a:lnSpc>
                <a:spcPct val="115000"/>
              </a:lnSpc>
              <a:buClr>
                <a:srgbClr val="000000"/>
              </a:buClr>
              <a:buFont typeface="Roboto"/>
              <a:buChar char="-"/>
            </a:pPr>
            <a:r>
              <a:rPr b="1" lang="pt-BR" sz="1900" spc="-1" strike="noStrike">
                <a:solidFill>
                  <a:srgbClr val="000000"/>
                </a:solidFill>
                <a:latin typeface="Roboto"/>
                <a:ea typeface="Roboto"/>
              </a:rPr>
              <a:t>SUPER</a:t>
            </a:r>
            <a:r>
              <a:rPr b="0" lang="pt-BR" sz="1900" spc="-1" strike="noStrike">
                <a:solidFill>
                  <a:srgbClr val="000000"/>
                </a:solidFill>
                <a:latin typeface="Roboto"/>
                <a:ea typeface="Roboto"/>
              </a:rPr>
              <a:t>intendent (superintendente);  </a:t>
            </a:r>
            <a:r>
              <a:rPr b="1" lang="pt-BR" sz="1900" spc="-1" strike="noStrike">
                <a:solidFill>
                  <a:srgbClr val="000000"/>
                </a:solidFill>
                <a:latin typeface="Roboto"/>
                <a:ea typeface="Roboto"/>
              </a:rPr>
              <a:t>INTER</a:t>
            </a:r>
            <a:r>
              <a:rPr b="0" lang="pt-BR" sz="1900" spc="-1" strike="noStrike">
                <a:solidFill>
                  <a:srgbClr val="000000"/>
                </a:solidFill>
                <a:latin typeface="Roboto"/>
                <a:ea typeface="Roboto"/>
              </a:rPr>
              <a:t>national (internacional)</a:t>
            </a:r>
            <a:endParaRPr b="0" lang="pt-BR" sz="1900" spc="-1" strike="noStrike">
              <a:solidFill>
                <a:srgbClr val="000000"/>
              </a:solidFill>
              <a:latin typeface="Arial"/>
            </a:endParaRPr>
          </a:p>
          <a:p>
            <a:pPr marL="457200" indent="-348840" algn="just">
              <a:lnSpc>
                <a:spcPct val="115000"/>
              </a:lnSpc>
              <a:buClr>
                <a:srgbClr val="000000"/>
              </a:buClr>
              <a:buFont typeface="Roboto"/>
              <a:buChar char="-"/>
            </a:pPr>
            <a:r>
              <a:rPr b="1" lang="pt-BR" sz="1900" spc="-1" strike="noStrike">
                <a:solidFill>
                  <a:srgbClr val="000000"/>
                </a:solidFill>
                <a:latin typeface="Roboto"/>
                <a:ea typeface="Roboto"/>
              </a:rPr>
              <a:t>SUB</a:t>
            </a:r>
            <a:r>
              <a:rPr b="0" lang="pt-BR" sz="1900" spc="-1" strike="noStrike">
                <a:solidFill>
                  <a:srgbClr val="000000"/>
                </a:solidFill>
                <a:latin typeface="Roboto"/>
                <a:ea typeface="Roboto"/>
              </a:rPr>
              <a:t>conscious (subconsciente);  </a:t>
            </a:r>
            <a:r>
              <a:rPr b="1" lang="pt-BR" sz="1900" spc="-1" strike="noStrike">
                <a:solidFill>
                  <a:srgbClr val="000000"/>
                </a:solidFill>
                <a:latin typeface="Roboto"/>
                <a:ea typeface="Roboto"/>
              </a:rPr>
              <a:t>TRANS</a:t>
            </a:r>
            <a:r>
              <a:rPr b="0" lang="pt-BR" sz="1900" spc="-1" strike="noStrike">
                <a:solidFill>
                  <a:srgbClr val="000000"/>
                </a:solidFill>
                <a:latin typeface="Roboto"/>
                <a:ea typeface="Roboto"/>
              </a:rPr>
              <a:t>plant (transplante)P</a:t>
            </a:r>
            <a:endParaRPr b="0" lang="pt-BR" sz="1900" spc="-1" strike="noStrike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15000"/>
              </a:lnSpc>
            </a:pPr>
            <a:endParaRPr b="0" lang="pt-BR" sz="19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15000"/>
              </a:lnSpc>
              <a:spcAft>
                <a:spcPts val="1599"/>
              </a:spcAft>
            </a:pPr>
            <a:endParaRPr b="0" lang="pt-BR" sz="19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timing>
    <p:tnLst>
      <p:par>
        <p:cTn id="57" dur="indefinite" restart="never" nodeType="tmRoot">
          <p:childTnLst>
            <p:seq>
              <p:cTn id="58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TextShape 1"/>
          <p:cNvSpPr txBox="1"/>
          <p:nvPr/>
        </p:nvSpPr>
        <p:spPr>
          <a:xfrm>
            <a:off x="311760" y="223200"/>
            <a:ext cx="8520120" cy="4345560"/>
          </a:xfrm>
          <a:prstGeom prst="rect">
            <a:avLst/>
          </a:prstGeom>
          <a:noFill/>
          <a:ln>
            <a:noFill/>
          </a:ln>
        </p:spPr>
        <p:txBody>
          <a:bodyPr tIns="91440" bIns="91440"/>
          <a:p>
            <a:pPr>
              <a:lnSpc>
                <a:spcPct val="115000"/>
              </a:lnSpc>
            </a:pPr>
            <a:r>
              <a:rPr b="0" lang="pt-BR" sz="1800" spc="-1" strike="noStrike">
                <a:solidFill>
                  <a:srgbClr val="000000"/>
                </a:solidFill>
                <a:latin typeface="Roboto"/>
                <a:ea typeface="Roboto"/>
              </a:rPr>
              <a:t>COGNATES/ FALSE COGNATES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marL="457200" indent="-342720">
              <a:lnSpc>
                <a:spcPct val="115000"/>
              </a:lnSpc>
              <a:spcBef>
                <a:spcPts val="1599"/>
              </a:spcBef>
              <a:buClr>
                <a:srgbClr val="000000"/>
              </a:buClr>
              <a:buFont typeface="Roboto"/>
              <a:buChar char="➔"/>
            </a:pPr>
            <a:r>
              <a:rPr b="0" lang="pt-BR" sz="1800" spc="-1" strike="noStrike">
                <a:solidFill>
                  <a:srgbClr val="000000"/>
                </a:solidFill>
                <a:latin typeface="Roboto"/>
                <a:ea typeface="Roboto"/>
              </a:rPr>
              <a:t>Palavras que são escrita de forma muito parecida em português;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marL="457200" indent="-342720">
              <a:lnSpc>
                <a:spcPct val="115000"/>
              </a:lnSpc>
              <a:buClr>
                <a:srgbClr val="000000"/>
              </a:buClr>
              <a:buFont typeface="Roboto"/>
              <a:buChar char="➔"/>
            </a:pPr>
            <a:r>
              <a:rPr b="0" lang="pt-BR" sz="1800" spc="-1" strike="noStrike">
                <a:solidFill>
                  <a:srgbClr val="000000"/>
                </a:solidFill>
                <a:latin typeface="Roboto"/>
                <a:ea typeface="Roboto"/>
              </a:rPr>
              <a:t>cognatas : As palavras têm o mesmo significado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lvl="1" marL="914400" indent="-317160">
              <a:lnSpc>
                <a:spcPct val="115000"/>
              </a:lnSpc>
              <a:buClr>
                <a:srgbClr val="000000"/>
              </a:buClr>
              <a:buFont typeface="Roboto"/>
              <a:buChar char="◆"/>
            </a:pPr>
            <a:r>
              <a:rPr b="0" lang="pt-BR" sz="1100" spc="-1" strike="noStrike">
                <a:solidFill>
                  <a:srgbClr val="000000"/>
                </a:solidFill>
                <a:latin typeface="Roboto"/>
                <a:ea typeface="Roboto"/>
              </a:rPr>
              <a:t>Accidental,Creation,Example.</a:t>
            </a:r>
            <a:endParaRPr b="0" lang="pt-BR" sz="1100" spc="-1" strike="noStrike">
              <a:solidFill>
                <a:srgbClr val="000000"/>
              </a:solidFill>
              <a:latin typeface="Arial"/>
            </a:endParaRPr>
          </a:p>
          <a:p>
            <a:pPr marL="457200" indent="-342720">
              <a:lnSpc>
                <a:spcPct val="115000"/>
              </a:lnSpc>
              <a:buClr>
                <a:srgbClr val="000000"/>
              </a:buClr>
              <a:buFont typeface="Roboto"/>
              <a:buChar char="➔"/>
            </a:pPr>
            <a:r>
              <a:rPr b="0" lang="pt-BR" sz="1800" spc="-1" strike="noStrike">
                <a:solidFill>
                  <a:srgbClr val="000000"/>
                </a:solidFill>
                <a:latin typeface="Roboto"/>
                <a:ea typeface="Roboto"/>
              </a:rPr>
              <a:t>Falso cognatas: possuem significado diferentes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lvl="1" marL="914400" indent="-317160">
              <a:lnSpc>
                <a:spcPct val="115000"/>
              </a:lnSpc>
              <a:buClr>
                <a:srgbClr val="000000"/>
              </a:buClr>
              <a:buFont typeface="Roboto"/>
              <a:buChar char="◆"/>
            </a:pPr>
            <a:r>
              <a:rPr b="0" lang="pt-BR" sz="1400" spc="-1" strike="noStrike">
                <a:solidFill>
                  <a:srgbClr val="000000"/>
                </a:solidFill>
                <a:latin typeface="Roboto"/>
                <a:ea typeface="Roboto"/>
              </a:rPr>
              <a:t>pregnant,moon,mayor.</a:t>
            </a:r>
            <a:endParaRPr b="0" lang="pt-BR" sz="14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15000"/>
              </a:lnSpc>
              <a:spcBef>
                <a:spcPts val="1599"/>
              </a:spcBef>
            </a:pPr>
            <a:r>
              <a:rPr b="0" lang="pt-BR" sz="1800" spc="-1" strike="noStrike">
                <a:solidFill>
                  <a:srgbClr val="000000"/>
                </a:solidFill>
                <a:latin typeface="Roboto"/>
                <a:ea typeface="Roboto"/>
              </a:rPr>
              <a:t>INFERÊNCIA CONTEXTUAL: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marL="457200" indent="-342720">
              <a:lnSpc>
                <a:spcPct val="115000"/>
              </a:lnSpc>
              <a:spcBef>
                <a:spcPts val="1599"/>
              </a:spcBef>
              <a:buClr>
                <a:srgbClr val="000000"/>
              </a:buClr>
              <a:buFont typeface="Roboto"/>
              <a:buChar char="➔"/>
            </a:pPr>
            <a:r>
              <a:rPr b="0" lang="pt-BR" sz="1800" spc="-1" strike="noStrike">
                <a:solidFill>
                  <a:srgbClr val="000000"/>
                </a:solidFill>
                <a:latin typeface="Roboto"/>
                <a:ea typeface="Roboto"/>
              </a:rPr>
              <a:t>A partir do contexto o leitor pode fazer suposições sobre do que se trata o texto;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marL="457200" indent="-342720">
              <a:lnSpc>
                <a:spcPct val="115000"/>
              </a:lnSpc>
              <a:buClr>
                <a:srgbClr val="000000"/>
              </a:buClr>
              <a:buFont typeface="Roboto"/>
              <a:buChar char="➔"/>
            </a:pPr>
            <a:r>
              <a:rPr b="0" lang="pt-BR" sz="1800" spc="-1" strike="noStrike">
                <a:solidFill>
                  <a:srgbClr val="000000"/>
                </a:solidFill>
                <a:latin typeface="Roboto"/>
                <a:ea typeface="Roboto"/>
              </a:rPr>
              <a:t>Descobrir o significado de palavras de acordo com o cenário que elas estão inseridas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15000"/>
              </a:lnSpc>
              <a:spcBef>
                <a:spcPts val="1599"/>
              </a:spcBef>
            </a:pP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15000"/>
              </a:lnSpc>
              <a:spcBef>
                <a:spcPts val="1599"/>
              </a:spcBef>
            </a:pP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15000"/>
              </a:lnSpc>
              <a:spcBef>
                <a:spcPts val="1599"/>
              </a:spcBef>
            </a:pPr>
            <a:r>
              <a:rPr b="0" lang="pt-BR" sz="1800" spc="-1" strike="noStrike">
                <a:solidFill>
                  <a:srgbClr val="000000"/>
                </a:solidFill>
                <a:latin typeface="Roboto"/>
                <a:ea typeface="Roboto"/>
              </a:rPr>
              <a:t>REFERENTES TEXTUAIS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15000"/>
              </a:lnSpc>
              <a:spcBef>
                <a:spcPts val="1599"/>
              </a:spcBef>
              <a:spcAft>
                <a:spcPts val="1599"/>
              </a:spcAft>
            </a:pP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timing>
    <p:tnLst>
      <p:par>
        <p:cTn id="5" dur="indefinite" restart="never" nodeType="tmRoot">
          <p:childTnLst>
            <p:seq>
              <p:cTn id="6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TextShape 1"/>
          <p:cNvSpPr txBox="1"/>
          <p:nvPr/>
        </p:nvSpPr>
        <p:spPr>
          <a:xfrm>
            <a:off x="311760" y="480960"/>
            <a:ext cx="8520120" cy="4087440"/>
          </a:xfrm>
          <a:prstGeom prst="rect">
            <a:avLst/>
          </a:prstGeom>
          <a:noFill/>
          <a:ln>
            <a:noFill/>
          </a:ln>
        </p:spPr>
        <p:txBody>
          <a:bodyPr tIns="91440" bIns="91440"/>
          <a:p>
            <a:pPr algn="just">
              <a:lnSpc>
                <a:spcPct val="115000"/>
              </a:lnSpc>
            </a:pPr>
            <a:r>
              <a:rPr b="0" lang="pt-BR" sz="1900" spc="-1" strike="noStrike">
                <a:solidFill>
                  <a:srgbClr val="000000"/>
                </a:solidFill>
                <a:latin typeface="Roboto"/>
                <a:ea typeface="Roboto"/>
              </a:rPr>
              <a:t> </a:t>
            </a:r>
            <a:r>
              <a:rPr b="0" lang="pt-BR" sz="1900" spc="-1" strike="noStrike">
                <a:solidFill>
                  <a:srgbClr val="000000"/>
                </a:solidFill>
                <a:latin typeface="Roboto"/>
                <a:ea typeface="Roboto"/>
              </a:rPr>
              <a:t>Prefixos de </a:t>
            </a:r>
            <a:r>
              <a:rPr b="1" lang="pt-BR" sz="1900" spc="-1" strike="noStrike" u="sng">
                <a:solidFill>
                  <a:srgbClr val="000000"/>
                </a:solidFill>
                <a:uFillTx/>
                <a:latin typeface="Roboto"/>
                <a:ea typeface="Roboto"/>
              </a:rPr>
              <a:t>Tempo e Seqüência:</a:t>
            </a:r>
            <a:endParaRPr b="0" lang="pt-BR" sz="1900" spc="-1" strike="noStrike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15000"/>
              </a:lnSpc>
            </a:pPr>
            <a:endParaRPr b="0" lang="pt-BR" sz="1900" spc="-1" strike="noStrike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15000"/>
              </a:lnSpc>
            </a:pPr>
            <a:r>
              <a:rPr b="0" lang="pt-BR" sz="1900" spc="-1" strike="noStrike">
                <a:solidFill>
                  <a:srgbClr val="000000"/>
                </a:solidFill>
                <a:latin typeface="Roboto"/>
                <a:ea typeface="Roboto"/>
              </a:rPr>
              <a:t>São prefixos que indicam tempo e sequência: </a:t>
            </a:r>
            <a:r>
              <a:rPr b="1" lang="pt-BR" sz="1900" spc="-1" strike="noStrike">
                <a:solidFill>
                  <a:srgbClr val="000000"/>
                </a:solidFill>
                <a:latin typeface="Roboto"/>
                <a:ea typeface="Roboto"/>
              </a:rPr>
              <a:t>FORE</a:t>
            </a:r>
            <a:r>
              <a:rPr b="0" lang="pt-BR" sz="1900" spc="-1" strike="noStrike">
                <a:solidFill>
                  <a:srgbClr val="000000"/>
                </a:solidFill>
                <a:latin typeface="Roboto"/>
                <a:ea typeface="Roboto"/>
              </a:rPr>
              <a:t>(para “antes de”), </a:t>
            </a:r>
            <a:r>
              <a:rPr b="1" lang="pt-BR" sz="1900" spc="-1" strike="noStrike">
                <a:solidFill>
                  <a:srgbClr val="000000"/>
                </a:solidFill>
                <a:latin typeface="Roboto"/>
                <a:ea typeface="Roboto"/>
              </a:rPr>
              <a:t>PRE </a:t>
            </a:r>
            <a:r>
              <a:rPr b="0" lang="pt-BR" sz="1900" spc="-1" strike="noStrike">
                <a:solidFill>
                  <a:srgbClr val="000000"/>
                </a:solidFill>
                <a:latin typeface="Roboto"/>
                <a:ea typeface="Roboto"/>
              </a:rPr>
              <a:t>(para “antes de”), </a:t>
            </a:r>
            <a:r>
              <a:rPr b="1" lang="pt-BR" sz="1900" spc="-1" strike="noStrike">
                <a:solidFill>
                  <a:srgbClr val="000000"/>
                </a:solidFill>
                <a:latin typeface="Roboto"/>
                <a:ea typeface="Roboto"/>
              </a:rPr>
              <a:t>POST</a:t>
            </a:r>
            <a:r>
              <a:rPr b="0" lang="pt-BR" sz="1900" spc="-1" strike="noStrike">
                <a:solidFill>
                  <a:srgbClr val="000000"/>
                </a:solidFill>
                <a:latin typeface="Roboto"/>
                <a:ea typeface="Roboto"/>
              </a:rPr>
              <a:t>(para “pós, posterior), </a:t>
            </a:r>
            <a:r>
              <a:rPr b="1" lang="pt-BR" sz="1900" spc="-1" strike="noStrike">
                <a:solidFill>
                  <a:srgbClr val="000000"/>
                </a:solidFill>
                <a:latin typeface="Roboto"/>
                <a:ea typeface="Roboto"/>
              </a:rPr>
              <a:t>EX</a:t>
            </a:r>
            <a:r>
              <a:rPr b="0" lang="pt-BR" sz="1900" spc="-1" strike="noStrike">
                <a:solidFill>
                  <a:srgbClr val="000000"/>
                </a:solidFill>
                <a:latin typeface="Roboto"/>
                <a:ea typeface="Roboto"/>
              </a:rPr>
              <a:t>(para “anterior’’), </a:t>
            </a:r>
            <a:r>
              <a:rPr b="1" lang="pt-BR" sz="1900" spc="-1" strike="noStrike">
                <a:solidFill>
                  <a:srgbClr val="000000"/>
                </a:solidFill>
                <a:latin typeface="Roboto"/>
                <a:ea typeface="Roboto"/>
              </a:rPr>
              <a:t>RE</a:t>
            </a:r>
            <a:r>
              <a:rPr b="0" lang="pt-BR" sz="1900" spc="-1" strike="noStrike">
                <a:solidFill>
                  <a:srgbClr val="000000"/>
                </a:solidFill>
                <a:latin typeface="Roboto"/>
                <a:ea typeface="Roboto"/>
              </a:rPr>
              <a:t>(para “repetição”).</a:t>
            </a:r>
            <a:endParaRPr b="0" lang="pt-BR" sz="1900" spc="-1" strike="noStrike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15000"/>
              </a:lnSpc>
            </a:pPr>
            <a:endParaRPr b="0" lang="pt-BR" sz="1900" spc="-1" strike="noStrike">
              <a:solidFill>
                <a:srgbClr val="000000"/>
              </a:solidFill>
              <a:latin typeface="Arial"/>
            </a:endParaRPr>
          </a:p>
          <a:p>
            <a:pPr marL="457200" indent="-348840" algn="just">
              <a:lnSpc>
                <a:spcPct val="115000"/>
              </a:lnSpc>
              <a:buClr>
                <a:srgbClr val="000000"/>
              </a:buClr>
              <a:buFont typeface="Roboto"/>
              <a:buChar char="-"/>
            </a:pPr>
            <a:r>
              <a:rPr b="1" lang="pt-BR" sz="1900" spc="-1" strike="noStrike">
                <a:solidFill>
                  <a:srgbClr val="000000"/>
                </a:solidFill>
                <a:latin typeface="Roboto"/>
                <a:ea typeface="Roboto"/>
              </a:rPr>
              <a:t>FORE</a:t>
            </a:r>
            <a:r>
              <a:rPr b="0" lang="pt-BR" sz="1900" spc="-1" strike="noStrike">
                <a:solidFill>
                  <a:srgbClr val="000000"/>
                </a:solidFill>
                <a:latin typeface="Roboto"/>
                <a:ea typeface="Roboto"/>
              </a:rPr>
              <a:t>tell (predizer)</a:t>
            </a:r>
            <a:endParaRPr b="0" lang="pt-BR" sz="1900" spc="-1" strike="noStrike">
              <a:solidFill>
                <a:srgbClr val="000000"/>
              </a:solidFill>
              <a:latin typeface="Arial"/>
            </a:endParaRPr>
          </a:p>
          <a:p>
            <a:pPr marL="457200" indent="-348840" algn="just">
              <a:lnSpc>
                <a:spcPct val="115000"/>
              </a:lnSpc>
              <a:buClr>
                <a:srgbClr val="000000"/>
              </a:buClr>
              <a:buFont typeface="Roboto"/>
              <a:buChar char="-"/>
            </a:pPr>
            <a:r>
              <a:rPr b="1" lang="pt-BR" sz="1900" spc="-1" strike="noStrike">
                <a:solidFill>
                  <a:srgbClr val="000000"/>
                </a:solidFill>
                <a:latin typeface="Roboto"/>
                <a:ea typeface="Roboto"/>
              </a:rPr>
              <a:t>PRE</a:t>
            </a:r>
            <a:r>
              <a:rPr b="0" lang="pt-BR" sz="1900" spc="-1" strike="noStrike">
                <a:solidFill>
                  <a:srgbClr val="000000"/>
                </a:solidFill>
                <a:latin typeface="Roboto"/>
                <a:ea typeface="Roboto"/>
              </a:rPr>
              <a:t>marital (antes do casamento)</a:t>
            </a:r>
            <a:endParaRPr b="0" lang="pt-BR" sz="1900" spc="-1" strike="noStrike">
              <a:solidFill>
                <a:srgbClr val="000000"/>
              </a:solidFill>
              <a:latin typeface="Arial"/>
            </a:endParaRPr>
          </a:p>
          <a:p>
            <a:pPr marL="457200" indent="-348840" algn="just">
              <a:lnSpc>
                <a:spcPct val="115000"/>
              </a:lnSpc>
              <a:buClr>
                <a:srgbClr val="000000"/>
              </a:buClr>
              <a:buFont typeface="Roboto"/>
              <a:buChar char="-"/>
            </a:pPr>
            <a:r>
              <a:rPr b="1" lang="pt-BR" sz="1900" spc="-1" strike="noStrike">
                <a:solidFill>
                  <a:srgbClr val="000000"/>
                </a:solidFill>
                <a:latin typeface="Roboto"/>
                <a:ea typeface="Roboto"/>
              </a:rPr>
              <a:t>POST</a:t>
            </a:r>
            <a:r>
              <a:rPr b="0" lang="pt-BR" sz="1900" spc="-1" strike="noStrike">
                <a:solidFill>
                  <a:srgbClr val="000000"/>
                </a:solidFill>
                <a:latin typeface="Roboto"/>
                <a:ea typeface="Roboto"/>
              </a:rPr>
              <a:t>war (pós-guerra)</a:t>
            </a:r>
            <a:endParaRPr b="0" lang="pt-BR" sz="1900" spc="-1" strike="noStrike">
              <a:solidFill>
                <a:srgbClr val="000000"/>
              </a:solidFill>
              <a:latin typeface="Arial"/>
            </a:endParaRPr>
          </a:p>
          <a:p>
            <a:pPr marL="457200" indent="-348840" algn="just">
              <a:lnSpc>
                <a:spcPct val="115000"/>
              </a:lnSpc>
              <a:buClr>
                <a:srgbClr val="000000"/>
              </a:buClr>
              <a:buFont typeface="Roboto"/>
              <a:buChar char="-"/>
            </a:pPr>
            <a:r>
              <a:rPr b="1" lang="pt-BR" sz="1900" spc="-1" strike="noStrike">
                <a:solidFill>
                  <a:srgbClr val="000000"/>
                </a:solidFill>
                <a:latin typeface="Roboto"/>
                <a:ea typeface="Roboto"/>
              </a:rPr>
              <a:t>EX</a:t>
            </a:r>
            <a:r>
              <a:rPr b="0" lang="pt-BR" sz="1900" spc="-1" strike="noStrike">
                <a:solidFill>
                  <a:srgbClr val="000000"/>
                </a:solidFill>
                <a:latin typeface="Roboto"/>
                <a:ea typeface="Roboto"/>
              </a:rPr>
              <a:t>husband (ex-marido)</a:t>
            </a:r>
            <a:endParaRPr b="0" lang="pt-BR" sz="1900" spc="-1" strike="noStrike">
              <a:solidFill>
                <a:srgbClr val="000000"/>
              </a:solidFill>
              <a:latin typeface="Arial"/>
            </a:endParaRPr>
          </a:p>
          <a:p>
            <a:pPr marL="457200" indent="-348840" algn="just">
              <a:lnSpc>
                <a:spcPct val="115000"/>
              </a:lnSpc>
              <a:buClr>
                <a:srgbClr val="000000"/>
              </a:buClr>
              <a:buFont typeface="Roboto"/>
              <a:buChar char="-"/>
            </a:pPr>
            <a:r>
              <a:rPr b="1" lang="pt-BR" sz="1900" spc="-1" strike="noStrike">
                <a:solidFill>
                  <a:srgbClr val="000000"/>
                </a:solidFill>
                <a:latin typeface="Roboto"/>
                <a:ea typeface="Roboto"/>
              </a:rPr>
              <a:t>RE</a:t>
            </a:r>
            <a:r>
              <a:rPr b="0" lang="pt-BR" sz="1900" spc="-1" strike="noStrike">
                <a:solidFill>
                  <a:srgbClr val="000000"/>
                </a:solidFill>
                <a:latin typeface="Roboto"/>
                <a:ea typeface="Roboto"/>
              </a:rPr>
              <a:t>build (reconstruir)</a:t>
            </a:r>
            <a:endParaRPr b="0" lang="pt-BR" sz="1900" spc="-1" strike="noStrike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15000"/>
              </a:lnSpc>
            </a:pPr>
            <a:endParaRPr b="0" lang="pt-BR" sz="19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15000"/>
              </a:lnSpc>
              <a:spcAft>
                <a:spcPts val="1599"/>
              </a:spcAft>
            </a:pPr>
            <a:endParaRPr b="0" lang="pt-BR" sz="19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timing>
    <p:tnLst>
      <p:par>
        <p:cTn id="59" dur="indefinite" restart="never" nodeType="tmRoot">
          <p:childTnLst>
            <p:seq>
              <p:cTn id="60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TextShape 1"/>
          <p:cNvSpPr txBox="1"/>
          <p:nvPr/>
        </p:nvSpPr>
        <p:spPr>
          <a:xfrm>
            <a:off x="311760" y="236160"/>
            <a:ext cx="8520120" cy="4332240"/>
          </a:xfrm>
          <a:prstGeom prst="rect">
            <a:avLst/>
          </a:prstGeom>
          <a:noFill/>
          <a:ln>
            <a:noFill/>
          </a:ln>
        </p:spPr>
        <p:txBody>
          <a:bodyPr tIns="91440" bIns="91440"/>
          <a:p>
            <a:pPr>
              <a:lnSpc>
                <a:spcPct val="115000"/>
              </a:lnSpc>
            </a:pPr>
            <a:r>
              <a:rPr b="0" lang="pt-BR" sz="1800" spc="-1" strike="noStrike">
                <a:solidFill>
                  <a:srgbClr val="000000"/>
                </a:solidFill>
                <a:latin typeface="Roboto"/>
                <a:ea typeface="Roboto"/>
              </a:rPr>
              <a:t>PALAVRAS-CHAVE: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marL="457200" indent="-342720">
              <a:lnSpc>
                <a:spcPct val="115000"/>
              </a:lnSpc>
              <a:spcBef>
                <a:spcPts val="1599"/>
              </a:spcBef>
              <a:buClr>
                <a:srgbClr val="000000"/>
              </a:buClr>
              <a:buFont typeface="Roboto"/>
              <a:buChar char="➔"/>
            </a:pPr>
            <a:r>
              <a:rPr b="0" lang="pt-BR" sz="1800" spc="-1" strike="noStrike">
                <a:solidFill>
                  <a:srgbClr val="000000"/>
                </a:solidFill>
                <a:latin typeface="Roboto"/>
                <a:ea typeface="Roboto"/>
              </a:rPr>
              <a:t>Muito importante identificá-las,pois elas têm ligação direta com o assunto tratado do texto;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marL="457200" indent="-342720">
              <a:lnSpc>
                <a:spcPct val="115000"/>
              </a:lnSpc>
              <a:buClr>
                <a:srgbClr val="000000"/>
              </a:buClr>
              <a:buFont typeface="Roboto"/>
              <a:buChar char="➔"/>
            </a:pPr>
            <a:r>
              <a:rPr b="0" lang="pt-BR" sz="1800" spc="-1" strike="noStrike">
                <a:solidFill>
                  <a:srgbClr val="000000"/>
                </a:solidFill>
                <a:latin typeface="Roboto"/>
                <a:ea typeface="Roboto"/>
              </a:rPr>
              <a:t>Repetem durante o texto;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marL="457200" indent="-342720">
              <a:lnSpc>
                <a:spcPct val="115000"/>
              </a:lnSpc>
              <a:buClr>
                <a:srgbClr val="000000"/>
              </a:buClr>
              <a:buFont typeface="Roboto"/>
              <a:buChar char="➔"/>
            </a:pPr>
            <a:r>
              <a:rPr b="0" lang="pt-BR" sz="1800" spc="-1" strike="noStrike">
                <a:solidFill>
                  <a:srgbClr val="000000"/>
                </a:solidFill>
                <a:latin typeface="Roboto"/>
                <a:ea typeface="Roboto"/>
              </a:rPr>
              <a:t>Facilitam e muito no processo de entendimento do texto;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15000"/>
              </a:lnSpc>
              <a:spcBef>
                <a:spcPts val="1599"/>
              </a:spcBef>
            </a:pPr>
            <a:r>
              <a:rPr b="0" lang="pt-BR" sz="1800" spc="-1" strike="noStrike">
                <a:solidFill>
                  <a:srgbClr val="000000"/>
                </a:solidFill>
                <a:latin typeface="Roboto"/>
                <a:ea typeface="Roboto"/>
              </a:rPr>
              <a:t>REFERENTES TEXTUAIS: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marL="457200" indent="-342720">
              <a:lnSpc>
                <a:spcPct val="115000"/>
              </a:lnSpc>
              <a:spcBef>
                <a:spcPts val="1599"/>
              </a:spcBef>
              <a:buClr>
                <a:srgbClr val="000000"/>
              </a:buClr>
              <a:buFont typeface="Roboto"/>
              <a:buChar char="➔"/>
            </a:pPr>
            <a:r>
              <a:rPr b="0" lang="pt-BR" sz="1800" spc="-1" strike="noStrike">
                <a:solidFill>
                  <a:srgbClr val="000000"/>
                </a:solidFill>
                <a:latin typeface="Roboto"/>
                <a:ea typeface="Roboto"/>
              </a:rPr>
              <a:t>Dar coerência no texto;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marL="457200" indent="-342720">
              <a:lnSpc>
                <a:spcPct val="115000"/>
              </a:lnSpc>
              <a:buClr>
                <a:srgbClr val="000000"/>
              </a:buClr>
              <a:buFont typeface="Roboto"/>
              <a:buChar char="➔"/>
            </a:pPr>
            <a:r>
              <a:rPr b="0" lang="pt-BR" sz="1800" spc="-1" strike="noStrike">
                <a:solidFill>
                  <a:srgbClr val="000000"/>
                </a:solidFill>
                <a:latin typeface="Roboto"/>
                <a:ea typeface="Roboto"/>
              </a:rPr>
              <a:t>Ao invés de repetir algo já mencionado, pode se utilizar elementos de referência: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lvl="1" marL="914400" indent="-317160">
              <a:lnSpc>
                <a:spcPct val="115000"/>
              </a:lnSpc>
              <a:buClr>
                <a:srgbClr val="000000"/>
              </a:buClr>
              <a:buFont typeface="Roboto"/>
              <a:buChar char="◆"/>
            </a:pPr>
            <a:r>
              <a:rPr b="0" lang="pt-BR" sz="1400" spc="-1" strike="noStrike">
                <a:solidFill>
                  <a:srgbClr val="000000"/>
                </a:solidFill>
                <a:latin typeface="Roboto"/>
                <a:ea typeface="Roboto"/>
              </a:rPr>
              <a:t>Pronomes(Pessoais,Demonstrativos,Relativos,Interrogativos.</a:t>
            </a:r>
            <a:endParaRPr b="0" lang="pt-BR" sz="1400" spc="-1" strike="noStrike">
              <a:solidFill>
                <a:srgbClr val="000000"/>
              </a:solidFill>
              <a:latin typeface="Arial"/>
            </a:endParaRPr>
          </a:p>
          <a:p>
            <a:pPr marL="457200">
              <a:lnSpc>
                <a:spcPct val="115000"/>
              </a:lnSpc>
              <a:spcBef>
                <a:spcPts val="1599"/>
              </a:spcBef>
              <a:spcAft>
                <a:spcPts val="1599"/>
              </a:spcAft>
            </a:pPr>
            <a:endParaRPr b="0" lang="pt-BR" sz="1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timing>
    <p:tnLst>
      <p:par>
        <p:cTn id="7" dur="indefinite" restart="never" nodeType="tmRoot">
          <p:childTnLst>
            <p:seq>
              <p:cTn id="8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TextShape 1"/>
          <p:cNvSpPr txBox="1"/>
          <p:nvPr/>
        </p:nvSpPr>
        <p:spPr>
          <a:xfrm>
            <a:off x="311760" y="349920"/>
            <a:ext cx="8520120" cy="894960"/>
          </a:xfrm>
          <a:prstGeom prst="rect">
            <a:avLst/>
          </a:prstGeom>
          <a:noFill/>
          <a:ln>
            <a:noFill/>
          </a:ln>
        </p:spPr>
        <p:txBody>
          <a:bodyPr tIns="91440" bIns="91440"/>
          <a:p>
            <a:pPr algn="ctr">
              <a:lnSpc>
                <a:spcPct val="100000"/>
              </a:lnSpc>
            </a:pPr>
            <a:r>
              <a:rPr b="1" lang="pt-BR" sz="2400" spc="-1" strike="noStrike">
                <a:solidFill>
                  <a:srgbClr val="2a3990"/>
                </a:solidFill>
                <a:latin typeface="Roboto"/>
                <a:ea typeface="Roboto"/>
              </a:rPr>
              <a:t>Word Formation</a:t>
            </a:r>
            <a:br/>
            <a:r>
              <a:rPr b="1" lang="pt-BR" sz="2400" spc="-1" strike="noStrike">
                <a:solidFill>
                  <a:srgbClr val="2a3990"/>
                </a:solidFill>
                <a:latin typeface="Roboto"/>
                <a:ea typeface="Roboto"/>
              </a:rPr>
              <a:t>(Formação das Palavras)</a:t>
            </a:r>
            <a:br/>
            <a:endParaRPr b="0" lang="pt-BR" sz="2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6" name="TextShape 2"/>
          <p:cNvSpPr txBox="1"/>
          <p:nvPr/>
        </p:nvSpPr>
        <p:spPr>
          <a:xfrm>
            <a:off x="311760" y="1308600"/>
            <a:ext cx="8520120" cy="3259800"/>
          </a:xfrm>
          <a:prstGeom prst="rect">
            <a:avLst/>
          </a:prstGeom>
          <a:noFill/>
          <a:ln>
            <a:noFill/>
          </a:ln>
        </p:spPr>
        <p:txBody>
          <a:bodyPr tIns="91440" bIns="91440"/>
          <a:p>
            <a:pPr>
              <a:lnSpc>
                <a:spcPct val="115000"/>
              </a:lnSpc>
            </a:pPr>
            <a:endParaRPr b="0" lang="pt-BR" sz="14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15000"/>
              </a:lnSpc>
              <a:spcBef>
                <a:spcPts val="1599"/>
              </a:spcBef>
            </a:pPr>
            <a:r>
              <a:rPr b="0" lang="pt-BR" sz="2200" spc="-1" strike="noStrike">
                <a:solidFill>
                  <a:srgbClr val="000000"/>
                </a:solidFill>
                <a:latin typeface="Roboto"/>
                <a:ea typeface="Roboto"/>
              </a:rPr>
              <a:t>O estudo da morfologia, ou seja, da formação de palavras, serve para demonstrar a flexibilidade da língua, flexibilidade esta que permite ao falante nativo transferir palavras de uma categoria a outra, através da adição de afixos. </a:t>
            </a:r>
            <a:endParaRPr b="0" lang="pt-BR" sz="22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15000"/>
              </a:lnSpc>
              <a:spcBef>
                <a:spcPts val="1599"/>
              </a:spcBef>
            </a:pPr>
            <a:r>
              <a:rPr b="0" lang="pt-BR" sz="2200" spc="-1" strike="noStrike">
                <a:solidFill>
                  <a:srgbClr val="000000"/>
                </a:solidFill>
                <a:latin typeface="Roboto"/>
                <a:ea typeface="Roboto"/>
              </a:rPr>
              <a:t>São 3 os processos de formação de palavras: </a:t>
            </a:r>
            <a:r>
              <a:rPr b="1" lang="pt-BR" sz="2200" spc="-1" strike="noStrike" u="sng">
                <a:solidFill>
                  <a:srgbClr val="000000"/>
                </a:solidFill>
                <a:uFillTx/>
                <a:latin typeface="Roboto"/>
                <a:ea typeface="Roboto"/>
              </a:rPr>
              <a:t>Affixation</a:t>
            </a:r>
            <a:r>
              <a:rPr b="0" lang="pt-BR" sz="2200" spc="-1" strike="noStrike">
                <a:solidFill>
                  <a:srgbClr val="000000"/>
                </a:solidFill>
                <a:latin typeface="Roboto"/>
                <a:ea typeface="Roboto"/>
              </a:rPr>
              <a:t>, </a:t>
            </a:r>
            <a:r>
              <a:rPr b="1" lang="pt-BR" sz="2200" spc="-1" strike="noStrike" u="sng">
                <a:solidFill>
                  <a:srgbClr val="000000"/>
                </a:solidFill>
                <a:uFillTx/>
                <a:latin typeface="Roboto"/>
                <a:ea typeface="Roboto"/>
              </a:rPr>
              <a:t>Conversion</a:t>
            </a:r>
            <a:r>
              <a:rPr b="0" lang="pt-BR" sz="2200" spc="-1" strike="noStrike">
                <a:solidFill>
                  <a:srgbClr val="000000"/>
                </a:solidFill>
                <a:latin typeface="Roboto"/>
                <a:ea typeface="Roboto"/>
              </a:rPr>
              <a:t> e </a:t>
            </a:r>
            <a:r>
              <a:rPr b="1" lang="pt-BR" sz="2200" spc="-1" strike="noStrike" u="sng">
                <a:solidFill>
                  <a:srgbClr val="000000"/>
                </a:solidFill>
                <a:uFillTx/>
                <a:latin typeface="Roboto"/>
                <a:ea typeface="Roboto"/>
              </a:rPr>
              <a:t>Compounding</a:t>
            </a:r>
            <a:r>
              <a:rPr b="0" lang="pt-BR" sz="2200" spc="-1" strike="noStrike">
                <a:solidFill>
                  <a:srgbClr val="000000"/>
                </a:solidFill>
                <a:latin typeface="Roboto"/>
                <a:ea typeface="Roboto"/>
              </a:rPr>
              <a:t>.</a:t>
            </a:r>
            <a:endParaRPr b="0" lang="pt-BR" sz="22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15000"/>
              </a:lnSpc>
              <a:spcBef>
                <a:spcPts val="1599"/>
              </a:spcBef>
            </a:pPr>
            <a:endParaRPr b="0" lang="pt-BR" sz="22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15000"/>
              </a:lnSpc>
              <a:spcBef>
                <a:spcPts val="1599"/>
              </a:spcBef>
              <a:spcAft>
                <a:spcPts val="1599"/>
              </a:spcAft>
            </a:pPr>
            <a:endParaRPr b="0" lang="pt-BR" sz="2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timing>
    <p:tnLst>
      <p:par>
        <p:cTn id="9" dur="indefinite" restart="never" nodeType="tmRoot">
          <p:childTnLst>
            <p:seq>
              <p:cTn id="10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TextShape 1"/>
          <p:cNvSpPr txBox="1"/>
          <p:nvPr/>
        </p:nvSpPr>
        <p:spPr>
          <a:xfrm>
            <a:off x="311760" y="410040"/>
            <a:ext cx="8520120" cy="607320"/>
          </a:xfrm>
          <a:prstGeom prst="rect">
            <a:avLst/>
          </a:prstGeom>
          <a:noFill/>
          <a:ln>
            <a:noFill/>
          </a:ln>
        </p:spPr>
        <p:txBody>
          <a:bodyPr tIns="91440" bIns="91440"/>
          <a:p>
            <a:pPr algn="ctr">
              <a:lnSpc>
                <a:spcPct val="100000"/>
              </a:lnSpc>
            </a:pPr>
            <a:r>
              <a:rPr b="1" lang="pt-BR" sz="3000" spc="-1" strike="noStrike">
                <a:solidFill>
                  <a:srgbClr val="434343"/>
                </a:solidFill>
                <a:latin typeface="Roboto"/>
                <a:ea typeface="Roboto"/>
              </a:rPr>
              <a:t>Affixation (Afixação)</a:t>
            </a:r>
            <a:endParaRPr b="0" lang="pt-BR" sz="3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8" name="TextShape 2"/>
          <p:cNvSpPr txBox="1"/>
          <p:nvPr/>
        </p:nvSpPr>
        <p:spPr>
          <a:xfrm>
            <a:off x="311760" y="1229760"/>
            <a:ext cx="8520120" cy="3338640"/>
          </a:xfrm>
          <a:prstGeom prst="rect">
            <a:avLst/>
          </a:prstGeom>
          <a:noFill/>
          <a:ln>
            <a:noFill/>
          </a:ln>
        </p:spPr>
        <p:txBody>
          <a:bodyPr tIns="91440" bIns="91440"/>
          <a:p>
            <a:pPr>
              <a:lnSpc>
                <a:spcPct val="115000"/>
              </a:lnSpc>
            </a:pPr>
            <a:endParaRPr b="0" lang="pt-BR" sz="14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15000"/>
              </a:lnSpc>
              <a:spcBef>
                <a:spcPts val="1599"/>
              </a:spcBef>
            </a:pPr>
            <a:r>
              <a:rPr b="1" lang="pt-BR" sz="2200" spc="-1" strike="noStrike">
                <a:solidFill>
                  <a:srgbClr val="000000"/>
                </a:solidFill>
                <a:latin typeface="Roboto"/>
                <a:ea typeface="Roboto"/>
              </a:rPr>
              <a:t>Affixation</a:t>
            </a:r>
            <a:r>
              <a:rPr b="0" lang="pt-BR" sz="2200" spc="-1" strike="noStrike">
                <a:solidFill>
                  <a:srgbClr val="000000"/>
                </a:solidFill>
                <a:latin typeface="Roboto"/>
                <a:ea typeface="Roboto"/>
              </a:rPr>
              <a:t>: É a adição de prefixos e sufixos.</a:t>
            </a:r>
            <a:endParaRPr b="0" lang="pt-BR" sz="22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15000"/>
              </a:lnSpc>
              <a:spcBef>
                <a:spcPts val="1599"/>
              </a:spcBef>
            </a:pPr>
            <a:r>
              <a:rPr b="0" lang="pt-BR" sz="2200" spc="-1" strike="noStrike">
                <a:solidFill>
                  <a:srgbClr val="000000"/>
                </a:solidFill>
                <a:latin typeface="Roboto"/>
                <a:ea typeface="Roboto"/>
              </a:rPr>
              <a:t>Muitas palavras são formadas pelo acréscimo de uma partícula antes(prefixo) ou depois(sufixo) de sua raiz(root).</a:t>
            </a:r>
            <a:endParaRPr b="0" lang="pt-BR" sz="22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15000"/>
              </a:lnSpc>
              <a:spcBef>
                <a:spcPts val="1599"/>
              </a:spcBef>
            </a:pPr>
            <a:r>
              <a:rPr b="0" lang="pt-BR" sz="2200" spc="-1" strike="noStrike">
                <a:solidFill>
                  <a:srgbClr val="000000"/>
                </a:solidFill>
                <a:latin typeface="Roboto"/>
                <a:ea typeface="Roboto"/>
              </a:rPr>
              <a:t>Dos dois tipos de afixos em inglês - prefixos e sufixos, - </a:t>
            </a:r>
            <a:r>
              <a:rPr b="1" lang="pt-BR" sz="2200" spc="-1" strike="noStrike">
                <a:solidFill>
                  <a:srgbClr val="000000"/>
                </a:solidFill>
                <a:latin typeface="Roboto"/>
                <a:ea typeface="Roboto"/>
              </a:rPr>
              <a:t>sufixos</a:t>
            </a:r>
            <a:r>
              <a:rPr b="0" lang="pt-BR" sz="2200" spc="-1" strike="noStrike">
                <a:solidFill>
                  <a:srgbClr val="000000"/>
                </a:solidFill>
                <a:latin typeface="Roboto"/>
                <a:ea typeface="Roboto"/>
              </a:rPr>
              <a:t> são aqueles que apresentam maior produtividade, isto é, a porcentagem de incidência é mais alta.</a:t>
            </a:r>
            <a:endParaRPr b="0" lang="pt-BR" sz="22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15000"/>
              </a:lnSpc>
              <a:spcBef>
                <a:spcPts val="1599"/>
              </a:spcBef>
              <a:spcAft>
                <a:spcPts val="1599"/>
              </a:spcAft>
            </a:pPr>
            <a:endParaRPr b="0" lang="pt-BR" sz="2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timing>
    <p:tnLst>
      <p:par>
        <p:cTn id="11" dur="indefinite" restart="never" nodeType="tmRoot">
          <p:childTnLst>
            <p:seq>
              <p:cTn id="12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TextShape 1"/>
          <p:cNvSpPr txBox="1"/>
          <p:nvPr/>
        </p:nvSpPr>
        <p:spPr>
          <a:xfrm>
            <a:off x="311760" y="410040"/>
            <a:ext cx="8520120" cy="607320"/>
          </a:xfrm>
          <a:prstGeom prst="rect">
            <a:avLst/>
          </a:prstGeom>
          <a:noFill/>
          <a:ln>
            <a:noFill/>
          </a:ln>
        </p:spPr>
        <p:txBody>
          <a:bodyPr tIns="91440" bIns="91440"/>
          <a:p>
            <a:pPr algn="ctr">
              <a:lnSpc>
                <a:spcPct val="100000"/>
              </a:lnSpc>
            </a:pPr>
            <a:r>
              <a:rPr b="1" lang="pt-BR" sz="3000" spc="-1" strike="noStrike">
                <a:solidFill>
                  <a:srgbClr val="000000"/>
                </a:solidFill>
                <a:latin typeface="Roboto"/>
                <a:ea typeface="Roboto"/>
              </a:rPr>
              <a:t>Suffix( Sufixos)</a:t>
            </a:r>
            <a:endParaRPr b="0" lang="pt-BR" sz="3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0" name="TextShape 2"/>
          <p:cNvSpPr txBox="1"/>
          <p:nvPr/>
        </p:nvSpPr>
        <p:spPr>
          <a:xfrm>
            <a:off x="376200" y="1152360"/>
            <a:ext cx="8455680" cy="3416040"/>
          </a:xfrm>
          <a:prstGeom prst="rect">
            <a:avLst/>
          </a:prstGeom>
          <a:noFill/>
          <a:ln>
            <a:noFill/>
          </a:ln>
        </p:spPr>
        <p:txBody>
          <a:bodyPr tIns="91440" bIns="91440"/>
          <a:p>
            <a:pPr>
              <a:lnSpc>
                <a:spcPct val="115000"/>
              </a:lnSpc>
            </a:pPr>
            <a:endParaRPr b="0" lang="pt-BR" sz="14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15000"/>
              </a:lnSpc>
              <a:spcBef>
                <a:spcPts val="1599"/>
              </a:spcBef>
            </a:pPr>
            <a:r>
              <a:rPr b="0" lang="pt-BR" sz="2200" spc="-1" strike="noStrike">
                <a:solidFill>
                  <a:srgbClr val="000000"/>
                </a:solidFill>
                <a:latin typeface="Roboto"/>
                <a:ea typeface="Roboto"/>
              </a:rPr>
              <a:t>Sufixos têm a função de transformar a categoria gramatical das palavras a que se aplicam. Isto é, um determinado sufixo será sempre aplicado a uma determinada categoria de palavra e resultará sempre numa outra determinada categoria.</a:t>
            </a:r>
            <a:endParaRPr b="0" lang="pt-BR" sz="22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15000"/>
              </a:lnSpc>
              <a:spcBef>
                <a:spcPts val="1599"/>
              </a:spcBef>
              <a:spcAft>
                <a:spcPts val="1599"/>
              </a:spcAft>
            </a:pPr>
            <a:r>
              <a:rPr b="1" lang="pt-BR" sz="2200" spc="-1" strike="noStrike">
                <a:solidFill>
                  <a:srgbClr val="000000"/>
                </a:solidFill>
                <a:latin typeface="Roboto"/>
                <a:ea typeface="Roboto"/>
              </a:rPr>
              <a:t>Tipos de sufixos:</a:t>
            </a:r>
            <a:r>
              <a:rPr b="0" lang="pt-BR" sz="2200" spc="-1" strike="noStrike">
                <a:solidFill>
                  <a:srgbClr val="000000"/>
                </a:solidFill>
                <a:latin typeface="Roboto"/>
                <a:ea typeface="Roboto"/>
              </a:rPr>
              <a:t> Sufixos formadores de substantivos, formadores de adjetivos e formadores de verbos.</a:t>
            </a:r>
            <a:endParaRPr b="0" lang="pt-BR" sz="2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timing>
    <p:tnLst>
      <p:par>
        <p:cTn id="13" dur="indefinite" restart="never" nodeType="tmRoot">
          <p:childTnLst>
            <p:seq>
              <p:cTn id="14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TextShape 1"/>
          <p:cNvSpPr txBox="1"/>
          <p:nvPr/>
        </p:nvSpPr>
        <p:spPr>
          <a:xfrm>
            <a:off x="311760" y="627120"/>
            <a:ext cx="8520120" cy="3941280"/>
          </a:xfrm>
          <a:prstGeom prst="rect">
            <a:avLst/>
          </a:prstGeom>
          <a:noFill/>
          <a:ln>
            <a:noFill/>
          </a:ln>
        </p:spPr>
        <p:txBody>
          <a:bodyPr tIns="91440" bIns="91440"/>
          <a:p>
            <a:pPr>
              <a:lnSpc>
                <a:spcPct val="115000"/>
              </a:lnSpc>
            </a:pPr>
            <a:r>
              <a:rPr b="0" lang="pt-BR" sz="2200" spc="-1" strike="noStrike">
                <a:solidFill>
                  <a:srgbClr val="000000"/>
                </a:solidFill>
                <a:latin typeface="Roboto"/>
                <a:ea typeface="Roboto"/>
              </a:rPr>
              <a:t>O sufixo </a:t>
            </a:r>
            <a:r>
              <a:rPr b="1" lang="pt-BR" sz="2200" spc="-1" strike="noStrike">
                <a:solidFill>
                  <a:srgbClr val="000000"/>
                </a:solidFill>
                <a:latin typeface="Roboto"/>
                <a:ea typeface="Roboto"/>
              </a:rPr>
              <a:t>ING </a:t>
            </a:r>
            <a:r>
              <a:rPr b="0" lang="pt-BR" sz="2200" spc="-1" strike="noStrike">
                <a:solidFill>
                  <a:srgbClr val="000000"/>
                </a:solidFill>
                <a:latin typeface="Roboto"/>
                <a:ea typeface="Roboto"/>
              </a:rPr>
              <a:t>, geralmente usamos quando queremos indicar uma ação contínua.</a:t>
            </a:r>
            <a:endParaRPr b="0" lang="pt-BR" sz="22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15000"/>
              </a:lnSpc>
              <a:spcBef>
                <a:spcPts val="1599"/>
              </a:spcBef>
            </a:pPr>
            <a:r>
              <a:rPr b="0" lang="pt-BR" sz="2200" spc="-1" strike="noStrike">
                <a:solidFill>
                  <a:srgbClr val="000000"/>
                </a:solidFill>
                <a:latin typeface="Roboto"/>
                <a:ea typeface="Roboto"/>
              </a:rPr>
              <a:t>Exemplos:</a:t>
            </a:r>
            <a:endParaRPr b="0" lang="pt-BR" sz="2200" spc="-1" strike="noStrike">
              <a:solidFill>
                <a:srgbClr val="000000"/>
              </a:solidFill>
              <a:latin typeface="Arial"/>
            </a:endParaRPr>
          </a:p>
          <a:p>
            <a:pPr marL="457200" indent="-367920">
              <a:lnSpc>
                <a:spcPct val="115000"/>
              </a:lnSpc>
              <a:spcBef>
                <a:spcPts val="1599"/>
              </a:spcBef>
              <a:buClr>
                <a:srgbClr val="000000"/>
              </a:buClr>
              <a:buFont typeface="Roboto"/>
              <a:buChar char="-"/>
            </a:pPr>
            <a:r>
              <a:rPr b="0" lang="pt-BR" sz="2200" spc="-1" strike="noStrike">
                <a:solidFill>
                  <a:srgbClr val="000000"/>
                </a:solidFill>
                <a:latin typeface="Roboto"/>
                <a:ea typeface="Roboto"/>
              </a:rPr>
              <a:t>watch</a:t>
            </a:r>
            <a:r>
              <a:rPr b="1" lang="pt-BR" sz="2200" spc="-1" strike="noStrike">
                <a:solidFill>
                  <a:srgbClr val="000000"/>
                </a:solidFill>
                <a:latin typeface="Roboto"/>
                <a:ea typeface="Roboto"/>
              </a:rPr>
              <a:t>ING</a:t>
            </a:r>
            <a:r>
              <a:rPr b="0" lang="pt-BR" sz="2200" spc="-1" strike="noStrike">
                <a:solidFill>
                  <a:srgbClr val="000000"/>
                </a:solidFill>
                <a:latin typeface="Roboto"/>
                <a:ea typeface="Roboto"/>
              </a:rPr>
              <a:t> (assistindo) </a:t>
            </a:r>
            <a:endParaRPr b="0" lang="pt-BR" sz="2200" spc="-1" strike="noStrike">
              <a:solidFill>
                <a:srgbClr val="000000"/>
              </a:solidFill>
              <a:latin typeface="Arial"/>
            </a:endParaRPr>
          </a:p>
          <a:p>
            <a:pPr marL="457200" indent="-367920">
              <a:lnSpc>
                <a:spcPct val="115000"/>
              </a:lnSpc>
              <a:buClr>
                <a:srgbClr val="000000"/>
              </a:buClr>
              <a:buFont typeface="Roboto"/>
              <a:buChar char="-"/>
            </a:pPr>
            <a:r>
              <a:rPr b="0" lang="pt-BR" sz="2200" spc="-1" strike="noStrike">
                <a:solidFill>
                  <a:srgbClr val="000000"/>
                </a:solidFill>
                <a:latin typeface="Roboto"/>
                <a:ea typeface="Roboto"/>
              </a:rPr>
              <a:t>study</a:t>
            </a:r>
            <a:r>
              <a:rPr b="1" lang="pt-BR" sz="2200" spc="-1" strike="noStrike">
                <a:solidFill>
                  <a:srgbClr val="000000"/>
                </a:solidFill>
                <a:latin typeface="Roboto"/>
                <a:ea typeface="Roboto"/>
              </a:rPr>
              <a:t>ING</a:t>
            </a:r>
            <a:r>
              <a:rPr b="0" lang="pt-BR" sz="2200" spc="-1" strike="noStrike">
                <a:solidFill>
                  <a:srgbClr val="000000"/>
                </a:solidFill>
                <a:latin typeface="Roboto"/>
                <a:ea typeface="Roboto"/>
              </a:rPr>
              <a:t> (estudando)</a:t>
            </a:r>
            <a:endParaRPr b="0" lang="pt-BR" sz="2200" spc="-1" strike="noStrike">
              <a:solidFill>
                <a:srgbClr val="000000"/>
              </a:solidFill>
              <a:latin typeface="Arial"/>
            </a:endParaRPr>
          </a:p>
          <a:p>
            <a:pPr marL="457200" indent="-367920">
              <a:lnSpc>
                <a:spcPct val="115000"/>
              </a:lnSpc>
              <a:buClr>
                <a:srgbClr val="000000"/>
              </a:buClr>
              <a:buFont typeface="Roboto"/>
              <a:buChar char="-"/>
            </a:pPr>
            <a:r>
              <a:rPr b="0" lang="pt-BR" sz="2200" spc="-1" strike="noStrike">
                <a:solidFill>
                  <a:srgbClr val="000000"/>
                </a:solidFill>
                <a:latin typeface="Roboto"/>
                <a:ea typeface="Roboto"/>
              </a:rPr>
              <a:t>play</a:t>
            </a:r>
            <a:r>
              <a:rPr b="1" lang="pt-BR" sz="2200" spc="-1" strike="noStrike">
                <a:solidFill>
                  <a:srgbClr val="000000"/>
                </a:solidFill>
                <a:latin typeface="Roboto"/>
                <a:ea typeface="Roboto"/>
              </a:rPr>
              <a:t>ING </a:t>
            </a:r>
            <a:r>
              <a:rPr b="0" lang="pt-BR" sz="2200" spc="-1" strike="noStrike">
                <a:solidFill>
                  <a:srgbClr val="000000"/>
                </a:solidFill>
                <a:latin typeface="Roboto"/>
                <a:ea typeface="Roboto"/>
              </a:rPr>
              <a:t>(jogando)</a:t>
            </a:r>
            <a:endParaRPr b="0" lang="pt-BR" sz="2200" spc="-1" strike="noStrike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102" name="Google Shape;125;p20" descr=""/>
          <p:cNvPicPr/>
          <p:nvPr/>
        </p:nvPicPr>
        <p:blipFill>
          <a:blip r:embed="rId1"/>
          <a:stretch/>
        </p:blipFill>
        <p:spPr>
          <a:xfrm>
            <a:off x="6623280" y="1290240"/>
            <a:ext cx="2142720" cy="2142720"/>
          </a:xfrm>
          <a:prstGeom prst="rect">
            <a:avLst/>
          </a:prstGeom>
          <a:ln>
            <a:noFill/>
          </a:ln>
        </p:spPr>
      </p:pic>
    </p:spTree>
  </p:cSld>
  <p:timing>
    <p:tnLst>
      <p:par>
        <p:cTn id="15" dur="indefinite" restart="never" nodeType="tmRoot">
          <p:childTnLst>
            <p:seq>
              <p:cTn id="16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TextShape 1"/>
          <p:cNvSpPr txBox="1"/>
          <p:nvPr/>
        </p:nvSpPr>
        <p:spPr>
          <a:xfrm>
            <a:off x="311760" y="553320"/>
            <a:ext cx="8520120" cy="4015440"/>
          </a:xfrm>
          <a:prstGeom prst="rect">
            <a:avLst/>
          </a:prstGeom>
          <a:noFill/>
          <a:ln>
            <a:noFill/>
          </a:ln>
        </p:spPr>
        <p:txBody>
          <a:bodyPr tIns="91440" bIns="91440"/>
          <a:p>
            <a:pPr algn="just">
              <a:lnSpc>
                <a:spcPct val="115000"/>
              </a:lnSpc>
            </a:pPr>
            <a:r>
              <a:rPr b="0" lang="pt-BR" sz="2000" spc="-1" strike="noStrike">
                <a:solidFill>
                  <a:srgbClr val="000000"/>
                </a:solidFill>
                <a:latin typeface="Roboto"/>
                <a:ea typeface="Roboto"/>
              </a:rPr>
              <a:t>O sufixo </a:t>
            </a:r>
            <a:r>
              <a:rPr b="1" lang="pt-BR" sz="2000" spc="-1" strike="noStrike">
                <a:solidFill>
                  <a:srgbClr val="000000"/>
                </a:solidFill>
                <a:latin typeface="Roboto"/>
                <a:ea typeface="Roboto"/>
              </a:rPr>
              <a:t>ED</a:t>
            </a:r>
            <a:r>
              <a:rPr b="0" lang="pt-BR" sz="2000" spc="-1" strike="noStrike">
                <a:solidFill>
                  <a:srgbClr val="000000"/>
                </a:solidFill>
                <a:latin typeface="Roboto"/>
                <a:ea typeface="Roboto"/>
              </a:rPr>
              <a:t> é acrescentado a substantivos ou grupos nominais para formar adjetivos significando “feitos de” ou “tendo a aparência ou as características de”.</a:t>
            </a:r>
            <a:endParaRPr b="0" lang="pt-BR" sz="2000" spc="-1" strike="noStrike">
              <a:solidFill>
                <a:srgbClr val="000000"/>
              </a:solidFill>
              <a:latin typeface="Arial"/>
            </a:endParaRPr>
          </a:p>
          <a:p>
            <a:pPr marL="457200" algn="just">
              <a:lnSpc>
                <a:spcPct val="115000"/>
              </a:lnSpc>
            </a:pPr>
            <a:endParaRPr b="0" lang="pt-BR" sz="2000" spc="-1" strike="noStrike">
              <a:solidFill>
                <a:srgbClr val="000000"/>
              </a:solidFill>
              <a:latin typeface="Arial"/>
            </a:endParaRPr>
          </a:p>
          <a:p>
            <a:pPr marL="457200" indent="-355320" algn="just">
              <a:lnSpc>
                <a:spcPct val="115000"/>
              </a:lnSpc>
              <a:buClr>
                <a:srgbClr val="000000"/>
              </a:buClr>
              <a:buFont typeface="Roboto"/>
              <a:buChar char="-"/>
            </a:pPr>
            <a:r>
              <a:rPr b="0" lang="pt-BR" sz="2000" spc="-1" strike="noStrike">
                <a:solidFill>
                  <a:srgbClr val="000000"/>
                </a:solidFill>
                <a:latin typeface="Roboto"/>
                <a:ea typeface="Roboto"/>
              </a:rPr>
              <a:t>point</a:t>
            </a:r>
            <a:r>
              <a:rPr b="1" lang="pt-BR" sz="2000" spc="-1" strike="noStrike">
                <a:solidFill>
                  <a:srgbClr val="000000"/>
                </a:solidFill>
                <a:latin typeface="Roboto"/>
                <a:ea typeface="Roboto"/>
              </a:rPr>
              <a:t>ED</a:t>
            </a:r>
            <a:r>
              <a:rPr b="0" lang="pt-BR" sz="2000" spc="-1" strike="noStrike">
                <a:solidFill>
                  <a:srgbClr val="000000"/>
                </a:solidFill>
                <a:latin typeface="Roboto"/>
                <a:ea typeface="Roboto"/>
              </a:rPr>
              <a:t> (pontiagudo) – do substantivo: point(ponto)</a:t>
            </a:r>
            <a:endParaRPr b="0" lang="pt-BR" sz="2000" spc="-1" strike="noStrike">
              <a:solidFill>
                <a:srgbClr val="000000"/>
              </a:solidFill>
              <a:latin typeface="Arial"/>
            </a:endParaRPr>
          </a:p>
          <a:p>
            <a:pPr marL="457200" indent="-355320" algn="just">
              <a:lnSpc>
                <a:spcPct val="115000"/>
              </a:lnSpc>
              <a:buClr>
                <a:srgbClr val="000000"/>
              </a:buClr>
              <a:buFont typeface="Roboto"/>
              <a:buChar char="-"/>
            </a:pPr>
            <a:r>
              <a:rPr b="0" lang="pt-BR" sz="2000" spc="-1" strike="noStrike">
                <a:solidFill>
                  <a:srgbClr val="000000"/>
                </a:solidFill>
                <a:latin typeface="Roboto"/>
                <a:ea typeface="Roboto"/>
              </a:rPr>
              <a:t>wood</a:t>
            </a:r>
            <a:r>
              <a:rPr b="1" lang="pt-BR" sz="2000" spc="-1" strike="noStrike">
                <a:solidFill>
                  <a:srgbClr val="000000"/>
                </a:solidFill>
                <a:latin typeface="Roboto"/>
                <a:ea typeface="Roboto"/>
              </a:rPr>
              <a:t>ED</a:t>
            </a:r>
            <a:r>
              <a:rPr b="0" lang="pt-BR" sz="2000" spc="-1" strike="noStrike">
                <a:solidFill>
                  <a:srgbClr val="000000"/>
                </a:solidFill>
                <a:latin typeface="Roboto"/>
                <a:ea typeface="Roboto"/>
              </a:rPr>
              <a:t> (de madeira) – do substantivo: wood(madeira)</a:t>
            </a:r>
            <a:endParaRPr b="0" lang="pt-BR" sz="20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15000"/>
              </a:lnSpc>
              <a:spcAft>
                <a:spcPts val="1599"/>
              </a:spcAft>
            </a:pPr>
            <a:endParaRPr b="0" lang="pt-BR" sz="20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timing>
    <p:tnLst>
      <p:par>
        <p:cTn id="17" dur="indefinite" restart="never" nodeType="tmRoot">
          <p:childTnLst>
            <p:seq>
              <p:cTn id="18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34343"/>
      </a:dk2>
      <a:lt2>
        <a:srgbClr val="999999"/>
      </a:lt2>
      <a:accent1>
        <a:srgbClr val="212d74"/>
      </a:accent1>
      <a:accent2>
        <a:srgbClr val="3949ab"/>
      </a:accent2>
      <a:accent3>
        <a:srgbClr val="9c254d"/>
      </a:accent3>
      <a:accent4>
        <a:srgbClr val="d23369"/>
      </a:accent4>
      <a:accent5>
        <a:srgbClr val="f06292"/>
      </a:accent5>
      <a:accent6>
        <a:srgbClr val="7890cd"/>
      </a:accent6>
      <a:hlink>
        <a:srgbClr val="f06292"/>
      </a:hlink>
      <a:folHlink>
        <a:srgbClr val="f0629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37</TotalTime>
  <Application>LibreOffice/6.0.7.3$Linux_X86_64 LibreOffice_project/00m0$Build-3</Applicat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dc:description/>
  <dc:language>pt-BR</dc:language>
  <cp:lastModifiedBy/>
  <dcterms:modified xsi:type="dcterms:W3CDTF">2019-04-02T14:23:13Z</dcterms:modified>
  <cp:revision>1</cp:revision>
  <dc:subject/>
  <dc:title/>
</cp:coreProperties>
</file>