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29.xml.rels" ContentType="application/vnd.openxmlformats-package.relationships+xml"/>
  <Override PartName="/ppt/slides/_rels/slide28.xml.rels" ContentType="application/vnd.openxmlformats-package.relationships+xml"/>
  <Override PartName="/ppt/slides/_rels/slide27.xml.rels" ContentType="application/vnd.openxmlformats-package.relationships+xml"/>
  <Override PartName="/ppt/slides/_rels/slide26.xml.rels" ContentType="application/vnd.openxmlformats-package.relationships+xml"/>
  <Override PartName="/ppt/slides/_rels/slide25.xml.rels" ContentType="application/vnd.openxmlformats-package.relationships+xml"/>
  <Override PartName="/ppt/slides/_rels/slide30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852012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11760" y="2973600"/>
            <a:ext cx="852012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1176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784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192480" y="122976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73200" y="122976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311760" y="297360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192480" y="297360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73200" y="297360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311760" y="1229760"/>
            <a:ext cx="852012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852012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311760" y="410040"/>
            <a:ext cx="8520120" cy="2816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1176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11760" y="1229760"/>
            <a:ext cx="8520120" cy="3338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784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311760" y="2973600"/>
            <a:ext cx="852012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852012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11760" y="2973600"/>
            <a:ext cx="852012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31176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784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192480" y="122976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073200" y="122976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311760" y="297360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192480" y="297360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073200" y="2973600"/>
            <a:ext cx="274320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852012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11760" y="410040"/>
            <a:ext cx="8520120" cy="2816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1176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3338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7840" y="297360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1176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7840" y="1229760"/>
            <a:ext cx="415764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11760" y="2973600"/>
            <a:ext cx="8520120" cy="1592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a399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6098760" y="0"/>
            <a:ext cx="3045240" cy="2030400"/>
            <a:chOff x="6098760" y="0"/>
            <a:chExt cx="3045240" cy="2030400"/>
          </a:xfrm>
        </p:grpSpPr>
        <p:sp>
          <p:nvSpPr>
            <p:cNvPr id="1" name="CustomShape 2"/>
            <p:cNvSpPr/>
            <p:nvPr/>
          </p:nvSpPr>
          <p:spPr>
            <a:xfrm>
              <a:off x="8128800" y="0"/>
              <a:ext cx="1014840" cy="10148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 flipH="1">
              <a:off x="7112880" y="0"/>
              <a:ext cx="1014840" cy="101484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 flipH="1" rot="10800000">
              <a:off x="7113240" y="1015200"/>
              <a:ext cx="1014840" cy="101484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 rot="10800000">
              <a:off x="6098760" y="360"/>
              <a:ext cx="1014840" cy="101484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 rot="10800000">
              <a:off x="8129160" y="1015560"/>
              <a:ext cx="1014840" cy="101484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597960" y="1775160"/>
            <a:ext cx="8221680" cy="838440"/>
          </a:xfrm>
          <a:prstGeom prst="rect">
            <a:avLst/>
          </a:prstGeom>
        </p:spPr>
        <p:txBody>
          <a:bodyPr tIns="91440" bIns="91440" anchor="b"/>
          <a:p>
            <a:r>
              <a:rPr b="0" lang="pt-BR" sz="42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8460360" y="465120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ABCEBCCE-7A87-4AE8-BF0D-E125C7E6A63A}" type="slidenum">
              <a:rPr b="0" lang="pt-BR" sz="1000" spc="-1" strike="noStrike">
                <a:solidFill>
                  <a:srgbClr val="ffffff"/>
                </a:solidFill>
                <a:latin typeface="Roboto"/>
                <a:ea typeface="Roboto"/>
              </a:rPr>
              <a:t>&lt;número&gt;</a:t>
            </a:fld>
            <a:endParaRPr b="0" lang="pt-BR" sz="10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1"/>
          <p:cNvGrpSpPr/>
          <p:nvPr/>
        </p:nvGrpSpPr>
        <p:grpSpPr>
          <a:xfrm>
            <a:off x="0" y="3903840"/>
            <a:ext cx="9144000" cy="1239480"/>
            <a:chOff x="0" y="3903840"/>
            <a:chExt cx="9144000" cy="1239480"/>
          </a:xfrm>
        </p:grpSpPr>
        <p:sp>
          <p:nvSpPr>
            <p:cNvPr id="46" name="CustomShape 2"/>
            <p:cNvSpPr/>
            <p:nvPr/>
          </p:nvSpPr>
          <p:spPr>
            <a:xfrm>
              <a:off x="8154720" y="3903840"/>
              <a:ext cx="988920" cy="98748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CustomShape 3"/>
            <p:cNvSpPr/>
            <p:nvPr/>
          </p:nvSpPr>
          <p:spPr>
            <a:xfrm flipH="1">
              <a:off x="6180480" y="3903840"/>
              <a:ext cx="988920" cy="98748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4"/>
            <p:cNvSpPr/>
            <p:nvPr/>
          </p:nvSpPr>
          <p:spPr>
            <a:xfrm>
              <a:off x="7170120" y="3903840"/>
              <a:ext cx="988920" cy="9874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5"/>
            <p:cNvSpPr/>
            <p:nvPr/>
          </p:nvSpPr>
          <p:spPr>
            <a:xfrm rot="10800000">
              <a:off x="8155080" y="3904200"/>
              <a:ext cx="988920" cy="98748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6"/>
            <p:cNvSpPr/>
            <p:nvPr/>
          </p:nvSpPr>
          <p:spPr>
            <a:xfrm>
              <a:off x="0" y="4891680"/>
              <a:ext cx="9143640" cy="25164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1" name="PlaceHolder 7"/>
          <p:cNvSpPr>
            <a:spLocks noGrp="1"/>
          </p:cNvSpPr>
          <p:nvPr>
            <p:ph type="title"/>
          </p:nvPr>
        </p:nvSpPr>
        <p:spPr>
          <a:xfrm>
            <a:off x="311760" y="410040"/>
            <a:ext cx="8520120" cy="607320"/>
          </a:xfrm>
          <a:prstGeom prst="rect">
            <a:avLst/>
          </a:prstGeom>
        </p:spPr>
        <p:txBody>
          <a:bodyPr tIns="91440" bIns="91440"/>
          <a:p>
            <a:r>
              <a:rPr b="0" lang="pt-BR" sz="30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body"/>
          </p:nvPr>
        </p:nvSpPr>
        <p:spPr>
          <a:xfrm>
            <a:off x="311760" y="1229760"/>
            <a:ext cx="8520120" cy="3338640"/>
          </a:xfrm>
          <a:prstGeom prst="rect">
            <a:avLst/>
          </a:prstGeom>
        </p:spPr>
        <p:txBody>
          <a:bodyPr tIns="91440" bIns="9144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sldNum"/>
          </p:nvPr>
        </p:nvSpPr>
        <p:spPr>
          <a:xfrm>
            <a:off x="8460360" y="465120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7CF8F4A0-9759-4168-8945-DEA02A6892E7}" type="slidenum">
              <a:rPr b="0" lang="pt-BR" sz="1000" spc="-1" strike="noStrike">
                <a:solidFill>
                  <a:srgbClr val="ffffff"/>
                </a:solidFill>
                <a:latin typeface="Roboto"/>
                <a:ea typeface="Roboto"/>
              </a:rPr>
              <a:t>&lt;número&gt;</a:t>
            </a:fld>
            <a:endParaRPr b="0" lang="pt-BR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97960" y="1775160"/>
            <a:ext cx="8221680" cy="83844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0" lang="pt-BR" sz="4200" spc="-1" strike="noStrike">
                <a:solidFill>
                  <a:srgbClr val="ffffff"/>
                </a:solidFill>
                <a:latin typeface="Roboto"/>
                <a:ea typeface="Roboto"/>
              </a:rPr>
              <a:t>Word Formation</a:t>
            </a:r>
            <a:endParaRPr b="0" lang="pt-BR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217760" y="3218040"/>
            <a:ext cx="4602240" cy="1211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ffffff"/>
                </a:solidFill>
                <a:latin typeface="Roboto"/>
                <a:ea typeface="Roboto"/>
              </a:rPr>
              <a:t>Integrantes: </a:t>
            </a:r>
            <a:r>
              <a:rPr b="0" lang="pt-BR" sz="1800" spc="-1" strike="noStrike">
                <a:solidFill>
                  <a:srgbClr val="ffffff"/>
                </a:solidFill>
                <a:latin typeface="Roboto"/>
                <a:ea typeface="Roboto"/>
              </a:rPr>
              <a:t>Arthur, Marcos, Ismael, Jayanderson e Diego Nascimento</a:t>
            </a: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100" spc="-1" strike="noStrike">
                <a:solidFill>
                  <a:srgbClr val="ffffff"/>
                </a:solidFill>
                <a:latin typeface="Roboto"/>
                <a:ea typeface="Roboto"/>
              </a:rPr>
              <a:t>	</a:t>
            </a:r>
            <a:endParaRPr b="0" lang="pt-BR" sz="21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11760" y="611280"/>
            <a:ext cx="8520120" cy="42944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Os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ION, ATION, ITION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forma substantivos de verbos, significando o “processo ou resultado de”.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act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(ação) -  do verbo: to act(agir)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add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ITION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(adição)  -  do verbo: to add(adicionar)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relat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(relação) - do verbo: to relate(relatar)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defin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ITION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(definição) - do verbo to define(definir)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599"/>
              </a:spcBef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Note: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As palavras terminadas pela vogal(no caso em questão) “e”, devem ser retiradas quando o sufixo é acrescentado.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5" name="Google Shape;131;p21" descr=""/>
          <p:cNvPicPr/>
          <p:nvPr/>
        </p:nvPicPr>
        <p:blipFill>
          <a:blip r:embed="rId1"/>
          <a:stretch/>
        </p:blipFill>
        <p:spPr>
          <a:xfrm>
            <a:off x="6996960" y="1089360"/>
            <a:ext cx="1940040" cy="1862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11760" y="410040"/>
            <a:ext cx="8520120" cy="6073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311760" y="1229760"/>
            <a:ext cx="8520120" cy="3338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ER,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OR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e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AR,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que significam “a pessoa ou a coisa que faz” ou “que está relacionada com”. 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 são os sufixos mais comuns para transformar substantivo em verbo. 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11760" y="410040"/>
            <a:ext cx="8520120" cy="6073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pt-BR" sz="3000" spc="-1" strike="noStrike">
                <a:solidFill>
                  <a:srgbClr val="2a3990"/>
                </a:solidFill>
                <a:latin typeface="Roboto"/>
                <a:ea typeface="Roboto"/>
              </a:rPr>
              <a:t>Exemplos:</a:t>
            </a: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311760" y="1229760"/>
            <a:ext cx="8520120" cy="3338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programm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ER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(programador) - do verbo: to program(programar)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navigat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OR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(Navegador) - do verbo: to navigate(navegar)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li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AR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(mentiroso) - do verbo: to lie(mentir)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read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ER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(leitor) - do verbo: to read(ler)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act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OR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(ator) - do verbo: to act(atuar)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0" name="Google Shape;149;p24" descr=""/>
          <p:cNvPicPr/>
          <p:nvPr/>
        </p:nvPicPr>
        <p:blipFill>
          <a:blip r:embed="rId1"/>
          <a:stretch/>
        </p:blipFill>
        <p:spPr>
          <a:xfrm>
            <a:off x="482400" y="3245760"/>
            <a:ext cx="2462760" cy="1555920"/>
          </a:xfrm>
          <a:prstGeom prst="rect">
            <a:avLst/>
          </a:prstGeom>
          <a:ln>
            <a:noFill/>
          </a:ln>
        </p:spPr>
      </p:pic>
      <p:pic>
        <p:nvPicPr>
          <p:cNvPr id="111" name="Google Shape;150;p24" descr=""/>
          <p:cNvPicPr/>
          <p:nvPr/>
        </p:nvPicPr>
        <p:blipFill>
          <a:blip r:embed="rId2"/>
          <a:stretch/>
        </p:blipFill>
        <p:spPr>
          <a:xfrm>
            <a:off x="3275280" y="3387600"/>
            <a:ext cx="3162240" cy="1272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311760" y="627120"/>
            <a:ext cx="8520120" cy="41187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Os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e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LY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geralmente são acrescentados a substantivos para formar adjetivos, significando “que tem a qualidade” ou “que tem aparência de”. O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LY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significa, de modo bem simples, 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-mente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em português.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greas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(gorduroso) - do substantivo: grease(gordura)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oil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- do substantivo: oil(óleo)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 algn="just">
              <a:lnSpc>
                <a:spcPct val="160000"/>
              </a:lnSpc>
              <a:buClr>
                <a:srgbClr val="000000"/>
              </a:buClr>
              <a:buFont typeface="Open Sans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happi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LY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– feliz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mente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 algn="just">
              <a:lnSpc>
                <a:spcPct val="160000"/>
              </a:lnSpc>
              <a:buClr>
                <a:srgbClr val="000000"/>
              </a:buClr>
              <a:buFont typeface="Open Sans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perfect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LY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– perfeita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mente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11760" y="64548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Os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IST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indica uma pessoa que “estuda ou se aplica a”.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scient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IST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(cientista) - que vem de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science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(ciência)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biolog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IST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(biólogo) - que vem de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biology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(biologia)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geolog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IST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(geólogo) que vem de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geology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(geologia)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4" name="Google Shape;167;p27" descr=""/>
          <p:cNvPicPr/>
          <p:nvPr/>
        </p:nvPicPr>
        <p:blipFill>
          <a:blip r:embed="rId1"/>
          <a:stretch/>
        </p:blipFill>
        <p:spPr>
          <a:xfrm>
            <a:off x="7424280" y="1220400"/>
            <a:ext cx="1407600" cy="2571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311760" y="628920"/>
            <a:ext cx="8520120" cy="39398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Alguns Sufixos formadores de </a:t>
            </a:r>
            <a:r>
              <a:rPr b="1" lang="pt-BR" sz="22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adjetivos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Os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FUL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	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forma também adjetivos de substantivos, significando “cheio de” ou “que tem”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fait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FUL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(fiel) - do substantivo: faith(Fé)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use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FUL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(útil) - do substantivo: use(usar)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311760" y="627120"/>
            <a:ext cx="8520120" cy="3941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ABLE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IBLE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é acrescentado a verbos ou substantivos para formar adjetivos, significando “que pode ser”.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avoid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ABLE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- que pode ser evitado (do verbo: to avoid(evitar))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consider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ABLE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- que pode ser considerado (do verbo: to to consider(considerar))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access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IBLE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- que pode ser acessível (do verbo: to access(acessar) 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265320" y="569880"/>
            <a:ext cx="8489520" cy="41248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O sufixo 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LIKE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 é acrescentado a substantivos para formar adjetivos, significando pessoas ou animais (às vezes objetos) “que parecem com” ou “que têm as características de”.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algn="just">
              <a:lnSpc>
                <a:spcPct val="115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Box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LIKE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(parecido com uma caixa) do substantivo: box(caixa)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311760" y="629640"/>
            <a:ext cx="8520120" cy="39391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IC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quando acrescentado ao substantivo, forma adjetivo.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 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- Artist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IC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(artístico/a) – do substantivo: artist(artista)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- Bas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IC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(básico) – do substantivo: base(base)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- Rhythm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IC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(rítmico) – do substantivo: rhythm(ritmo)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11760" y="628920"/>
            <a:ext cx="8520120" cy="4283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Alguns Sufixos formadores de </a:t>
            </a:r>
            <a:r>
              <a:rPr b="1" lang="pt-BR" sz="22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verbos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 formação de verbos por sufixação é relativamente pequena em inglês.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Temos os seguintes sufixos verbais: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IFY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que acrescenta a substantivos e adjetivos.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beaut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IFY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(embelezar) - do substantivo: beauty(beleza)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simpl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IFY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(classificar) - do substantivo: code(código)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11760" y="240120"/>
            <a:ext cx="8520120" cy="44046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PREDICTING 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0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Formulação de hipóteses;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Interferência pertinentes ao significado do texto.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SKIMMING: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0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Identificar informações do texto através de uma rápida leitura;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00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Layout, título,subtítulo,cognatos e informações não verbais(gráficos, figuras)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SCANNING: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Uma leitura rápida buscando uma informação desejada;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Exemplos: busca por uma palavra no dicionário,busca por um número na lista telefônica;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263880" y="720000"/>
            <a:ext cx="8520120" cy="39139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que se acrescenta a adjetivo.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sadd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(entristecer) - do adjetivo: sad(triste)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less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(minimizar) - do adjetivo: less(menos)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311760" y="410040"/>
            <a:ext cx="8520120" cy="6073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ctr">
              <a:lnSpc>
                <a:spcPct val="100000"/>
              </a:lnSpc>
            </a:pPr>
            <a:r>
              <a:rPr b="1" lang="pt-BR" sz="3000" spc="-1" strike="noStrike">
                <a:solidFill>
                  <a:srgbClr val="2a3990"/>
                </a:solidFill>
                <a:latin typeface="Roboto"/>
                <a:ea typeface="Roboto"/>
              </a:rPr>
              <a:t>Preffix (Prefixos)</a:t>
            </a: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11760" y="1141560"/>
            <a:ext cx="7718040" cy="14299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Os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Prefixos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normalmente não alteram a categoria gramatical da palavra-base a que se aplicam. Seu papel é predominantemente semântico, isto é, eles alteram o significado da base.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3" name="Google Shape;251;p43" descr=""/>
          <p:cNvPicPr/>
          <p:nvPr/>
        </p:nvPicPr>
        <p:blipFill>
          <a:blip r:embed="rId1"/>
          <a:stretch/>
        </p:blipFill>
        <p:spPr>
          <a:xfrm>
            <a:off x="746280" y="2834280"/>
            <a:ext cx="3883680" cy="1952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241920" y="560160"/>
            <a:ext cx="8512200" cy="42595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 - Prefixos </a:t>
            </a:r>
            <a:r>
              <a:rPr b="1" lang="pt-BR" sz="22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Negativos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1. O prefixo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UN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significa “o oposto de”, “não”, quando é acrescentado a adjetivos.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UN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able (incapaz) – do adjetivo: able(capaz)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UN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successful (mal-sucedido) – do adjetivo: successful(sucesso)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2.  O prefixo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normalmente significa “falta de”.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cephalous (acéfalo)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ymmetry (assimetria)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311760" y="616680"/>
            <a:ext cx="8520120" cy="3951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3. O prefixo 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NON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 pode ser considerado como correspondente à negação da palavra ou expressão. Ex.: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Non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-scientific (o que não é científico)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Non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-sense (o que não tem sentido)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4. O prefixo 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DIS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 torna igualmente negativos: adjetivos, verbos e substantivos abstratos. Ex.: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DIS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honest (desonesto) – do adjetivo: honest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	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(honesto)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DIS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obey (desobedecer) – do verbo: to obey(obedecer)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311760" y="630000"/>
            <a:ext cx="8520120" cy="39387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IL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IM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e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IR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também significa “o oposto de”, “não”, quando acrescentado a adjetivos. Ocorre com maior frequência com palavras de origem latina.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Ex.: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different (indiferente) – do adjetivo: different(diferente)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IL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logical (ilógico) – do adjetivo: lógico(lógico)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IM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movable (imóvel) – do adjetivo: movable(móvel)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IR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relevant (irrelevante) – do adjetivo: relevant(relevante)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47" dur="indefinite" restart="never" nodeType="tmRoot">
          <p:childTnLst>
            <p:seq>
              <p:cTn id="4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11760" y="419040"/>
            <a:ext cx="8520120" cy="43722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Alguns Prefixos </a:t>
            </a:r>
            <a:r>
              <a:rPr b="1" lang="pt-BR" sz="18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Reversativos</a:t>
            </a: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UN</a:t>
            </a: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 significa “reverter a ação” ou “privar de”, quando acrescentado a verbos. Ex.: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algn="just">
              <a:lnSpc>
                <a:spcPct val="115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UN</a:t>
            </a: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lock (destravar) – do verbo: to lock(trancar)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UN</a:t>
            </a: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do (desfazer) – do verbo: to do(fazer)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DE</a:t>
            </a: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 pode ser acrescentado a verbos ou substantivos abstrato significando “reverter a ação de”. Ex.: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DE</a:t>
            </a: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code (decodificar) – do verbo: to code(codificar)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DE</a:t>
            </a: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value (desvalorizar) – do verbo: to value(valorizar)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8" name="Google Shape;272;p47" descr=""/>
          <p:cNvPicPr/>
          <p:nvPr/>
        </p:nvPicPr>
        <p:blipFill>
          <a:blip r:embed="rId1"/>
          <a:stretch/>
        </p:blipFill>
        <p:spPr>
          <a:xfrm>
            <a:off x="7196400" y="1574640"/>
            <a:ext cx="1429920" cy="1429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9" dur="indefinite" restart="never" nodeType="tmRoot">
          <p:childTnLst>
            <p:seq>
              <p:cTn id="5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11760" y="630000"/>
            <a:ext cx="8520120" cy="42930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DIS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quando acrescentado a verbos e substantivos, significa “reverter a ação” ou “privar de”.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DIS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connect (desligar) – do verbo: to connect (conectar)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DIS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infect (desinfetar) – do verbo: to infect(infectar)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Prefixos </a:t>
            </a:r>
            <a:r>
              <a:rPr b="1" lang="pt-BR" sz="19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Pejorativos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MIS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quando acrescentado a verbos e particípios, significa que a ação é realizada, porém de maneira errônea.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MIS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calculate (calcular mal)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MIS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understood (interpretar mal)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0" name="Google Shape;278;p48" descr=""/>
          <p:cNvPicPr/>
          <p:nvPr/>
        </p:nvPicPr>
        <p:blipFill>
          <a:blip r:embed="rId1"/>
          <a:stretch/>
        </p:blipFill>
        <p:spPr>
          <a:xfrm>
            <a:off x="7272000" y="1037520"/>
            <a:ext cx="2079000" cy="2079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1" dur="indefinite" restart="never" nodeType="tmRoot">
          <p:childTnLst>
            <p:seq>
              <p:cTn id="5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311760" y="532800"/>
            <a:ext cx="8520120" cy="4035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MAL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é somado a adjetivos, particípios, verbos e substantivos abstratos correspondentes, acrescentando a idéia de “erro” ao seu significado.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MAL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formed (deformado)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MAL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function (funcionamento defeituoso)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 prefixo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PSEUDO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é acrescentado a substantivos e adjetivos, transmitindo a idéia de “falsidade”, “imitação”.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PSEUDO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-intelectual (pseudo-intelectual)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PSEUDO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-scientific (pseudo-científico)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3" dur="indefinite" restart="never" nodeType="tmRoot">
          <p:childTnLst>
            <p:seq>
              <p:cTn id="5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11760" y="537120"/>
            <a:ext cx="8520120" cy="4031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Prefixos de </a:t>
            </a:r>
            <a:r>
              <a:rPr b="1" lang="pt-BR" sz="19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Grau Ou Tamanho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São prefixos que indicam grau ou tamanho de algo: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ARCH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SUPER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OUT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SUB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OVER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UNDER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HYPER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ULTRA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,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MINI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ARCH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bishop (arcebispo)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OUT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grow (crescer além da conta)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SUB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standard (sub-nível)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SUPER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natural (sobrenatural)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HYPER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sensitive (hipersensível)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5" dur="indefinite" restart="never" nodeType="tmRoot">
          <p:childTnLst>
            <p:seq>
              <p:cTn id="5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311760" y="542880"/>
            <a:ext cx="8520120" cy="40255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Prefixos de </a:t>
            </a:r>
            <a:r>
              <a:rPr b="1" lang="pt-BR" sz="19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Atitude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São prefixos que indicam atitude ou comportamento: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COUNTER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ANTI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operate (cooperar); 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COUNTER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act (agir contra)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ANTI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body (anticorpo); 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PRO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-American (pró-americano)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Prefixos de </a:t>
            </a:r>
            <a:r>
              <a:rPr b="1" lang="pt-BR" sz="19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Lugar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São prefixos que indicam lugar ou locação: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SUPER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SUB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INTER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TRANS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. Ex.: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SUPER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intendent (superintendente); 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INTER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national (internacional)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SUB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conscious (subconsciente); 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TRANS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plant (transplante)P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7" dur="indefinite" restart="never" nodeType="tmRoot">
          <p:childTnLst>
            <p:seq>
              <p:cTn id="5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11760" y="223200"/>
            <a:ext cx="8520120" cy="43455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COGNATES/ FALSE COGNATES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Palavras que são escrita de forma muito parecida em português;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cognatas : As palavras têm o mesmo significado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000000"/>
              </a:buClr>
              <a:buFont typeface="Roboto"/>
              <a:buChar char="◆"/>
            </a:pPr>
            <a:r>
              <a:rPr b="0" lang="pt-BR" sz="1100" spc="-1" strike="noStrike">
                <a:solidFill>
                  <a:srgbClr val="000000"/>
                </a:solidFill>
                <a:latin typeface="Roboto"/>
                <a:ea typeface="Roboto"/>
              </a:rPr>
              <a:t>Accidental,Creation,Example.</a:t>
            </a:r>
            <a:endParaRPr b="0" lang="pt-BR" sz="11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Falso cognatas: possuem significado diferentes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000000"/>
              </a:buClr>
              <a:buFont typeface="Roboto"/>
              <a:buChar char="◆"/>
            </a:pPr>
            <a:r>
              <a:rPr b="0" lang="pt-BR" sz="1400" spc="-1" strike="noStrike">
                <a:solidFill>
                  <a:srgbClr val="000000"/>
                </a:solidFill>
                <a:latin typeface="Roboto"/>
                <a:ea typeface="Roboto"/>
              </a:rPr>
              <a:t>pregnant,moon,mayor.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INFERÊNCIA CONTEXTUAL: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A partir do contexto o leitor pode fazer suposições sobre do que se trata o texto;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Descobrir o significado de palavras de acordo com o cenário que elas estão inseridas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REFERENTES TEXTUAIS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311760" y="480960"/>
            <a:ext cx="8520120" cy="40874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 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Prefixos de </a:t>
            </a:r>
            <a:r>
              <a:rPr b="1" lang="pt-BR" sz="19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Tempo e Seqüência: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São prefixos que indicam tempo e sequência: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FORE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(para “antes de”),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 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(para “antes de”),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POST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(para “pós, posterior),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EX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(para “anterior’’), </a:t>
            </a: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RE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(para “repetição”).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FORE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tell (predizer)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PRE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marital (antes do casamento)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POST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war (pós-guerra)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EX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husband (ex-marido)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marL="457200" indent="-34884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1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RE</a:t>
            </a:r>
            <a:r>
              <a:rPr b="0" lang="pt-BR" sz="1900" spc="-1" strike="noStrike">
                <a:solidFill>
                  <a:srgbClr val="000000"/>
                </a:solidFill>
                <a:latin typeface="Roboto"/>
                <a:ea typeface="Roboto"/>
              </a:rPr>
              <a:t>build (reconstruir)</a:t>
            </a: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19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59" dur="indefinite" restart="never" nodeType="tmRoot">
          <p:childTnLst>
            <p:seq>
              <p:cTn id="6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11760" y="236160"/>
            <a:ext cx="8520120" cy="43322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PALAVRAS-CHAVE: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Muito importante identificá-las,pois elas têm ligação direta com o assunto tratado do texto;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Repetem durante o texto;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Facilitam e muito no processo de entendimento do texto;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REFERENTES TEXTUAIS: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Dar coerência no texto;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000000"/>
              </a:buClr>
              <a:buFont typeface="Roboto"/>
              <a:buChar char="➔"/>
            </a:pPr>
            <a:r>
              <a:rPr b="0" lang="pt-BR" sz="1800" spc="-1" strike="noStrike">
                <a:solidFill>
                  <a:srgbClr val="000000"/>
                </a:solidFill>
                <a:latin typeface="Roboto"/>
                <a:ea typeface="Roboto"/>
              </a:rPr>
              <a:t>Ao invés de repetir algo já mencionado, pode se utilizar elementos de referência: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160">
              <a:lnSpc>
                <a:spcPct val="115000"/>
              </a:lnSpc>
              <a:buClr>
                <a:srgbClr val="000000"/>
              </a:buClr>
              <a:buFont typeface="Roboto"/>
              <a:buChar char="◆"/>
            </a:pPr>
            <a:r>
              <a:rPr b="0" lang="pt-BR" sz="1400" spc="-1" strike="noStrike">
                <a:solidFill>
                  <a:srgbClr val="000000"/>
                </a:solidFill>
                <a:latin typeface="Roboto"/>
                <a:ea typeface="Roboto"/>
              </a:rPr>
              <a:t>Pronomes(Pessoais,Demonstrativos,Relativos,Interrogativos.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311760" y="349920"/>
            <a:ext cx="8520120" cy="894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ctr">
              <a:lnSpc>
                <a:spcPct val="100000"/>
              </a:lnSpc>
            </a:pPr>
            <a:r>
              <a:rPr b="1" lang="pt-BR" sz="2400" spc="-1" strike="noStrike">
                <a:solidFill>
                  <a:srgbClr val="2a3990"/>
                </a:solidFill>
                <a:latin typeface="Roboto"/>
                <a:ea typeface="Roboto"/>
              </a:rPr>
              <a:t>Word Formation</a:t>
            </a:r>
            <a:br/>
            <a:r>
              <a:rPr b="1" lang="pt-BR" sz="2400" spc="-1" strike="noStrike">
                <a:solidFill>
                  <a:srgbClr val="2a3990"/>
                </a:solidFill>
                <a:latin typeface="Roboto"/>
                <a:ea typeface="Roboto"/>
              </a:rPr>
              <a:t>(Formação das Palavras)</a:t>
            </a:r>
            <a:br/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311760" y="1308600"/>
            <a:ext cx="8520120" cy="325980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 estudo da morfologia, ou seja, da formação de palavras, serve para demonstrar a flexibilidade da língua, flexibilidade esta que permite ao falante nativo transferir palavras de uma categoria a outra, através da adição de afixos. 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São 3 os processos de formação de palavras: </a:t>
            </a:r>
            <a:r>
              <a:rPr b="1" lang="pt-BR" sz="22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Affixation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</a:t>
            </a:r>
            <a:r>
              <a:rPr b="1" lang="pt-BR" sz="22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Conversion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e </a:t>
            </a:r>
            <a:r>
              <a:rPr b="1" lang="pt-BR" sz="2200" spc="-1" strike="noStrike" u="sng">
                <a:solidFill>
                  <a:srgbClr val="000000"/>
                </a:solidFill>
                <a:uFillTx/>
                <a:latin typeface="Roboto"/>
                <a:ea typeface="Roboto"/>
              </a:rPr>
              <a:t>Compounding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11760" y="410040"/>
            <a:ext cx="8520120" cy="6073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ctr">
              <a:lnSpc>
                <a:spcPct val="100000"/>
              </a:lnSpc>
            </a:pPr>
            <a:r>
              <a:rPr b="1" lang="pt-BR" sz="3000" spc="-1" strike="noStrike">
                <a:solidFill>
                  <a:srgbClr val="434343"/>
                </a:solidFill>
                <a:latin typeface="Roboto"/>
                <a:ea typeface="Roboto"/>
              </a:rPr>
              <a:t>Affixation (Afixação)</a:t>
            </a: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311760" y="1229760"/>
            <a:ext cx="8520120" cy="33386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Affixation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: É a adição de prefixos e sufixos.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Muitas palavras são formadas pelo acréscimo de uma partícula antes(prefixo) ou depois(sufixo) de sua raiz(root).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Dos dois tipos de afixos em inglês - prefixos e sufixos, -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sufixos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são aqueles que apresentam maior produtividade, isto é, a porcentagem de incidência é mais alta.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11760" y="410040"/>
            <a:ext cx="8520120" cy="6073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ctr">
              <a:lnSpc>
                <a:spcPct val="100000"/>
              </a:lnSpc>
            </a:pPr>
            <a:r>
              <a:rPr b="1" lang="pt-BR" sz="3000" spc="-1" strike="noStrike">
                <a:solidFill>
                  <a:srgbClr val="000000"/>
                </a:solidFill>
                <a:latin typeface="Roboto"/>
                <a:ea typeface="Roboto"/>
              </a:rPr>
              <a:t>Suffix( Sufixos)</a:t>
            </a: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376200" y="1152360"/>
            <a:ext cx="845568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Sufixos têm a função de transformar a categoria gramatical das palavras a que se aplicam. Isto é, um determinado sufixo será sempre aplicado a uma determinada categoria de palavra e resultará sempre numa outra determinada categoria.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Tipos de sufixos: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Sufixos formadores de substantivos, formadores de adjetivos e formadores de verbos.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11760" y="627120"/>
            <a:ext cx="8520120" cy="39412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>
              <a:lnSpc>
                <a:spcPct val="115000"/>
              </a:lnSpc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O sufixo 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ING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, geralmente usamos quando queremos indicar uma ação contínua.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Exemplos: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spcBef>
                <a:spcPts val="1599"/>
              </a:spcBef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watch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ING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(assistindo) 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study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ING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 (estudando)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  <a:p>
            <a:pPr marL="457200" indent="-367920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play</a:t>
            </a:r>
            <a:r>
              <a:rPr b="1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ING </a:t>
            </a:r>
            <a:r>
              <a:rPr b="0" lang="pt-BR" sz="2200" spc="-1" strike="noStrike">
                <a:solidFill>
                  <a:srgbClr val="000000"/>
                </a:solidFill>
                <a:latin typeface="Roboto"/>
                <a:ea typeface="Roboto"/>
              </a:rPr>
              <a:t>(jogando)</a:t>
            </a:r>
            <a:endParaRPr b="0" lang="pt-BR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" name="Google Shape;125;p20" descr=""/>
          <p:cNvPicPr/>
          <p:nvPr/>
        </p:nvPicPr>
        <p:blipFill>
          <a:blip r:embed="rId1"/>
          <a:stretch/>
        </p:blipFill>
        <p:spPr>
          <a:xfrm>
            <a:off x="6623280" y="1290240"/>
            <a:ext cx="2142720" cy="2142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311760" y="553320"/>
            <a:ext cx="8520120" cy="401544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p>
            <a:pPr algn="just">
              <a:lnSpc>
                <a:spcPct val="115000"/>
              </a:lnSpc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O sufixo 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ED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 é acrescentado a substantivos ou grupos nominais para formar adjetivos significando “feitos de” ou “tendo a aparência ou as características de”.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algn="just">
              <a:lnSpc>
                <a:spcPct val="115000"/>
              </a:lnSpc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point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ED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 (pontiagudo) – do substantivo: point(ponto)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-355320" algn="just">
              <a:lnSpc>
                <a:spcPct val="115000"/>
              </a:lnSpc>
              <a:buClr>
                <a:srgbClr val="000000"/>
              </a:buClr>
              <a:buFont typeface="Roboto"/>
              <a:buChar char="-"/>
            </a:pP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wood</a:t>
            </a:r>
            <a:r>
              <a:rPr b="1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ED</a:t>
            </a:r>
            <a:r>
              <a:rPr b="0" lang="pt-BR" sz="2000" spc="-1" strike="noStrike">
                <a:solidFill>
                  <a:srgbClr val="000000"/>
                </a:solidFill>
                <a:latin typeface="Roboto"/>
                <a:ea typeface="Roboto"/>
              </a:rPr>
              <a:t> (de madeira) – do substantivo: wood(madeira)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599"/>
              </a:spcAf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2019-04-02T14:23:13Z</dcterms:modified>
  <cp:revision>1</cp:revision>
  <dc:subject/>
  <dc:title/>
</cp:coreProperties>
</file>