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3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17850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Seus</a:t>
            </a:r>
            <a:r>
              <a:rPr lang="en-US" dirty="0"/>
              <a:t> </a:t>
            </a:r>
            <a:r>
              <a:rPr lang="en-US" dirty="0" err="1"/>
              <a:t>dois</a:t>
            </a:r>
            <a:r>
              <a:rPr lang="en-US" dirty="0"/>
              <a:t> </a:t>
            </a:r>
            <a:r>
              <a:rPr lang="en-US" dirty="0" err="1"/>
              <a:t>filhos</a:t>
            </a:r>
            <a:r>
              <a:rPr lang="en-US" dirty="0"/>
              <a:t>, Logan Hackney e Ryan Hackney, </a:t>
            </a:r>
            <a:r>
              <a:rPr lang="en-US" dirty="0" err="1"/>
              <a:t>foram</a:t>
            </a:r>
            <a:r>
              <a:rPr lang="en-US" dirty="0"/>
              <a:t> </a:t>
            </a:r>
            <a:r>
              <a:rPr lang="en-US" dirty="0" err="1"/>
              <a:t>acusados</a:t>
            </a:r>
            <a:r>
              <a:rPr lang="en-US" dirty="0"/>
              <a:t> ​​de </a:t>
            </a:r>
            <a:r>
              <a:rPr lang="en-US" dirty="0" err="1"/>
              <a:t>não</a:t>
            </a:r>
            <a:r>
              <a:rPr lang="en-US" dirty="0"/>
              <a:t> </a:t>
            </a:r>
            <a:r>
              <a:rPr lang="en-US" dirty="0" err="1"/>
              <a:t>denunciar</a:t>
            </a:r>
            <a:r>
              <a:rPr lang="en-US" dirty="0"/>
              <a:t> </a:t>
            </a:r>
            <a:r>
              <a:rPr lang="en-US" dirty="0" err="1"/>
              <a:t>abuso</a:t>
            </a:r>
            <a:r>
              <a:rPr lang="en-US" dirty="0"/>
              <a:t> </a:t>
            </a:r>
            <a:r>
              <a:rPr lang="en-US" dirty="0" err="1"/>
              <a:t>infantil</a:t>
            </a:r>
            <a:r>
              <a:rPr lang="en-US" dirty="0"/>
              <a:t>.</a:t>
            </a:r>
            <a:endParaRPr dirty="0"/>
          </a:p>
          <a:p>
            <a:pPr marL="0" lvl="0" indent="0" algn="l" rtl="0">
              <a:lnSpc>
                <a:spcPct val="100000"/>
              </a:lnSpc>
              <a:spcBef>
                <a:spcPts val="0"/>
              </a:spcBef>
              <a:spcAft>
                <a:spcPts val="0"/>
              </a:spcAft>
              <a:buSzPts val="1100"/>
              <a:buNone/>
            </a:pPr>
            <a:r>
              <a:rPr lang="en-US" dirty="0"/>
              <a:t>O YouTube </a:t>
            </a:r>
            <a:r>
              <a:rPr lang="en-US" dirty="0" err="1"/>
              <a:t>disse</a:t>
            </a:r>
            <a:r>
              <a:rPr lang="en-US" dirty="0"/>
              <a:t> que, </a:t>
            </a:r>
            <a:r>
              <a:rPr lang="en-US" dirty="0" err="1"/>
              <a:t>desde</a:t>
            </a:r>
            <a:r>
              <a:rPr lang="en-US" dirty="0"/>
              <a:t> as </a:t>
            </a:r>
            <a:r>
              <a:rPr lang="en-US" dirty="0" err="1"/>
              <a:t>prisões</a:t>
            </a:r>
            <a:r>
              <a:rPr lang="en-US" dirty="0"/>
              <a:t>, o canal </a:t>
            </a:r>
            <a:r>
              <a:rPr lang="en-US" dirty="0" err="1"/>
              <a:t>foi</a:t>
            </a:r>
            <a:r>
              <a:rPr lang="en-US" dirty="0"/>
              <a:t> </a:t>
            </a:r>
            <a:r>
              <a:rPr lang="en-US" dirty="0" err="1"/>
              <a:t>impedido</a:t>
            </a:r>
            <a:r>
              <a:rPr lang="en-US" dirty="0"/>
              <a:t> de </a:t>
            </a:r>
            <a:r>
              <a:rPr lang="en-US" dirty="0" err="1"/>
              <a:t>ganhar</a:t>
            </a:r>
            <a:r>
              <a:rPr lang="en-US" dirty="0"/>
              <a:t> </a:t>
            </a:r>
            <a:r>
              <a:rPr lang="en-US" dirty="0" err="1"/>
              <a:t>dinheiro</a:t>
            </a:r>
            <a:r>
              <a:rPr lang="en-US" dirty="0"/>
              <a:t>.</a:t>
            </a:r>
            <a:endParaRPr dirty="0"/>
          </a:p>
          <a:p>
            <a:pPr marL="0" lvl="0" indent="0" algn="l" rtl="0">
              <a:lnSpc>
                <a:spcPct val="100000"/>
              </a:lnSpc>
              <a:spcBef>
                <a:spcPts val="0"/>
              </a:spcBef>
              <a:spcAft>
                <a:spcPts val="0"/>
              </a:spcAft>
              <a:buSzPts val="1100"/>
              <a:buNone/>
            </a:pPr>
            <a:r>
              <a:rPr lang="en-US" dirty="0"/>
              <a:t>"</a:t>
            </a:r>
            <a:r>
              <a:rPr lang="en-US" dirty="0" err="1"/>
              <a:t>Quando</a:t>
            </a:r>
            <a:r>
              <a:rPr lang="en-US" dirty="0"/>
              <a:t> </a:t>
            </a:r>
            <a:r>
              <a:rPr lang="en-US" dirty="0" err="1"/>
              <a:t>tomamos</a:t>
            </a:r>
            <a:r>
              <a:rPr lang="en-US" dirty="0"/>
              <a:t> </a:t>
            </a:r>
            <a:r>
              <a:rPr lang="en-US" dirty="0" err="1"/>
              <a:t>conhecimento</a:t>
            </a:r>
            <a:r>
              <a:rPr lang="en-US" dirty="0"/>
              <a:t> de </a:t>
            </a:r>
            <a:r>
              <a:rPr lang="en-US" dirty="0" err="1"/>
              <a:t>sérias</a:t>
            </a:r>
            <a:r>
              <a:rPr lang="en-US" dirty="0"/>
              <a:t> </a:t>
            </a:r>
            <a:r>
              <a:rPr lang="en-US" dirty="0" err="1"/>
              <a:t>alegações</a:t>
            </a:r>
            <a:r>
              <a:rPr lang="en-US" dirty="0"/>
              <a:t> </a:t>
            </a:r>
            <a:r>
              <a:rPr lang="en-US" dirty="0" err="1"/>
              <a:t>dessa</a:t>
            </a:r>
            <a:r>
              <a:rPr lang="en-US" dirty="0"/>
              <a:t> </a:t>
            </a:r>
            <a:r>
              <a:rPr lang="en-US" dirty="0" err="1"/>
              <a:t>natureza</a:t>
            </a:r>
            <a:r>
              <a:rPr lang="en-US" dirty="0"/>
              <a:t>, </a:t>
            </a:r>
            <a:r>
              <a:rPr lang="en-US" dirty="0" err="1"/>
              <a:t>tomamos</a:t>
            </a:r>
            <a:r>
              <a:rPr lang="en-US" dirty="0"/>
              <a:t> </a:t>
            </a:r>
            <a:r>
              <a:rPr lang="en-US" dirty="0" err="1"/>
              <a:t>providências</a:t>
            </a:r>
            <a:r>
              <a:rPr lang="en-US" dirty="0"/>
              <a:t>, que </a:t>
            </a:r>
            <a:r>
              <a:rPr lang="en-US" dirty="0" err="1"/>
              <a:t>podem</a:t>
            </a:r>
            <a:r>
              <a:rPr lang="en-US" dirty="0"/>
              <a:t> </a:t>
            </a:r>
            <a:r>
              <a:rPr lang="en-US" dirty="0" err="1"/>
              <a:t>incluir</a:t>
            </a:r>
            <a:r>
              <a:rPr lang="en-US" dirty="0"/>
              <a:t> suspender a </a:t>
            </a:r>
            <a:r>
              <a:rPr lang="en-US" dirty="0" err="1"/>
              <a:t>monetização</a:t>
            </a:r>
            <a:r>
              <a:rPr lang="en-US" dirty="0"/>
              <a:t> </a:t>
            </a:r>
            <a:r>
              <a:rPr lang="en-US" dirty="0" err="1"/>
              <a:t>ou</a:t>
            </a:r>
            <a:r>
              <a:rPr lang="en-US" dirty="0"/>
              <a:t>, </a:t>
            </a:r>
            <a:r>
              <a:rPr lang="en-US" dirty="0" err="1"/>
              <a:t>após</a:t>
            </a:r>
            <a:r>
              <a:rPr lang="en-US" dirty="0"/>
              <a:t> a </a:t>
            </a:r>
            <a:r>
              <a:rPr lang="en-US" dirty="0" err="1"/>
              <a:t>conclusão</a:t>
            </a:r>
            <a:r>
              <a:rPr lang="en-US" dirty="0"/>
              <a:t> de </a:t>
            </a:r>
            <a:r>
              <a:rPr lang="en-US" dirty="0" err="1"/>
              <a:t>uma</a:t>
            </a:r>
            <a:r>
              <a:rPr lang="en-US" dirty="0"/>
              <a:t> </a:t>
            </a:r>
            <a:r>
              <a:rPr lang="en-US" dirty="0" err="1"/>
              <a:t>investigação</a:t>
            </a:r>
            <a:r>
              <a:rPr lang="en-US" dirty="0"/>
              <a:t>, </a:t>
            </a:r>
            <a:r>
              <a:rPr lang="en-US" dirty="0" err="1"/>
              <a:t>encerrar</a:t>
            </a:r>
            <a:r>
              <a:rPr lang="en-US" dirty="0"/>
              <a:t> </a:t>
            </a:r>
            <a:r>
              <a:rPr lang="en-US" dirty="0" err="1"/>
              <a:t>canais</a:t>
            </a:r>
            <a:r>
              <a:rPr lang="en-US" dirty="0"/>
              <a:t>", </a:t>
            </a:r>
            <a:r>
              <a:rPr lang="en-US" dirty="0" err="1"/>
              <a:t>disse</a:t>
            </a:r>
            <a:r>
              <a:rPr lang="en-US" dirty="0"/>
              <a:t> o YouTube </a:t>
            </a:r>
            <a:r>
              <a:rPr lang="en-US" dirty="0" err="1"/>
              <a:t>em</a:t>
            </a:r>
            <a:r>
              <a:rPr lang="en-US" dirty="0"/>
              <a:t> um </a:t>
            </a:r>
            <a:r>
              <a:rPr lang="en-US" dirty="0" err="1"/>
              <a:t>comunicado</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de título"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Legenda">
  <p:cSld name="Título e Legenda">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ção com Legenda">
  <p:cSld name="Citação com Legenda">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rtão de Nome">
  <p:cSld name="Cartão de Nome">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r o Cartão de Nome">
  <p:cSld name="Citar o Cartão de Nome">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dadeiro ou Falso">
  <p:cSld name="Verdadeiro ou Falso">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a:t>SEMINÁRIO DE INGLÊS</a:t>
            </a:r>
            <a:endParaRPr/>
          </a:p>
        </p:txBody>
      </p:sp>
      <p:sp>
        <p:nvSpPr>
          <p:cNvPr id="144" name="Google Shape;144;p18"/>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40"/>
              <a:buNone/>
            </a:pPr>
            <a:r>
              <a:rPr lang="en-US" dirty="0" err="1"/>
              <a:t>Componentes</a:t>
            </a:r>
            <a:r>
              <a:rPr lang="en-US" dirty="0"/>
              <a:t>:</a:t>
            </a:r>
            <a:endParaRPr dirty="0"/>
          </a:p>
          <a:p>
            <a:pPr marL="0" lvl="0" indent="0" algn="r" rtl="0">
              <a:lnSpc>
                <a:spcPct val="100000"/>
              </a:lnSpc>
              <a:spcBef>
                <a:spcPts val="0"/>
              </a:spcBef>
              <a:spcAft>
                <a:spcPts val="0"/>
              </a:spcAft>
              <a:buSzPts val="1440"/>
              <a:buNone/>
            </a:pPr>
            <a:r>
              <a:rPr lang="en-US" dirty="0" err="1"/>
              <a:t>Andreza</a:t>
            </a:r>
            <a:r>
              <a:rPr lang="en-US" dirty="0"/>
              <a:t> </a:t>
            </a:r>
            <a:r>
              <a:rPr lang="en-US" dirty="0" err="1"/>
              <a:t>Adelbora</a:t>
            </a:r>
            <a:r>
              <a:rPr lang="en-US" dirty="0"/>
              <a:t>,</a:t>
            </a:r>
            <a:endParaRPr dirty="0"/>
          </a:p>
          <a:p>
            <a:pPr marL="0" lvl="0" indent="0" algn="r" rtl="0">
              <a:lnSpc>
                <a:spcPct val="100000"/>
              </a:lnSpc>
              <a:spcBef>
                <a:spcPts val="0"/>
              </a:spcBef>
              <a:spcAft>
                <a:spcPts val="0"/>
              </a:spcAft>
              <a:buSzPts val="1440"/>
              <a:buNone/>
            </a:pPr>
            <a:r>
              <a:rPr lang="en-US" dirty="0" err="1"/>
              <a:t>António</a:t>
            </a:r>
            <a:r>
              <a:rPr lang="en-US" dirty="0"/>
              <a:t> </a:t>
            </a:r>
            <a:r>
              <a:rPr lang="en-US" dirty="0" err="1"/>
              <a:t>Bezerra</a:t>
            </a:r>
            <a:r>
              <a:rPr lang="en-US" dirty="0"/>
              <a:t>,</a:t>
            </a:r>
            <a:endParaRPr dirty="0"/>
          </a:p>
          <a:p>
            <a:pPr marL="0" lvl="0" indent="0" algn="r" rtl="0">
              <a:lnSpc>
                <a:spcPct val="100000"/>
              </a:lnSpc>
              <a:spcBef>
                <a:spcPts val="0"/>
              </a:spcBef>
              <a:spcAft>
                <a:spcPts val="0"/>
              </a:spcAft>
              <a:buSzPts val="1440"/>
              <a:buNone/>
            </a:pPr>
            <a:r>
              <a:rPr lang="en-US" dirty="0"/>
              <a:t>Diego </a:t>
            </a:r>
            <a:r>
              <a:rPr lang="en-US" dirty="0" err="1"/>
              <a:t>Dantas</a:t>
            </a:r>
            <a:r>
              <a:rPr lang="en-US" dirty="0"/>
              <a:t>,</a:t>
            </a:r>
            <a:endParaRPr dirty="0"/>
          </a:p>
          <a:p>
            <a:pPr marL="0" lvl="0" indent="0" algn="r" rtl="0">
              <a:lnSpc>
                <a:spcPct val="100000"/>
              </a:lnSpc>
              <a:spcBef>
                <a:spcPts val="0"/>
              </a:spcBef>
              <a:spcAft>
                <a:spcPts val="0"/>
              </a:spcAft>
              <a:buSzPts val="1440"/>
              <a:buNone/>
            </a:pPr>
            <a:r>
              <a:rPr lang="en-US" dirty="0"/>
              <a:t>Eduardo </a:t>
            </a:r>
            <a:r>
              <a:rPr lang="en-US" dirty="0" err="1"/>
              <a:t>Vitor</a:t>
            </a:r>
            <a:r>
              <a:rPr lang="en-US" dirty="0"/>
              <a:t>,</a:t>
            </a:r>
            <a:endParaRPr dirty="0"/>
          </a:p>
          <a:p>
            <a:pPr marL="0" lvl="0" indent="0" algn="r" rtl="0">
              <a:lnSpc>
                <a:spcPct val="100000"/>
              </a:lnSpc>
              <a:spcBef>
                <a:spcPts val="0"/>
              </a:spcBef>
              <a:spcAft>
                <a:spcPts val="0"/>
              </a:spcAft>
              <a:buSzPts val="1440"/>
              <a:buNone/>
            </a:pPr>
            <a:r>
              <a:rPr lang="en-US" dirty="0" smtClean="0"/>
              <a:t>Juan Gustavo.</a:t>
            </a:r>
            <a:endParaRPr dirty="0"/>
          </a:p>
        </p:txBody>
      </p:sp>
      <p:pic>
        <p:nvPicPr>
          <p:cNvPr id="145" name="Google Shape;145;p18"/>
          <p:cNvPicPr preferRelativeResize="0"/>
          <p:nvPr/>
        </p:nvPicPr>
        <p:blipFill rotWithShape="1">
          <a:blip r:embed="rId3">
            <a:alphaModFix/>
          </a:blip>
          <a:srcRect/>
          <a:stretch/>
        </p:blipFill>
        <p:spPr>
          <a:xfrm>
            <a:off x="878463" y="144173"/>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Inferência textual</a:t>
            </a:r>
            <a:endParaRPr sz="3800"/>
          </a:p>
        </p:txBody>
      </p:sp>
      <p:sp>
        <p:nvSpPr>
          <p:cNvPr id="202" name="Google Shape;202;p27"/>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Dedução feita com base em informações ou um raciocínio que usa dados disponíveis para se chegar a uma conclusão.</a:t>
            </a:r>
            <a:endParaRPr sz="2100"/>
          </a:p>
          <a:p>
            <a:pPr marL="457200" lvl="0" indent="-361950" algn="l" rtl="0">
              <a:lnSpc>
                <a:spcPct val="100000"/>
              </a:lnSpc>
              <a:spcBef>
                <a:spcPts val="1000"/>
              </a:spcBef>
              <a:spcAft>
                <a:spcPts val="0"/>
              </a:spcAft>
              <a:buSzPts val="2100"/>
              <a:buChar char="►"/>
            </a:pPr>
            <a:r>
              <a:rPr lang="en-US" sz="2100"/>
              <a:t>Exemplo:</a:t>
            </a:r>
            <a:endParaRPr sz="2100"/>
          </a:p>
          <a:p>
            <a:pPr marL="742950" lvl="1" indent="-327660" algn="l" rtl="0">
              <a:lnSpc>
                <a:spcPct val="100000"/>
              </a:lnSpc>
              <a:spcBef>
                <a:spcPts val="1000"/>
              </a:spcBef>
              <a:spcAft>
                <a:spcPts val="0"/>
              </a:spcAft>
              <a:buSzPts val="2100"/>
              <a:buChar char="►"/>
            </a:pPr>
            <a:r>
              <a:rPr lang="en-US" sz="2100"/>
              <a:t>Se eu tiver dinheiro, irei viajar. Se eu for viajar, ficarei feliz. Portanto, se eu tiver dinheiro, ficarei feliz.</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Palavra-chave</a:t>
            </a:r>
            <a:endParaRPr sz="3800"/>
          </a:p>
        </p:txBody>
      </p:sp>
      <p:sp>
        <p:nvSpPr>
          <p:cNvPr id="208" name="Google Shape;208;p28"/>
          <p:cNvSpPr txBox="1">
            <a:spLocks noGrp="1"/>
          </p:cNvSpPr>
          <p:nvPr>
            <p:ph type="body" idx="1"/>
          </p:nvPr>
        </p:nvSpPr>
        <p:spPr>
          <a:xfrm>
            <a:off x="677334" y="2142664"/>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Palavra que resume o significado do texto, frase ou mesmo um parágrafo.</a:t>
            </a:r>
            <a:endParaRPr sz="2100"/>
          </a:p>
          <a:p>
            <a:pPr marL="457200" lvl="0" indent="-361950" algn="l" rtl="0">
              <a:lnSpc>
                <a:spcPct val="100000"/>
              </a:lnSpc>
              <a:spcBef>
                <a:spcPts val="1000"/>
              </a:spcBef>
              <a:spcAft>
                <a:spcPts val="0"/>
              </a:spcAft>
              <a:buSzPts val="2100"/>
              <a:buChar char="►"/>
            </a:pPr>
            <a:r>
              <a:rPr lang="en-US" sz="2100"/>
              <a:t>Exemplo:</a:t>
            </a:r>
            <a:endParaRPr sz="2100"/>
          </a:p>
          <a:p>
            <a:pPr marL="742950" lvl="1" indent="-327660" algn="l" rtl="0">
              <a:lnSpc>
                <a:spcPct val="100000"/>
              </a:lnSpc>
              <a:spcBef>
                <a:spcPts val="1000"/>
              </a:spcBef>
              <a:spcAft>
                <a:spcPts val="0"/>
              </a:spcAft>
              <a:buSzPts val="2100"/>
              <a:buChar char="►"/>
            </a:pPr>
            <a:r>
              <a:rPr lang="en-US" sz="2100"/>
              <a:t>US mum 'abused kids who performed on family YouTube channel'</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Formação de palavras</a:t>
            </a:r>
            <a:endParaRPr sz="3800"/>
          </a:p>
        </p:txBody>
      </p:sp>
      <p:sp>
        <p:nvSpPr>
          <p:cNvPr id="214" name="Google Shape;214;p29"/>
          <p:cNvSpPr txBox="1">
            <a:spLocks noGrp="1"/>
          </p:cNvSpPr>
          <p:nvPr>
            <p:ph type="body" idx="1"/>
          </p:nvPr>
        </p:nvSpPr>
        <p:spPr>
          <a:xfrm>
            <a:off x="677334" y="21068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Prefixos</a:t>
            </a:r>
            <a:endParaRPr sz="2100"/>
          </a:p>
          <a:p>
            <a:pPr marL="742950" lvl="1" indent="-327660" algn="l" rtl="0">
              <a:lnSpc>
                <a:spcPct val="100000"/>
              </a:lnSpc>
              <a:spcBef>
                <a:spcPts val="1000"/>
              </a:spcBef>
              <a:spcAft>
                <a:spcPts val="0"/>
              </a:spcAft>
              <a:buSzPts val="2100"/>
              <a:buChar char="►"/>
            </a:pPr>
            <a:r>
              <a:rPr lang="en-US" sz="2100"/>
              <a:t>Um elemento que pode ser anexado à palavra, mais especificamente à base dela, para modificar o seu significado.</a:t>
            </a:r>
            <a:endParaRPr sz="2100"/>
          </a:p>
          <a:p>
            <a:pPr marL="742950" lvl="1" indent="-327660" algn="l" rtl="0">
              <a:lnSpc>
                <a:spcPct val="100000"/>
              </a:lnSpc>
              <a:spcBef>
                <a:spcPts val="1000"/>
              </a:spcBef>
              <a:spcAft>
                <a:spcPts val="0"/>
              </a:spcAft>
              <a:buSzPts val="2100"/>
              <a:buChar char="►"/>
            </a:pPr>
            <a:r>
              <a:rPr lang="en-US" sz="2100"/>
              <a:t>Exemplo:</a:t>
            </a:r>
            <a:endParaRPr sz="2100"/>
          </a:p>
          <a:p>
            <a:pPr marL="1143000" lvl="2" indent="-270510" algn="l" rtl="0">
              <a:lnSpc>
                <a:spcPct val="100000"/>
              </a:lnSpc>
              <a:spcBef>
                <a:spcPts val="1000"/>
              </a:spcBef>
              <a:spcAft>
                <a:spcPts val="0"/>
              </a:spcAft>
              <a:buSzPts val="2100"/>
              <a:buChar char="►"/>
            </a:pPr>
            <a:r>
              <a:rPr lang="en-US" sz="2100"/>
              <a:t>Unlawful - Illegal</a:t>
            </a:r>
            <a:endParaRPr sz="2100"/>
          </a:p>
          <a:p>
            <a:pPr marL="1143000" lvl="2" indent="-270510" algn="l" rtl="0">
              <a:lnSpc>
                <a:spcPct val="100000"/>
              </a:lnSpc>
              <a:spcBef>
                <a:spcPts val="1000"/>
              </a:spcBef>
              <a:spcAft>
                <a:spcPts val="0"/>
              </a:spcAft>
              <a:buSzPts val="2100"/>
              <a:buChar char="►"/>
            </a:pPr>
            <a:r>
              <a:rPr lang="en-US" sz="2100"/>
              <a:t>Lawful - Legal</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Formação de palavras</a:t>
            </a:r>
            <a:endParaRPr sz="3800"/>
          </a:p>
        </p:txBody>
      </p:sp>
      <p:sp>
        <p:nvSpPr>
          <p:cNvPr id="220" name="Google Shape;220;p30"/>
          <p:cNvSpPr txBox="1">
            <a:spLocks noGrp="1"/>
          </p:cNvSpPr>
          <p:nvPr>
            <p:ph type="body" idx="1"/>
          </p:nvPr>
        </p:nvSpPr>
        <p:spPr>
          <a:xfrm>
            <a:off x="677325" y="2106901"/>
            <a:ext cx="8596800" cy="44109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Sufixos</a:t>
            </a:r>
            <a:endParaRPr sz="2100"/>
          </a:p>
          <a:p>
            <a:pPr marL="914400" lvl="1" indent="-361950" algn="l" rtl="0">
              <a:lnSpc>
                <a:spcPct val="100000"/>
              </a:lnSpc>
              <a:spcBef>
                <a:spcPts val="0"/>
              </a:spcBef>
              <a:spcAft>
                <a:spcPts val="0"/>
              </a:spcAft>
              <a:buSzPts val="2100"/>
              <a:buChar char="►"/>
            </a:pPr>
            <a:r>
              <a:rPr lang="en-US" sz="2100"/>
              <a:t>São algumas letras que adicionamos ao final das palavras para alterar o significado delas ou o tempo verbal delas.</a:t>
            </a:r>
            <a:endParaRPr sz="2100"/>
          </a:p>
          <a:p>
            <a:pPr marL="914400" lvl="1" indent="-361950" algn="l" rtl="0">
              <a:lnSpc>
                <a:spcPct val="100000"/>
              </a:lnSpc>
              <a:spcBef>
                <a:spcPts val="0"/>
              </a:spcBef>
              <a:spcAft>
                <a:spcPts val="0"/>
              </a:spcAft>
              <a:buSzPts val="2100"/>
              <a:buChar char="►"/>
            </a:pPr>
            <a:r>
              <a:rPr lang="en-US" sz="2100"/>
              <a:t>Exemplo:</a:t>
            </a:r>
            <a:endParaRPr sz="2100"/>
          </a:p>
          <a:p>
            <a:pPr marL="1371600" lvl="2" indent="-361950" algn="l" rtl="0">
              <a:lnSpc>
                <a:spcPct val="100000"/>
              </a:lnSpc>
              <a:spcBef>
                <a:spcPts val="0"/>
              </a:spcBef>
              <a:spcAft>
                <a:spcPts val="0"/>
              </a:spcAft>
              <a:buSzPts val="2100"/>
              <a:buChar char="►"/>
            </a:pPr>
            <a:r>
              <a:rPr lang="en-US" sz="2100"/>
              <a:t>abused - abusou</a:t>
            </a:r>
            <a:endParaRPr sz="2100"/>
          </a:p>
          <a:p>
            <a:pPr marL="1371600" lvl="2" indent="-361950" algn="l" rtl="0">
              <a:lnSpc>
                <a:spcPct val="100000"/>
              </a:lnSpc>
              <a:spcBef>
                <a:spcPts val="0"/>
              </a:spcBef>
              <a:spcAft>
                <a:spcPts val="0"/>
              </a:spcAft>
              <a:buSzPts val="2100"/>
              <a:buChar char="►"/>
            </a:pPr>
            <a:r>
              <a:rPr lang="en-US" sz="2100"/>
              <a:t>abuse - abuso</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Formação de palavras</a:t>
            </a:r>
            <a:endParaRPr sz="3800"/>
          </a:p>
        </p:txBody>
      </p:sp>
      <p:sp>
        <p:nvSpPr>
          <p:cNvPr id="226" name="Google Shape;226;p31"/>
          <p:cNvSpPr txBox="1">
            <a:spLocks noGrp="1"/>
          </p:cNvSpPr>
          <p:nvPr>
            <p:ph type="body" idx="1"/>
          </p:nvPr>
        </p:nvSpPr>
        <p:spPr>
          <a:xfrm>
            <a:off x="677325" y="2106901"/>
            <a:ext cx="8596800" cy="44109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Parassintética</a:t>
            </a:r>
            <a:endParaRPr sz="2100"/>
          </a:p>
          <a:p>
            <a:pPr marL="914400" lvl="1" indent="-361950" algn="l" rtl="0">
              <a:lnSpc>
                <a:spcPct val="100000"/>
              </a:lnSpc>
              <a:spcBef>
                <a:spcPts val="0"/>
              </a:spcBef>
              <a:spcAft>
                <a:spcPts val="0"/>
              </a:spcAft>
              <a:buSzPts val="2100"/>
              <a:buChar char="►"/>
            </a:pPr>
            <a:r>
              <a:rPr lang="en-US" sz="2100"/>
              <a:t>é um tipo de derivação em que ocorre o acréscimo de afixos à palavra primitiva.</a:t>
            </a:r>
            <a:endParaRPr sz="2100"/>
          </a:p>
          <a:p>
            <a:pPr marL="914400" lvl="1" indent="-361950" algn="l" rtl="0">
              <a:lnSpc>
                <a:spcPct val="100000"/>
              </a:lnSpc>
              <a:spcBef>
                <a:spcPts val="0"/>
              </a:spcBef>
              <a:spcAft>
                <a:spcPts val="0"/>
              </a:spcAft>
              <a:buSzPts val="2100"/>
              <a:buChar char="►"/>
            </a:pPr>
            <a:r>
              <a:rPr lang="en-US" sz="2100"/>
              <a:t>Exemplo:</a:t>
            </a:r>
            <a:endParaRPr sz="2100"/>
          </a:p>
          <a:p>
            <a:pPr marL="1371600" lvl="2" indent="-361950" algn="l" rtl="0">
              <a:lnSpc>
                <a:spcPct val="100000"/>
              </a:lnSpc>
              <a:spcBef>
                <a:spcPts val="0"/>
              </a:spcBef>
              <a:spcAft>
                <a:spcPts val="0"/>
              </a:spcAft>
              <a:buSzPts val="2100"/>
              <a:buChar char="►"/>
            </a:pPr>
            <a:r>
              <a:rPr lang="en-US" sz="2100"/>
              <a:t>Unlawful - Illegal</a:t>
            </a:r>
            <a:endParaRPr sz="2100"/>
          </a:p>
          <a:p>
            <a:pPr marL="1371600" lvl="2" indent="-361950" algn="l" rtl="0">
              <a:lnSpc>
                <a:spcPct val="100000"/>
              </a:lnSpc>
              <a:spcBef>
                <a:spcPts val="0"/>
              </a:spcBef>
              <a:spcAft>
                <a:spcPts val="0"/>
              </a:spcAft>
              <a:buSzPts val="2100"/>
              <a:buChar char="►"/>
            </a:pPr>
            <a:r>
              <a:rPr lang="en-US" sz="2100"/>
              <a:t>Law - Lei</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Referentes textuais</a:t>
            </a:r>
            <a:endParaRPr sz="3800"/>
          </a:p>
        </p:txBody>
      </p:sp>
      <p:sp>
        <p:nvSpPr>
          <p:cNvPr id="232" name="Google Shape;232;p32"/>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São os mecanismos linguísticos que estabelecem a conectividade e a retomada de idéias, garantindo a coesão textual.</a:t>
            </a:r>
            <a:endParaRPr sz="2100"/>
          </a:p>
          <a:p>
            <a:pPr marL="457200" lvl="0" indent="-361950" algn="l" rtl="0">
              <a:lnSpc>
                <a:spcPct val="100000"/>
              </a:lnSpc>
              <a:spcBef>
                <a:spcPts val="1000"/>
              </a:spcBef>
              <a:spcAft>
                <a:spcPts val="0"/>
              </a:spcAft>
              <a:buSzPts val="2100"/>
              <a:buChar char="►"/>
            </a:pPr>
            <a:r>
              <a:rPr lang="en-US" sz="2100"/>
              <a:t>Exemplo:</a:t>
            </a:r>
            <a:endParaRPr sz="2100"/>
          </a:p>
          <a:p>
            <a:pPr marL="742950" lvl="1" indent="-327660" algn="l" rtl="0">
              <a:lnSpc>
                <a:spcPct val="100000"/>
              </a:lnSpc>
              <a:spcBef>
                <a:spcPts val="1000"/>
              </a:spcBef>
              <a:spcAft>
                <a:spcPts val="0"/>
              </a:spcAft>
              <a:buSzPts val="2100"/>
              <a:buChar char="►"/>
            </a:pPr>
            <a:r>
              <a:rPr lang="en-US" sz="2100"/>
              <a:t>Authorities also allege </a:t>
            </a:r>
            <a:r>
              <a:rPr lang="en-US" sz="2100" b="1">
                <a:solidFill>
                  <a:schemeClr val="accent2"/>
                </a:solidFill>
              </a:rPr>
              <a:t>that</a:t>
            </a:r>
            <a:r>
              <a:rPr lang="en-US" sz="2100"/>
              <a:t> they were forced to take ice baths and at least one of the boys experienced physical abuse to </a:t>
            </a:r>
            <a:r>
              <a:rPr lang="en-US" sz="2100" b="1">
                <a:solidFill>
                  <a:schemeClr val="accent2"/>
                </a:solidFill>
              </a:rPr>
              <a:t>his</a:t>
            </a:r>
            <a:r>
              <a:rPr lang="en-US" sz="2100"/>
              <a:t> genitals.</a:t>
            </a:r>
            <a:endParaRPr sz="2100"/>
          </a:p>
          <a:p>
            <a:pPr marL="742950" lvl="1" indent="-327660" algn="l" rtl="0">
              <a:lnSpc>
                <a:spcPct val="100000"/>
              </a:lnSpc>
              <a:spcBef>
                <a:spcPts val="1000"/>
              </a:spcBef>
              <a:spcAft>
                <a:spcPts val="0"/>
              </a:spcAft>
              <a:buSzPts val="2100"/>
              <a:buChar char="►"/>
            </a:pPr>
            <a:r>
              <a:rPr lang="en-US" sz="2100"/>
              <a:t>that - Se refere aos meninos</a:t>
            </a:r>
            <a:endParaRPr sz="2100"/>
          </a:p>
          <a:p>
            <a:pPr marL="742950" lvl="1" indent="-327660" algn="l" rtl="0">
              <a:lnSpc>
                <a:spcPct val="100000"/>
              </a:lnSpc>
              <a:spcBef>
                <a:spcPts val="1000"/>
              </a:spcBef>
              <a:spcAft>
                <a:spcPts val="0"/>
              </a:spcAft>
              <a:buSzPts val="2100"/>
              <a:buChar char="►"/>
            </a:pPr>
            <a:r>
              <a:rPr lang="en-US" sz="2100"/>
              <a:t>his - Se refere ao menino que sofreu abuso</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Tem</a:t>
            </a:r>
            <a:r>
              <a:rPr lang="en-US" dirty="0" err="1" smtClean="0"/>
              <a:t>pos</a:t>
            </a:r>
            <a:r>
              <a:rPr lang="en-US" dirty="0" smtClean="0"/>
              <a:t> </a:t>
            </a:r>
            <a:r>
              <a:rPr lang="en-US" dirty="0" err="1" smtClean="0"/>
              <a:t>verbais</a:t>
            </a:r>
            <a:endParaRPr lang="pt-BR" dirty="0"/>
          </a:p>
        </p:txBody>
      </p:sp>
      <p:sp>
        <p:nvSpPr>
          <p:cNvPr id="3" name="Espaço Reservado para Texto 2"/>
          <p:cNvSpPr>
            <a:spLocks noGrp="1"/>
          </p:cNvSpPr>
          <p:nvPr>
            <p:ph type="body" idx="1"/>
          </p:nvPr>
        </p:nvSpPr>
        <p:spPr/>
        <p:txBody>
          <a:bodyPr/>
          <a:lstStyle/>
          <a:p>
            <a:r>
              <a:rPr lang="pt-BR" sz="2100" dirty="0" smtClean="0"/>
              <a:t>Sim</a:t>
            </a:r>
            <a:r>
              <a:rPr lang="en-US" sz="2100" dirty="0" err="1" smtClean="0"/>
              <a:t>ple</a:t>
            </a:r>
            <a:r>
              <a:rPr lang="en-US" sz="2100" dirty="0" smtClean="0"/>
              <a:t> Present</a:t>
            </a:r>
          </a:p>
          <a:p>
            <a:pPr marL="137160" indent="0">
              <a:buNone/>
            </a:pPr>
            <a:endParaRPr lang="en-US" sz="2100" dirty="0" smtClean="0"/>
          </a:p>
          <a:p>
            <a:r>
              <a:rPr lang="pt-BR" sz="2100" dirty="0"/>
              <a:t>Sim</a:t>
            </a:r>
            <a:r>
              <a:rPr lang="en-US" sz="2100" dirty="0" err="1"/>
              <a:t>ple</a:t>
            </a:r>
            <a:r>
              <a:rPr lang="en-US" sz="2100" dirty="0"/>
              <a:t> </a:t>
            </a:r>
            <a:r>
              <a:rPr lang="en-US" sz="2100" dirty="0" smtClean="0"/>
              <a:t>Past</a:t>
            </a:r>
          </a:p>
          <a:p>
            <a:pPr marL="137160" indent="0">
              <a:buNone/>
            </a:pPr>
            <a:endParaRPr lang="en-US" sz="2100" dirty="0"/>
          </a:p>
          <a:p>
            <a:r>
              <a:rPr lang="pt-BR" sz="2100" dirty="0"/>
              <a:t>Sim</a:t>
            </a:r>
            <a:r>
              <a:rPr lang="en-US" sz="2100" dirty="0" err="1"/>
              <a:t>ple</a:t>
            </a:r>
            <a:r>
              <a:rPr lang="en-US" sz="2100" dirty="0"/>
              <a:t> </a:t>
            </a:r>
            <a:r>
              <a:rPr lang="en-US" sz="2100" dirty="0" smtClean="0"/>
              <a:t>Future</a:t>
            </a:r>
            <a:endParaRPr lang="en-US" sz="2100" dirty="0"/>
          </a:p>
        </p:txBody>
      </p:sp>
    </p:spTree>
    <p:extLst>
      <p:ext uri="{BB962C8B-B14F-4D97-AF65-F5344CB8AC3E}">
        <p14:creationId xmlns:p14="http://schemas.microsoft.com/office/powerpoint/2010/main" val="79382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916325" y="598895"/>
            <a:ext cx="9432900" cy="69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240"/>
              <a:buFont typeface="Trebuchet MS"/>
              <a:buNone/>
            </a:pPr>
            <a:r>
              <a:rPr lang="en-US" sz="3840"/>
              <a:t>Roteiro</a:t>
            </a:r>
            <a:endParaRPr sz="3840"/>
          </a:p>
        </p:txBody>
      </p:sp>
      <p:sp>
        <p:nvSpPr>
          <p:cNvPr id="151" name="Google Shape;151;p19"/>
          <p:cNvSpPr txBox="1">
            <a:spLocks noGrp="1"/>
          </p:cNvSpPr>
          <p:nvPr>
            <p:ph type="body" idx="1"/>
          </p:nvPr>
        </p:nvSpPr>
        <p:spPr>
          <a:xfrm>
            <a:off x="916325" y="1708580"/>
            <a:ext cx="6876900" cy="4094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100"/>
              <a:buFont typeface="Trebuchet MS"/>
              <a:buChar char="►"/>
            </a:pPr>
            <a:r>
              <a:rPr lang="en-US" sz="2100" dirty="0"/>
              <a:t>PREDICTING (CONHECIMENTO PRÉVIO)</a:t>
            </a:r>
            <a:endParaRPr sz="2100" dirty="0"/>
          </a:p>
          <a:p>
            <a:pPr marL="457200" lvl="0" indent="-457200" algn="l" rtl="0">
              <a:lnSpc>
                <a:spcPct val="100000"/>
              </a:lnSpc>
              <a:spcBef>
                <a:spcPts val="1000"/>
              </a:spcBef>
              <a:spcAft>
                <a:spcPts val="0"/>
              </a:spcAft>
              <a:buSzPts val="2100"/>
              <a:buFont typeface="Trebuchet MS"/>
              <a:buChar char="►"/>
            </a:pPr>
            <a:r>
              <a:rPr lang="en-US" sz="2100" dirty="0"/>
              <a:t>SKIMMING</a:t>
            </a:r>
            <a:endParaRPr sz="2100" dirty="0"/>
          </a:p>
          <a:p>
            <a:pPr marL="457200" lvl="0" indent="-457200" algn="l" rtl="0">
              <a:lnSpc>
                <a:spcPct val="100000"/>
              </a:lnSpc>
              <a:spcBef>
                <a:spcPts val="1000"/>
              </a:spcBef>
              <a:spcAft>
                <a:spcPts val="0"/>
              </a:spcAft>
              <a:buSzPts val="2100"/>
              <a:buFont typeface="Trebuchet MS"/>
              <a:buChar char="►"/>
            </a:pPr>
            <a:r>
              <a:rPr lang="en-US" sz="2100" dirty="0"/>
              <a:t>SCANNING</a:t>
            </a:r>
            <a:endParaRPr sz="2100" dirty="0"/>
          </a:p>
          <a:p>
            <a:pPr marL="457200" lvl="0" indent="-457200" algn="l" rtl="0">
              <a:lnSpc>
                <a:spcPct val="100000"/>
              </a:lnSpc>
              <a:spcBef>
                <a:spcPts val="1000"/>
              </a:spcBef>
              <a:spcAft>
                <a:spcPts val="0"/>
              </a:spcAft>
              <a:buSzPts val="2100"/>
              <a:buFont typeface="Trebuchet MS"/>
              <a:buChar char="►"/>
            </a:pPr>
            <a:r>
              <a:rPr lang="en-US" sz="2100" dirty="0"/>
              <a:t>COGNATES/ FALSE COGNATES</a:t>
            </a:r>
            <a:endParaRPr sz="2100" dirty="0"/>
          </a:p>
          <a:p>
            <a:pPr marL="457200" lvl="0" indent="-457200" algn="l" rtl="0">
              <a:lnSpc>
                <a:spcPct val="100000"/>
              </a:lnSpc>
              <a:spcBef>
                <a:spcPts val="1000"/>
              </a:spcBef>
              <a:spcAft>
                <a:spcPts val="0"/>
              </a:spcAft>
              <a:buSzPts val="2100"/>
              <a:buFont typeface="Trebuchet MS"/>
              <a:buChar char="►"/>
            </a:pPr>
            <a:r>
              <a:rPr lang="en-US" sz="2100" dirty="0"/>
              <a:t>INFERÊNCIA CONTEXTUAL</a:t>
            </a:r>
            <a:endParaRPr sz="2100" dirty="0"/>
          </a:p>
          <a:p>
            <a:pPr marL="457200" lvl="0" indent="-457200" algn="l" rtl="0">
              <a:lnSpc>
                <a:spcPct val="100000"/>
              </a:lnSpc>
              <a:spcBef>
                <a:spcPts val="1000"/>
              </a:spcBef>
              <a:spcAft>
                <a:spcPts val="0"/>
              </a:spcAft>
              <a:buSzPts val="2100"/>
              <a:buFont typeface="Trebuchet MS"/>
              <a:buChar char="►"/>
            </a:pPr>
            <a:r>
              <a:rPr lang="en-US" sz="2100" dirty="0"/>
              <a:t>PALAVRAS-CHAVE</a:t>
            </a:r>
            <a:endParaRPr sz="2100" dirty="0"/>
          </a:p>
          <a:p>
            <a:pPr marL="457200" lvl="0" indent="-457200" algn="l" rtl="0">
              <a:lnSpc>
                <a:spcPct val="100000"/>
              </a:lnSpc>
              <a:spcBef>
                <a:spcPts val="1000"/>
              </a:spcBef>
              <a:spcAft>
                <a:spcPts val="0"/>
              </a:spcAft>
              <a:buSzPts val="2100"/>
              <a:buFont typeface="Trebuchet MS"/>
              <a:buChar char="►"/>
            </a:pPr>
            <a:r>
              <a:rPr lang="en-US" sz="2100" dirty="0"/>
              <a:t>FORMAÇÃO DE PALAVRAS</a:t>
            </a:r>
            <a:endParaRPr sz="2100" dirty="0"/>
          </a:p>
          <a:p>
            <a:pPr marL="457200" lvl="0" indent="-457200" algn="l" rtl="0">
              <a:lnSpc>
                <a:spcPct val="100000"/>
              </a:lnSpc>
              <a:spcBef>
                <a:spcPts val="1000"/>
              </a:spcBef>
              <a:spcAft>
                <a:spcPts val="0"/>
              </a:spcAft>
              <a:buSzPts val="2100"/>
              <a:buChar char="►"/>
            </a:pPr>
            <a:r>
              <a:rPr lang="en-US" sz="2100" dirty="0"/>
              <a:t>REFERENTES </a:t>
            </a:r>
            <a:r>
              <a:rPr lang="en-US" sz="2100" dirty="0" smtClean="0"/>
              <a:t>TEXTUAIS</a:t>
            </a:r>
            <a:endParaRPr lang="en-US" sz="2100" dirty="0"/>
          </a:p>
          <a:p>
            <a:pPr lvl="0" indent="-457200">
              <a:buSzPts val="2100"/>
            </a:pPr>
            <a:r>
              <a:rPr lang="en-US" sz="2100" dirty="0" smtClean="0"/>
              <a:t>TEMPOS VERBAIS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Prediction(Conhecimento Prévio)</a:t>
            </a:r>
            <a:endParaRPr sz="3800"/>
          </a:p>
        </p:txBody>
      </p:sp>
      <p:sp>
        <p:nvSpPr>
          <p:cNvPr id="157" name="Google Shape;157;p20"/>
          <p:cNvSpPr txBox="1">
            <a:spLocks noGrp="1"/>
          </p:cNvSpPr>
          <p:nvPr>
            <p:ph type="body" idx="1"/>
          </p:nvPr>
        </p:nvSpPr>
        <p:spPr>
          <a:xfrm>
            <a:off x="944571" y="19304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O que é ?</a:t>
            </a:r>
            <a:endParaRPr sz="2100"/>
          </a:p>
          <a:p>
            <a:pPr marL="342900" lvl="0" indent="0" algn="l" rtl="0">
              <a:lnSpc>
                <a:spcPct val="100000"/>
              </a:lnSpc>
              <a:spcBef>
                <a:spcPts val="1000"/>
              </a:spcBef>
              <a:spcAft>
                <a:spcPts val="0"/>
              </a:spcAft>
              <a:buSzPts val="1440"/>
              <a:buNone/>
            </a:pPr>
            <a:endParaRPr sz="2100"/>
          </a:p>
          <a:p>
            <a:pPr marL="457200" lvl="0" indent="-361950" algn="l" rtl="0">
              <a:lnSpc>
                <a:spcPct val="100000"/>
              </a:lnSpc>
              <a:spcBef>
                <a:spcPts val="1000"/>
              </a:spcBef>
              <a:spcAft>
                <a:spcPts val="0"/>
              </a:spcAft>
              <a:buSzPts val="2100"/>
              <a:buChar char="►"/>
            </a:pPr>
            <a:r>
              <a:rPr lang="en-US" sz="2100"/>
              <a:t>Exemplos:</a:t>
            </a:r>
            <a:endParaRPr sz="2100"/>
          </a:p>
          <a:p>
            <a:pPr marL="457200" lvl="0" indent="0" algn="l" rtl="0">
              <a:lnSpc>
                <a:spcPct val="100000"/>
              </a:lnSpc>
              <a:spcBef>
                <a:spcPts val="1000"/>
              </a:spcBef>
              <a:spcAft>
                <a:spcPts val="0"/>
              </a:spcAft>
              <a:buSzPts val="1600"/>
              <a:buNone/>
            </a:pPr>
            <a:endParaRPr sz="2000"/>
          </a:p>
          <a:p>
            <a:pPr marL="0" lvl="0" indent="0" algn="l" rtl="0">
              <a:lnSpc>
                <a:spcPct val="100000"/>
              </a:lnSpc>
              <a:spcBef>
                <a:spcPts val="1000"/>
              </a:spcBef>
              <a:spcAft>
                <a:spcPts val="0"/>
              </a:spcAft>
              <a:buSzPts val="1600"/>
              <a:buNone/>
            </a:pPr>
            <a:endParaRPr sz="2000"/>
          </a:p>
          <a:p>
            <a:pPr marL="457200" lvl="0" indent="0" algn="l" rtl="0">
              <a:lnSpc>
                <a:spcPct val="100000"/>
              </a:lnSpc>
              <a:spcBef>
                <a:spcPts val="1000"/>
              </a:spcBef>
              <a:spcAft>
                <a:spcPts val="0"/>
              </a:spcAft>
              <a:buSzPts val="1600"/>
              <a:buNone/>
            </a:pPr>
            <a:endParaRPr sz="2000"/>
          </a:p>
        </p:txBody>
      </p:sp>
      <p:pic>
        <p:nvPicPr>
          <p:cNvPr id="158" name="Google Shape;158;p20"/>
          <p:cNvPicPr preferRelativeResize="0"/>
          <p:nvPr/>
        </p:nvPicPr>
        <p:blipFill rotWithShape="1">
          <a:blip r:embed="rId3">
            <a:alphaModFix/>
          </a:blip>
          <a:srcRect l="12994" t="13425" r="37952" b="6374"/>
          <a:stretch/>
        </p:blipFill>
        <p:spPr>
          <a:xfrm>
            <a:off x="4046750" y="1930500"/>
            <a:ext cx="4948099" cy="454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Skimming</a:t>
            </a:r>
            <a:endParaRPr sz="3800"/>
          </a:p>
        </p:txBody>
      </p:sp>
      <p:sp>
        <p:nvSpPr>
          <p:cNvPr id="164" name="Google Shape;164;p21"/>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Consiste em observamos o texto rapidamente apenas para detectar o assunto geral.</a:t>
            </a:r>
            <a:endParaRPr sz="2100"/>
          </a:p>
          <a:p>
            <a:pPr marL="342900" lvl="0" indent="0" algn="l" rtl="0">
              <a:lnSpc>
                <a:spcPct val="100000"/>
              </a:lnSpc>
              <a:spcBef>
                <a:spcPts val="1000"/>
              </a:spcBef>
              <a:spcAft>
                <a:spcPts val="0"/>
              </a:spcAft>
              <a:buSzPts val="1440"/>
              <a:buNone/>
            </a:pPr>
            <a:endParaRPr sz="2100"/>
          </a:p>
          <a:p>
            <a:pPr marL="457200" lvl="0" indent="-361950" algn="l" rtl="0">
              <a:lnSpc>
                <a:spcPct val="100000"/>
              </a:lnSpc>
              <a:spcBef>
                <a:spcPts val="1000"/>
              </a:spcBef>
              <a:spcAft>
                <a:spcPts val="0"/>
              </a:spcAft>
              <a:buSzPts val="2100"/>
              <a:buChar char="►"/>
            </a:pPr>
            <a:r>
              <a:rPr lang="en-US" sz="2100"/>
              <a:t>É necessário prestar atenção ao layout do texto, título, sub-titulo, cognatos, primeiras e/ou últimas linhas de cada parágrafo, bem como à informação não-verbal</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Skimming</a:t>
            </a:r>
            <a:endParaRPr sz="3800"/>
          </a:p>
        </p:txBody>
      </p:sp>
      <p:sp>
        <p:nvSpPr>
          <p:cNvPr id="170" name="Google Shape;170;p22"/>
          <p:cNvSpPr txBox="1">
            <a:spLocks noGrp="1"/>
          </p:cNvSpPr>
          <p:nvPr>
            <p:ph type="body" idx="1"/>
          </p:nvPr>
        </p:nvSpPr>
        <p:spPr>
          <a:xfrm>
            <a:off x="677325" y="1352425"/>
            <a:ext cx="5965800" cy="54972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Her two sons Logan Hackney and Ryan Hackney were charged with failing to report child abuse.</a:t>
            </a:r>
            <a:endParaRPr sz="2100"/>
          </a:p>
          <a:p>
            <a:pPr marL="342900" lvl="0" indent="0" algn="l" rtl="0">
              <a:lnSpc>
                <a:spcPct val="100000"/>
              </a:lnSpc>
              <a:spcBef>
                <a:spcPts val="1000"/>
              </a:spcBef>
              <a:spcAft>
                <a:spcPts val="0"/>
              </a:spcAft>
              <a:buSzPts val="1440"/>
              <a:buNone/>
            </a:pPr>
            <a:endParaRPr sz="2100"/>
          </a:p>
          <a:p>
            <a:pPr marL="457200" lvl="0" indent="-361950" algn="l" rtl="0">
              <a:lnSpc>
                <a:spcPct val="100000"/>
              </a:lnSpc>
              <a:spcBef>
                <a:spcPts val="1000"/>
              </a:spcBef>
              <a:spcAft>
                <a:spcPts val="0"/>
              </a:spcAft>
              <a:buSzPts val="2100"/>
              <a:buChar char="►"/>
            </a:pPr>
            <a:r>
              <a:rPr lang="en-US" sz="2100"/>
              <a:t>YouTube said that, since the arrests, the channel had been prevented from earning money.</a:t>
            </a:r>
            <a:endParaRPr sz="2100"/>
          </a:p>
          <a:p>
            <a:pPr marL="342900" lvl="0" indent="0" algn="l" rtl="0">
              <a:lnSpc>
                <a:spcPct val="100000"/>
              </a:lnSpc>
              <a:spcBef>
                <a:spcPts val="1000"/>
              </a:spcBef>
              <a:spcAft>
                <a:spcPts val="0"/>
              </a:spcAft>
              <a:buSzPts val="1440"/>
              <a:buNone/>
            </a:pPr>
            <a:endParaRPr sz="2100"/>
          </a:p>
          <a:p>
            <a:pPr marL="457200" lvl="0" indent="-361950" algn="l" rtl="0">
              <a:lnSpc>
                <a:spcPct val="100000"/>
              </a:lnSpc>
              <a:spcBef>
                <a:spcPts val="1000"/>
              </a:spcBef>
              <a:spcAft>
                <a:spcPts val="0"/>
              </a:spcAft>
              <a:buSzPts val="2100"/>
              <a:buChar char="►"/>
            </a:pPr>
            <a:r>
              <a:rPr lang="en-US" sz="2100"/>
              <a:t>"When we're made aware of serious allegations of this nature, we take action, which may include suspending monetisation or, upon conclusion of an investigation, terminating channels," YouTube said in a statement.</a:t>
            </a:r>
            <a:endParaRPr sz="2100"/>
          </a:p>
        </p:txBody>
      </p:sp>
      <p:pic>
        <p:nvPicPr>
          <p:cNvPr id="171" name="Google Shape;171;p22"/>
          <p:cNvPicPr preferRelativeResize="0"/>
          <p:nvPr/>
        </p:nvPicPr>
        <p:blipFill rotWithShape="1">
          <a:blip r:embed="rId3">
            <a:alphaModFix/>
          </a:blip>
          <a:srcRect l="12630" t="13824" r="41104" b="5982"/>
          <a:stretch/>
        </p:blipFill>
        <p:spPr>
          <a:xfrm>
            <a:off x="6551600" y="1352425"/>
            <a:ext cx="5640398" cy="549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Scanning</a:t>
            </a:r>
            <a:endParaRPr sz="3800"/>
          </a:p>
        </p:txBody>
      </p:sp>
      <p:sp>
        <p:nvSpPr>
          <p:cNvPr id="177" name="Google Shape;177;p23"/>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Consiste em correr rapidamente os olhos pelo texto até localizar a informação específica desejada.</a:t>
            </a:r>
            <a:endParaRPr sz="2100"/>
          </a:p>
          <a:p>
            <a:pPr marL="457200" lvl="0" indent="-361950" algn="l" rtl="0">
              <a:lnSpc>
                <a:spcPct val="100000"/>
              </a:lnSpc>
              <a:spcBef>
                <a:spcPts val="1000"/>
              </a:spcBef>
              <a:spcAft>
                <a:spcPts val="0"/>
              </a:spcAft>
              <a:buSzPts val="2100"/>
              <a:buChar char="►"/>
            </a:pPr>
            <a:r>
              <a:rPr lang="en-US" sz="2100"/>
              <a:t>Alguns exemplos:</a:t>
            </a:r>
            <a:endParaRPr sz="2100"/>
          </a:p>
          <a:p>
            <a:pPr marL="742950" lvl="1" indent="-327660" algn="l" rtl="0">
              <a:lnSpc>
                <a:spcPct val="100000"/>
              </a:lnSpc>
              <a:spcBef>
                <a:spcPts val="1000"/>
              </a:spcBef>
              <a:spcAft>
                <a:spcPts val="0"/>
              </a:spcAft>
              <a:buSzPts val="2100"/>
              <a:buChar char="►"/>
            </a:pPr>
            <a:r>
              <a:rPr lang="en-US" sz="2100"/>
              <a:t>Dicionário para obter informação sobre o significado de palavras</a:t>
            </a:r>
            <a:endParaRPr sz="2100"/>
          </a:p>
          <a:p>
            <a:pPr marL="742950" lvl="1" indent="-327660" algn="l" rtl="0">
              <a:lnSpc>
                <a:spcPct val="100000"/>
              </a:lnSpc>
              <a:spcBef>
                <a:spcPts val="1000"/>
              </a:spcBef>
              <a:spcAft>
                <a:spcPts val="0"/>
              </a:spcAft>
              <a:buSzPts val="2100"/>
              <a:buChar char="►"/>
            </a:pPr>
            <a:r>
              <a:rPr lang="en-US" sz="2100"/>
              <a:t>Índice de um livro para encontrar um artigo ou capítulo de interesse.</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Cognatas/Falso Cognato</a:t>
            </a:r>
            <a:endParaRPr sz="3800"/>
          </a:p>
        </p:txBody>
      </p:sp>
      <p:sp>
        <p:nvSpPr>
          <p:cNvPr id="183" name="Google Shape;183;p24"/>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Cognatas são palavras que têm o mesmo significado e uma grafia similar nos dois idiomas.</a:t>
            </a:r>
            <a:endParaRPr sz="2100"/>
          </a:p>
          <a:p>
            <a:pPr marL="457200" lvl="0" indent="-361950" algn="l" rtl="0">
              <a:lnSpc>
                <a:spcPct val="100000"/>
              </a:lnSpc>
              <a:spcBef>
                <a:spcPts val="1000"/>
              </a:spcBef>
              <a:spcAft>
                <a:spcPts val="0"/>
              </a:spcAft>
              <a:buSzPts val="2100"/>
              <a:buChar char="►"/>
            </a:pPr>
            <a:r>
              <a:rPr lang="en-US" sz="2100"/>
              <a:t>Exemplo:</a:t>
            </a:r>
            <a:endParaRPr sz="2100"/>
          </a:p>
          <a:p>
            <a:pPr marL="742950" lvl="1" indent="-327660" algn="l" rtl="0">
              <a:lnSpc>
                <a:spcPct val="100000"/>
              </a:lnSpc>
              <a:spcBef>
                <a:spcPts val="1000"/>
              </a:spcBef>
              <a:spcAft>
                <a:spcPts val="0"/>
              </a:spcAft>
              <a:buSzPts val="2100"/>
              <a:buChar char="►"/>
            </a:pPr>
            <a:r>
              <a:rPr lang="en-US" sz="2100"/>
              <a:t>abused - abusou</a:t>
            </a:r>
            <a:endParaRPr sz="2100"/>
          </a:p>
          <a:p>
            <a:pPr marL="457200" lvl="0" indent="-361950" algn="l" rtl="0">
              <a:lnSpc>
                <a:spcPct val="100000"/>
              </a:lnSpc>
              <a:spcBef>
                <a:spcPts val="1000"/>
              </a:spcBef>
              <a:spcAft>
                <a:spcPts val="0"/>
              </a:spcAft>
              <a:buSzPts val="2100"/>
              <a:buChar char="►"/>
            </a:pPr>
            <a:r>
              <a:rPr lang="en-US" sz="2100"/>
              <a:t>Falso cognata são palavras que têm o significado diferente e uma grafia similar nos dois idiomas.</a:t>
            </a:r>
            <a:endParaRPr sz="2100"/>
          </a:p>
          <a:p>
            <a:pPr marL="457200" lvl="0" indent="-361950" algn="l" rtl="0">
              <a:lnSpc>
                <a:spcPct val="100000"/>
              </a:lnSpc>
              <a:spcBef>
                <a:spcPts val="1000"/>
              </a:spcBef>
              <a:spcAft>
                <a:spcPts val="0"/>
              </a:spcAft>
              <a:buSzPts val="2100"/>
              <a:buChar char="►"/>
            </a:pPr>
            <a:r>
              <a:rPr lang="en-US" sz="2100"/>
              <a:t>exemplo:</a:t>
            </a:r>
            <a:endParaRPr sz="2100"/>
          </a:p>
          <a:p>
            <a:pPr marL="742950" lvl="1" indent="-327660" algn="l" rtl="0">
              <a:lnSpc>
                <a:spcPct val="100000"/>
              </a:lnSpc>
              <a:spcBef>
                <a:spcPts val="1000"/>
              </a:spcBef>
              <a:spcAft>
                <a:spcPts val="0"/>
              </a:spcAft>
              <a:buSzPts val="2100"/>
              <a:buChar char="►"/>
            </a:pPr>
            <a:r>
              <a:rPr lang="en-US" sz="2100"/>
              <a:t>sons - parece com som, mas é filhos</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Cognatas/Falso Cognato</a:t>
            </a:r>
            <a:endParaRPr sz="3800"/>
          </a:p>
        </p:txBody>
      </p:sp>
      <p:sp>
        <p:nvSpPr>
          <p:cNvPr id="189" name="Google Shape;189;p25"/>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SzPts val="1440"/>
              <a:buNone/>
            </a:pPr>
            <a:r>
              <a:rPr lang="en-US" sz="2100"/>
              <a:t>A US mother whose seven adopted children regularly performed as superheroes on her family's YouTube channel has been charged with child abuse. Machelle Hackney, from Arizona, and her two adult sons were arrested on Friday by local police. Ms Hackney has denied abusing her children. The adoptees regularly appeared on the popular Fantastic Adventures channel, dressed up as superheroes. The channel has more than 700,000 subscribers and, in total, a quarter of a billion views. With new videos uploaded about once a week, the Fantastic Adventures featured the children in fantastical situations, with animated effects representing their various superpowers.</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800"/>
              <a:t>Cognatas/Falso Cognato</a:t>
            </a:r>
            <a:endParaRPr sz="3800"/>
          </a:p>
        </p:txBody>
      </p:sp>
      <p:sp>
        <p:nvSpPr>
          <p:cNvPr id="195" name="Google Shape;195;p26"/>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SzPts val="1440"/>
              <a:buNone/>
            </a:pPr>
            <a:r>
              <a:rPr lang="en-US" sz="2100" dirty="0"/>
              <a:t>A US mother whose seven </a:t>
            </a:r>
            <a:r>
              <a:rPr lang="en-US" sz="2100" b="1" dirty="0">
                <a:solidFill>
                  <a:srgbClr val="000000"/>
                </a:solidFill>
              </a:rPr>
              <a:t>adopted</a:t>
            </a:r>
            <a:r>
              <a:rPr lang="en-US" sz="2100" dirty="0"/>
              <a:t> children regularly performed as </a:t>
            </a:r>
            <a:r>
              <a:rPr lang="en-US" sz="2100" b="1" dirty="0">
                <a:solidFill>
                  <a:srgbClr val="000000"/>
                </a:solidFill>
              </a:rPr>
              <a:t>superheroes</a:t>
            </a:r>
            <a:r>
              <a:rPr lang="en-US" sz="2100" dirty="0"/>
              <a:t> on her family's YouTube </a:t>
            </a:r>
            <a:r>
              <a:rPr lang="en-US" sz="2100" b="1" dirty="0">
                <a:solidFill>
                  <a:srgbClr val="000000"/>
                </a:solidFill>
              </a:rPr>
              <a:t>channel</a:t>
            </a:r>
            <a:r>
              <a:rPr lang="en-US" sz="2100" dirty="0"/>
              <a:t> has been charged with child </a:t>
            </a:r>
            <a:r>
              <a:rPr lang="en-US" sz="2100" b="1" dirty="0">
                <a:solidFill>
                  <a:srgbClr val="000000"/>
                </a:solidFill>
              </a:rPr>
              <a:t>abuse</a:t>
            </a:r>
            <a:r>
              <a:rPr lang="en-US" sz="2100" dirty="0"/>
              <a:t>. </a:t>
            </a:r>
            <a:r>
              <a:rPr lang="en-US" sz="2100" dirty="0" err="1"/>
              <a:t>Machelle</a:t>
            </a:r>
            <a:r>
              <a:rPr lang="en-US" sz="2100" dirty="0"/>
              <a:t> Hackney, from Arizona, and her two </a:t>
            </a:r>
            <a:r>
              <a:rPr lang="en-US" sz="2100" b="1" dirty="0">
                <a:solidFill>
                  <a:srgbClr val="000000"/>
                </a:solidFill>
              </a:rPr>
              <a:t>adult</a:t>
            </a:r>
            <a:r>
              <a:rPr lang="en-US" sz="2100" dirty="0"/>
              <a:t> </a:t>
            </a:r>
            <a:r>
              <a:rPr lang="en-US" sz="2100" b="1" dirty="0">
                <a:solidFill>
                  <a:schemeClr val="accent2"/>
                </a:solidFill>
              </a:rPr>
              <a:t>sons</a:t>
            </a:r>
            <a:r>
              <a:rPr lang="en-US" sz="2100" dirty="0"/>
              <a:t> were arrested on Friday by local </a:t>
            </a:r>
            <a:r>
              <a:rPr lang="en-US" sz="2100" b="1" dirty="0">
                <a:solidFill>
                  <a:srgbClr val="000000"/>
                </a:solidFill>
              </a:rPr>
              <a:t>police</a:t>
            </a:r>
            <a:r>
              <a:rPr lang="en-US" sz="2100" dirty="0"/>
              <a:t>. </a:t>
            </a:r>
            <a:r>
              <a:rPr lang="en-US" sz="2100" dirty="0" err="1"/>
              <a:t>Ms</a:t>
            </a:r>
            <a:r>
              <a:rPr lang="en-US" sz="2100" dirty="0"/>
              <a:t> Hackney has denied abusing her children. The adoptees regularly appeared on the </a:t>
            </a:r>
            <a:r>
              <a:rPr lang="en-US" sz="2100" b="1" dirty="0">
                <a:solidFill>
                  <a:srgbClr val="000000"/>
                </a:solidFill>
              </a:rPr>
              <a:t>popular</a:t>
            </a:r>
            <a:r>
              <a:rPr lang="en-US" sz="2100" dirty="0"/>
              <a:t> Fantastic </a:t>
            </a:r>
            <a:r>
              <a:rPr lang="en-US" sz="2100" b="1" dirty="0">
                <a:solidFill>
                  <a:srgbClr val="000000"/>
                </a:solidFill>
              </a:rPr>
              <a:t>Adventures</a:t>
            </a:r>
            <a:r>
              <a:rPr lang="en-US" sz="2100" dirty="0"/>
              <a:t> channel, </a:t>
            </a:r>
            <a:r>
              <a:rPr lang="en-US" sz="2100" b="1" dirty="0">
                <a:solidFill>
                  <a:schemeClr val="accent2"/>
                </a:solidFill>
              </a:rPr>
              <a:t>dressed</a:t>
            </a:r>
            <a:r>
              <a:rPr lang="en-US" sz="2100" dirty="0"/>
              <a:t> up as superheroes. The channel has more than 700,000 subscribers and, in </a:t>
            </a:r>
            <a:r>
              <a:rPr lang="en-US" sz="2100" b="1" dirty="0">
                <a:solidFill>
                  <a:srgbClr val="000000"/>
                </a:solidFill>
              </a:rPr>
              <a:t>total</a:t>
            </a:r>
            <a:r>
              <a:rPr lang="en-US" sz="2100" dirty="0"/>
              <a:t>, a quarter of a billion views. With new </a:t>
            </a:r>
            <a:r>
              <a:rPr lang="en-US" sz="2100" b="1" dirty="0">
                <a:solidFill>
                  <a:srgbClr val="000000"/>
                </a:solidFill>
              </a:rPr>
              <a:t>videos</a:t>
            </a:r>
            <a:r>
              <a:rPr lang="en-US" sz="2100" dirty="0"/>
              <a:t> uploaded about once a week, the </a:t>
            </a:r>
            <a:r>
              <a:rPr lang="en-US" sz="2100" b="1" dirty="0">
                <a:solidFill>
                  <a:schemeClr val="tx1"/>
                </a:solidFill>
              </a:rPr>
              <a:t>Fantastic</a:t>
            </a:r>
            <a:r>
              <a:rPr lang="en-US" sz="2100" dirty="0"/>
              <a:t> Adventures featured the children in fantastical </a:t>
            </a:r>
            <a:r>
              <a:rPr lang="en-US" sz="2100" b="1" dirty="0">
                <a:solidFill>
                  <a:srgbClr val="000000"/>
                </a:solidFill>
              </a:rPr>
              <a:t>situations</a:t>
            </a:r>
            <a:r>
              <a:rPr lang="en-US" sz="2100" dirty="0"/>
              <a:t>, with animated </a:t>
            </a:r>
            <a:r>
              <a:rPr lang="en-US" sz="2100" b="1" dirty="0">
                <a:solidFill>
                  <a:srgbClr val="000000"/>
                </a:solidFill>
              </a:rPr>
              <a:t>effects</a:t>
            </a:r>
            <a:r>
              <a:rPr lang="en-US" sz="2100" dirty="0"/>
              <a:t> representing their </a:t>
            </a:r>
            <a:r>
              <a:rPr lang="en-US" sz="2100" b="1" dirty="0">
                <a:solidFill>
                  <a:srgbClr val="000000"/>
                </a:solidFill>
              </a:rPr>
              <a:t>various</a:t>
            </a:r>
            <a:r>
              <a:rPr lang="en-US" sz="2100" dirty="0"/>
              <a:t> superpowers.</a:t>
            </a:r>
            <a:endParaRPr sz="2100" dirty="0"/>
          </a:p>
        </p:txBody>
      </p:sp>
      <p:sp>
        <p:nvSpPr>
          <p:cNvPr id="196" name="Google Shape;196;p26"/>
          <p:cNvSpPr txBox="1"/>
          <p:nvPr/>
        </p:nvSpPr>
        <p:spPr>
          <a:xfrm>
            <a:off x="787875" y="6052225"/>
            <a:ext cx="8362200" cy="8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2100" b="1" i="0" u="none" strike="noStrike" cap="none">
                <a:solidFill>
                  <a:schemeClr val="dk1"/>
                </a:solidFill>
                <a:latin typeface="Trebuchet MS"/>
                <a:ea typeface="Trebuchet MS"/>
                <a:cs typeface="Trebuchet MS"/>
                <a:sym typeface="Trebuchet MS"/>
              </a:rPr>
              <a:t>Cognatas</a:t>
            </a:r>
            <a:r>
              <a:rPr lang="en-US" sz="2100" b="0" i="0" u="none" strike="noStrike" cap="none">
                <a:solidFill>
                  <a:srgbClr val="3F3F3F"/>
                </a:solidFill>
                <a:latin typeface="Trebuchet MS"/>
                <a:ea typeface="Trebuchet MS"/>
                <a:cs typeface="Trebuchet MS"/>
                <a:sym typeface="Trebuchet MS"/>
              </a:rPr>
              <a:t> / </a:t>
            </a:r>
            <a:r>
              <a:rPr lang="en-US" sz="2100" b="1" i="0" u="none" strike="noStrike" cap="none">
                <a:solidFill>
                  <a:schemeClr val="accent2"/>
                </a:solidFill>
                <a:latin typeface="Trebuchet MS"/>
                <a:ea typeface="Trebuchet MS"/>
                <a:cs typeface="Trebuchet MS"/>
                <a:sym typeface="Trebuchet MS"/>
              </a:rPr>
              <a:t>Falso cognato</a:t>
            </a:r>
            <a:endParaRPr sz="1400" b="1" i="0" u="none" strike="noStrike" cap="none">
              <a:solidFill>
                <a:schemeClr val="accent2"/>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ado">
  <a:themeElements>
    <a:clrScheme name="Facetado">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810</Words>
  <Application>Microsoft Office PowerPoint</Application>
  <PresentationFormat>Personalizar</PresentationFormat>
  <Paragraphs>90</Paragraphs>
  <Slides>16</Slides>
  <Notes>15</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Facetado</vt:lpstr>
      <vt:lpstr>SEMINÁRIO DE INGLÊS</vt:lpstr>
      <vt:lpstr>Roteiro</vt:lpstr>
      <vt:lpstr>Prediction(Conhecimento Prévio)</vt:lpstr>
      <vt:lpstr>Skimming</vt:lpstr>
      <vt:lpstr>Skimming</vt:lpstr>
      <vt:lpstr>Scanning</vt:lpstr>
      <vt:lpstr>Cognatas/Falso Cognato</vt:lpstr>
      <vt:lpstr>Cognatas/Falso Cognato</vt:lpstr>
      <vt:lpstr>Cognatas/Falso Cognato</vt:lpstr>
      <vt:lpstr>Inferência textual</vt:lpstr>
      <vt:lpstr>Palavra-chave</vt:lpstr>
      <vt:lpstr>Formação de palavras</vt:lpstr>
      <vt:lpstr>Formação de palavras</vt:lpstr>
      <vt:lpstr>Formação de palavras</vt:lpstr>
      <vt:lpstr>Referentes textuais</vt:lpstr>
      <vt:lpstr>Tempos verbais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SEMINÁRIO DE INGLÊS</dc:title>
  <dc:creator>Antonio junior</dc:creator>
  <cp:lastModifiedBy>Antonio junior</cp:lastModifiedBy>
  <cp:revision>2</cp:revision>
  <dcterms:modified xsi:type="dcterms:W3CDTF">2019-04-09T19:42:15Z</dcterms:modified>
</cp:coreProperties>
</file>