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6" r:id="rId3"/>
    <p:sldId id="274" r:id="rId4"/>
    <p:sldId id="257" r:id="rId5"/>
    <p:sldId id="277" r:id="rId6"/>
    <p:sldId id="279" r:id="rId7"/>
    <p:sldId id="278" r:id="rId8"/>
    <p:sldId id="280" r:id="rId9"/>
    <p:sldId id="260" r:id="rId10"/>
    <p:sldId id="259" r:id="rId11"/>
    <p:sldId id="261" r:id="rId12"/>
    <p:sldId id="281" r:id="rId13"/>
    <p:sldId id="275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58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5" d="100"/>
          <a:sy n="85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15CB-8C88-43D4-8612-329DBAA53712}" type="datetimeFigureOut">
              <a:rPr lang="pt-BR" smtClean="0"/>
              <a:t>09/04/2019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DD70-7AA6-44D8-8250-EE1C54BD76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224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15CB-8C88-43D4-8612-329DBAA53712}" type="datetimeFigureOut">
              <a:rPr lang="pt-BR" smtClean="0"/>
              <a:t>09/04/2019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DD70-7AA6-44D8-8250-EE1C54BD76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933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15CB-8C88-43D4-8612-329DBAA53712}" type="datetimeFigureOut">
              <a:rPr lang="pt-BR" smtClean="0"/>
              <a:t>09/04/2019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DD70-7AA6-44D8-8250-EE1C54BD76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324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15CB-8C88-43D4-8612-329DBAA53712}" type="datetimeFigureOut">
              <a:rPr lang="pt-BR" smtClean="0"/>
              <a:t>09/04/2019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DD70-7AA6-44D8-8250-EE1C54BD76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8955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15CB-8C88-43D4-8612-329DBAA53712}" type="datetimeFigureOut">
              <a:rPr lang="pt-BR" smtClean="0"/>
              <a:t>09/04/2019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DD70-7AA6-44D8-8250-EE1C54BD76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263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15CB-8C88-43D4-8612-329DBAA53712}" type="datetimeFigureOut">
              <a:rPr lang="pt-BR" smtClean="0"/>
              <a:t>09/04/2019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DD70-7AA6-44D8-8250-EE1C54BD76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3454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15CB-8C88-43D4-8612-329DBAA53712}" type="datetimeFigureOut">
              <a:rPr lang="pt-BR" smtClean="0"/>
              <a:t>09/04/2019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DD70-7AA6-44D8-8250-EE1C54BD76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354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15CB-8C88-43D4-8612-329DBAA53712}" type="datetimeFigureOut">
              <a:rPr lang="pt-BR" smtClean="0"/>
              <a:t>09/04/2019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DD70-7AA6-44D8-8250-EE1C54BD76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7611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15CB-8C88-43D4-8612-329DBAA53712}" type="datetimeFigureOut">
              <a:rPr lang="pt-BR" smtClean="0"/>
              <a:t>09/04/2019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DD70-7AA6-44D8-8250-EE1C54BD76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56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15CB-8C88-43D4-8612-329DBAA53712}" type="datetimeFigureOut">
              <a:rPr lang="pt-BR" smtClean="0"/>
              <a:t>09/04/2019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1E7DD70-7AA6-44D8-8250-EE1C54BD76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76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15CB-8C88-43D4-8612-329DBAA53712}" type="datetimeFigureOut">
              <a:rPr lang="pt-BR" smtClean="0"/>
              <a:t>09/04/2019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DD70-7AA6-44D8-8250-EE1C54BD76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52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15CB-8C88-43D4-8612-329DBAA53712}" type="datetimeFigureOut">
              <a:rPr lang="pt-BR" smtClean="0"/>
              <a:t>09/04/2019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DD70-7AA6-44D8-8250-EE1C54BD76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2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15CB-8C88-43D4-8612-329DBAA53712}" type="datetimeFigureOut">
              <a:rPr lang="pt-BR" smtClean="0"/>
              <a:t>09/04/2019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DD70-7AA6-44D8-8250-EE1C54BD76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646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15CB-8C88-43D4-8612-329DBAA53712}" type="datetimeFigureOut">
              <a:rPr lang="pt-BR" smtClean="0"/>
              <a:t>09/04/2019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DD70-7AA6-44D8-8250-EE1C54BD76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352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15CB-8C88-43D4-8612-329DBAA53712}" type="datetimeFigureOut">
              <a:rPr lang="pt-BR" smtClean="0"/>
              <a:t>09/04/2019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DD70-7AA6-44D8-8250-EE1C54BD76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63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15CB-8C88-43D4-8612-329DBAA53712}" type="datetimeFigureOut">
              <a:rPr lang="pt-BR" smtClean="0"/>
              <a:t>09/04/2019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DD70-7AA6-44D8-8250-EE1C54BD76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87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15CB-8C88-43D4-8612-329DBAA53712}" type="datetimeFigureOut">
              <a:rPr lang="pt-BR" smtClean="0"/>
              <a:t>09/04/2019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DD70-7AA6-44D8-8250-EE1C54BD76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021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2E15CB-8C88-43D4-8612-329DBAA53712}" type="datetimeFigureOut">
              <a:rPr lang="pt-BR" smtClean="0"/>
              <a:t>09/04/2019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E7DD70-7AA6-44D8-8250-EE1C54BD76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95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m/news/technology-47624326" TargetMode="External"/><Relationship Id="rId3" Type="http://schemas.openxmlformats.org/officeDocument/2006/relationships/hyperlink" Target="https://inglesinstrumentalonline.com.br/scanning-e-skimming-os-metodos-de-leitura-do-ingles-instrumental/" TargetMode="External"/><Relationship Id="rId7" Type="http://schemas.openxmlformats.org/officeDocument/2006/relationships/hyperlink" Target="https://www.englishexperts.com.br/tempos-verbais-em-ingles/" TargetMode="External"/><Relationship Id="rId2" Type="http://schemas.openxmlformats.org/officeDocument/2006/relationships/hyperlink" Target="http://ceale.fae.ufmg.br/app/webroot/glossarioceale/verbetes/conhecimentos-previos-na-leitur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algisasouza.com.br/ingles/formacao-palavras.html" TargetMode="External"/><Relationship Id="rId5" Type="http://schemas.openxmlformats.org/officeDocument/2006/relationships/hyperlink" Target="https://prezi.com/vmczi9sfsbie/inferencia-contextual/" TargetMode="External"/><Relationship Id="rId4" Type="http://schemas.openxmlformats.org/officeDocument/2006/relationships/hyperlink" Target="http://www.yazigi.com.br/noticias/ingles/os-cognatos-em-ingles-palavras-cognatas-e-falsos-cognatos" TargetMode="External"/><Relationship Id="rId9" Type="http://schemas.openxmlformats.org/officeDocument/2006/relationships/hyperlink" Target="https://g1.globo.com/mundo/noticia/comite-de-inteligencia-da-camara-descarta-grampo-telefonico.g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VERBATIVE FORMS II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TEMPOS PROGRESSIVOS, PERFEITOS</a:t>
            </a:r>
          </a:p>
        </p:txBody>
      </p:sp>
      <p:pic>
        <p:nvPicPr>
          <p:cNvPr id="1026" name="Picture 2" descr="Resultado de imagem para if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6" y="165454"/>
            <a:ext cx="26479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729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SKIMMING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Skimming</a:t>
            </a:r>
            <a:r>
              <a:rPr lang="pt-BR" dirty="0"/>
              <a:t> consiste em observamos o texto rapidamente apenas para detectar o assunto geral do mesmo, sem nos preocuparmos com os detalhes. Para tanto, é necessário prestar atenção ao layout do texto, título, </a:t>
            </a:r>
            <a:r>
              <a:rPr lang="pt-BR" dirty="0" err="1"/>
              <a:t>sub-titulo</a:t>
            </a:r>
            <a:r>
              <a:rPr lang="pt-BR" dirty="0"/>
              <a:t>, cognatos, primeiras e/ou últimas linhas de cada parágrafo, bem como à informação não-verbal(figuras, gráficos e tabelas). No contexto acadêmico a técnica de </a:t>
            </a:r>
            <a:r>
              <a:rPr lang="pt-BR" dirty="0" err="1"/>
              <a:t>skimming</a:t>
            </a:r>
            <a:r>
              <a:rPr lang="pt-BR" dirty="0"/>
              <a:t> é bastante empregada na seleção de material bibliográfico para trabalhos de pesquisa.</a:t>
            </a:r>
          </a:p>
        </p:txBody>
      </p:sp>
    </p:spTree>
    <p:extLst>
      <p:ext uri="{BB962C8B-B14F-4D97-AF65-F5344CB8AC3E}">
        <p14:creationId xmlns:p14="http://schemas.microsoft.com/office/powerpoint/2010/main" val="2323207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COGNATES/FALSE COGNATES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484310" y="1921932"/>
            <a:ext cx="10018713" cy="3124201"/>
          </a:xfrm>
        </p:spPr>
        <p:txBody>
          <a:bodyPr/>
          <a:lstStyle/>
          <a:p>
            <a:r>
              <a:rPr lang="pt-BR" dirty="0"/>
              <a:t>As palavras cognatas entre o inglês e o português têm o mesmo significado e uma grafia similar nos dois idiomas.</a:t>
            </a:r>
          </a:p>
          <a:p>
            <a:r>
              <a:rPr lang="pt-BR" dirty="0"/>
              <a:t>Já os falsos cognatos não têm o mesmo significado nos dois idiomas, mas possuem grafias semelhantes.</a:t>
            </a:r>
          </a:p>
        </p:txBody>
      </p:sp>
    </p:spTree>
    <p:extLst>
      <p:ext uri="{BB962C8B-B14F-4D97-AF65-F5344CB8AC3E}">
        <p14:creationId xmlns:p14="http://schemas.microsoft.com/office/powerpoint/2010/main" val="3661766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65" y="1072443"/>
            <a:ext cx="8342489" cy="5662708"/>
          </a:xfr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427866" y="270933"/>
            <a:ext cx="8212845" cy="711199"/>
          </a:xfrm>
        </p:spPr>
        <p:txBody>
          <a:bodyPr>
            <a:noAutofit/>
          </a:bodyPr>
          <a:lstStyle/>
          <a:p>
            <a:r>
              <a:rPr lang="pt-BR" sz="3200" b="1" dirty="0" smtClean="0"/>
              <a:t>COGNATES/</a:t>
            </a:r>
            <a:r>
              <a:rPr lang="pt-BR" sz="3200" b="1" dirty="0"/>
              <a:t>FALSE COGNATES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235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513" y="-812800"/>
            <a:ext cx="2861732" cy="27432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02" y="1027289"/>
            <a:ext cx="8406675" cy="568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75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INFERÊNCIA CONTEXTUAL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O contexto é o responsável em lhe apontar pistas que através das quais, você poderá inferir o significado de determinado vocábulo. A prática constante da leitura é necessária para que este processo se torne cada vez menos difícil e seja um aliado seu no processo de leitura e compreensão de textos na língua inglesa.</a:t>
            </a:r>
          </a:p>
        </p:txBody>
      </p:sp>
    </p:spTree>
    <p:extLst>
      <p:ext uri="{BB962C8B-B14F-4D97-AF65-F5344CB8AC3E}">
        <p14:creationId xmlns:p14="http://schemas.microsoft.com/office/powerpoint/2010/main" val="1773183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PALAVRAS-CHAVE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/>
              <a:t>Palavras-chave (</a:t>
            </a:r>
            <a:r>
              <a:rPr lang="pt-BR" i="1" dirty="0" err="1"/>
              <a:t>keyword</a:t>
            </a:r>
            <a:r>
              <a:rPr lang="pt-BR" i="1" dirty="0"/>
              <a:t>) são o principal instrumento de uma pesquisa. São termos compostos por uma ou mais palavras. Elas são a forma como um usuário escreve a sua dúvida nos buscadores com o intuito de obter respostas e solucionar seus problemas.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4827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FORMAÇÃO DE PALAVRAS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AFFIXATION: É a adição de prefixos e sufixos. </a:t>
            </a:r>
            <a:r>
              <a:rPr lang="pt-BR" dirty="0" err="1"/>
              <a:t>Ex</a:t>
            </a:r>
            <a:r>
              <a:rPr lang="pt-BR" dirty="0"/>
              <a:t>: </a:t>
            </a:r>
            <a:r>
              <a:rPr lang="pt-BR" dirty="0" err="1"/>
              <a:t>pleasant</a:t>
            </a:r>
            <a:r>
              <a:rPr lang="pt-BR" dirty="0"/>
              <a:t> - </a:t>
            </a:r>
            <a:r>
              <a:rPr lang="pt-BR" b="1" i="1" dirty="0" err="1"/>
              <a:t>un</a:t>
            </a:r>
            <a:r>
              <a:rPr lang="pt-BR" dirty="0" err="1"/>
              <a:t>pleasant</a:t>
            </a:r>
            <a:r>
              <a:rPr lang="pt-BR" dirty="0"/>
              <a:t>, </a:t>
            </a:r>
            <a:r>
              <a:rPr lang="pt-BR" dirty="0" err="1"/>
              <a:t>meaning</a:t>
            </a:r>
            <a:r>
              <a:rPr lang="pt-BR" dirty="0"/>
              <a:t> - </a:t>
            </a:r>
            <a:r>
              <a:rPr lang="pt-BR" dirty="0" err="1"/>
              <a:t>meaning</a:t>
            </a:r>
            <a:r>
              <a:rPr lang="pt-BR" b="1" i="1" dirty="0" err="1"/>
              <a:t>ful</a:t>
            </a:r>
            <a:r>
              <a:rPr lang="pt-BR" dirty="0"/>
              <a:t> - </a:t>
            </a:r>
            <a:r>
              <a:rPr lang="pt-BR" dirty="0" err="1"/>
              <a:t>meaning</a:t>
            </a:r>
            <a:r>
              <a:rPr lang="pt-BR" b="1" i="1" dirty="0" err="1"/>
              <a:t>less</a:t>
            </a:r>
            <a:r>
              <a:rPr lang="pt-BR" b="1" i="1" dirty="0"/>
              <a:t>.</a:t>
            </a:r>
          </a:p>
          <a:p>
            <a:endParaRPr lang="pt-BR" b="1" i="1" dirty="0"/>
          </a:p>
          <a:p>
            <a:endParaRPr lang="pt-BR" b="1" i="1" dirty="0"/>
          </a:p>
        </p:txBody>
      </p:sp>
    </p:spTree>
    <p:extLst>
      <p:ext uri="{BB962C8B-B14F-4D97-AF65-F5344CB8AC3E}">
        <p14:creationId xmlns:p14="http://schemas.microsoft.com/office/powerpoint/2010/main" val="3793789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REFERENTES TEXTUAIS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Os referentes textuais são os mecanismos linguísticos que estabelecem a conectividade e a retomada de ideias, garantindo a coesão textual. Cada uma das coisas escritas estabelece relações de sentido e significado tanto com os elementos que a antecedem como com aqueles que a sucedem, construindo uma cadeia significativa.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Their tweets accuse him of federal crimes and describe him engaging in sexual activities with US president Donald Trump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3086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FORMAS VERBAIS II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i="1" dirty="0"/>
              <a:t>Present  Continuous</a:t>
            </a:r>
            <a:r>
              <a:rPr lang="pt-BR" dirty="0"/>
              <a:t> (Presente Contínuo)</a:t>
            </a:r>
          </a:p>
          <a:p>
            <a:r>
              <a:rPr lang="pt-BR" i="1" dirty="0"/>
              <a:t>Past Continuous</a:t>
            </a:r>
            <a:r>
              <a:rPr lang="pt-BR" dirty="0"/>
              <a:t> (Passado Contínuo)</a:t>
            </a:r>
          </a:p>
          <a:p>
            <a:r>
              <a:rPr lang="pt-BR" i="1" dirty="0"/>
              <a:t>Future Continuous</a:t>
            </a:r>
            <a:r>
              <a:rPr lang="pt-BR" dirty="0"/>
              <a:t> (Futuro Contínuo)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i="1" dirty="0"/>
              <a:t>Present Perfect</a:t>
            </a:r>
            <a:r>
              <a:rPr lang="pt-BR" dirty="0"/>
              <a:t> (Presente Perfeito)</a:t>
            </a:r>
          </a:p>
          <a:p>
            <a:r>
              <a:rPr lang="pt-BR" i="1" dirty="0"/>
              <a:t>Past Perfect</a:t>
            </a:r>
            <a:r>
              <a:rPr lang="pt-BR" dirty="0"/>
              <a:t> (Passado Perfeito)</a:t>
            </a:r>
          </a:p>
          <a:p>
            <a:r>
              <a:rPr lang="pt-BR" i="1" dirty="0"/>
              <a:t>Future Perfect</a:t>
            </a:r>
            <a:r>
              <a:rPr lang="pt-BR" dirty="0"/>
              <a:t> (Futuro Perfeito)</a:t>
            </a:r>
          </a:p>
        </p:txBody>
      </p:sp>
    </p:spTree>
    <p:extLst>
      <p:ext uri="{BB962C8B-B14F-4D97-AF65-F5344CB8AC3E}">
        <p14:creationId xmlns:p14="http://schemas.microsoft.com/office/powerpoint/2010/main" val="883018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Present  Continuous</a:t>
            </a:r>
            <a:r>
              <a:rPr lang="pt-BR" dirty="0"/>
              <a:t> (Presente Contínuo)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Quando queremos saber sobre as ações que acontecem no momento da fala, utilizamos os gerúndios do português, e as terminações -ando, -</a:t>
            </a:r>
            <a:r>
              <a:rPr lang="pt-BR" dirty="0" err="1"/>
              <a:t>endo</a:t>
            </a:r>
            <a:r>
              <a:rPr lang="pt-BR" dirty="0"/>
              <a:t> e -indo são os indicadores de uso. Em inglês o correspondente </a:t>
            </a:r>
            <a:r>
              <a:rPr lang="pt-BR" b="1" dirty="0"/>
              <a:t>não</a:t>
            </a:r>
            <a:r>
              <a:rPr lang="pt-BR" dirty="0"/>
              <a:t> são os </a:t>
            </a:r>
            <a:r>
              <a:rPr lang="pt-BR" i="1" dirty="0" err="1"/>
              <a:t>Gerunds</a:t>
            </a:r>
            <a:r>
              <a:rPr lang="pt-BR" dirty="0"/>
              <a:t> (como podemos facilmente nos enganar) e sim o Presente Contínuo (</a:t>
            </a:r>
            <a:r>
              <a:rPr lang="pt-BR" i="1" dirty="0"/>
              <a:t>Present Continuous</a:t>
            </a:r>
            <a:r>
              <a:rPr lang="pt-BR" dirty="0"/>
              <a:t>).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i="1" dirty="0"/>
              <a:t>I </a:t>
            </a:r>
            <a:r>
              <a:rPr lang="pt-BR" i="1" dirty="0" err="1"/>
              <a:t>study</a:t>
            </a:r>
            <a:r>
              <a:rPr lang="pt-BR" i="1" dirty="0"/>
              <a:t> </a:t>
            </a:r>
            <a:r>
              <a:rPr lang="pt-BR" i="1" dirty="0" err="1"/>
              <a:t>English</a:t>
            </a:r>
            <a:r>
              <a:rPr lang="pt-BR" i="1" dirty="0"/>
              <a:t>.</a:t>
            </a:r>
            <a:r>
              <a:rPr lang="pt-BR" dirty="0"/>
              <a:t> [Eu estudo Inglês.]</a:t>
            </a:r>
          </a:p>
          <a:p>
            <a:r>
              <a:rPr lang="pt-BR" i="1" dirty="0"/>
              <a:t>I </a:t>
            </a:r>
            <a:r>
              <a:rPr lang="pt-BR" i="1" dirty="0" err="1"/>
              <a:t>am</a:t>
            </a:r>
            <a:r>
              <a:rPr lang="pt-BR" i="1" dirty="0"/>
              <a:t> </a:t>
            </a:r>
            <a:r>
              <a:rPr lang="pt-BR" i="1" dirty="0" err="1"/>
              <a:t>studying</a:t>
            </a:r>
            <a:r>
              <a:rPr lang="pt-BR" i="1" dirty="0"/>
              <a:t> </a:t>
            </a:r>
            <a:r>
              <a:rPr lang="pt-BR" i="1" dirty="0" err="1"/>
              <a:t>English</a:t>
            </a:r>
            <a:r>
              <a:rPr lang="pt-BR" i="1" dirty="0"/>
              <a:t>.</a:t>
            </a:r>
            <a:r>
              <a:rPr lang="pt-BR" dirty="0"/>
              <a:t> [Eu estou estudando Inglês.]</a:t>
            </a:r>
          </a:p>
        </p:txBody>
      </p:sp>
    </p:spTree>
    <p:extLst>
      <p:ext uri="{BB962C8B-B14F-4D97-AF65-F5344CB8AC3E}">
        <p14:creationId xmlns:p14="http://schemas.microsoft.com/office/powerpoint/2010/main" val="928420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Componentes: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Francisco Anderton</a:t>
            </a:r>
          </a:p>
          <a:p>
            <a:r>
              <a:rPr lang="pt-BR" dirty="0"/>
              <a:t>Heitor Alexandre</a:t>
            </a:r>
          </a:p>
          <a:p>
            <a:r>
              <a:rPr lang="pt-BR" dirty="0"/>
              <a:t>Jéssie Vitória</a:t>
            </a:r>
          </a:p>
          <a:p>
            <a:r>
              <a:rPr lang="pt-BR" dirty="0"/>
              <a:t>Wesley Santos </a:t>
            </a:r>
          </a:p>
        </p:txBody>
      </p:sp>
    </p:spTree>
    <p:extLst>
      <p:ext uri="{BB962C8B-B14F-4D97-AF65-F5344CB8AC3E}">
        <p14:creationId xmlns:p14="http://schemas.microsoft.com/office/powerpoint/2010/main" val="1863132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Past Continuous</a:t>
            </a:r>
            <a:r>
              <a:rPr lang="pt-BR" dirty="0"/>
              <a:t> (Passado Contínuo)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Quando ouvimos a palavra “contínuo” na gramática da língua inglesa, lembramos logo do presente contínuo. Contudo, há várias outras formas de se falar de uma ação em progresso, uma delas é o passado.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fontAlgn="base"/>
            <a:r>
              <a:rPr lang="pt-BR" i="1" dirty="0"/>
              <a:t>I </a:t>
            </a:r>
            <a:r>
              <a:rPr lang="pt-BR" i="1" dirty="0" err="1"/>
              <a:t>wrote</a:t>
            </a:r>
            <a:r>
              <a:rPr lang="pt-BR" i="1" dirty="0"/>
              <a:t> a </a:t>
            </a:r>
            <a:r>
              <a:rPr lang="pt-BR" i="1" dirty="0" err="1"/>
              <a:t>letter</a:t>
            </a:r>
            <a:r>
              <a:rPr lang="pt-BR" i="1" dirty="0"/>
              <a:t> </a:t>
            </a:r>
            <a:r>
              <a:rPr lang="pt-BR" i="1" dirty="0" err="1"/>
              <a:t>at</a:t>
            </a:r>
            <a:r>
              <a:rPr lang="pt-BR" i="1" dirty="0"/>
              <a:t> </a:t>
            </a:r>
            <a:r>
              <a:rPr lang="pt-BR" i="1" dirty="0" err="1"/>
              <a:t>eight</a:t>
            </a:r>
            <a:r>
              <a:rPr lang="pt-BR" i="1" dirty="0"/>
              <a:t> </a:t>
            </a:r>
            <a:r>
              <a:rPr lang="pt-BR" i="1" dirty="0" err="1"/>
              <a:t>o’clock</a:t>
            </a:r>
            <a:r>
              <a:rPr lang="pt-BR" i="1" dirty="0"/>
              <a:t>.</a:t>
            </a:r>
            <a:r>
              <a:rPr lang="pt-BR" dirty="0"/>
              <a:t> [Eu escrevi uma carta às oito horas.] </a:t>
            </a:r>
          </a:p>
          <a:p>
            <a:pPr fontAlgn="base"/>
            <a:r>
              <a:rPr lang="pt-BR" i="1" dirty="0"/>
              <a:t>I </a:t>
            </a:r>
            <a:r>
              <a:rPr lang="pt-BR" b="1" i="1" dirty="0" err="1"/>
              <a:t>was</a:t>
            </a:r>
            <a:r>
              <a:rPr lang="pt-BR" i="1" dirty="0"/>
              <a:t> </a:t>
            </a:r>
            <a:r>
              <a:rPr lang="pt-BR" i="1" dirty="0" err="1"/>
              <a:t>writ</a:t>
            </a:r>
            <a:r>
              <a:rPr lang="pt-BR" b="1" i="1" dirty="0" err="1"/>
              <a:t>ing</a:t>
            </a:r>
            <a:r>
              <a:rPr lang="pt-BR" i="1" dirty="0"/>
              <a:t> a </a:t>
            </a:r>
            <a:r>
              <a:rPr lang="pt-BR" i="1" dirty="0" err="1"/>
              <a:t>letter</a:t>
            </a:r>
            <a:r>
              <a:rPr lang="pt-BR" i="1" dirty="0"/>
              <a:t> </a:t>
            </a:r>
            <a:r>
              <a:rPr lang="pt-BR" i="1" dirty="0" err="1"/>
              <a:t>at</a:t>
            </a:r>
            <a:r>
              <a:rPr lang="pt-BR" i="1" dirty="0"/>
              <a:t> </a:t>
            </a:r>
            <a:r>
              <a:rPr lang="pt-BR" i="1" dirty="0" err="1"/>
              <a:t>eight</a:t>
            </a:r>
            <a:r>
              <a:rPr lang="pt-BR" i="1" dirty="0"/>
              <a:t> </a:t>
            </a:r>
            <a:r>
              <a:rPr lang="pt-BR" i="1" dirty="0" err="1"/>
              <a:t>o’clock</a:t>
            </a:r>
            <a:r>
              <a:rPr lang="pt-BR" i="1" dirty="0"/>
              <a:t>.</a:t>
            </a:r>
            <a:r>
              <a:rPr lang="pt-BR" dirty="0"/>
              <a:t> [Eu estava escrevendo uma carta às oito horas.]</a:t>
            </a:r>
          </a:p>
        </p:txBody>
      </p:sp>
    </p:spTree>
    <p:extLst>
      <p:ext uri="{BB962C8B-B14F-4D97-AF65-F5344CB8AC3E}">
        <p14:creationId xmlns:p14="http://schemas.microsoft.com/office/powerpoint/2010/main" val="1508412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pt-BR" i="1" dirty="0"/>
              <a:t>Future Continuous</a:t>
            </a:r>
            <a:r>
              <a:rPr lang="pt-BR" dirty="0"/>
              <a:t> (Futuro Contínuo)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O Futuro Contínuo (Futuro Progressivo, </a:t>
            </a:r>
            <a:r>
              <a:rPr lang="pt-BR" i="1" dirty="0"/>
              <a:t>Future Continuous </a:t>
            </a:r>
            <a:r>
              <a:rPr lang="pt-BR" dirty="0"/>
              <a:t>ou </a:t>
            </a:r>
            <a:r>
              <a:rPr lang="pt-BR" i="1" dirty="0"/>
              <a:t>Future </a:t>
            </a:r>
            <a:r>
              <a:rPr lang="pt-BR" i="1" dirty="0" err="1"/>
              <a:t>Progressive</a:t>
            </a:r>
            <a:r>
              <a:rPr lang="pt-BR" dirty="0"/>
              <a:t>) é um tempo verbal que tem a função de descrever uma ação que está em curso ou simultânea a outra ação em um momento determinado do futuro. 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i="1" dirty="0"/>
              <a:t>At 8am </a:t>
            </a:r>
            <a:r>
              <a:rPr lang="pt-BR" i="1" dirty="0" err="1"/>
              <a:t>tomorrow</a:t>
            </a:r>
            <a:r>
              <a:rPr lang="pt-BR" i="1" dirty="0"/>
              <a:t>, </a:t>
            </a:r>
            <a:r>
              <a:rPr lang="pt-BR" i="1" dirty="0" err="1"/>
              <a:t>I’ll</a:t>
            </a:r>
            <a:r>
              <a:rPr lang="pt-BR" i="1" dirty="0"/>
              <a:t> </a:t>
            </a:r>
            <a:r>
              <a:rPr lang="pt-BR" i="1" dirty="0" err="1"/>
              <a:t>be</a:t>
            </a:r>
            <a:r>
              <a:rPr lang="pt-BR" i="1" dirty="0"/>
              <a:t> </a:t>
            </a:r>
            <a:r>
              <a:rPr lang="pt-BR" i="1" dirty="0" err="1"/>
              <a:t>at</a:t>
            </a:r>
            <a:r>
              <a:rPr lang="pt-BR" i="1" dirty="0"/>
              <a:t> </a:t>
            </a:r>
            <a:r>
              <a:rPr lang="pt-BR" i="1" dirty="0" err="1"/>
              <a:t>the</a:t>
            </a:r>
            <a:r>
              <a:rPr lang="pt-BR" i="1" dirty="0"/>
              <a:t> office.</a:t>
            </a:r>
            <a:r>
              <a:rPr lang="pt-BR" dirty="0"/>
              <a:t> [Às oito da manhã de amanhã, eu estarei no escritório.]</a:t>
            </a:r>
          </a:p>
          <a:p>
            <a:r>
              <a:rPr lang="pt-BR" i="1" dirty="0"/>
              <a:t>At 8am </a:t>
            </a:r>
            <a:r>
              <a:rPr lang="pt-BR" i="1" dirty="0" err="1"/>
              <a:t>tomorrow</a:t>
            </a:r>
            <a:r>
              <a:rPr lang="pt-BR" i="1" dirty="0"/>
              <a:t>, </a:t>
            </a:r>
            <a:r>
              <a:rPr lang="pt-BR" i="1" dirty="0" err="1"/>
              <a:t>I’ll</a:t>
            </a:r>
            <a:r>
              <a:rPr lang="pt-BR" i="1" dirty="0"/>
              <a:t> </a:t>
            </a:r>
            <a:r>
              <a:rPr lang="pt-BR" i="1" dirty="0" err="1"/>
              <a:t>be</a:t>
            </a:r>
            <a:r>
              <a:rPr lang="pt-BR" i="1" dirty="0"/>
              <a:t> </a:t>
            </a:r>
            <a:r>
              <a:rPr lang="pt-BR" i="1" dirty="0" err="1"/>
              <a:t>working</a:t>
            </a:r>
            <a:r>
              <a:rPr lang="pt-BR" i="1" dirty="0"/>
              <a:t> </a:t>
            </a:r>
            <a:r>
              <a:rPr lang="pt-BR" i="1" dirty="0" err="1"/>
              <a:t>at</a:t>
            </a:r>
            <a:r>
              <a:rPr lang="pt-BR" i="1" dirty="0"/>
              <a:t> </a:t>
            </a:r>
            <a:r>
              <a:rPr lang="pt-BR" i="1" dirty="0" err="1"/>
              <a:t>the</a:t>
            </a:r>
            <a:r>
              <a:rPr lang="pt-BR" i="1" dirty="0"/>
              <a:t> office.</a:t>
            </a:r>
            <a:r>
              <a:rPr lang="pt-BR" dirty="0"/>
              <a:t> [Às oito da manhã de amanhã, eu estarei trabalhando no escritório.]</a:t>
            </a:r>
          </a:p>
        </p:txBody>
      </p:sp>
    </p:spTree>
    <p:extLst>
      <p:ext uri="{BB962C8B-B14F-4D97-AF65-F5344CB8AC3E}">
        <p14:creationId xmlns:p14="http://schemas.microsoft.com/office/powerpoint/2010/main" val="976062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Present Perfect</a:t>
            </a:r>
            <a:r>
              <a:rPr lang="pt-BR" dirty="0"/>
              <a:t> (Presente Perfeito)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O Presente Perfeito (</a:t>
            </a:r>
            <a:r>
              <a:rPr lang="pt-BR" i="1" dirty="0"/>
              <a:t>Present Perfect</a:t>
            </a:r>
            <a:r>
              <a:rPr lang="pt-BR" dirty="0"/>
              <a:t>) é um tempo verbal utilizado para se referir a eventos que ocorrem em um período de tempo passado que conecta com o presente, ou seja, é quando o falante considera que um evento ainda é, de alguma forma, relevante ou importante para o momento da fala. Esse tempo verbal não é específico e pode ser indicado explicitamente (através de alguma expressão de tempo) ou implícito na situação..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i="1" dirty="0"/>
              <a:t>I </a:t>
            </a:r>
            <a:r>
              <a:rPr lang="pt-BR" i="1" dirty="0" err="1"/>
              <a:t>have</a:t>
            </a:r>
            <a:r>
              <a:rPr lang="pt-BR" i="1" dirty="0"/>
              <a:t> </a:t>
            </a:r>
            <a:r>
              <a:rPr lang="pt-BR" i="1" dirty="0" err="1"/>
              <a:t>lost</a:t>
            </a:r>
            <a:r>
              <a:rPr lang="pt-BR" i="1" dirty="0"/>
              <a:t> </a:t>
            </a:r>
            <a:r>
              <a:rPr lang="pt-BR" i="1" dirty="0" err="1"/>
              <a:t>my</a:t>
            </a:r>
            <a:r>
              <a:rPr lang="pt-BR" i="1" dirty="0"/>
              <a:t> </a:t>
            </a:r>
            <a:r>
              <a:rPr lang="pt-BR" i="1" dirty="0" err="1"/>
              <a:t>car</a:t>
            </a:r>
            <a:r>
              <a:rPr lang="pt-BR" i="1" dirty="0"/>
              <a:t> </a:t>
            </a:r>
            <a:r>
              <a:rPr lang="pt-BR" i="1" dirty="0" err="1"/>
              <a:t>keys</a:t>
            </a:r>
            <a:r>
              <a:rPr lang="pt-BR" i="1" dirty="0"/>
              <a:t>.</a:t>
            </a:r>
            <a:r>
              <a:rPr lang="pt-BR" dirty="0"/>
              <a:t> (Perdi as chaves do meu carro. Não estou com elas agora, portanto não posso entrar no carro.)</a:t>
            </a:r>
          </a:p>
          <a:p>
            <a:r>
              <a:rPr lang="pt-BR" i="1" dirty="0" err="1"/>
              <a:t>Have</a:t>
            </a:r>
            <a:r>
              <a:rPr lang="pt-BR" i="1" dirty="0"/>
              <a:t> </a:t>
            </a:r>
            <a:r>
              <a:rPr lang="pt-BR" i="1" dirty="0" err="1"/>
              <a:t>you</a:t>
            </a:r>
            <a:r>
              <a:rPr lang="pt-BR" i="1" dirty="0"/>
              <a:t> </a:t>
            </a:r>
            <a:r>
              <a:rPr lang="pt-BR" i="1" dirty="0" err="1"/>
              <a:t>done</a:t>
            </a:r>
            <a:r>
              <a:rPr lang="pt-BR" i="1" dirty="0"/>
              <a:t> </a:t>
            </a:r>
            <a:r>
              <a:rPr lang="pt-BR" i="1" dirty="0" err="1"/>
              <a:t>your</a:t>
            </a:r>
            <a:r>
              <a:rPr lang="pt-BR" i="1" dirty="0"/>
              <a:t> </a:t>
            </a:r>
            <a:r>
              <a:rPr lang="pt-BR" i="1" dirty="0" err="1"/>
              <a:t>homework</a:t>
            </a:r>
            <a:r>
              <a:rPr lang="pt-BR" i="1" dirty="0"/>
              <a:t>?</a:t>
            </a:r>
            <a:r>
              <a:rPr lang="pt-BR" dirty="0"/>
              <a:t> (Fizeram a tarefa? – Pergunta a professora querendo ver a tarefa feita agora.)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5308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Past Perfect</a:t>
            </a:r>
            <a:r>
              <a:rPr lang="pt-BR" dirty="0"/>
              <a:t> (Passado Perfeito)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O Passado Perfeito (</a:t>
            </a:r>
            <a:r>
              <a:rPr lang="pt-BR" i="1" dirty="0"/>
              <a:t>Past Perfect</a:t>
            </a:r>
            <a:r>
              <a:rPr lang="pt-BR" dirty="0"/>
              <a:t>) é um tempo verbal usado para se referir a eventos que ocorrem em um período de tempo passado que conecta com um outro ponto do passado.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i="1" dirty="0"/>
              <a:t>Gerry </a:t>
            </a:r>
            <a:r>
              <a:rPr lang="pt-BR" i="1" dirty="0" err="1"/>
              <a:t>helped</a:t>
            </a:r>
            <a:r>
              <a:rPr lang="pt-BR" i="1" dirty="0"/>
              <a:t> </a:t>
            </a:r>
            <a:r>
              <a:rPr lang="pt-BR" i="1" dirty="0" err="1"/>
              <a:t>his</a:t>
            </a:r>
            <a:r>
              <a:rPr lang="pt-BR" i="1" dirty="0"/>
              <a:t> </a:t>
            </a:r>
            <a:r>
              <a:rPr lang="pt-BR" i="1" dirty="0" err="1"/>
              <a:t>grandma</a:t>
            </a:r>
            <a:r>
              <a:rPr lang="pt-BR" i="1" dirty="0"/>
              <a:t> in </a:t>
            </a:r>
            <a:r>
              <a:rPr lang="pt-BR" i="1" dirty="0" err="1"/>
              <a:t>the</a:t>
            </a:r>
            <a:r>
              <a:rPr lang="pt-BR" i="1" dirty="0"/>
              <a:t> </a:t>
            </a:r>
            <a:r>
              <a:rPr lang="pt-BR" i="1" dirty="0" err="1"/>
              <a:t>house</a:t>
            </a:r>
            <a:r>
              <a:rPr lang="pt-BR" i="1" dirty="0"/>
              <a:t> </a:t>
            </a:r>
            <a:r>
              <a:rPr lang="pt-BR" i="1" dirty="0" err="1"/>
              <a:t>because</a:t>
            </a:r>
            <a:r>
              <a:rPr lang="pt-BR" i="1" dirty="0"/>
              <a:t> </a:t>
            </a:r>
            <a:r>
              <a:rPr lang="pt-BR" i="1" dirty="0" err="1"/>
              <a:t>his</a:t>
            </a:r>
            <a:r>
              <a:rPr lang="pt-BR" i="1" dirty="0"/>
              <a:t> </a:t>
            </a:r>
            <a:r>
              <a:rPr lang="pt-BR" i="1" dirty="0" err="1"/>
              <a:t>father</a:t>
            </a:r>
            <a:r>
              <a:rPr lang="pt-BR" i="1" dirty="0"/>
              <a:t> </a:t>
            </a:r>
            <a:r>
              <a:rPr lang="pt-BR" i="1" dirty="0" err="1"/>
              <a:t>had</a:t>
            </a:r>
            <a:r>
              <a:rPr lang="pt-BR" i="1" dirty="0"/>
              <a:t> </a:t>
            </a:r>
            <a:r>
              <a:rPr lang="pt-BR" i="1" dirty="0" err="1"/>
              <a:t>told</a:t>
            </a:r>
            <a:r>
              <a:rPr lang="pt-BR" i="1" dirty="0"/>
              <a:t> </a:t>
            </a:r>
            <a:r>
              <a:rPr lang="pt-BR" i="1" dirty="0" err="1"/>
              <a:t>him</a:t>
            </a:r>
            <a:r>
              <a:rPr lang="pt-BR" i="1" dirty="0"/>
              <a:t> </a:t>
            </a:r>
            <a:r>
              <a:rPr lang="pt-BR" i="1" dirty="0" err="1"/>
              <a:t>so</a:t>
            </a:r>
            <a:r>
              <a:rPr lang="pt-BR" i="1" dirty="0"/>
              <a:t>.</a:t>
            </a:r>
            <a:r>
              <a:rPr lang="pt-BR" dirty="0"/>
              <a:t>[Gerry ajudou sua avó na casa porque seu pai tinha falado para ele ajudar.]</a:t>
            </a:r>
          </a:p>
          <a:p>
            <a:r>
              <a:rPr lang="en-US" i="1" dirty="0"/>
              <a:t>Mary looked as if she had not slept for 48 hours.</a:t>
            </a:r>
            <a:r>
              <a:rPr lang="en-US" dirty="0"/>
              <a:t> [Mary </a:t>
            </a:r>
            <a:r>
              <a:rPr lang="en-US" dirty="0" err="1"/>
              <a:t>parecia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tinha</a:t>
            </a:r>
            <a:r>
              <a:rPr lang="en-US" dirty="0"/>
              <a:t> </a:t>
            </a:r>
            <a:r>
              <a:rPr lang="en-US" dirty="0" err="1"/>
              <a:t>dormido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48 </a:t>
            </a:r>
            <a:r>
              <a:rPr lang="en-US" dirty="0" err="1"/>
              <a:t>horas</a:t>
            </a:r>
            <a:r>
              <a:rPr lang="en-US" dirty="0"/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2144903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Future Perfect</a:t>
            </a:r>
            <a:r>
              <a:rPr lang="pt-BR" dirty="0"/>
              <a:t> (Futuro Perfeito)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O Futuro Perfeito (</a:t>
            </a:r>
            <a:r>
              <a:rPr lang="pt-BR" i="1" dirty="0"/>
              <a:t>Future Perfect</a:t>
            </a:r>
            <a:r>
              <a:rPr lang="pt-BR" dirty="0"/>
              <a:t>) é usado para se referir a uma ação já estará completa antes de um certo período de tempo no futuro.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5053946" cy="3124200"/>
          </a:xfrm>
        </p:spPr>
        <p:txBody>
          <a:bodyPr/>
          <a:lstStyle/>
          <a:p>
            <a:r>
              <a:rPr lang="en-US" dirty="0"/>
              <a:t>you will have finished your work.(</a:t>
            </a:r>
            <a:r>
              <a:rPr lang="pt-BR" dirty="0"/>
              <a:t>você terá terminado o seu trabalho.)</a:t>
            </a:r>
          </a:p>
          <a:p>
            <a:r>
              <a:rPr lang="en-US" dirty="0"/>
              <a:t>you are going to have finished your work.(</a:t>
            </a:r>
            <a:r>
              <a:rPr lang="en-US" dirty="0" err="1"/>
              <a:t>você</a:t>
            </a:r>
            <a:r>
              <a:rPr lang="en-US" dirty="0"/>
              <a:t> </a:t>
            </a:r>
            <a:r>
              <a:rPr lang="en-US" dirty="0" err="1"/>
              <a:t>terminará</a:t>
            </a:r>
            <a:r>
              <a:rPr lang="en-US" dirty="0"/>
              <a:t>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trabalho</a:t>
            </a:r>
            <a:r>
              <a:rPr lang="en-US" dirty="0"/>
              <a:t>.)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0025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referencias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>
                <a:hlinkClick r:id="rId2"/>
              </a:rPr>
              <a:t>http://ceale.fae.ufmg.br/app/webroot/glossarioceale/verbetes/conhecimentos-previos-na-leitura</a:t>
            </a:r>
            <a:endParaRPr lang="pt-BR" dirty="0"/>
          </a:p>
          <a:p>
            <a:r>
              <a:rPr lang="pt-BR" dirty="0">
                <a:hlinkClick r:id="rId3"/>
              </a:rPr>
              <a:t>https://inglesinstrumentalonline.com.br/scanning-e-skimming-os-metodos-de-leitura-do-ingles-instrumental/</a:t>
            </a:r>
            <a:endParaRPr lang="pt-BR" dirty="0"/>
          </a:p>
          <a:p>
            <a:r>
              <a:rPr lang="pt-BR" dirty="0">
                <a:hlinkClick r:id="rId4"/>
              </a:rPr>
              <a:t>http://www.yazigi.com.br/noticias/ingles/os-cognatos-em-ingles-palavras-cognatas-e-falsos-cognatos</a:t>
            </a:r>
            <a:endParaRPr lang="pt-BR" dirty="0"/>
          </a:p>
          <a:p>
            <a:r>
              <a:rPr lang="pt-BR" dirty="0">
                <a:hlinkClick r:id="rId5"/>
              </a:rPr>
              <a:t>https://prezi.com/vmczi9sfsbie/inferencia-contextual/</a:t>
            </a:r>
            <a:endParaRPr lang="pt-BR" dirty="0"/>
          </a:p>
          <a:p>
            <a:r>
              <a:rPr lang="pt-BR" dirty="0">
                <a:hlinkClick r:id="rId6"/>
              </a:rPr>
              <a:t>http://adalgisasouza.com.br/ingles/formacao-palavras.html</a:t>
            </a:r>
            <a:endParaRPr lang="pt-BR" dirty="0"/>
          </a:p>
          <a:p>
            <a:r>
              <a:rPr lang="pt-BR" dirty="0">
                <a:hlinkClick r:id="rId7"/>
              </a:rPr>
              <a:t>https://www.englishexperts.com.br/tempos-verbais-em-ingles/</a:t>
            </a:r>
            <a:endParaRPr lang="pt-BR" dirty="0"/>
          </a:p>
          <a:p>
            <a:r>
              <a:rPr lang="pt-BR" dirty="0"/>
              <a:t>Texto : </a:t>
            </a:r>
            <a:r>
              <a:rPr lang="pt-BR" dirty="0">
                <a:hlinkClick r:id="rId8"/>
              </a:rPr>
              <a:t>https://www.bbc.com/news/technology-47624326</a:t>
            </a:r>
            <a:endParaRPr lang="pt-BR" dirty="0"/>
          </a:p>
          <a:p>
            <a:r>
              <a:rPr lang="pt-BR" dirty="0">
                <a:hlinkClick r:id="rId9"/>
              </a:rPr>
              <a:t>https://g1.globo.com/mundo/noticia/comite-de-inteligencia-da-camara-descarta-grampo-telefonico.ghtml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2441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SUMÁRIO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386614" y="3190146"/>
            <a:ext cx="4895055" cy="3124201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pt-BR" sz="2200" b="1" dirty="0"/>
              <a:t>PREDICTING (CONHECIMENTO PRÉVIO)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2200" b="1" dirty="0"/>
              <a:t>SKIMMING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2200" b="1" dirty="0"/>
              <a:t>SCANNING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2200" b="1" dirty="0"/>
              <a:t>COGNATES/ FALSE COGNATES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2200" b="1" dirty="0"/>
              <a:t>INFERÊNCIA CONTEXTUAL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2200" b="1" dirty="0"/>
              <a:t>PALAVRAS-CHAVE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2200" b="1" dirty="0"/>
              <a:t>FORMAÇÃO DE PALAVRAS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2200" b="1" dirty="0"/>
              <a:t>REFERENTES TEXTUAIS</a:t>
            </a:r>
            <a:endParaRPr lang="pt-BR" sz="2200" dirty="0"/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206278" y="1255889"/>
            <a:ext cx="4895056" cy="3124200"/>
          </a:xfrm>
        </p:spPr>
        <p:txBody>
          <a:bodyPr>
            <a:normAutofit fontScale="85000" lnSpcReduction="20000"/>
          </a:bodyPr>
          <a:lstStyle/>
          <a:p>
            <a:r>
              <a:rPr lang="pt-BR" sz="3600" dirty="0"/>
              <a:t>FORMAS VERBAIS II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457644" y="2665588"/>
            <a:ext cx="4895055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i="1" dirty="0"/>
              <a:t>Present  Continuous</a:t>
            </a:r>
            <a:r>
              <a:rPr lang="pt-BR" sz="1400" dirty="0"/>
              <a:t> (Presente Contínuo)</a:t>
            </a:r>
          </a:p>
          <a:p>
            <a:r>
              <a:rPr lang="pt-BR" sz="1400" i="1" dirty="0"/>
              <a:t>Past Continuous</a:t>
            </a:r>
            <a:r>
              <a:rPr lang="pt-BR" sz="1400" dirty="0"/>
              <a:t> (Passado Contínuo)</a:t>
            </a:r>
          </a:p>
          <a:p>
            <a:r>
              <a:rPr lang="pt-BR" sz="1400" i="1" dirty="0"/>
              <a:t>Future Continuous</a:t>
            </a:r>
            <a:r>
              <a:rPr lang="pt-BR" sz="1400" dirty="0"/>
              <a:t> (Futuro Contínuo)</a:t>
            </a: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>
          <a:xfrm>
            <a:off x="9055496" y="2698045"/>
            <a:ext cx="4895056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i="1" dirty="0"/>
              <a:t>Present Perfect</a:t>
            </a:r>
            <a:r>
              <a:rPr lang="pt-BR" sz="1400" dirty="0"/>
              <a:t> (Presente Perfeito)</a:t>
            </a:r>
          </a:p>
          <a:p>
            <a:r>
              <a:rPr lang="pt-BR" sz="1400" i="1" dirty="0"/>
              <a:t>Past Perfect</a:t>
            </a:r>
            <a:r>
              <a:rPr lang="pt-BR" sz="1400" dirty="0"/>
              <a:t> (Passado Perfeito)</a:t>
            </a:r>
          </a:p>
          <a:p>
            <a:r>
              <a:rPr lang="pt-BR" sz="1400" i="1" dirty="0"/>
              <a:t>Future Perfect</a:t>
            </a:r>
            <a:r>
              <a:rPr lang="pt-BR" sz="1400" dirty="0"/>
              <a:t> (Futuro Perfeito)</a:t>
            </a:r>
          </a:p>
        </p:txBody>
      </p:sp>
    </p:spTree>
    <p:extLst>
      <p:ext uri="{BB962C8B-B14F-4D97-AF65-F5344CB8AC3E}">
        <p14:creationId xmlns:p14="http://schemas.microsoft.com/office/powerpoint/2010/main" val="3495063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PREDICTING (CONHECIMENTO PRÉVIO)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85067" y="2318197"/>
            <a:ext cx="4895055" cy="3124201"/>
          </a:xfrm>
        </p:spPr>
        <p:txBody>
          <a:bodyPr>
            <a:normAutofit/>
          </a:bodyPr>
          <a:lstStyle/>
          <a:p>
            <a:r>
              <a:rPr lang="pt-BR" sz="2400" dirty="0"/>
              <a:t>prévios são os saberes ou as informações que temos guardados em nossa mente e que podemos acionar quando precisamos. Dito dessa forma, parece simples: temos informações disponíveis, que recuperamos quando queremos.</a:t>
            </a:r>
          </a:p>
        </p:txBody>
      </p:sp>
      <p:pic>
        <p:nvPicPr>
          <p:cNvPr id="1028" name="Picture 4" descr="https://images.slideplayer.com.br/26/8855455/slides/slide_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114" y="2225732"/>
            <a:ext cx="5148910" cy="386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543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-104422"/>
            <a:ext cx="10018713" cy="1752599"/>
          </a:xfrm>
        </p:spPr>
        <p:txBody>
          <a:bodyPr/>
          <a:lstStyle/>
          <a:p>
            <a:r>
              <a:rPr lang="pt-BR" dirty="0"/>
              <a:t>Texto 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85" y="1178277"/>
            <a:ext cx="9575564" cy="5407378"/>
          </a:xfrm>
        </p:spPr>
      </p:pic>
    </p:spTree>
    <p:extLst>
      <p:ext uri="{BB962C8B-B14F-4D97-AF65-F5344CB8AC3E}">
        <p14:creationId xmlns:p14="http://schemas.microsoft.com/office/powerpoint/2010/main" val="3778862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98" y="379073"/>
            <a:ext cx="6740558" cy="6123327"/>
          </a:xfrm>
        </p:spPr>
      </p:pic>
    </p:spTree>
    <p:extLst>
      <p:ext uri="{BB962C8B-B14F-4D97-AF65-F5344CB8AC3E}">
        <p14:creationId xmlns:p14="http://schemas.microsoft.com/office/powerpoint/2010/main" val="539835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devin nunes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734" y="799581"/>
            <a:ext cx="7016397" cy="545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274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0737" y="733777"/>
            <a:ext cx="9415639" cy="531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54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SCANNING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Scanning é uma técnica de leitura que consiste em correr rapidamente os olhos pelo texto até localizar a informação específica desejada. O </a:t>
            </a:r>
            <a:r>
              <a:rPr lang="pt-BR" dirty="0" err="1"/>
              <a:t>scanning</a:t>
            </a:r>
            <a:r>
              <a:rPr lang="pt-BR" dirty="0"/>
              <a:t> é prática rotineira na vida das pessoas. Alguns exemplos típicos são o uso do dicionário para obter informação sobre o significado de palavras ou a utilização do índice de um livro para encontrar um artigo ou capítulo de interesse. Essa técnica não exige leitura completa nem detalha do texto.</a:t>
            </a:r>
          </a:p>
        </p:txBody>
      </p:sp>
    </p:spTree>
    <p:extLst>
      <p:ext uri="{BB962C8B-B14F-4D97-AF65-F5344CB8AC3E}">
        <p14:creationId xmlns:p14="http://schemas.microsoft.com/office/powerpoint/2010/main" val="22535820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Paralax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279</TotalTime>
  <Words>815</Words>
  <Application>Microsoft Office PowerPoint</Application>
  <PresentationFormat>Widescreen</PresentationFormat>
  <Paragraphs>83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8" baseType="lpstr">
      <vt:lpstr>Arial</vt:lpstr>
      <vt:lpstr>Corbel</vt:lpstr>
      <vt:lpstr>Paralaxe</vt:lpstr>
      <vt:lpstr> VERBATIVE FORMS II</vt:lpstr>
      <vt:lpstr>Componentes:</vt:lpstr>
      <vt:lpstr>SUMÁRIO</vt:lpstr>
      <vt:lpstr>PREDICTING (CONHECIMENTO PRÉVIO)</vt:lpstr>
      <vt:lpstr>Texto </vt:lpstr>
      <vt:lpstr>Apresentação do PowerPoint</vt:lpstr>
      <vt:lpstr>Apresentação do PowerPoint</vt:lpstr>
      <vt:lpstr>Apresentação do PowerPoint</vt:lpstr>
      <vt:lpstr>SCANNING</vt:lpstr>
      <vt:lpstr>SKIMMING</vt:lpstr>
      <vt:lpstr>COGNATES/FALSE COGNATES</vt:lpstr>
      <vt:lpstr>COGNATES/FALSE COGNATES</vt:lpstr>
      <vt:lpstr>Apresentação do PowerPoint</vt:lpstr>
      <vt:lpstr>INFERÊNCIA CONTEXTUAL</vt:lpstr>
      <vt:lpstr>PALAVRAS-CHAVE</vt:lpstr>
      <vt:lpstr>FORMAÇÃO DE PALAVRAS</vt:lpstr>
      <vt:lpstr>REFERENTES TEXTUAIS</vt:lpstr>
      <vt:lpstr>FORMAS VERBAIS II</vt:lpstr>
      <vt:lpstr>Present  Continuous (Presente Contínuo)</vt:lpstr>
      <vt:lpstr>Past Continuous (Passado Contínuo)</vt:lpstr>
      <vt:lpstr>Future Continuous (Futuro Contínuo)</vt:lpstr>
      <vt:lpstr>Present Perfect (Presente Perfeito)</vt:lpstr>
      <vt:lpstr>Past Perfect (Passado Perfeito)</vt:lpstr>
      <vt:lpstr>Future Perfect (Futuro Perfeito)</vt:lpstr>
      <vt:lpstr>referencias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VERBATIVE FORMS II</dc:title>
  <dc:creator>Wesley Santos Martins</dc:creator>
  <cp:lastModifiedBy>Ander =3</cp:lastModifiedBy>
  <cp:revision>37</cp:revision>
  <dcterms:created xsi:type="dcterms:W3CDTF">2019-04-02T21:13:14Z</dcterms:created>
  <dcterms:modified xsi:type="dcterms:W3CDTF">2019-04-09T14:40:37Z</dcterms:modified>
</cp:coreProperties>
</file>