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9" r:id="rId3"/>
    <p:sldId id="262" r:id="rId4"/>
    <p:sldId id="263" r:id="rId5"/>
    <p:sldId id="266" r:id="rId6"/>
    <p:sldId id="273" r:id="rId7"/>
    <p:sldId id="274" r:id="rId8"/>
    <p:sldId id="275" r:id="rId9"/>
    <p:sldId id="276" r:id="rId10"/>
    <p:sldId id="277" r:id="rId11"/>
    <p:sldId id="280" r:id="rId12"/>
    <p:sldId id="278" r:id="rId13"/>
    <p:sldId id="27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en-US" altLang="pt-BR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US" altLang="pt-BR" noProof="0" smtClean="0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8B37F20-BECB-4508-8B11-EE9D788A4678}" type="slidenum">
              <a:rPr lang="en-US" altLang="pt-BR"/>
              <a:pPr/>
              <a:t>‹nº›</a:t>
            </a:fld>
            <a:endParaRPr lang="en-US" altLang="pt-BR"/>
          </a:p>
        </p:txBody>
      </p:sp>
      <p:grpSp>
        <p:nvGrpSpPr>
          <p:cNvPr id="5127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128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129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130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74A75-F80C-4A7E-9F84-2844D1ED321C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209224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AE87E4-84F0-410D-A1E6-1169D37F6AF1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38043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1C9944-7266-4D3E-AF0A-E0E17EBDF71D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445419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753EA-B341-40A4-96E6-11864A2FE7C3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499920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09B59-14E0-44F1-B3E1-815D1B5261F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514391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91056-A290-49E5-AB56-8F840041696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692090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AF530-896E-4DC3-9043-49679225E3C6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702654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495DE-F8B4-4378-A416-6B1AA1A327A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717435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6EBE0-5B2A-4ACA-A559-2592DD4468A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767361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E498F7-4A28-4A28-955B-CDA64238F64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205202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/>
              <a:t>Click to edit Master text styles</a:t>
            </a:r>
          </a:p>
          <a:p>
            <a:pPr lvl="1"/>
            <a:r>
              <a:rPr lang="en-US" altLang="pt-BR" smtClean="0"/>
              <a:t>Second level</a:t>
            </a:r>
          </a:p>
          <a:p>
            <a:pPr lvl="2"/>
            <a:r>
              <a:rPr lang="en-US" altLang="pt-BR" smtClean="0"/>
              <a:t>Third level</a:t>
            </a:r>
          </a:p>
          <a:p>
            <a:pPr lvl="3"/>
            <a:r>
              <a:rPr lang="en-US" altLang="pt-BR" smtClean="0"/>
              <a:t>Fourth level</a:t>
            </a:r>
          </a:p>
          <a:p>
            <a:pPr lvl="4"/>
            <a:r>
              <a:rPr lang="en-US" altLang="pt-BR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pt-B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pt-BR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9BE330EA-D1A7-4437-A67A-407C47C99592}" type="slidenum">
              <a:rPr lang="en-US" altLang="pt-BR"/>
              <a:pPr/>
              <a:t>‹nº›</a:t>
            </a:fld>
            <a:endParaRPr lang="en-US" altLang="pt-BR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t-BR" altLang="pt-BR" sz="2400">
              <a:latin typeface="Times New Roman" panose="02020603050405020304" pitchFamily="18" charset="0"/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t-BR" altLang="pt-BR" sz="2400">
              <a:latin typeface="Times New Roman" panose="02020603050405020304" pitchFamily="18" charset="0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t-BR" altLang="pt-BR" sz="240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pt-BR" dirty="0" smtClean="0"/>
              <a:t>English Presentations</a:t>
            </a:r>
            <a:endParaRPr lang="en-US" altLang="pt-B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270250"/>
            <a:ext cx="5257800" cy="768350"/>
          </a:xfrm>
        </p:spPr>
        <p:txBody>
          <a:bodyPr/>
          <a:lstStyle/>
          <a:p>
            <a:r>
              <a:rPr lang="en-US" altLang="pt-BR" dirty="0" smtClean="0"/>
              <a:t>Cristiane de Brito Cruz</a:t>
            </a:r>
            <a:endParaRPr lang="en-US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dirty="0" err="1" smtClean="0"/>
              <a:t>Prazos</a:t>
            </a:r>
            <a:r>
              <a:rPr lang="en-US" altLang="pt-BR" dirty="0" smtClean="0"/>
              <a:t> e </a:t>
            </a:r>
            <a:r>
              <a:rPr lang="en-US" altLang="pt-BR" dirty="0" err="1" smtClean="0"/>
              <a:t>Trabalho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Escrito</a:t>
            </a:r>
            <a:endParaRPr lang="en-US" altLang="pt-BR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5440362"/>
          </a:xfrm>
        </p:spPr>
        <p:txBody>
          <a:bodyPr/>
          <a:lstStyle/>
          <a:p>
            <a:r>
              <a:rPr lang="en-US" altLang="pt-BR" sz="2600" dirty="0" err="1" smtClean="0"/>
              <a:t>Ao</a:t>
            </a:r>
            <a:r>
              <a:rPr lang="en-US" altLang="pt-BR" sz="2600" dirty="0" smtClean="0"/>
              <a:t> final das </a:t>
            </a:r>
            <a:r>
              <a:rPr lang="en-US" altLang="pt-BR" sz="2600" dirty="0" err="1" smtClean="0"/>
              <a:t>apresentações</a:t>
            </a:r>
            <a:r>
              <a:rPr lang="en-US" altLang="pt-BR" sz="2600" dirty="0" smtClean="0"/>
              <a:t>, no </a:t>
            </a:r>
            <a:r>
              <a:rPr lang="en-US" altLang="pt-BR" sz="2600" dirty="0" err="1" smtClean="0"/>
              <a:t>dia</a:t>
            </a:r>
            <a:r>
              <a:rPr lang="en-US" altLang="pt-BR" sz="2600" dirty="0" smtClean="0"/>
              <a:t> da </a:t>
            </a:r>
            <a:r>
              <a:rPr lang="en-US" altLang="pt-BR" sz="2600" dirty="0" err="1" smtClean="0"/>
              <a:t>avaliação</a:t>
            </a:r>
            <a:r>
              <a:rPr lang="en-US" altLang="pt-BR" sz="2600" dirty="0" smtClean="0"/>
              <a:t> de </a:t>
            </a:r>
            <a:r>
              <a:rPr lang="en-US" altLang="pt-BR" sz="2600" dirty="0" err="1" smtClean="0"/>
              <a:t>inglês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vocês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devem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entregar</a:t>
            </a:r>
            <a:r>
              <a:rPr lang="en-US" altLang="pt-BR" sz="2600" dirty="0" smtClean="0"/>
              <a:t> um </a:t>
            </a:r>
            <a:r>
              <a:rPr lang="en-US" altLang="pt-BR" sz="2600" dirty="0" err="1" smtClean="0"/>
              <a:t>trabalho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escrito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contendo</a:t>
            </a:r>
            <a:r>
              <a:rPr lang="en-US" altLang="pt-BR" sz="2600" dirty="0" smtClean="0"/>
              <a:t>:</a:t>
            </a:r>
          </a:p>
          <a:p>
            <a:r>
              <a:rPr lang="en-US" altLang="pt-BR" sz="2600" dirty="0" smtClean="0"/>
              <a:t>A) Um </a:t>
            </a:r>
            <a:r>
              <a:rPr lang="en-US" altLang="pt-BR" sz="2600" dirty="0" err="1" smtClean="0"/>
              <a:t>resumo</a:t>
            </a:r>
            <a:r>
              <a:rPr lang="en-US" altLang="pt-BR" sz="2600" dirty="0" smtClean="0"/>
              <a:t> do que </a:t>
            </a:r>
            <a:r>
              <a:rPr lang="en-US" altLang="pt-BR" sz="2600" dirty="0" err="1" smtClean="0"/>
              <a:t>vocês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falaram</a:t>
            </a:r>
            <a:r>
              <a:rPr lang="en-US" altLang="pt-BR" sz="2600" dirty="0" smtClean="0"/>
              <a:t>;</a:t>
            </a:r>
          </a:p>
          <a:p>
            <a:r>
              <a:rPr lang="en-US" altLang="pt-BR" sz="2600" dirty="0" smtClean="0"/>
              <a:t>B) Um </a:t>
            </a:r>
            <a:r>
              <a:rPr lang="en-US" altLang="pt-BR" sz="2600" dirty="0" err="1" smtClean="0"/>
              <a:t>comentário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sobre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como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foi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feito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seu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seminário</a:t>
            </a:r>
            <a:r>
              <a:rPr lang="en-US" altLang="pt-BR" sz="2600" dirty="0" smtClean="0"/>
              <a:t>;</a:t>
            </a:r>
          </a:p>
          <a:p>
            <a:r>
              <a:rPr lang="en-US" altLang="pt-BR" sz="2600" dirty="0" smtClean="0"/>
              <a:t>C) Uma </a:t>
            </a:r>
            <a:r>
              <a:rPr lang="en-US" altLang="pt-BR" sz="2600" dirty="0" err="1" smtClean="0"/>
              <a:t>lista</a:t>
            </a:r>
            <a:r>
              <a:rPr lang="en-US" altLang="pt-BR" sz="2600" dirty="0" smtClean="0"/>
              <a:t> com as </a:t>
            </a:r>
            <a:r>
              <a:rPr lang="en-US" altLang="pt-BR" sz="2600" dirty="0" err="1" smtClean="0"/>
              <a:t>notas</a:t>
            </a:r>
            <a:r>
              <a:rPr lang="en-US" altLang="pt-BR" sz="2600" dirty="0" smtClean="0"/>
              <a:t> dos </a:t>
            </a:r>
            <a:r>
              <a:rPr lang="en-US" altLang="pt-BR" sz="2600" dirty="0" err="1" smtClean="0"/>
              <a:t>alunos</a:t>
            </a:r>
            <a:r>
              <a:rPr lang="en-US" altLang="pt-BR" sz="2600" dirty="0" smtClean="0"/>
              <a:t>;</a:t>
            </a:r>
          </a:p>
          <a:p>
            <a:r>
              <a:rPr lang="en-US" altLang="pt-BR" sz="2600" dirty="0" smtClean="0"/>
              <a:t>D) </a:t>
            </a:r>
            <a:r>
              <a:rPr lang="en-US" altLang="pt-BR" sz="2600" dirty="0" err="1" smtClean="0"/>
              <a:t>Comentários</a:t>
            </a:r>
            <a:r>
              <a:rPr lang="en-US" altLang="pt-BR" sz="2600" dirty="0" smtClean="0"/>
              <a:t> de </a:t>
            </a:r>
            <a:r>
              <a:rPr lang="en-US" altLang="pt-BR" sz="2600" dirty="0" err="1" smtClean="0"/>
              <a:t>todos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os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alunos</a:t>
            </a:r>
            <a:r>
              <a:rPr lang="en-US" altLang="pt-BR" sz="2600" dirty="0" smtClean="0"/>
              <a:t> do </a:t>
            </a:r>
            <a:r>
              <a:rPr lang="en-US" altLang="pt-BR" sz="2600" dirty="0" err="1" smtClean="0"/>
              <a:t>grupo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sobre</a:t>
            </a:r>
            <a:r>
              <a:rPr lang="en-US" altLang="pt-BR" sz="2600" dirty="0" smtClean="0"/>
              <a:t> o que </a:t>
            </a:r>
            <a:r>
              <a:rPr lang="en-US" altLang="pt-BR" sz="2600" dirty="0" err="1" smtClean="0"/>
              <a:t>acharam</a:t>
            </a:r>
            <a:r>
              <a:rPr lang="en-US" altLang="pt-BR" sz="2600" dirty="0" smtClean="0"/>
              <a:t> da </a:t>
            </a:r>
            <a:r>
              <a:rPr lang="en-US" altLang="pt-BR" sz="2600" dirty="0" err="1" smtClean="0"/>
              <a:t>atividade</a:t>
            </a:r>
            <a:r>
              <a:rPr lang="en-US" altLang="pt-BR" sz="2600" dirty="0" smtClean="0"/>
              <a:t> – </a:t>
            </a:r>
            <a:r>
              <a:rPr lang="en-US" altLang="pt-BR" sz="2600" dirty="0" err="1" smtClean="0"/>
              <a:t>pontos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positivos</a:t>
            </a:r>
            <a:r>
              <a:rPr lang="en-US" altLang="pt-BR" sz="2600" dirty="0" smtClean="0"/>
              <a:t> e </a:t>
            </a:r>
            <a:r>
              <a:rPr lang="en-US" altLang="pt-BR" sz="2600" dirty="0" err="1" smtClean="0"/>
              <a:t>negativos</a:t>
            </a:r>
            <a:endParaRPr lang="en-US" altLang="pt-BR" sz="2600" dirty="0" smtClean="0"/>
          </a:p>
          <a:p>
            <a:r>
              <a:rPr lang="en-US" altLang="pt-BR" sz="2600" dirty="0" smtClean="0"/>
              <a:t>E) Uma nota que </a:t>
            </a:r>
            <a:r>
              <a:rPr lang="en-US" altLang="pt-BR" sz="2600" dirty="0" err="1" smtClean="0"/>
              <a:t>vocês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acham</a:t>
            </a:r>
            <a:r>
              <a:rPr lang="en-US" altLang="pt-BR" sz="2600" dirty="0" smtClean="0"/>
              <a:t> que </a:t>
            </a:r>
            <a:r>
              <a:rPr lang="en-US" altLang="pt-BR" sz="2600" dirty="0" err="1" smtClean="0"/>
              <a:t>merecem</a:t>
            </a:r>
            <a:r>
              <a:rPr lang="en-US" altLang="pt-BR" sz="2600" dirty="0"/>
              <a:t> </a:t>
            </a:r>
            <a:r>
              <a:rPr lang="en-US" altLang="pt-BR" sz="2600" dirty="0" smtClean="0"/>
              <a:t>de 0 a 100.</a:t>
            </a:r>
            <a:endParaRPr lang="en-US" altLang="pt-BR" sz="2600" dirty="0"/>
          </a:p>
          <a:p>
            <a:pPr marL="0" indent="0">
              <a:buNone/>
            </a:pPr>
            <a:r>
              <a:rPr lang="pt-BR" altLang="pt-BR" dirty="0" smtClean="0"/>
              <a:t>     </a:t>
            </a:r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193885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dirty="0" err="1" smtClean="0"/>
              <a:t>Critérios</a:t>
            </a:r>
            <a:r>
              <a:rPr lang="en-US" altLang="pt-BR" dirty="0" smtClean="0"/>
              <a:t> de </a:t>
            </a:r>
            <a:r>
              <a:rPr lang="en-US" altLang="pt-BR" dirty="0" err="1" smtClean="0"/>
              <a:t>pontuação</a:t>
            </a:r>
            <a:r>
              <a:rPr lang="en-US" altLang="pt-BR" dirty="0" smtClean="0"/>
              <a:t> do N1</a:t>
            </a:r>
            <a:endParaRPr lang="en-US" altLang="pt-BR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5440362"/>
          </a:xfrm>
        </p:spPr>
        <p:txBody>
          <a:bodyPr/>
          <a:lstStyle/>
          <a:p>
            <a:r>
              <a:rPr lang="en-US" altLang="pt-BR" sz="2600" dirty="0" err="1" smtClean="0"/>
              <a:t>Trabalhos</a:t>
            </a:r>
            <a:r>
              <a:rPr lang="en-US" altLang="pt-BR" sz="2600" dirty="0" smtClean="0"/>
              <a:t> de </a:t>
            </a:r>
            <a:r>
              <a:rPr lang="en-US" altLang="pt-BR" sz="2600" dirty="0" err="1" smtClean="0"/>
              <a:t>sala</a:t>
            </a:r>
            <a:r>
              <a:rPr lang="en-US" altLang="pt-BR" sz="2600" dirty="0" smtClean="0"/>
              <a:t> 100pts (</a:t>
            </a:r>
            <a:r>
              <a:rPr lang="en-US" altLang="pt-BR" sz="2600" dirty="0" err="1" smtClean="0"/>
              <a:t>Exercícios</a:t>
            </a:r>
            <a:r>
              <a:rPr lang="en-US" altLang="pt-BR" sz="2600" dirty="0" smtClean="0"/>
              <a:t>, </a:t>
            </a:r>
            <a:r>
              <a:rPr lang="en-US" altLang="pt-BR" sz="2600" dirty="0" err="1" smtClean="0"/>
              <a:t>participação</a:t>
            </a:r>
            <a:r>
              <a:rPr lang="en-US" altLang="pt-BR" sz="2600" dirty="0" smtClean="0"/>
              <a:t>, </a:t>
            </a:r>
            <a:r>
              <a:rPr lang="en-US" altLang="pt-BR" sz="2600" dirty="0" err="1" smtClean="0"/>
              <a:t>trabalhos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entregues</a:t>
            </a:r>
            <a:r>
              <a:rPr lang="en-US" altLang="pt-BR" sz="2600" dirty="0" smtClean="0"/>
              <a:t>)</a:t>
            </a:r>
          </a:p>
          <a:p>
            <a:r>
              <a:rPr lang="en-US" altLang="pt-BR" sz="2600" dirty="0" err="1" smtClean="0"/>
              <a:t>Seminário</a:t>
            </a:r>
            <a:r>
              <a:rPr lang="en-US" altLang="pt-BR" sz="2600" dirty="0" smtClean="0"/>
              <a:t> 100pts</a:t>
            </a:r>
          </a:p>
          <a:p>
            <a:r>
              <a:rPr lang="en-US" altLang="pt-BR" sz="2600" dirty="0" err="1" smtClean="0"/>
              <a:t>Avaliãção</a:t>
            </a:r>
            <a:r>
              <a:rPr lang="en-US" altLang="pt-BR" sz="2600" dirty="0" smtClean="0"/>
              <a:t> 100pts</a:t>
            </a:r>
          </a:p>
          <a:p>
            <a:r>
              <a:rPr lang="en-US" altLang="pt-BR" sz="2600" dirty="0" smtClean="0"/>
              <a:t>Nota do </a:t>
            </a:r>
            <a:r>
              <a:rPr lang="en-US" altLang="pt-BR" sz="2600" dirty="0" err="1" smtClean="0"/>
              <a:t>bimestre</a:t>
            </a:r>
            <a:r>
              <a:rPr lang="en-US" altLang="pt-BR" sz="2600" dirty="0" smtClean="0"/>
              <a:t> = (T+S+A)/3 = NB</a:t>
            </a:r>
          </a:p>
          <a:p>
            <a:endParaRPr lang="en-US" altLang="pt-BR" sz="2600" dirty="0" smtClean="0"/>
          </a:p>
          <a:p>
            <a:r>
              <a:rPr lang="en-US" altLang="pt-BR" sz="2600" b="1" u="sng" dirty="0" err="1" smtClean="0"/>
              <a:t>Seminário</a:t>
            </a:r>
            <a:r>
              <a:rPr lang="en-US" altLang="pt-BR" sz="2600" dirty="0" smtClean="0"/>
              <a:t>:</a:t>
            </a:r>
          </a:p>
          <a:p>
            <a:r>
              <a:rPr lang="en-US" altLang="pt-BR" sz="2600" dirty="0" err="1" smtClean="0"/>
              <a:t>Apresentação</a:t>
            </a:r>
            <a:r>
              <a:rPr lang="en-US" altLang="pt-BR" sz="2600" dirty="0" smtClean="0"/>
              <a:t> = 40 (nota individual)</a:t>
            </a:r>
          </a:p>
          <a:p>
            <a:r>
              <a:rPr lang="en-US" altLang="pt-BR" sz="2600" dirty="0" err="1" smtClean="0"/>
              <a:t>Exercício</a:t>
            </a:r>
            <a:r>
              <a:rPr lang="en-US" altLang="pt-BR" sz="2600" dirty="0" smtClean="0"/>
              <a:t> = 20</a:t>
            </a:r>
          </a:p>
          <a:p>
            <a:r>
              <a:rPr lang="en-US" altLang="pt-BR" sz="2600" dirty="0" err="1" smtClean="0"/>
              <a:t>Trabalho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Escrito</a:t>
            </a:r>
            <a:r>
              <a:rPr lang="en-US" altLang="pt-BR" sz="2600" dirty="0" smtClean="0"/>
              <a:t> = 20</a:t>
            </a:r>
          </a:p>
          <a:p>
            <a:r>
              <a:rPr lang="en-US" altLang="pt-BR" sz="2600" dirty="0" err="1" smtClean="0"/>
              <a:t>Criatividade</a:t>
            </a:r>
            <a:r>
              <a:rPr lang="en-US" altLang="pt-BR" sz="2600" dirty="0" smtClean="0"/>
              <a:t> = 20</a:t>
            </a:r>
          </a:p>
          <a:p>
            <a:pPr marL="0" indent="0">
              <a:buNone/>
            </a:pPr>
            <a:r>
              <a:rPr lang="pt-BR" altLang="pt-BR" dirty="0" smtClean="0"/>
              <a:t>     </a:t>
            </a:r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95769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altLang="pt-BR" dirty="0" err="1" smtClean="0"/>
              <a:t>Datas</a:t>
            </a:r>
            <a:r>
              <a:rPr lang="en-US" altLang="pt-BR" dirty="0" smtClean="0"/>
              <a:t> e </a:t>
            </a:r>
            <a:r>
              <a:rPr lang="en-US" altLang="pt-BR" dirty="0" err="1" smtClean="0"/>
              <a:t>outras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observações</a:t>
            </a:r>
            <a:endParaRPr lang="en-US" altLang="pt-BR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839200" cy="5867400"/>
          </a:xfrm>
        </p:spPr>
        <p:txBody>
          <a:bodyPr/>
          <a:lstStyle/>
          <a:p>
            <a:r>
              <a:rPr lang="en-US" altLang="pt-BR" sz="2500" dirty="0" err="1" smtClean="0"/>
              <a:t>Assunto</a:t>
            </a:r>
            <a:r>
              <a:rPr lang="en-US" altLang="pt-BR" sz="2500" dirty="0" smtClean="0"/>
              <a:t> Novo – 31 de </a:t>
            </a:r>
            <a:r>
              <a:rPr lang="en-US" altLang="pt-BR" sz="2500" dirty="0" err="1" smtClean="0"/>
              <a:t>maio</a:t>
            </a:r>
            <a:r>
              <a:rPr lang="en-US" altLang="pt-BR" sz="2500" dirty="0" smtClean="0"/>
              <a:t> (Reference Words)</a:t>
            </a:r>
          </a:p>
          <a:p>
            <a:r>
              <a:rPr lang="en-US" altLang="pt-BR" sz="2500" dirty="0" err="1"/>
              <a:t>Assunto</a:t>
            </a:r>
            <a:r>
              <a:rPr lang="en-US" altLang="pt-BR" sz="2500" dirty="0"/>
              <a:t> Novo – </a:t>
            </a:r>
            <a:r>
              <a:rPr lang="en-US" altLang="pt-BR" sz="2500" dirty="0" smtClean="0"/>
              <a:t>1 </a:t>
            </a:r>
            <a:r>
              <a:rPr lang="en-US" altLang="pt-BR" sz="2500" dirty="0"/>
              <a:t>de </a:t>
            </a:r>
            <a:r>
              <a:rPr lang="en-US" altLang="pt-BR" sz="2500" dirty="0" err="1" smtClean="0"/>
              <a:t>junho</a:t>
            </a:r>
            <a:r>
              <a:rPr lang="en-US" altLang="pt-BR" sz="2500" dirty="0" smtClean="0"/>
              <a:t> (Reference </a:t>
            </a:r>
            <a:r>
              <a:rPr lang="en-US" altLang="pt-BR" sz="2500" dirty="0"/>
              <a:t>Words)</a:t>
            </a:r>
          </a:p>
          <a:p>
            <a:r>
              <a:rPr lang="en-US" altLang="pt-BR" sz="2500" dirty="0" err="1" smtClean="0">
                <a:solidFill>
                  <a:srgbClr val="00B050"/>
                </a:solidFill>
              </a:rPr>
              <a:t>Grupo</a:t>
            </a:r>
            <a:r>
              <a:rPr lang="en-US" altLang="pt-BR" sz="2500" dirty="0" smtClean="0">
                <a:solidFill>
                  <a:srgbClr val="00B050"/>
                </a:solidFill>
              </a:rPr>
              <a:t> 1 e 2 – </a:t>
            </a:r>
            <a:r>
              <a:rPr lang="en-US" altLang="pt-BR" sz="2500" dirty="0" smtClean="0">
                <a:solidFill>
                  <a:srgbClr val="00B050"/>
                </a:solidFill>
              </a:rPr>
              <a:t>08* </a:t>
            </a:r>
            <a:r>
              <a:rPr lang="en-US" altLang="pt-BR" sz="2500" dirty="0" smtClean="0">
                <a:solidFill>
                  <a:srgbClr val="00B050"/>
                </a:solidFill>
              </a:rPr>
              <a:t>de </a:t>
            </a:r>
            <a:r>
              <a:rPr lang="en-US" altLang="pt-BR" sz="2500" dirty="0" err="1" smtClean="0">
                <a:solidFill>
                  <a:srgbClr val="00B050"/>
                </a:solidFill>
              </a:rPr>
              <a:t>junho</a:t>
            </a:r>
            <a:endParaRPr lang="en-US" altLang="pt-BR" sz="2500" dirty="0" smtClean="0">
              <a:solidFill>
                <a:srgbClr val="00B050"/>
              </a:solidFill>
            </a:endParaRPr>
          </a:p>
          <a:p>
            <a:r>
              <a:rPr lang="en-US" altLang="pt-BR" sz="2500" dirty="0" err="1" smtClean="0"/>
              <a:t>Grupo</a:t>
            </a:r>
            <a:r>
              <a:rPr lang="en-US" altLang="pt-BR" sz="2500" dirty="0" smtClean="0"/>
              <a:t> 3 e 4 – 08 de </a:t>
            </a:r>
            <a:r>
              <a:rPr lang="en-US" altLang="pt-BR" sz="2500" dirty="0" err="1" smtClean="0"/>
              <a:t>junho</a:t>
            </a:r>
            <a:endParaRPr lang="en-US" altLang="pt-BR" sz="2500" dirty="0" smtClean="0"/>
          </a:p>
          <a:p>
            <a:r>
              <a:rPr lang="en-US" altLang="pt-BR" sz="2500" dirty="0" err="1" smtClean="0">
                <a:solidFill>
                  <a:srgbClr val="00B050"/>
                </a:solidFill>
              </a:rPr>
              <a:t>Grupo</a:t>
            </a:r>
            <a:r>
              <a:rPr lang="en-US" altLang="pt-BR" sz="2500" dirty="0" smtClean="0">
                <a:solidFill>
                  <a:srgbClr val="00B050"/>
                </a:solidFill>
              </a:rPr>
              <a:t> 5 – 09* de </a:t>
            </a:r>
            <a:r>
              <a:rPr lang="en-US" altLang="pt-BR" sz="2500" dirty="0" err="1" smtClean="0">
                <a:solidFill>
                  <a:srgbClr val="00B050"/>
                </a:solidFill>
              </a:rPr>
              <a:t>junho</a:t>
            </a:r>
            <a:endParaRPr lang="en-US" altLang="pt-BR" sz="2500" dirty="0" smtClean="0">
              <a:solidFill>
                <a:srgbClr val="00B050"/>
              </a:solidFill>
            </a:endParaRPr>
          </a:p>
          <a:p>
            <a:r>
              <a:rPr lang="en-US" altLang="pt-BR" sz="2500" dirty="0" err="1" smtClean="0"/>
              <a:t>Reposição</a:t>
            </a:r>
            <a:r>
              <a:rPr lang="en-US" altLang="pt-BR" sz="2500" dirty="0" smtClean="0"/>
              <a:t> – 14 de </a:t>
            </a:r>
            <a:r>
              <a:rPr lang="en-US" altLang="pt-BR" sz="2500" dirty="0" err="1" smtClean="0"/>
              <a:t>junho</a:t>
            </a:r>
            <a:endParaRPr lang="en-US" altLang="pt-BR" sz="2500" dirty="0" smtClean="0"/>
          </a:p>
          <a:p>
            <a:r>
              <a:rPr lang="en-US" altLang="pt-BR" sz="2500" dirty="0" err="1" smtClean="0"/>
              <a:t>Listão</a:t>
            </a:r>
            <a:r>
              <a:rPr lang="en-US" altLang="pt-BR" sz="2500" dirty="0" smtClean="0"/>
              <a:t> </a:t>
            </a:r>
            <a:r>
              <a:rPr lang="en-US" altLang="pt-BR" sz="2500" dirty="0" smtClean="0"/>
              <a:t>de </a:t>
            </a:r>
            <a:r>
              <a:rPr lang="en-US" altLang="pt-BR" sz="2500" dirty="0" err="1" smtClean="0"/>
              <a:t>Exercícios</a:t>
            </a:r>
            <a:r>
              <a:rPr lang="en-US" altLang="pt-BR" sz="2500" dirty="0" smtClean="0"/>
              <a:t> de </a:t>
            </a:r>
            <a:r>
              <a:rPr lang="en-US" altLang="pt-BR" sz="2500" dirty="0" err="1" smtClean="0"/>
              <a:t>revisão</a:t>
            </a:r>
            <a:r>
              <a:rPr lang="en-US" altLang="pt-BR" sz="2500" dirty="0" smtClean="0"/>
              <a:t> para </a:t>
            </a:r>
            <a:r>
              <a:rPr lang="en-US" altLang="pt-BR" sz="2500" dirty="0" err="1" smtClean="0"/>
              <a:t>prova</a:t>
            </a:r>
            <a:r>
              <a:rPr lang="en-US" altLang="pt-BR" sz="2500" dirty="0" smtClean="0"/>
              <a:t> – </a:t>
            </a:r>
            <a:r>
              <a:rPr lang="en-US" altLang="pt-BR" sz="2500" dirty="0" smtClean="0"/>
              <a:t>14/06/2016</a:t>
            </a:r>
            <a:endParaRPr lang="en-US" altLang="pt-BR" sz="2500" dirty="0" smtClean="0"/>
          </a:p>
          <a:p>
            <a:r>
              <a:rPr lang="en-US" altLang="pt-BR" sz="2500" dirty="0" err="1">
                <a:solidFill>
                  <a:srgbClr val="00B050"/>
                </a:solidFill>
              </a:rPr>
              <a:t>Listão</a:t>
            </a:r>
            <a:r>
              <a:rPr lang="en-US" altLang="pt-BR" sz="2500" dirty="0">
                <a:solidFill>
                  <a:srgbClr val="00B050"/>
                </a:solidFill>
              </a:rPr>
              <a:t> de </a:t>
            </a:r>
            <a:r>
              <a:rPr lang="en-US" altLang="pt-BR" sz="2500" dirty="0" err="1">
                <a:solidFill>
                  <a:srgbClr val="00B050"/>
                </a:solidFill>
              </a:rPr>
              <a:t>Exercícios</a:t>
            </a:r>
            <a:r>
              <a:rPr lang="en-US" altLang="pt-BR" sz="2500" dirty="0">
                <a:solidFill>
                  <a:srgbClr val="00B050"/>
                </a:solidFill>
              </a:rPr>
              <a:t> de </a:t>
            </a:r>
            <a:r>
              <a:rPr lang="en-US" altLang="pt-BR" sz="2500" dirty="0" err="1">
                <a:solidFill>
                  <a:srgbClr val="00B050"/>
                </a:solidFill>
              </a:rPr>
              <a:t>revisão</a:t>
            </a:r>
            <a:r>
              <a:rPr lang="en-US" altLang="pt-BR" sz="2500" dirty="0">
                <a:solidFill>
                  <a:srgbClr val="00B050"/>
                </a:solidFill>
              </a:rPr>
              <a:t> para </a:t>
            </a:r>
            <a:r>
              <a:rPr lang="en-US" altLang="pt-BR" sz="2500" dirty="0" smtClean="0">
                <a:solidFill>
                  <a:srgbClr val="00B050"/>
                </a:solidFill>
              </a:rPr>
              <a:t>prova2 </a:t>
            </a:r>
            <a:r>
              <a:rPr lang="en-US" altLang="pt-BR" sz="2500" dirty="0">
                <a:solidFill>
                  <a:srgbClr val="00B050"/>
                </a:solidFill>
              </a:rPr>
              <a:t>– </a:t>
            </a:r>
            <a:r>
              <a:rPr lang="en-US" altLang="pt-BR" sz="2500" dirty="0" smtClean="0">
                <a:solidFill>
                  <a:srgbClr val="00B050"/>
                </a:solidFill>
              </a:rPr>
              <a:t>15/06/2016*</a:t>
            </a:r>
            <a:endParaRPr lang="en-US" altLang="pt-BR" sz="2500" dirty="0">
              <a:solidFill>
                <a:srgbClr val="00B050"/>
              </a:solidFill>
            </a:endParaRPr>
          </a:p>
          <a:p>
            <a:r>
              <a:rPr lang="en-US" altLang="pt-BR" sz="2500" dirty="0" err="1" smtClean="0">
                <a:solidFill>
                  <a:srgbClr val="00B050"/>
                </a:solidFill>
              </a:rPr>
              <a:t>Avaliação</a:t>
            </a:r>
            <a:r>
              <a:rPr lang="en-US" altLang="pt-BR" sz="2500" dirty="0" smtClean="0">
                <a:solidFill>
                  <a:srgbClr val="00B050"/>
                </a:solidFill>
              </a:rPr>
              <a:t> </a:t>
            </a:r>
            <a:r>
              <a:rPr lang="en-US" altLang="pt-BR" sz="2500" dirty="0" smtClean="0">
                <a:solidFill>
                  <a:srgbClr val="00B050"/>
                </a:solidFill>
              </a:rPr>
              <a:t>– </a:t>
            </a:r>
            <a:r>
              <a:rPr lang="en-US" altLang="pt-BR" sz="2500" dirty="0" smtClean="0">
                <a:solidFill>
                  <a:srgbClr val="00B050"/>
                </a:solidFill>
              </a:rPr>
              <a:t>21/06/2016*</a:t>
            </a:r>
          </a:p>
          <a:p>
            <a:r>
              <a:rPr lang="en-US" altLang="pt-BR" sz="2500" dirty="0" err="1" smtClean="0">
                <a:solidFill>
                  <a:srgbClr val="00B050"/>
                </a:solidFill>
              </a:rPr>
              <a:t>Correção</a:t>
            </a:r>
            <a:r>
              <a:rPr lang="en-US" altLang="pt-BR" sz="2500" dirty="0" smtClean="0">
                <a:solidFill>
                  <a:srgbClr val="00B050"/>
                </a:solidFill>
              </a:rPr>
              <a:t> da </a:t>
            </a:r>
            <a:r>
              <a:rPr lang="en-US" altLang="pt-BR" sz="2500" dirty="0" err="1" smtClean="0">
                <a:solidFill>
                  <a:srgbClr val="00B050"/>
                </a:solidFill>
              </a:rPr>
              <a:t>prova</a:t>
            </a:r>
            <a:r>
              <a:rPr lang="en-US" altLang="pt-BR" sz="2500" dirty="0" smtClean="0">
                <a:solidFill>
                  <a:srgbClr val="00B050"/>
                </a:solidFill>
              </a:rPr>
              <a:t>/</a:t>
            </a:r>
            <a:r>
              <a:rPr lang="en-US" altLang="pt-BR" sz="2500" dirty="0" err="1" smtClean="0">
                <a:solidFill>
                  <a:srgbClr val="00B050"/>
                </a:solidFill>
              </a:rPr>
              <a:t>Reposição</a:t>
            </a:r>
            <a:r>
              <a:rPr lang="en-US" altLang="pt-BR" sz="2500" dirty="0" smtClean="0">
                <a:solidFill>
                  <a:srgbClr val="00B050"/>
                </a:solidFill>
              </a:rPr>
              <a:t> 22/06/2016*</a:t>
            </a:r>
            <a:endParaRPr lang="en-US" altLang="pt-BR" sz="2500" dirty="0" smtClean="0">
              <a:solidFill>
                <a:srgbClr val="00B050"/>
              </a:solidFill>
            </a:endParaRPr>
          </a:p>
          <a:p>
            <a:r>
              <a:rPr lang="en-US" altLang="pt-BR" sz="2500" dirty="0" err="1" smtClean="0"/>
              <a:t>Resultado</a:t>
            </a:r>
            <a:r>
              <a:rPr lang="en-US" altLang="pt-BR" sz="2500" dirty="0" smtClean="0"/>
              <a:t> – 28/06/2016</a:t>
            </a:r>
            <a:endParaRPr lang="en-US" altLang="pt-BR" sz="2500" dirty="0"/>
          </a:p>
          <a:p>
            <a:pPr marL="0" indent="0">
              <a:buNone/>
            </a:pPr>
            <a:r>
              <a:rPr lang="pt-BR" altLang="pt-BR" dirty="0" smtClean="0"/>
              <a:t>     </a:t>
            </a:r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44733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dirty="0" err="1" smtClean="0"/>
              <a:t>Assuntos</a:t>
            </a:r>
            <a:r>
              <a:rPr lang="en-US" altLang="pt-BR" dirty="0" smtClean="0"/>
              <a:t> da </a:t>
            </a:r>
            <a:r>
              <a:rPr lang="en-US" altLang="pt-BR" dirty="0" err="1" smtClean="0"/>
              <a:t>Prova</a:t>
            </a:r>
            <a:endParaRPr lang="en-US" altLang="pt-BR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077200" cy="5059362"/>
          </a:xfrm>
        </p:spPr>
        <p:txBody>
          <a:bodyPr/>
          <a:lstStyle/>
          <a:p>
            <a:r>
              <a:rPr lang="en-US" altLang="pt-BR" sz="2600" dirty="0" err="1" smtClean="0"/>
              <a:t>Tipos</a:t>
            </a:r>
            <a:r>
              <a:rPr lang="en-US" altLang="pt-BR" sz="2600" dirty="0" smtClean="0"/>
              <a:t> de </a:t>
            </a:r>
            <a:r>
              <a:rPr lang="en-US" altLang="pt-BR" sz="2600" dirty="0" err="1" smtClean="0"/>
              <a:t>Leitura</a:t>
            </a:r>
            <a:endParaRPr lang="en-US" altLang="pt-BR" sz="2600" dirty="0" smtClean="0"/>
          </a:p>
          <a:p>
            <a:r>
              <a:rPr lang="en-US" altLang="pt-BR" sz="2600" dirty="0" err="1" smtClean="0"/>
              <a:t>Signos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Linguísticos</a:t>
            </a:r>
            <a:endParaRPr lang="en-US" altLang="pt-BR" sz="2600" dirty="0" smtClean="0"/>
          </a:p>
          <a:p>
            <a:r>
              <a:rPr lang="en-US" altLang="pt-BR" sz="2600" dirty="0" err="1" smtClean="0"/>
              <a:t>Técnicas</a:t>
            </a:r>
            <a:r>
              <a:rPr lang="en-US" altLang="pt-BR" sz="2600" dirty="0" smtClean="0"/>
              <a:t> de </a:t>
            </a:r>
            <a:r>
              <a:rPr lang="en-US" altLang="pt-BR" sz="2600" dirty="0" err="1" smtClean="0"/>
              <a:t>Leitura</a:t>
            </a:r>
            <a:endParaRPr lang="en-US" altLang="pt-BR" sz="2600" dirty="0" smtClean="0"/>
          </a:p>
          <a:p>
            <a:r>
              <a:rPr lang="en-US" altLang="pt-BR" sz="2600" dirty="0" smtClean="0"/>
              <a:t>Word Formation</a:t>
            </a:r>
          </a:p>
          <a:p>
            <a:r>
              <a:rPr lang="en-US" altLang="pt-BR" sz="2600" dirty="0" smtClean="0"/>
              <a:t>Reference Words</a:t>
            </a:r>
          </a:p>
          <a:p>
            <a:endParaRPr lang="en-US" altLang="pt-BR" sz="2600" dirty="0" smtClean="0"/>
          </a:p>
          <a:p>
            <a:r>
              <a:rPr lang="en-US" altLang="pt-BR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</a:t>
            </a:r>
            <a:r>
              <a:rPr lang="en-US" altLang="pt-BR" sz="2600" dirty="0" smtClean="0"/>
              <a:t>:</a:t>
            </a:r>
          </a:p>
          <a:p>
            <a:r>
              <a:rPr lang="en-US" altLang="pt-BR" sz="2600" dirty="0" err="1" smtClean="0"/>
              <a:t>Avaliação</a:t>
            </a:r>
            <a:r>
              <a:rPr lang="en-US" altLang="pt-BR" sz="2600" dirty="0" smtClean="0"/>
              <a:t> individual e </a:t>
            </a:r>
            <a:r>
              <a:rPr lang="en-US" altLang="pt-BR" sz="2600" dirty="0" err="1" smtClean="0"/>
              <a:t>sem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consulta</a:t>
            </a:r>
            <a:r>
              <a:rPr lang="en-US" altLang="pt-BR" sz="2600" dirty="0" smtClean="0"/>
              <a:t> 80% </a:t>
            </a:r>
            <a:r>
              <a:rPr lang="en-US" altLang="pt-BR" sz="2600" dirty="0" err="1" smtClean="0"/>
              <a:t>objetiva</a:t>
            </a:r>
            <a:endParaRPr lang="en-US" altLang="pt-BR" sz="2600" dirty="0" smtClean="0"/>
          </a:p>
          <a:p>
            <a:r>
              <a:rPr lang="en-US" altLang="pt-BR" sz="2600" dirty="0" err="1" smtClean="0"/>
              <a:t>Reposição</a:t>
            </a:r>
            <a:r>
              <a:rPr lang="en-US" altLang="pt-BR" sz="2600" dirty="0" smtClean="0"/>
              <a:t>: </a:t>
            </a:r>
            <a:r>
              <a:rPr lang="en-US" altLang="pt-BR" sz="2600" dirty="0" err="1" smtClean="0"/>
              <a:t>Avaliação</a:t>
            </a:r>
            <a:r>
              <a:rPr lang="en-US" altLang="pt-BR" sz="2600" dirty="0" smtClean="0"/>
              <a:t> individual e </a:t>
            </a:r>
            <a:r>
              <a:rPr lang="en-US" altLang="pt-BR" sz="2600" dirty="0" err="1" smtClean="0"/>
              <a:t>sem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consulta</a:t>
            </a:r>
            <a:r>
              <a:rPr lang="en-US" altLang="pt-BR" sz="2600" dirty="0" smtClean="0"/>
              <a:t> 100% </a:t>
            </a:r>
            <a:r>
              <a:rPr lang="en-US" altLang="pt-BR" sz="2600" dirty="0" err="1" smtClean="0"/>
              <a:t>subjetiva</a:t>
            </a:r>
            <a:endParaRPr lang="en-US" altLang="pt-BR" sz="2600" dirty="0"/>
          </a:p>
          <a:p>
            <a:pPr marL="0" indent="0">
              <a:buNone/>
            </a:pPr>
            <a:r>
              <a:rPr lang="pt-BR" altLang="pt-BR" dirty="0" smtClean="0"/>
              <a:t>     </a:t>
            </a:r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340612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246187"/>
          </a:xfrm>
        </p:spPr>
        <p:txBody>
          <a:bodyPr/>
          <a:lstStyle/>
          <a:p>
            <a:r>
              <a:rPr lang="en-US" altLang="pt-BR" dirty="0" smtClean="0"/>
              <a:t>Group 1 – Coinage, Eponyms e Borrowing</a:t>
            </a:r>
            <a:endParaRPr lang="en-US" altLang="pt-BR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altLang="pt-BR" sz="2400" dirty="0" smtClean="0">
                <a:solidFill>
                  <a:srgbClr val="FF0000"/>
                </a:solidFill>
              </a:rPr>
              <a:t>Coinage</a:t>
            </a:r>
            <a:r>
              <a:rPr lang="en-US" altLang="pt-BR" sz="2400" dirty="0" smtClean="0"/>
              <a:t> (</a:t>
            </a:r>
            <a:r>
              <a:rPr lang="en-US" altLang="pt-BR" sz="2400" dirty="0" err="1" smtClean="0"/>
              <a:t>são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palavras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feitas</a:t>
            </a:r>
            <a:r>
              <a:rPr lang="en-US" altLang="pt-BR" sz="2400" dirty="0" smtClean="0"/>
              <a:t> a </a:t>
            </a:r>
            <a:r>
              <a:rPr lang="en-US" altLang="pt-BR" sz="2400" dirty="0" err="1" smtClean="0"/>
              <a:t>partir</a:t>
            </a:r>
            <a:r>
              <a:rPr lang="en-US" altLang="pt-BR" sz="2400" dirty="0" smtClean="0"/>
              <a:t> de </a:t>
            </a:r>
            <a:r>
              <a:rPr lang="en-US" altLang="pt-BR" sz="2400" dirty="0" err="1" smtClean="0"/>
              <a:t>marcas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famosas</a:t>
            </a:r>
            <a:r>
              <a:rPr lang="en-US" altLang="pt-BR" sz="2400" dirty="0" smtClean="0"/>
              <a:t>), </a:t>
            </a:r>
            <a:r>
              <a:rPr lang="en-US" altLang="pt-BR" sz="2400" dirty="0" smtClean="0">
                <a:solidFill>
                  <a:srgbClr val="FF0000"/>
                </a:solidFill>
              </a:rPr>
              <a:t>Eponyms</a:t>
            </a:r>
            <a:r>
              <a:rPr lang="en-US" altLang="pt-BR" sz="2400" dirty="0" smtClean="0"/>
              <a:t> (</a:t>
            </a:r>
            <a:r>
              <a:rPr lang="en-US" altLang="pt-BR" sz="2400" dirty="0" err="1" smtClean="0"/>
              <a:t>são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palavras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feitas</a:t>
            </a:r>
            <a:r>
              <a:rPr lang="en-US" altLang="pt-BR" sz="2400" dirty="0" smtClean="0"/>
              <a:t> com </a:t>
            </a:r>
            <a:r>
              <a:rPr lang="en-US" altLang="pt-BR" sz="2400" dirty="0" err="1" smtClean="0"/>
              <a:t>nomes</a:t>
            </a:r>
            <a:r>
              <a:rPr lang="en-US" altLang="pt-BR" sz="2400" dirty="0" smtClean="0"/>
              <a:t> de </a:t>
            </a:r>
            <a:r>
              <a:rPr lang="en-US" altLang="pt-BR" sz="2400" dirty="0" err="1" smtClean="0"/>
              <a:t>pessoas</a:t>
            </a:r>
            <a:r>
              <a:rPr lang="en-US" altLang="pt-BR" sz="2400" dirty="0" smtClean="0"/>
              <a:t>) e </a:t>
            </a:r>
            <a:r>
              <a:rPr lang="en-US" altLang="pt-BR" sz="2400" dirty="0" smtClean="0">
                <a:solidFill>
                  <a:srgbClr val="FF0000"/>
                </a:solidFill>
              </a:rPr>
              <a:t>Borrowing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são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palavras</a:t>
            </a:r>
            <a:r>
              <a:rPr lang="en-US" altLang="pt-BR" sz="2400" dirty="0" smtClean="0"/>
              <a:t> que </a:t>
            </a:r>
            <a:r>
              <a:rPr lang="en-US" altLang="pt-BR" sz="2400" dirty="0" err="1" smtClean="0"/>
              <a:t>são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usadas</a:t>
            </a:r>
            <a:r>
              <a:rPr lang="en-US" altLang="pt-BR" sz="2400" dirty="0" smtClean="0"/>
              <a:t> (</a:t>
            </a:r>
            <a:r>
              <a:rPr lang="en-US" altLang="pt-BR" sz="2400" dirty="0" err="1" smtClean="0"/>
              <a:t>em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inglês</a:t>
            </a:r>
            <a:r>
              <a:rPr lang="en-US" altLang="pt-BR" sz="2400" dirty="0" smtClean="0"/>
              <a:t>) que </a:t>
            </a:r>
            <a:r>
              <a:rPr lang="en-US" altLang="pt-BR" sz="2400" dirty="0" err="1" smtClean="0"/>
              <a:t>vem</a:t>
            </a:r>
            <a:r>
              <a:rPr lang="en-US" altLang="pt-BR" sz="2400" dirty="0" smtClean="0"/>
              <a:t> de </a:t>
            </a:r>
            <a:r>
              <a:rPr lang="en-US" altLang="pt-BR" sz="2400" dirty="0" err="1" smtClean="0"/>
              <a:t>outras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línguas</a:t>
            </a:r>
            <a:r>
              <a:rPr lang="en-US" altLang="pt-BR" sz="2400" dirty="0" smtClean="0"/>
              <a:t>;</a:t>
            </a:r>
          </a:p>
          <a:p>
            <a:pPr marL="533400" indent="-533400"/>
            <a:r>
              <a:rPr lang="en-US" altLang="pt-BR" sz="2400" dirty="0" err="1" smtClean="0"/>
              <a:t>Pesquisar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os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processos</a:t>
            </a:r>
            <a:r>
              <a:rPr lang="en-US" altLang="pt-BR" sz="2400" dirty="0" smtClean="0"/>
              <a:t> e </a:t>
            </a:r>
            <a:r>
              <a:rPr lang="en-US" altLang="pt-BR" sz="2400" dirty="0" err="1" smtClean="0"/>
              <a:t>trazer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exemplos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preferencialmente</a:t>
            </a:r>
            <a:r>
              <a:rPr lang="en-US" altLang="pt-BR" sz="2400" dirty="0" smtClean="0"/>
              <a:t> da </a:t>
            </a:r>
            <a:r>
              <a:rPr lang="en-US" altLang="pt-BR" sz="2400" dirty="0" err="1" smtClean="0"/>
              <a:t>área</a:t>
            </a:r>
            <a:r>
              <a:rPr lang="en-US" altLang="pt-BR" sz="2400" dirty="0" smtClean="0"/>
              <a:t> de </a:t>
            </a:r>
            <a:r>
              <a:rPr lang="en-US" altLang="pt-BR" sz="2400" dirty="0" err="1" smtClean="0"/>
              <a:t>informática</a:t>
            </a:r>
            <a:r>
              <a:rPr lang="en-US" altLang="pt-BR" sz="2400" dirty="0"/>
              <a:t>;</a:t>
            </a:r>
            <a:endParaRPr lang="en-US" altLang="pt-BR" sz="2400" dirty="0" smtClean="0"/>
          </a:p>
          <a:p>
            <a:pPr marL="533400" indent="-533400"/>
            <a:r>
              <a:rPr lang="en-US" altLang="pt-BR" sz="2400" dirty="0" err="1"/>
              <a:t>Traga</a:t>
            </a:r>
            <a:r>
              <a:rPr lang="en-US" altLang="pt-BR" sz="2400" dirty="0"/>
              <a:t> </a:t>
            </a:r>
            <a:r>
              <a:rPr lang="en-US" altLang="pt-BR" sz="2400" dirty="0" err="1" smtClean="0"/>
              <a:t>figuras</a:t>
            </a:r>
            <a:r>
              <a:rPr lang="en-US" altLang="pt-BR" sz="2400" dirty="0" smtClean="0"/>
              <a:t> e </a:t>
            </a:r>
            <a:r>
              <a:rPr lang="en-US" altLang="pt-BR" sz="2400" dirty="0" err="1" smtClean="0"/>
              <a:t>faça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frases</a:t>
            </a:r>
            <a:r>
              <a:rPr lang="en-US" altLang="pt-BR" sz="2400" dirty="0" smtClean="0"/>
              <a:t> para </a:t>
            </a:r>
            <a:r>
              <a:rPr lang="en-US" altLang="pt-BR" sz="2400" dirty="0" err="1" smtClean="0"/>
              <a:t>exemplificar</a:t>
            </a:r>
            <a:r>
              <a:rPr lang="en-US" altLang="pt-BR" sz="2400" dirty="0" smtClean="0"/>
              <a:t>;</a:t>
            </a:r>
          </a:p>
          <a:p>
            <a:pPr marL="533400" indent="-533400"/>
            <a:r>
              <a:rPr lang="en-US" altLang="pt-BR" sz="2400" dirty="0" err="1" smtClean="0"/>
              <a:t>Trazer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uma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música</a:t>
            </a:r>
            <a:r>
              <a:rPr lang="en-US" altLang="pt-BR" sz="2400" dirty="0" smtClean="0"/>
              <a:t>, video, </a:t>
            </a:r>
            <a:r>
              <a:rPr lang="en-US" altLang="pt-BR" sz="2400" dirty="0" err="1" smtClean="0"/>
              <a:t>jogo</a:t>
            </a:r>
            <a:r>
              <a:rPr lang="en-US" altLang="pt-BR" sz="2400" dirty="0" smtClean="0"/>
              <a:t> para </a:t>
            </a:r>
            <a:r>
              <a:rPr lang="en-US" altLang="pt-BR" sz="2400" dirty="0" err="1" smtClean="0"/>
              <a:t>interagir</a:t>
            </a:r>
            <a:r>
              <a:rPr lang="en-US" altLang="pt-BR" sz="2400" dirty="0" smtClean="0"/>
              <a:t> com a </a:t>
            </a:r>
            <a:r>
              <a:rPr lang="en-US" altLang="pt-BR" sz="2400" dirty="0" err="1" smtClean="0"/>
              <a:t>turma</a:t>
            </a:r>
            <a:r>
              <a:rPr lang="en-US" altLang="pt-BR" sz="2400" dirty="0" smtClean="0"/>
              <a:t>.</a:t>
            </a:r>
            <a:endParaRPr lang="en-US" altLang="pt-BR" sz="2400" dirty="0"/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en-US" altLang="pt-BR" sz="24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246187"/>
          </a:xfrm>
        </p:spPr>
        <p:txBody>
          <a:bodyPr/>
          <a:lstStyle/>
          <a:p>
            <a:r>
              <a:rPr lang="en-US" altLang="pt-BR" dirty="0" err="1" smtClean="0"/>
              <a:t>Grupo</a:t>
            </a:r>
            <a:r>
              <a:rPr lang="en-US" altLang="pt-BR" dirty="0" smtClean="0"/>
              <a:t> 2 – Compounding e Conversion</a:t>
            </a:r>
            <a:endParaRPr lang="en-US" altLang="pt-BR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altLang="pt-BR" dirty="0">
                <a:solidFill>
                  <a:srgbClr val="FF0000"/>
                </a:solidFill>
              </a:rPr>
              <a:t>Compounding</a:t>
            </a:r>
            <a:r>
              <a:rPr lang="en-US" altLang="pt-BR" dirty="0"/>
              <a:t> </a:t>
            </a:r>
            <a:r>
              <a:rPr lang="en-US" altLang="pt-BR" dirty="0" err="1" smtClean="0"/>
              <a:t>são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palavras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compostas</a:t>
            </a:r>
            <a:r>
              <a:rPr lang="en-US" altLang="pt-BR" dirty="0" smtClean="0"/>
              <a:t> e </a:t>
            </a:r>
            <a:r>
              <a:rPr lang="en-US" altLang="pt-BR" dirty="0" smtClean="0">
                <a:solidFill>
                  <a:srgbClr val="FF0000"/>
                </a:solidFill>
              </a:rPr>
              <a:t>Conversion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são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aqueles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palavras</a:t>
            </a:r>
            <a:r>
              <a:rPr lang="en-US" altLang="pt-BR" dirty="0" smtClean="0"/>
              <a:t> que </a:t>
            </a:r>
            <a:r>
              <a:rPr lang="en-US" altLang="pt-BR" dirty="0" err="1" smtClean="0"/>
              <a:t>mudam</a:t>
            </a:r>
            <a:r>
              <a:rPr lang="en-US" altLang="pt-BR" dirty="0" smtClean="0"/>
              <a:t> de </a:t>
            </a:r>
            <a:r>
              <a:rPr lang="en-US" altLang="pt-BR" dirty="0" err="1" smtClean="0"/>
              <a:t>classe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gramatical</a:t>
            </a:r>
            <a:r>
              <a:rPr lang="en-US" altLang="pt-BR" dirty="0" smtClean="0"/>
              <a:t>;</a:t>
            </a:r>
          </a:p>
          <a:p>
            <a:pPr marL="533400" indent="-533400"/>
            <a:r>
              <a:rPr lang="en-US" altLang="pt-BR" dirty="0" err="1"/>
              <a:t>Pesquisar</a:t>
            </a:r>
            <a:r>
              <a:rPr lang="en-US" altLang="pt-BR" dirty="0"/>
              <a:t> </a:t>
            </a:r>
            <a:r>
              <a:rPr lang="en-US" altLang="pt-BR" dirty="0" err="1"/>
              <a:t>os</a:t>
            </a:r>
            <a:r>
              <a:rPr lang="en-US" altLang="pt-BR" dirty="0"/>
              <a:t> </a:t>
            </a:r>
            <a:r>
              <a:rPr lang="en-US" altLang="pt-BR" dirty="0" err="1"/>
              <a:t>processos</a:t>
            </a:r>
            <a:r>
              <a:rPr lang="en-US" altLang="pt-BR" dirty="0"/>
              <a:t> e </a:t>
            </a:r>
            <a:r>
              <a:rPr lang="en-US" altLang="pt-BR" dirty="0" err="1"/>
              <a:t>trazer</a:t>
            </a:r>
            <a:r>
              <a:rPr lang="en-US" altLang="pt-BR" dirty="0"/>
              <a:t> </a:t>
            </a:r>
            <a:r>
              <a:rPr lang="en-US" altLang="pt-BR" dirty="0" err="1"/>
              <a:t>exemplos</a:t>
            </a:r>
            <a:r>
              <a:rPr lang="en-US" altLang="pt-BR" dirty="0"/>
              <a:t> </a:t>
            </a:r>
            <a:r>
              <a:rPr lang="en-US" altLang="pt-BR" dirty="0" err="1"/>
              <a:t>preferencialmente</a:t>
            </a:r>
            <a:r>
              <a:rPr lang="en-US" altLang="pt-BR" dirty="0"/>
              <a:t> da </a:t>
            </a:r>
            <a:r>
              <a:rPr lang="en-US" altLang="pt-BR" dirty="0" err="1"/>
              <a:t>área</a:t>
            </a:r>
            <a:r>
              <a:rPr lang="en-US" altLang="pt-BR" dirty="0"/>
              <a:t> de </a:t>
            </a:r>
            <a:r>
              <a:rPr lang="en-US" altLang="pt-BR" dirty="0" err="1"/>
              <a:t>informática</a:t>
            </a:r>
            <a:r>
              <a:rPr lang="en-US" altLang="pt-BR" dirty="0"/>
              <a:t>;</a:t>
            </a:r>
          </a:p>
          <a:p>
            <a:pPr marL="533400" indent="-533400"/>
            <a:r>
              <a:rPr lang="en-US" altLang="pt-BR" dirty="0" err="1"/>
              <a:t>Traga</a:t>
            </a:r>
            <a:r>
              <a:rPr lang="en-US" altLang="pt-BR" dirty="0"/>
              <a:t> </a:t>
            </a:r>
            <a:r>
              <a:rPr lang="en-US" altLang="pt-BR" dirty="0" err="1"/>
              <a:t>figuras</a:t>
            </a:r>
            <a:r>
              <a:rPr lang="en-US" altLang="pt-BR" dirty="0"/>
              <a:t> e </a:t>
            </a:r>
            <a:r>
              <a:rPr lang="en-US" altLang="pt-BR" dirty="0" err="1"/>
              <a:t>faça</a:t>
            </a:r>
            <a:r>
              <a:rPr lang="en-US" altLang="pt-BR" dirty="0"/>
              <a:t> </a:t>
            </a:r>
            <a:r>
              <a:rPr lang="en-US" altLang="pt-BR" dirty="0" err="1"/>
              <a:t>frases</a:t>
            </a:r>
            <a:r>
              <a:rPr lang="en-US" altLang="pt-BR" dirty="0"/>
              <a:t> para </a:t>
            </a:r>
            <a:r>
              <a:rPr lang="en-US" altLang="pt-BR" dirty="0" err="1"/>
              <a:t>exemplificar</a:t>
            </a:r>
            <a:r>
              <a:rPr lang="en-US" altLang="pt-BR" dirty="0" smtClean="0"/>
              <a:t>;</a:t>
            </a:r>
          </a:p>
          <a:p>
            <a:pPr marL="533400" indent="-533400"/>
            <a:r>
              <a:rPr lang="en-US" altLang="pt-BR" dirty="0" err="1"/>
              <a:t>Trazer</a:t>
            </a:r>
            <a:r>
              <a:rPr lang="en-US" altLang="pt-BR" dirty="0"/>
              <a:t> </a:t>
            </a:r>
            <a:r>
              <a:rPr lang="en-US" altLang="pt-BR" dirty="0" err="1"/>
              <a:t>uma</a:t>
            </a:r>
            <a:r>
              <a:rPr lang="en-US" altLang="pt-BR" dirty="0"/>
              <a:t> </a:t>
            </a:r>
            <a:r>
              <a:rPr lang="en-US" altLang="pt-BR" dirty="0" err="1"/>
              <a:t>música</a:t>
            </a:r>
            <a:r>
              <a:rPr lang="en-US" altLang="pt-BR" dirty="0"/>
              <a:t>, video, </a:t>
            </a:r>
            <a:r>
              <a:rPr lang="en-US" altLang="pt-BR" dirty="0" err="1"/>
              <a:t>jogo</a:t>
            </a:r>
            <a:r>
              <a:rPr lang="en-US" altLang="pt-BR" dirty="0"/>
              <a:t> para </a:t>
            </a:r>
            <a:r>
              <a:rPr lang="en-US" altLang="pt-BR" dirty="0" err="1"/>
              <a:t>interagir</a:t>
            </a:r>
            <a:r>
              <a:rPr lang="en-US" altLang="pt-BR" dirty="0"/>
              <a:t> com a </a:t>
            </a:r>
            <a:r>
              <a:rPr lang="en-US" altLang="pt-BR" dirty="0" err="1"/>
              <a:t>turma</a:t>
            </a:r>
            <a:r>
              <a:rPr lang="en-US" altLang="pt-BR" dirty="0" smtClean="0"/>
              <a:t>.</a:t>
            </a:r>
          </a:p>
          <a:p>
            <a:endParaRPr lang="en-US" altLang="pt-BR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dirty="0" err="1"/>
              <a:t>Grupo</a:t>
            </a:r>
            <a:r>
              <a:rPr lang="en-US" altLang="pt-BR" dirty="0"/>
              <a:t> </a:t>
            </a:r>
            <a:r>
              <a:rPr lang="en-US" altLang="pt-BR" dirty="0" smtClean="0"/>
              <a:t>3 </a:t>
            </a:r>
            <a:r>
              <a:rPr lang="en-US" altLang="pt-BR" dirty="0"/>
              <a:t>– </a:t>
            </a:r>
            <a:r>
              <a:rPr lang="en-US" altLang="pt-BR" dirty="0" smtClean="0"/>
              <a:t>Blending e Clipping</a:t>
            </a:r>
            <a:endParaRPr lang="en-US" altLang="pt-BR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pt-BR" dirty="0" smtClean="0">
                <a:solidFill>
                  <a:srgbClr val="FF0000"/>
                </a:solidFill>
              </a:rPr>
              <a:t>Blending</a:t>
            </a:r>
            <a:r>
              <a:rPr lang="en-US" altLang="pt-BR" dirty="0" smtClean="0"/>
              <a:t> é a </a:t>
            </a:r>
            <a:r>
              <a:rPr lang="en-US" altLang="pt-BR" dirty="0" err="1" smtClean="0"/>
              <a:t>combinação</a:t>
            </a:r>
            <a:r>
              <a:rPr lang="en-US" altLang="pt-BR" dirty="0" smtClean="0"/>
              <a:t> de </a:t>
            </a:r>
            <a:r>
              <a:rPr lang="en-US" altLang="pt-BR" dirty="0" err="1" smtClean="0"/>
              <a:t>partes</a:t>
            </a:r>
            <a:r>
              <a:rPr lang="en-US" altLang="pt-BR" dirty="0" smtClean="0"/>
              <a:t> de </a:t>
            </a:r>
            <a:r>
              <a:rPr lang="en-US" altLang="pt-BR" dirty="0" err="1" smtClean="0"/>
              <a:t>palavras</a:t>
            </a:r>
            <a:r>
              <a:rPr lang="en-US" altLang="pt-BR" dirty="0" smtClean="0"/>
              <a:t> que </a:t>
            </a:r>
            <a:r>
              <a:rPr lang="en-US" altLang="pt-BR" dirty="0" err="1" smtClean="0"/>
              <a:t>formam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uma</a:t>
            </a:r>
            <a:r>
              <a:rPr lang="en-US" altLang="pt-BR" dirty="0" smtClean="0"/>
              <a:t> nova </a:t>
            </a:r>
            <a:r>
              <a:rPr lang="en-US" altLang="pt-BR" dirty="0" err="1" smtClean="0"/>
              <a:t>palavra</a:t>
            </a:r>
            <a:r>
              <a:rPr lang="en-US" altLang="pt-BR" dirty="0" smtClean="0"/>
              <a:t> e </a:t>
            </a:r>
            <a:r>
              <a:rPr lang="en-US" altLang="pt-BR" dirty="0" smtClean="0">
                <a:solidFill>
                  <a:srgbClr val="FF0000"/>
                </a:solidFill>
              </a:rPr>
              <a:t>clipping</a:t>
            </a:r>
            <a:r>
              <a:rPr lang="en-US" altLang="pt-BR" dirty="0" smtClean="0"/>
              <a:t> é a </a:t>
            </a:r>
            <a:r>
              <a:rPr lang="en-US" altLang="pt-BR" dirty="0" err="1" smtClean="0"/>
              <a:t>diminuição</a:t>
            </a:r>
            <a:r>
              <a:rPr lang="en-US" altLang="pt-BR" dirty="0" smtClean="0"/>
              <a:t> da </a:t>
            </a:r>
            <a:r>
              <a:rPr lang="en-US" altLang="pt-BR" dirty="0" err="1" smtClean="0"/>
              <a:t>palavra</a:t>
            </a:r>
            <a:r>
              <a:rPr lang="en-US" altLang="pt-BR" dirty="0" smtClean="0"/>
              <a:t> (para </a:t>
            </a:r>
            <a:r>
              <a:rPr lang="en-US" altLang="pt-BR" dirty="0" err="1" smtClean="0"/>
              <a:t>uma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sílaba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por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exemplo</a:t>
            </a:r>
            <a:r>
              <a:rPr lang="en-US" altLang="pt-BR" dirty="0" smtClean="0"/>
              <a:t>)</a:t>
            </a:r>
          </a:p>
          <a:p>
            <a:pPr marL="533400" indent="-533400"/>
            <a:r>
              <a:rPr lang="en-US" altLang="pt-BR" dirty="0" err="1"/>
              <a:t>Pesquisar</a:t>
            </a:r>
            <a:r>
              <a:rPr lang="en-US" altLang="pt-BR" dirty="0"/>
              <a:t> </a:t>
            </a:r>
            <a:r>
              <a:rPr lang="en-US" altLang="pt-BR" dirty="0" err="1"/>
              <a:t>os</a:t>
            </a:r>
            <a:r>
              <a:rPr lang="en-US" altLang="pt-BR" dirty="0"/>
              <a:t> </a:t>
            </a:r>
            <a:r>
              <a:rPr lang="en-US" altLang="pt-BR" dirty="0" err="1"/>
              <a:t>processos</a:t>
            </a:r>
            <a:r>
              <a:rPr lang="en-US" altLang="pt-BR" dirty="0"/>
              <a:t> e </a:t>
            </a:r>
            <a:r>
              <a:rPr lang="en-US" altLang="pt-BR" dirty="0" err="1"/>
              <a:t>trazer</a:t>
            </a:r>
            <a:r>
              <a:rPr lang="en-US" altLang="pt-BR" dirty="0"/>
              <a:t> </a:t>
            </a:r>
            <a:r>
              <a:rPr lang="en-US" altLang="pt-BR" dirty="0" err="1"/>
              <a:t>exemplos</a:t>
            </a:r>
            <a:r>
              <a:rPr lang="en-US" altLang="pt-BR" dirty="0"/>
              <a:t> </a:t>
            </a:r>
            <a:r>
              <a:rPr lang="en-US" altLang="pt-BR" dirty="0" err="1"/>
              <a:t>preferencialmente</a:t>
            </a:r>
            <a:r>
              <a:rPr lang="en-US" altLang="pt-BR" dirty="0"/>
              <a:t> da </a:t>
            </a:r>
            <a:r>
              <a:rPr lang="en-US" altLang="pt-BR" dirty="0" err="1"/>
              <a:t>área</a:t>
            </a:r>
            <a:r>
              <a:rPr lang="en-US" altLang="pt-BR" dirty="0"/>
              <a:t> de </a:t>
            </a:r>
            <a:r>
              <a:rPr lang="en-US" altLang="pt-BR" dirty="0" err="1"/>
              <a:t>informática</a:t>
            </a:r>
            <a:r>
              <a:rPr lang="en-US" altLang="pt-BR" dirty="0"/>
              <a:t>;</a:t>
            </a:r>
          </a:p>
          <a:p>
            <a:pPr marL="533400" indent="-533400"/>
            <a:r>
              <a:rPr lang="en-US" altLang="pt-BR" dirty="0" err="1"/>
              <a:t>Traga</a:t>
            </a:r>
            <a:r>
              <a:rPr lang="en-US" altLang="pt-BR" dirty="0"/>
              <a:t> </a:t>
            </a:r>
            <a:r>
              <a:rPr lang="en-US" altLang="pt-BR" dirty="0" err="1"/>
              <a:t>figuras</a:t>
            </a:r>
            <a:r>
              <a:rPr lang="en-US" altLang="pt-BR" dirty="0"/>
              <a:t> e </a:t>
            </a:r>
            <a:r>
              <a:rPr lang="en-US" altLang="pt-BR" dirty="0" err="1"/>
              <a:t>faça</a:t>
            </a:r>
            <a:r>
              <a:rPr lang="en-US" altLang="pt-BR" dirty="0"/>
              <a:t> </a:t>
            </a:r>
            <a:r>
              <a:rPr lang="en-US" altLang="pt-BR" dirty="0" err="1"/>
              <a:t>frases</a:t>
            </a:r>
            <a:r>
              <a:rPr lang="en-US" altLang="pt-BR" dirty="0"/>
              <a:t> para </a:t>
            </a:r>
            <a:r>
              <a:rPr lang="en-US" altLang="pt-BR" dirty="0" err="1"/>
              <a:t>exemplificar</a:t>
            </a:r>
            <a:r>
              <a:rPr lang="en-US" altLang="pt-BR" dirty="0"/>
              <a:t>;</a:t>
            </a:r>
          </a:p>
          <a:p>
            <a:pPr marL="533400" indent="-533400"/>
            <a:r>
              <a:rPr lang="en-US" altLang="pt-BR" dirty="0" err="1"/>
              <a:t>Trazer</a:t>
            </a:r>
            <a:r>
              <a:rPr lang="en-US" altLang="pt-BR" dirty="0"/>
              <a:t> </a:t>
            </a:r>
            <a:r>
              <a:rPr lang="en-US" altLang="pt-BR" dirty="0" err="1"/>
              <a:t>uma</a:t>
            </a:r>
            <a:r>
              <a:rPr lang="en-US" altLang="pt-BR" dirty="0"/>
              <a:t> </a:t>
            </a:r>
            <a:r>
              <a:rPr lang="en-US" altLang="pt-BR" dirty="0" err="1"/>
              <a:t>música</a:t>
            </a:r>
            <a:r>
              <a:rPr lang="en-US" altLang="pt-BR" dirty="0"/>
              <a:t>, video, </a:t>
            </a:r>
            <a:r>
              <a:rPr lang="en-US" altLang="pt-BR" dirty="0" err="1"/>
              <a:t>jogo</a:t>
            </a:r>
            <a:r>
              <a:rPr lang="en-US" altLang="pt-BR" dirty="0"/>
              <a:t> para </a:t>
            </a:r>
            <a:r>
              <a:rPr lang="en-US" altLang="pt-BR" dirty="0" err="1"/>
              <a:t>interagir</a:t>
            </a:r>
            <a:r>
              <a:rPr lang="en-US" altLang="pt-BR" dirty="0"/>
              <a:t> com a </a:t>
            </a:r>
            <a:r>
              <a:rPr lang="en-US" altLang="pt-BR" dirty="0" err="1"/>
              <a:t>turma</a:t>
            </a:r>
            <a:r>
              <a:rPr lang="en-US" altLang="pt-BR" dirty="0" smtClean="0"/>
              <a:t>.</a:t>
            </a:r>
          </a:p>
          <a:p>
            <a:pPr>
              <a:lnSpc>
                <a:spcPct val="90000"/>
              </a:lnSpc>
            </a:pPr>
            <a:endParaRPr lang="en-US" alt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322387"/>
          </a:xfrm>
        </p:spPr>
        <p:txBody>
          <a:bodyPr/>
          <a:lstStyle/>
          <a:p>
            <a:r>
              <a:rPr lang="en-US" altLang="pt-BR" dirty="0" err="1"/>
              <a:t>Grupo</a:t>
            </a:r>
            <a:r>
              <a:rPr lang="en-US" altLang="pt-BR" dirty="0"/>
              <a:t> </a:t>
            </a:r>
            <a:r>
              <a:rPr lang="en-US" altLang="pt-BR" dirty="0" smtClean="0"/>
              <a:t>4 </a:t>
            </a:r>
            <a:r>
              <a:rPr lang="en-US" altLang="pt-BR" dirty="0"/>
              <a:t>– </a:t>
            </a:r>
            <a:r>
              <a:rPr lang="en-US" altLang="pt-BR" dirty="0" smtClean="0"/>
              <a:t>Backformation e </a:t>
            </a:r>
            <a:r>
              <a:rPr lang="en-US" altLang="pt-BR" dirty="0"/>
              <a:t>Acronyms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altLang="pt-BR" sz="2600" dirty="0" smtClean="0">
                <a:solidFill>
                  <a:srgbClr val="FF0000"/>
                </a:solidFill>
              </a:rPr>
              <a:t>Backformation</a:t>
            </a:r>
            <a:r>
              <a:rPr lang="en-US" altLang="pt-BR" sz="2600" dirty="0" smtClean="0"/>
              <a:t> é o </a:t>
            </a:r>
            <a:r>
              <a:rPr lang="en-US" altLang="pt-BR" sz="2600" dirty="0" err="1" smtClean="0"/>
              <a:t>processo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onde</a:t>
            </a:r>
            <a:r>
              <a:rPr lang="en-US" altLang="pt-BR" sz="2600" dirty="0" smtClean="0"/>
              <a:t> a </a:t>
            </a:r>
            <a:r>
              <a:rPr lang="en-US" altLang="pt-BR" sz="2600" dirty="0" err="1" smtClean="0"/>
              <a:t>plavra</a:t>
            </a:r>
            <a:r>
              <a:rPr lang="en-US" altLang="pt-BR" sz="2600" dirty="0" smtClean="0"/>
              <a:t> é </a:t>
            </a:r>
            <a:r>
              <a:rPr lang="en-US" altLang="pt-BR" sz="2600" dirty="0" err="1" smtClean="0"/>
              <a:t>reduzida</a:t>
            </a:r>
            <a:r>
              <a:rPr lang="en-US" altLang="pt-BR" sz="2600" dirty="0" smtClean="0"/>
              <a:t> e </a:t>
            </a:r>
            <a:r>
              <a:rPr lang="en-US" altLang="pt-BR" sz="2600" dirty="0" err="1" smtClean="0"/>
              <a:t>uma</a:t>
            </a:r>
            <a:r>
              <a:rPr lang="en-US" altLang="pt-BR" sz="2600" dirty="0" smtClean="0"/>
              <a:t>, </a:t>
            </a:r>
            <a:r>
              <a:rPr lang="en-US" altLang="pt-BR" sz="2600" dirty="0" err="1" smtClean="0"/>
              <a:t>duas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ou</a:t>
            </a:r>
            <a:r>
              <a:rPr lang="en-US" altLang="pt-BR" sz="2600" dirty="0" smtClean="0"/>
              <a:t> no </a:t>
            </a:r>
            <a:r>
              <a:rPr lang="en-US" altLang="pt-BR" sz="2600" dirty="0" err="1" smtClean="0"/>
              <a:t>máximo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três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letras</a:t>
            </a:r>
            <a:r>
              <a:rPr lang="en-US" altLang="pt-BR" sz="2600" dirty="0" smtClean="0"/>
              <a:t>, </a:t>
            </a:r>
            <a:r>
              <a:rPr lang="en-US" altLang="pt-BR" sz="2600" dirty="0" err="1" smtClean="0"/>
              <a:t>geralmente</a:t>
            </a:r>
            <a:r>
              <a:rPr lang="en-US" altLang="pt-BR" sz="2600" dirty="0" smtClean="0"/>
              <a:t> para se </a:t>
            </a:r>
            <a:r>
              <a:rPr lang="en-US" altLang="pt-BR" sz="2600" dirty="0" err="1" smtClean="0"/>
              <a:t>tornar</a:t>
            </a:r>
            <a:r>
              <a:rPr lang="en-US" altLang="pt-BR" sz="2600" dirty="0" smtClean="0"/>
              <a:t> um </a:t>
            </a:r>
            <a:r>
              <a:rPr lang="en-US" altLang="pt-BR" sz="2600" dirty="0" err="1" smtClean="0"/>
              <a:t>verbo</a:t>
            </a:r>
            <a:r>
              <a:rPr lang="en-US" altLang="pt-BR" sz="2600" dirty="0" smtClean="0"/>
              <a:t>. </a:t>
            </a:r>
            <a:r>
              <a:rPr lang="en-US" altLang="pt-BR" sz="2600" dirty="0" smtClean="0">
                <a:solidFill>
                  <a:srgbClr val="FF0000"/>
                </a:solidFill>
              </a:rPr>
              <a:t>Acronyms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são</a:t>
            </a:r>
            <a:r>
              <a:rPr lang="en-US" altLang="pt-BR" sz="2600" dirty="0" smtClean="0"/>
              <a:t> as </a:t>
            </a:r>
            <a:r>
              <a:rPr lang="en-US" altLang="pt-BR" sz="2600" dirty="0" err="1" smtClean="0"/>
              <a:t>siglas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feitas</a:t>
            </a:r>
            <a:r>
              <a:rPr lang="en-US" altLang="pt-BR" sz="2600" dirty="0" smtClean="0"/>
              <a:t> a </a:t>
            </a:r>
            <a:r>
              <a:rPr lang="en-US" altLang="pt-BR" sz="2600" dirty="0" err="1" smtClean="0"/>
              <a:t>partir</a:t>
            </a:r>
            <a:r>
              <a:rPr lang="en-US" altLang="pt-BR" sz="2600" dirty="0" smtClean="0"/>
              <a:t> da </a:t>
            </a:r>
            <a:r>
              <a:rPr lang="en-US" altLang="pt-BR" sz="2600" dirty="0" err="1" smtClean="0"/>
              <a:t>primeira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letra</a:t>
            </a:r>
            <a:r>
              <a:rPr lang="en-US" altLang="pt-BR" sz="2600" dirty="0" smtClean="0"/>
              <a:t> das </a:t>
            </a:r>
            <a:r>
              <a:rPr lang="en-US" altLang="pt-BR" sz="2600" dirty="0" err="1" smtClean="0"/>
              <a:t>palavras</a:t>
            </a:r>
            <a:r>
              <a:rPr lang="en-US" altLang="pt-BR" sz="2600" dirty="0" smtClean="0"/>
              <a:t> de </a:t>
            </a:r>
            <a:r>
              <a:rPr lang="en-US" altLang="pt-BR" sz="2600" dirty="0" err="1" smtClean="0"/>
              <a:t>uma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expressão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ou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frase</a:t>
            </a:r>
            <a:r>
              <a:rPr lang="en-US" altLang="pt-BR" sz="2600" dirty="0" smtClean="0"/>
              <a:t>.</a:t>
            </a:r>
          </a:p>
          <a:p>
            <a:pPr marL="533400" indent="-533400"/>
            <a:r>
              <a:rPr lang="en-US" altLang="pt-BR" sz="2600" dirty="0" err="1"/>
              <a:t>Pesquisar</a:t>
            </a:r>
            <a:r>
              <a:rPr lang="en-US" altLang="pt-BR" sz="2600" dirty="0"/>
              <a:t> </a:t>
            </a:r>
            <a:r>
              <a:rPr lang="en-US" altLang="pt-BR" sz="2600" dirty="0" err="1"/>
              <a:t>os</a:t>
            </a:r>
            <a:r>
              <a:rPr lang="en-US" altLang="pt-BR" sz="2600" dirty="0"/>
              <a:t> </a:t>
            </a:r>
            <a:r>
              <a:rPr lang="en-US" altLang="pt-BR" sz="2600" dirty="0" err="1"/>
              <a:t>processos</a:t>
            </a:r>
            <a:r>
              <a:rPr lang="en-US" altLang="pt-BR" sz="2600" dirty="0"/>
              <a:t> e </a:t>
            </a:r>
            <a:r>
              <a:rPr lang="en-US" altLang="pt-BR" sz="2600" dirty="0" err="1"/>
              <a:t>trazer</a:t>
            </a:r>
            <a:r>
              <a:rPr lang="en-US" altLang="pt-BR" sz="2600" dirty="0"/>
              <a:t> </a:t>
            </a:r>
            <a:r>
              <a:rPr lang="en-US" altLang="pt-BR" sz="2600" dirty="0" err="1"/>
              <a:t>exemplos</a:t>
            </a:r>
            <a:r>
              <a:rPr lang="en-US" altLang="pt-BR" sz="2600" dirty="0"/>
              <a:t> </a:t>
            </a:r>
            <a:r>
              <a:rPr lang="en-US" altLang="pt-BR" sz="2600" dirty="0" err="1"/>
              <a:t>preferencialmente</a:t>
            </a:r>
            <a:r>
              <a:rPr lang="en-US" altLang="pt-BR" sz="2600" dirty="0"/>
              <a:t> da </a:t>
            </a:r>
            <a:r>
              <a:rPr lang="en-US" altLang="pt-BR" sz="2600" dirty="0" err="1"/>
              <a:t>área</a:t>
            </a:r>
            <a:r>
              <a:rPr lang="en-US" altLang="pt-BR" sz="2600" dirty="0"/>
              <a:t> de </a:t>
            </a:r>
            <a:r>
              <a:rPr lang="en-US" altLang="pt-BR" sz="2600" dirty="0" err="1"/>
              <a:t>informática</a:t>
            </a:r>
            <a:r>
              <a:rPr lang="en-US" altLang="pt-BR" sz="2600" dirty="0"/>
              <a:t>;</a:t>
            </a:r>
          </a:p>
          <a:p>
            <a:pPr marL="533400" indent="-533400"/>
            <a:r>
              <a:rPr lang="en-US" altLang="pt-BR" sz="2600" dirty="0" err="1"/>
              <a:t>Traga</a:t>
            </a:r>
            <a:r>
              <a:rPr lang="en-US" altLang="pt-BR" sz="2600" dirty="0"/>
              <a:t> </a:t>
            </a:r>
            <a:r>
              <a:rPr lang="en-US" altLang="pt-BR" sz="2600" dirty="0" err="1"/>
              <a:t>figuras</a:t>
            </a:r>
            <a:r>
              <a:rPr lang="en-US" altLang="pt-BR" sz="2600" dirty="0"/>
              <a:t> e </a:t>
            </a:r>
            <a:r>
              <a:rPr lang="en-US" altLang="pt-BR" sz="2600" dirty="0" err="1"/>
              <a:t>faça</a:t>
            </a:r>
            <a:r>
              <a:rPr lang="en-US" altLang="pt-BR" sz="2600" dirty="0"/>
              <a:t> </a:t>
            </a:r>
            <a:r>
              <a:rPr lang="en-US" altLang="pt-BR" sz="2600" dirty="0" err="1"/>
              <a:t>frases</a:t>
            </a:r>
            <a:r>
              <a:rPr lang="en-US" altLang="pt-BR" sz="2600" dirty="0"/>
              <a:t> para </a:t>
            </a:r>
            <a:r>
              <a:rPr lang="en-US" altLang="pt-BR" sz="2600" dirty="0" err="1"/>
              <a:t>exemplificar</a:t>
            </a:r>
            <a:r>
              <a:rPr lang="en-US" altLang="pt-BR" sz="2600" dirty="0"/>
              <a:t>;</a:t>
            </a:r>
          </a:p>
          <a:p>
            <a:pPr marL="533400" indent="-533400"/>
            <a:r>
              <a:rPr lang="en-US" altLang="pt-BR" sz="2600" dirty="0" err="1"/>
              <a:t>Trazer</a:t>
            </a:r>
            <a:r>
              <a:rPr lang="en-US" altLang="pt-BR" sz="2600" dirty="0"/>
              <a:t> </a:t>
            </a:r>
            <a:r>
              <a:rPr lang="en-US" altLang="pt-BR" sz="2600" dirty="0" err="1"/>
              <a:t>uma</a:t>
            </a:r>
            <a:r>
              <a:rPr lang="en-US" altLang="pt-BR" sz="2600" dirty="0"/>
              <a:t> </a:t>
            </a:r>
            <a:r>
              <a:rPr lang="en-US" altLang="pt-BR" sz="2600" dirty="0" err="1"/>
              <a:t>música</a:t>
            </a:r>
            <a:r>
              <a:rPr lang="en-US" altLang="pt-BR" sz="2600" dirty="0"/>
              <a:t>, video, </a:t>
            </a:r>
            <a:r>
              <a:rPr lang="en-US" altLang="pt-BR" sz="2600" dirty="0" err="1"/>
              <a:t>jogo</a:t>
            </a:r>
            <a:r>
              <a:rPr lang="en-US" altLang="pt-BR" sz="2600" dirty="0"/>
              <a:t> para </a:t>
            </a:r>
            <a:r>
              <a:rPr lang="en-US" altLang="pt-BR" sz="2600" dirty="0" err="1"/>
              <a:t>interagir</a:t>
            </a:r>
            <a:r>
              <a:rPr lang="en-US" altLang="pt-BR" sz="2600" dirty="0"/>
              <a:t> com a </a:t>
            </a:r>
            <a:r>
              <a:rPr lang="en-US" altLang="pt-BR" sz="2600" dirty="0" err="1"/>
              <a:t>turma</a:t>
            </a:r>
            <a:r>
              <a:rPr lang="en-US" altLang="pt-BR" sz="2600" dirty="0"/>
              <a:t>.</a:t>
            </a:r>
          </a:p>
          <a:p>
            <a:pPr marL="0" indent="0">
              <a:buNone/>
            </a:pPr>
            <a:endParaRPr lang="en-US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05800" cy="1139825"/>
          </a:xfrm>
        </p:spPr>
        <p:txBody>
          <a:bodyPr/>
          <a:lstStyle/>
          <a:p>
            <a:r>
              <a:rPr lang="en-US" altLang="pt-BR" dirty="0" err="1" smtClean="0"/>
              <a:t>Grupo</a:t>
            </a:r>
            <a:r>
              <a:rPr lang="en-US" altLang="pt-BR" dirty="0" smtClean="0"/>
              <a:t> 5 – </a:t>
            </a:r>
            <a:r>
              <a:rPr lang="en-US" altLang="pt-BR" dirty="0" err="1" smtClean="0"/>
              <a:t>Prefixation</a:t>
            </a:r>
            <a:r>
              <a:rPr lang="en-US" altLang="pt-BR" dirty="0"/>
              <a:t> and </a:t>
            </a:r>
            <a:r>
              <a:rPr lang="en-US" altLang="pt-BR" dirty="0" err="1"/>
              <a:t>Sufixation</a:t>
            </a:r>
            <a:endParaRPr lang="en-US" altLang="pt-BR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534400" cy="5287962"/>
          </a:xfrm>
        </p:spPr>
        <p:txBody>
          <a:bodyPr/>
          <a:lstStyle/>
          <a:p>
            <a:r>
              <a:rPr lang="en-US" altLang="pt-BR" sz="2700" dirty="0" smtClean="0">
                <a:solidFill>
                  <a:srgbClr val="FF0000"/>
                </a:solidFill>
              </a:rPr>
              <a:t>Prefixes</a:t>
            </a:r>
            <a:r>
              <a:rPr lang="en-US" altLang="pt-BR" sz="2700" dirty="0" smtClean="0"/>
              <a:t> </a:t>
            </a:r>
            <a:r>
              <a:rPr lang="en-US" altLang="pt-BR" sz="2700" dirty="0" err="1" smtClean="0"/>
              <a:t>são</a:t>
            </a:r>
            <a:r>
              <a:rPr lang="en-US" altLang="pt-BR" sz="2700" dirty="0" smtClean="0"/>
              <a:t> </a:t>
            </a:r>
            <a:r>
              <a:rPr lang="en-US" altLang="pt-BR" sz="2700" dirty="0" err="1" smtClean="0"/>
              <a:t>acrescentados</a:t>
            </a:r>
            <a:r>
              <a:rPr lang="en-US" altLang="pt-BR" sz="2700" dirty="0" smtClean="0"/>
              <a:t> no </a:t>
            </a:r>
            <a:r>
              <a:rPr lang="en-US" altLang="pt-BR" sz="2700" dirty="0" err="1" smtClean="0"/>
              <a:t>início</a:t>
            </a:r>
            <a:r>
              <a:rPr lang="en-US" altLang="pt-BR" sz="2700" dirty="0" smtClean="0"/>
              <a:t> das </a:t>
            </a:r>
            <a:r>
              <a:rPr lang="en-US" altLang="pt-BR" sz="2700" dirty="0" err="1" smtClean="0"/>
              <a:t>palavras</a:t>
            </a:r>
            <a:r>
              <a:rPr lang="en-US" altLang="pt-BR" sz="2700" dirty="0" smtClean="0"/>
              <a:t>.</a:t>
            </a:r>
            <a:r>
              <a:rPr lang="en-US" altLang="pt-BR" sz="2700" dirty="0">
                <a:solidFill>
                  <a:srgbClr val="FF0000"/>
                </a:solidFill>
              </a:rPr>
              <a:t> </a:t>
            </a:r>
            <a:endParaRPr lang="en-US" altLang="pt-BR" sz="2700" dirty="0" smtClean="0">
              <a:solidFill>
                <a:srgbClr val="FF0000"/>
              </a:solidFill>
            </a:endParaRPr>
          </a:p>
          <a:p>
            <a:r>
              <a:rPr lang="en-US" altLang="pt-BR" sz="2700" dirty="0" err="1" smtClean="0">
                <a:solidFill>
                  <a:srgbClr val="FF0000"/>
                </a:solidFill>
              </a:rPr>
              <a:t>Sufixes</a:t>
            </a:r>
            <a:r>
              <a:rPr lang="en-US" altLang="pt-BR" sz="2700" dirty="0" smtClean="0">
                <a:solidFill>
                  <a:srgbClr val="FF0000"/>
                </a:solidFill>
              </a:rPr>
              <a:t> </a:t>
            </a:r>
            <a:r>
              <a:rPr lang="en-US" altLang="pt-BR" sz="2700" dirty="0" err="1"/>
              <a:t>são</a:t>
            </a:r>
            <a:r>
              <a:rPr lang="en-US" altLang="pt-BR" sz="2700" dirty="0"/>
              <a:t> </a:t>
            </a:r>
            <a:r>
              <a:rPr lang="en-US" altLang="pt-BR" sz="2700" dirty="0" err="1"/>
              <a:t>acrescentados</a:t>
            </a:r>
            <a:r>
              <a:rPr lang="en-US" altLang="pt-BR" sz="2700" dirty="0"/>
              <a:t> no final das </a:t>
            </a:r>
            <a:r>
              <a:rPr lang="en-US" altLang="pt-BR" sz="2700" dirty="0" err="1"/>
              <a:t>palavras</a:t>
            </a:r>
            <a:r>
              <a:rPr lang="en-US" altLang="pt-BR" sz="2700" dirty="0"/>
              <a:t>.</a:t>
            </a:r>
          </a:p>
          <a:p>
            <a:r>
              <a:rPr lang="en-US" altLang="pt-BR" sz="2700" dirty="0" err="1" smtClean="0"/>
              <a:t>Existem</a:t>
            </a:r>
            <a:r>
              <a:rPr lang="en-US" altLang="pt-BR" sz="2700" dirty="0" smtClean="0"/>
              <a:t> </a:t>
            </a:r>
            <a:r>
              <a:rPr lang="en-US" altLang="pt-BR" sz="2700" dirty="0" err="1" smtClean="0"/>
              <a:t>muitos</a:t>
            </a:r>
            <a:r>
              <a:rPr lang="en-US" altLang="pt-BR" sz="2700" dirty="0" smtClean="0"/>
              <a:t> </a:t>
            </a:r>
            <a:r>
              <a:rPr lang="en-US" altLang="pt-BR" sz="2700" dirty="0" err="1" smtClean="0"/>
              <a:t>tipos</a:t>
            </a:r>
            <a:r>
              <a:rPr lang="en-US" altLang="pt-BR" sz="2700" dirty="0" smtClean="0"/>
              <a:t> de </a:t>
            </a:r>
            <a:r>
              <a:rPr lang="en-US" altLang="pt-BR" sz="2700" dirty="0" err="1" smtClean="0"/>
              <a:t>prefixos</a:t>
            </a:r>
            <a:r>
              <a:rPr lang="en-US" altLang="pt-BR" sz="2700" dirty="0" smtClean="0"/>
              <a:t>. </a:t>
            </a:r>
            <a:r>
              <a:rPr lang="en-US" altLang="pt-BR" sz="2700" dirty="0" err="1" smtClean="0"/>
              <a:t>Trabalhem</a:t>
            </a:r>
            <a:r>
              <a:rPr lang="en-US" altLang="pt-BR" sz="2700" dirty="0" smtClean="0"/>
              <a:t> </a:t>
            </a:r>
            <a:r>
              <a:rPr lang="en-US" altLang="pt-BR" sz="2700" dirty="0" err="1" smtClean="0"/>
              <a:t>eles</a:t>
            </a:r>
            <a:r>
              <a:rPr lang="en-US" altLang="pt-BR" sz="2700" dirty="0" smtClean="0"/>
              <a:t>.</a:t>
            </a:r>
          </a:p>
          <a:p>
            <a:pPr marL="533400" indent="-533400"/>
            <a:r>
              <a:rPr lang="en-US" altLang="pt-BR" sz="2700" dirty="0" err="1"/>
              <a:t>Pesquisar</a:t>
            </a:r>
            <a:r>
              <a:rPr lang="en-US" altLang="pt-BR" sz="2700" dirty="0"/>
              <a:t> </a:t>
            </a:r>
            <a:r>
              <a:rPr lang="en-US" altLang="pt-BR" sz="2700" dirty="0" err="1"/>
              <a:t>os</a:t>
            </a:r>
            <a:r>
              <a:rPr lang="en-US" altLang="pt-BR" sz="2700" dirty="0"/>
              <a:t> </a:t>
            </a:r>
            <a:r>
              <a:rPr lang="en-US" altLang="pt-BR" sz="2700" dirty="0" err="1"/>
              <a:t>processos</a:t>
            </a:r>
            <a:r>
              <a:rPr lang="en-US" altLang="pt-BR" sz="2700" dirty="0"/>
              <a:t> e </a:t>
            </a:r>
            <a:r>
              <a:rPr lang="en-US" altLang="pt-BR" sz="2700" dirty="0" err="1"/>
              <a:t>trazer</a:t>
            </a:r>
            <a:r>
              <a:rPr lang="en-US" altLang="pt-BR" sz="2700" dirty="0"/>
              <a:t> </a:t>
            </a:r>
            <a:r>
              <a:rPr lang="en-US" altLang="pt-BR" sz="2700" dirty="0" err="1"/>
              <a:t>exemplos</a:t>
            </a:r>
            <a:r>
              <a:rPr lang="en-US" altLang="pt-BR" sz="2700" dirty="0"/>
              <a:t> </a:t>
            </a:r>
            <a:r>
              <a:rPr lang="en-US" altLang="pt-BR" sz="2700" dirty="0" err="1"/>
              <a:t>preferencialmente</a:t>
            </a:r>
            <a:r>
              <a:rPr lang="en-US" altLang="pt-BR" sz="2700" dirty="0"/>
              <a:t> da </a:t>
            </a:r>
            <a:r>
              <a:rPr lang="en-US" altLang="pt-BR" sz="2700" dirty="0" err="1"/>
              <a:t>área</a:t>
            </a:r>
            <a:r>
              <a:rPr lang="en-US" altLang="pt-BR" sz="2700" dirty="0"/>
              <a:t> de </a:t>
            </a:r>
            <a:r>
              <a:rPr lang="en-US" altLang="pt-BR" sz="2700" dirty="0" err="1"/>
              <a:t>informática</a:t>
            </a:r>
            <a:r>
              <a:rPr lang="en-US" altLang="pt-BR" sz="2700" dirty="0"/>
              <a:t>;</a:t>
            </a:r>
          </a:p>
          <a:p>
            <a:pPr marL="533400" indent="-533400"/>
            <a:r>
              <a:rPr lang="en-US" altLang="pt-BR" sz="2700" dirty="0" err="1"/>
              <a:t>Traga</a:t>
            </a:r>
            <a:r>
              <a:rPr lang="en-US" altLang="pt-BR" sz="2700" dirty="0"/>
              <a:t> </a:t>
            </a:r>
            <a:r>
              <a:rPr lang="en-US" altLang="pt-BR" sz="2700" dirty="0" err="1"/>
              <a:t>figuras</a:t>
            </a:r>
            <a:r>
              <a:rPr lang="en-US" altLang="pt-BR" sz="2700" dirty="0"/>
              <a:t> e </a:t>
            </a:r>
            <a:r>
              <a:rPr lang="en-US" altLang="pt-BR" sz="2700" dirty="0" err="1"/>
              <a:t>faça</a:t>
            </a:r>
            <a:r>
              <a:rPr lang="en-US" altLang="pt-BR" sz="2700" dirty="0"/>
              <a:t> </a:t>
            </a:r>
            <a:r>
              <a:rPr lang="en-US" altLang="pt-BR" sz="2700" dirty="0" err="1"/>
              <a:t>frases</a:t>
            </a:r>
            <a:r>
              <a:rPr lang="en-US" altLang="pt-BR" sz="2700" dirty="0"/>
              <a:t> para </a:t>
            </a:r>
            <a:r>
              <a:rPr lang="en-US" altLang="pt-BR" sz="2700" dirty="0" err="1"/>
              <a:t>exemplificar</a:t>
            </a:r>
            <a:r>
              <a:rPr lang="en-US" altLang="pt-BR" sz="2700" dirty="0"/>
              <a:t>;</a:t>
            </a:r>
          </a:p>
          <a:p>
            <a:pPr marL="533400" indent="-533400"/>
            <a:r>
              <a:rPr lang="en-US" altLang="pt-BR" sz="2700" dirty="0" err="1"/>
              <a:t>Trazer</a:t>
            </a:r>
            <a:r>
              <a:rPr lang="en-US" altLang="pt-BR" sz="2700" dirty="0"/>
              <a:t> </a:t>
            </a:r>
            <a:r>
              <a:rPr lang="en-US" altLang="pt-BR" sz="2700" dirty="0" err="1"/>
              <a:t>uma</a:t>
            </a:r>
            <a:r>
              <a:rPr lang="en-US" altLang="pt-BR" sz="2700" dirty="0"/>
              <a:t> </a:t>
            </a:r>
            <a:r>
              <a:rPr lang="en-US" altLang="pt-BR" sz="2700" dirty="0" err="1"/>
              <a:t>música</a:t>
            </a:r>
            <a:r>
              <a:rPr lang="en-US" altLang="pt-BR" sz="2700" dirty="0"/>
              <a:t>, video, </a:t>
            </a:r>
            <a:r>
              <a:rPr lang="en-US" altLang="pt-BR" sz="2700" dirty="0" err="1"/>
              <a:t>jogo</a:t>
            </a:r>
            <a:r>
              <a:rPr lang="en-US" altLang="pt-BR" sz="2700" dirty="0"/>
              <a:t> para </a:t>
            </a:r>
            <a:r>
              <a:rPr lang="en-US" altLang="pt-BR" sz="2700" dirty="0" err="1"/>
              <a:t>interagir</a:t>
            </a:r>
            <a:r>
              <a:rPr lang="en-US" altLang="pt-BR" sz="2700" dirty="0"/>
              <a:t> com a </a:t>
            </a:r>
            <a:r>
              <a:rPr lang="en-US" altLang="pt-BR" sz="2700" dirty="0" err="1"/>
              <a:t>turma</a:t>
            </a:r>
            <a:r>
              <a:rPr lang="en-US" altLang="pt-BR" sz="2700" dirty="0" smtClean="0"/>
              <a:t>.</a:t>
            </a:r>
            <a:r>
              <a:rPr lang="pt-BR" altLang="pt-BR" sz="2700" dirty="0" smtClean="0">
                <a:solidFill>
                  <a:srgbClr val="FF0000"/>
                </a:solidFill>
              </a:rPr>
              <a:t> </a:t>
            </a:r>
            <a:endParaRPr lang="en-US" altLang="pt-BR" sz="2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84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dirty="0" err="1" smtClean="0"/>
              <a:t>Regras</a:t>
            </a:r>
            <a:endParaRPr lang="en-US" altLang="pt-BR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altLang="pt-BR" dirty="0" err="1" smtClean="0"/>
              <a:t>Todos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os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componentes</a:t>
            </a:r>
            <a:r>
              <a:rPr lang="en-US" altLang="pt-BR" dirty="0" smtClean="0"/>
              <a:t> do </a:t>
            </a:r>
            <a:r>
              <a:rPr lang="en-US" altLang="pt-BR" dirty="0" err="1" smtClean="0"/>
              <a:t>grupo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apresentam</a:t>
            </a:r>
            <a:r>
              <a:rPr lang="en-US" altLang="pt-BR" dirty="0" smtClean="0"/>
              <a:t>;</a:t>
            </a:r>
          </a:p>
          <a:p>
            <a:r>
              <a:rPr lang="en-US" altLang="pt-BR" dirty="0" smtClean="0"/>
              <a:t>Evite </a:t>
            </a:r>
            <a:r>
              <a:rPr lang="en-US" altLang="pt-BR" dirty="0" err="1" smtClean="0"/>
              <a:t>ler</a:t>
            </a:r>
            <a:r>
              <a:rPr lang="en-US" altLang="pt-BR" dirty="0" smtClean="0"/>
              <a:t> o slide, </a:t>
            </a:r>
            <a:r>
              <a:rPr lang="en-US" altLang="pt-BR" dirty="0" err="1" smtClean="0"/>
              <a:t>explique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olhando</a:t>
            </a:r>
            <a:r>
              <a:rPr lang="en-US" altLang="pt-BR" dirty="0" smtClean="0"/>
              <a:t> para a </a:t>
            </a:r>
            <a:r>
              <a:rPr lang="en-US" altLang="pt-BR" dirty="0" err="1" smtClean="0"/>
              <a:t>turma</a:t>
            </a:r>
            <a:r>
              <a:rPr lang="en-US" altLang="pt-BR" dirty="0" smtClean="0"/>
              <a:t> e </a:t>
            </a:r>
            <a:r>
              <a:rPr lang="en-US" altLang="pt-BR" dirty="0" err="1" smtClean="0"/>
              <a:t>mostre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os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exemplos</a:t>
            </a:r>
            <a:r>
              <a:rPr lang="en-US" altLang="pt-BR" dirty="0" smtClean="0"/>
              <a:t>;</a:t>
            </a:r>
          </a:p>
          <a:p>
            <a:r>
              <a:rPr lang="en-US" altLang="pt-BR" dirty="0" err="1" smtClean="0"/>
              <a:t>Apresente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figuras</a:t>
            </a:r>
            <a:r>
              <a:rPr lang="en-US" altLang="pt-BR" dirty="0" smtClean="0"/>
              <a:t> para </a:t>
            </a:r>
            <a:r>
              <a:rPr lang="en-US" altLang="pt-BR" dirty="0" err="1" smtClean="0"/>
              <a:t>facilitar</a:t>
            </a:r>
            <a:r>
              <a:rPr lang="en-US" altLang="pt-BR" dirty="0" smtClean="0"/>
              <a:t> a </a:t>
            </a:r>
            <a:r>
              <a:rPr lang="en-US" altLang="pt-BR" dirty="0" err="1" smtClean="0"/>
              <a:t>compreensão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em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vez</a:t>
            </a:r>
            <a:r>
              <a:rPr lang="en-US" altLang="pt-BR" dirty="0" smtClean="0"/>
              <a:t> de </a:t>
            </a:r>
            <a:r>
              <a:rPr lang="en-US" altLang="pt-BR" dirty="0" err="1" smtClean="0"/>
              <a:t>apenas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traduzir</a:t>
            </a:r>
            <a:r>
              <a:rPr lang="en-US" altLang="pt-BR" dirty="0" smtClean="0"/>
              <a:t> as </a:t>
            </a:r>
            <a:r>
              <a:rPr lang="en-US" altLang="pt-BR" dirty="0" err="1" smtClean="0"/>
              <a:t>palavras</a:t>
            </a:r>
            <a:r>
              <a:rPr lang="en-US" altLang="pt-BR" dirty="0" smtClean="0"/>
              <a:t>;</a:t>
            </a:r>
          </a:p>
          <a:p>
            <a:r>
              <a:rPr lang="en-US" altLang="pt-BR" dirty="0" smtClean="0"/>
              <a:t>É </a:t>
            </a:r>
            <a:r>
              <a:rPr lang="en-US" altLang="pt-BR" dirty="0" err="1" smtClean="0"/>
              <a:t>obrigatório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fazer</a:t>
            </a:r>
            <a:r>
              <a:rPr lang="en-US" altLang="pt-BR" dirty="0" smtClean="0"/>
              <a:t> um </a:t>
            </a:r>
            <a:r>
              <a:rPr lang="en-US" altLang="pt-BR" dirty="0" err="1" smtClean="0"/>
              <a:t>exercício</a:t>
            </a:r>
            <a:r>
              <a:rPr lang="en-US" altLang="pt-BR" dirty="0" smtClean="0"/>
              <a:t> com a </a:t>
            </a:r>
            <a:r>
              <a:rPr lang="en-US" altLang="pt-BR" dirty="0" err="1" smtClean="0"/>
              <a:t>turma</a:t>
            </a:r>
            <a:r>
              <a:rPr lang="en-US" altLang="pt-BR" dirty="0" smtClean="0"/>
              <a:t>;</a:t>
            </a:r>
          </a:p>
          <a:p>
            <a:r>
              <a:rPr lang="en-US" altLang="pt-BR" dirty="0" err="1" smtClean="0"/>
              <a:t>Traga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uma</a:t>
            </a:r>
            <a:r>
              <a:rPr lang="en-US" altLang="pt-BR" dirty="0" smtClean="0"/>
              <a:t> aula </a:t>
            </a:r>
            <a:r>
              <a:rPr lang="en-US" altLang="pt-BR" dirty="0" err="1" smtClean="0"/>
              <a:t>inovadora</a:t>
            </a:r>
            <a:r>
              <a:rPr lang="en-US" altLang="pt-BR" dirty="0" smtClean="0"/>
              <a:t> e fora do </a:t>
            </a:r>
            <a:r>
              <a:rPr lang="en-US" altLang="pt-BR" dirty="0" err="1" smtClean="0"/>
              <a:t>comum</a:t>
            </a:r>
            <a:r>
              <a:rPr lang="en-US" altLang="pt-BR" dirty="0" smtClean="0"/>
              <a:t>.</a:t>
            </a:r>
            <a:endParaRPr lang="en-US" altLang="pt-BR" dirty="0"/>
          </a:p>
          <a:p>
            <a:pPr marL="0" indent="0">
              <a:buNone/>
            </a:pPr>
            <a:r>
              <a:rPr lang="pt-BR" altLang="pt-BR" dirty="0" smtClean="0"/>
              <a:t>     </a:t>
            </a:r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39894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dirty="0" err="1" smtClean="0"/>
              <a:t>Exercício</a:t>
            </a:r>
            <a:endParaRPr lang="en-US" altLang="pt-BR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altLang="pt-BR" dirty="0" smtClean="0"/>
              <a:t>O </a:t>
            </a:r>
            <a:r>
              <a:rPr lang="en-US" altLang="pt-BR" dirty="0" err="1" smtClean="0"/>
              <a:t>exercício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pode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ser</a:t>
            </a:r>
            <a:r>
              <a:rPr lang="en-US" altLang="pt-BR" dirty="0" smtClean="0"/>
              <a:t> oral </a:t>
            </a:r>
            <a:r>
              <a:rPr lang="en-US" altLang="pt-BR" dirty="0" err="1" smtClean="0"/>
              <a:t>ou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escrito</a:t>
            </a:r>
            <a:r>
              <a:rPr lang="en-US" altLang="pt-BR" dirty="0" smtClean="0"/>
              <a:t>;</a:t>
            </a:r>
          </a:p>
          <a:p>
            <a:r>
              <a:rPr lang="en-US" altLang="pt-BR" dirty="0" err="1" smtClean="0"/>
              <a:t>Deve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conter</a:t>
            </a:r>
            <a:r>
              <a:rPr lang="en-US" altLang="pt-BR" dirty="0" smtClean="0"/>
              <a:t> no </a:t>
            </a:r>
            <a:r>
              <a:rPr lang="en-US" altLang="pt-BR" dirty="0" err="1" smtClean="0"/>
              <a:t>mínimo</a:t>
            </a:r>
            <a:r>
              <a:rPr lang="en-US" altLang="pt-BR" dirty="0" smtClean="0"/>
              <a:t> 5 e no </a:t>
            </a:r>
            <a:r>
              <a:rPr lang="en-US" altLang="pt-BR" dirty="0" err="1" smtClean="0"/>
              <a:t>máximo</a:t>
            </a:r>
            <a:r>
              <a:rPr lang="en-US" altLang="pt-BR" dirty="0" smtClean="0"/>
              <a:t> 10 </a:t>
            </a:r>
            <a:r>
              <a:rPr lang="en-US" altLang="pt-BR" dirty="0" err="1" smtClean="0"/>
              <a:t>questões</a:t>
            </a:r>
            <a:r>
              <a:rPr lang="en-US" altLang="pt-BR" dirty="0" smtClean="0"/>
              <a:t>;</a:t>
            </a:r>
          </a:p>
          <a:p>
            <a:r>
              <a:rPr lang="en-US" altLang="pt-BR" dirty="0" smtClean="0"/>
              <a:t>O </a:t>
            </a:r>
            <a:r>
              <a:rPr lang="en-US" altLang="pt-BR" dirty="0" err="1" smtClean="0"/>
              <a:t>exercício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deve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abordar</a:t>
            </a:r>
            <a:r>
              <a:rPr lang="en-US" altLang="pt-BR" dirty="0" smtClean="0"/>
              <a:t> o </a:t>
            </a:r>
            <a:r>
              <a:rPr lang="en-US" altLang="pt-BR" dirty="0" err="1" smtClean="0"/>
              <a:t>conteúdo</a:t>
            </a:r>
            <a:r>
              <a:rPr lang="en-US" altLang="pt-BR" dirty="0" smtClean="0"/>
              <a:t>;</a:t>
            </a:r>
          </a:p>
          <a:p>
            <a:r>
              <a:rPr lang="en-US" altLang="pt-BR" dirty="0" err="1" smtClean="0"/>
              <a:t>Você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deverá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pegar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uma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lista</a:t>
            </a:r>
            <a:r>
              <a:rPr lang="en-US" altLang="pt-BR" dirty="0" smtClean="0"/>
              <a:t> de </a:t>
            </a:r>
            <a:r>
              <a:rPr lang="en-US" altLang="pt-BR" dirty="0" err="1" smtClean="0"/>
              <a:t>nomes</a:t>
            </a:r>
            <a:r>
              <a:rPr lang="en-US" altLang="pt-BR" dirty="0" smtClean="0"/>
              <a:t> dos </a:t>
            </a:r>
            <a:r>
              <a:rPr lang="en-US" altLang="pt-BR" dirty="0" err="1" smtClean="0"/>
              <a:t>alunos</a:t>
            </a:r>
            <a:r>
              <a:rPr lang="en-US" altLang="pt-BR" dirty="0" smtClean="0"/>
              <a:t> e </a:t>
            </a:r>
            <a:r>
              <a:rPr lang="en-US" altLang="pt-BR" dirty="0" err="1" smtClean="0"/>
              <a:t>colocar</a:t>
            </a:r>
            <a:r>
              <a:rPr lang="en-US" altLang="pt-BR" dirty="0" smtClean="0"/>
              <a:t> a nota da </a:t>
            </a:r>
            <a:r>
              <a:rPr lang="en-US" altLang="pt-BR" dirty="0" err="1" smtClean="0"/>
              <a:t>atividade</a:t>
            </a:r>
            <a:r>
              <a:rPr lang="en-US" altLang="pt-BR" dirty="0" smtClean="0"/>
              <a:t> para </a:t>
            </a:r>
            <a:r>
              <a:rPr lang="en-US" altLang="pt-BR" dirty="0" err="1" smtClean="0"/>
              <a:t>os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alunos</a:t>
            </a:r>
            <a:r>
              <a:rPr lang="en-US" altLang="pt-BR" dirty="0" smtClean="0"/>
              <a:t> (valor de 0 a 100);</a:t>
            </a:r>
          </a:p>
          <a:p>
            <a:r>
              <a:rPr lang="en-US" altLang="pt-BR" dirty="0" smtClean="0"/>
              <a:t>O </a:t>
            </a:r>
            <a:r>
              <a:rPr lang="en-US" altLang="pt-BR" dirty="0" err="1" smtClean="0"/>
              <a:t>exercício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pode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ser</a:t>
            </a:r>
            <a:r>
              <a:rPr lang="en-US" altLang="pt-BR" dirty="0" smtClean="0"/>
              <a:t> individual </a:t>
            </a:r>
            <a:r>
              <a:rPr lang="en-US" altLang="pt-BR" dirty="0" err="1" smtClean="0"/>
              <a:t>ou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em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grupo</a:t>
            </a:r>
            <a:r>
              <a:rPr lang="en-US" altLang="pt-BR" dirty="0" smtClean="0"/>
              <a:t>.</a:t>
            </a:r>
          </a:p>
          <a:p>
            <a:r>
              <a:rPr lang="en-US" altLang="pt-BR" dirty="0" err="1" smtClean="0"/>
              <a:t>Pode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ser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impresso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ou</a:t>
            </a:r>
            <a:r>
              <a:rPr lang="en-US" altLang="pt-BR" dirty="0" smtClean="0"/>
              <a:t> no slide.</a:t>
            </a:r>
            <a:endParaRPr lang="en-US" altLang="pt-BR" dirty="0"/>
          </a:p>
          <a:p>
            <a:pPr marL="0" indent="0">
              <a:buNone/>
            </a:pPr>
            <a:r>
              <a:rPr lang="pt-BR" altLang="pt-BR" dirty="0" smtClean="0"/>
              <a:t>     </a:t>
            </a:r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141958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dirty="0" err="1" smtClean="0"/>
              <a:t>Criatividade</a:t>
            </a:r>
            <a:endParaRPr lang="en-US" altLang="pt-BR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altLang="pt-BR" dirty="0" err="1" smtClean="0"/>
              <a:t>Vocês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serão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pontuados</a:t>
            </a:r>
            <a:r>
              <a:rPr lang="en-US" altLang="pt-BR" dirty="0" smtClean="0"/>
              <a:t> pela </a:t>
            </a:r>
            <a:r>
              <a:rPr lang="en-US" altLang="pt-BR" dirty="0" err="1" smtClean="0"/>
              <a:t>apresentação</a:t>
            </a:r>
            <a:r>
              <a:rPr lang="en-US" altLang="pt-BR" dirty="0" smtClean="0"/>
              <a:t>, </a:t>
            </a:r>
            <a:r>
              <a:rPr lang="en-US" altLang="pt-BR" dirty="0" err="1" smtClean="0"/>
              <a:t>exercícios</a:t>
            </a:r>
            <a:r>
              <a:rPr lang="en-US" altLang="pt-BR" dirty="0" smtClean="0"/>
              <a:t> e </a:t>
            </a:r>
            <a:r>
              <a:rPr lang="en-US" altLang="pt-BR" dirty="0" err="1" smtClean="0"/>
              <a:t>também</a:t>
            </a:r>
            <a:r>
              <a:rPr lang="en-US" altLang="pt-BR" dirty="0" smtClean="0"/>
              <a:t> pela </a:t>
            </a:r>
            <a:r>
              <a:rPr lang="en-US" altLang="pt-BR" dirty="0" err="1" smtClean="0"/>
              <a:t>criatividade</a:t>
            </a:r>
            <a:r>
              <a:rPr lang="en-US" altLang="pt-BR" dirty="0" smtClean="0"/>
              <a:t>;</a:t>
            </a:r>
          </a:p>
          <a:p>
            <a:r>
              <a:rPr lang="en-US" altLang="pt-BR" dirty="0" err="1" smtClean="0"/>
              <a:t>Apresentem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exemplos</a:t>
            </a:r>
            <a:r>
              <a:rPr lang="en-US" altLang="pt-BR" dirty="0"/>
              <a:t> </a:t>
            </a:r>
            <a:r>
              <a:rPr lang="en-US" altLang="pt-BR" dirty="0" err="1" smtClean="0"/>
              <a:t>engraçados</a:t>
            </a:r>
            <a:r>
              <a:rPr lang="en-US" altLang="pt-BR" dirty="0" smtClean="0"/>
              <a:t>, </a:t>
            </a:r>
            <a:r>
              <a:rPr lang="en-US" altLang="pt-BR" dirty="0" err="1" smtClean="0"/>
              <a:t>criativos</a:t>
            </a:r>
            <a:r>
              <a:rPr lang="en-US" altLang="pt-BR" dirty="0" smtClean="0"/>
              <a:t>.</a:t>
            </a:r>
          </a:p>
          <a:p>
            <a:r>
              <a:rPr lang="en-US" altLang="pt-BR" dirty="0" err="1" smtClean="0"/>
              <a:t>Traga</a:t>
            </a:r>
            <a:r>
              <a:rPr lang="en-US" altLang="pt-BR" dirty="0" smtClean="0"/>
              <a:t> para a </a:t>
            </a:r>
            <a:r>
              <a:rPr lang="en-US" altLang="pt-BR" dirty="0" err="1" smtClean="0"/>
              <a:t>turma</a:t>
            </a:r>
            <a:r>
              <a:rPr lang="en-US" altLang="pt-BR" dirty="0" smtClean="0"/>
              <a:t> um video, imagens, </a:t>
            </a:r>
            <a:r>
              <a:rPr lang="en-US" altLang="pt-BR" dirty="0" err="1" smtClean="0"/>
              <a:t>uma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música</a:t>
            </a:r>
            <a:r>
              <a:rPr lang="en-US" altLang="pt-BR" dirty="0" smtClean="0"/>
              <a:t>, um </a:t>
            </a:r>
            <a:r>
              <a:rPr lang="en-US" altLang="pt-BR" dirty="0" err="1" smtClean="0"/>
              <a:t>jogo</a:t>
            </a:r>
            <a:r>
              <a:rPr lang="en-US" altLang="pt-BR" dirty="0" smtClean="0"/>
              <a:t> para </a:t>
            </a:r>
            <a:r>
              <a:rPr lang="en-US" altLang="pt-BR" dirty="0" err="1" smtClean="0"/>
              <a:t>aprimorar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sua</a:t>
            </a:r>
            <a:r>
              <a:rPr lang="en-US" altLang="pt-BR" dirty="0" smtClean="0"/>
              <a:t> aula.</a:t>
            </a:r>
          </a:p>
          <a:p>
            <a:r>
              <a:rPr lang="en-US" altLang="pt-BR" dirty="0" err="1" smtClean="0"/>
              <a:t>Você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pode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fazer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uma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competição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em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sala</a:t>
            </a:r>
            <a:r>
              <a:rPr lang="en-US" altLang="pt-BR" dirty="0" smtClean="0"/>
              <a:t>, um quiz para </a:t>
            </a:r>
            <a:r>
              <a:rPr lang="en-US" altLang="pt-BR" dirty="0" err="1" smtClean="0"/>
              <a:t>facilitar</a:t>
            </a:r>
            <a:r>
              <a:rPr lang="en-US" altLang="pt-BR" dirty="0" smtClean="0"/>
              <a:t> o </a:t>
            </a:r>
            <a:r>
              <a:rPr lang="en-US" altLang="pt-BR" dirty="0" err="1" smtClean="0"/>
              <a:t>aprendizado</a:t>
            </a:r>
            <a:r>
              <a:rPr lang="en-US" altLang="pt-BR" dirty="0" smtClean="0"/>
              <a:t>.</a:t>
            </a:r>
            <a:endParaRPr lang="en-US" altLang="pt-BR" dirty="0"/>
          </a:p>
          <a:p>
            <a:pPr marL="0" indent="0">
              <a:buNone/>
            </a:pPr>
            <a:r>
              <a:rPr lang="pt-BR" altLang="pt-BR" dirty="0" smtClean="0"/>
              <a:t>     </a:t>
            </a:r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335128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6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666699"/>
      </a:hlink>
      <a:folHlink>
        <a:srgbClr val="999966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1283</TotalTime>
  <Words>791</Words>
  <Application>Microsoft Office PowerPoint</Application>
  <PresentationFormat>Apresentação na tela (4:3)</PresentationFormat>
  <Paragraphs>95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Arial</vt:lpstr>
      <vt:lpstr>Garamond</vt:lpstr>
      <vt:lpstr>Times New Roman</vt:lpstr>
      <vt:lpstr>Verdana</vt:lpstr>
      <vt:lpstr>Wingdings</vt:lpstr>
      <vt:lpstr>Level</vt:lpstr>
      <vt:lpstr>English Presentations</vt:lpstr>
      <vt:lpstr>Group 1 – Coinage, Eponyms e Borrowing</vt:lpstr>
      <vt:lpstr>Grupo 2 – Compounding e Conversion</vt:lpstr>
      <vt:lpstr>Grupo 3 – Blending e Clipping</vt:lpstr>
      <vt:lpstr>Grupo 4 – Backformation e Acronyms</vt:lpstr>
      <vt:lpstr>Grupo 5 – Prefixation and Sufixation</vt:lpstr>
      <vt:lpstr>Regras</vt:lpstr>
      <vt:lpstr>Exercício</vt:lpstr>
      <vt:lpstr>Criatividade</vt:lpstr>
      <vt:lpstr>Prazos e Trabalho Escrito</vt:lpstr>
      <vt:lpstr>Critérios de pontuação do N1</vt:lpstr>
      <vt:lpstr>Datas e outras observações</vt:lpstr>
      <vt:lpstr>Assuntos da Prova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Words and Word-formation Processes</dc:title>
  <dc:creator>admin</dc:creator>
  <cp:lastModifiedBy>Cristiane</cp:lastModifiedBy>
  <cp:revision>18</cp:revision>
  <dcterms:created xsi:type="dcterms:W3CDTF">2009-11-03T21:04:20Z</dcterms:created>
  <dcterms:modified xsi:type="dcterms:W3CDTF">2016-05-29T21:11:10Z</dcterms:modified>
</cp:coreProperties>
</file>