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84" r:id="rId5"/>
    <p:sldId id="301"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69" r:id="rId23"/>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5A8"/>
    <a:srgbClr val="A91756"/>
    <a:srgbClr val="F7AB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36FF187-E787-4D29-963F-9070A8216B72}" type="datetimeFigureOut">
              <a:rPr lang="es-SV" smtClean="0"/>
              <a:t>23/11/2020</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2682FD2F-4768-43AC-A28D-87E8B53CF256}" type="slidenum">
              <a:rPr lang="es-SV" smtClean="0"/>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6FF187-E787-4D29-963F-9070A8216B72}" type="datetimeFigureOut">
              <a:rPr lang="es-SV" smtClean="0"/>
              <a:t>23/11/2020</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2FD2F-4768-43AC-A28D-87E8B53CF256}" type="slidenum">
              <a:rPr lang="es-SV" smtClean="0"/>
              <a:t>‹nº›</a:t>
            </a:fld>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www.theguardian.com/sport/2020/nov/17/lewis-hamilton-george-floyd-f1-record-championships-greatest-driver-racism"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acy\Pictures\diapositivas y fondos\white-blue-vector-download-back-to-info.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Título"/>
          <p:cNvSpPr>
            <a:spLocks noGrp="1"/>
          </p:cNvSpPr>
          <p:nvPr>
            <p:ph type="ctrTitle"/>
          </p:nvPr>
        </p:nvSpPr>
        <p:spPr>
          <a:xfrm>
            <a:off x="685800" y="1340768"/>
            <a:ext cx="7772400" cy="3888432"/>
          </a:xfrm>
        </p:spPr>
        <p:txBody>
          <a:bodyPr>
            <a:noAutofit/>
          </a:bodyPr>
          <a:lstStyle/>
          <a:p>
            <a:r>
              <a:rPr lang="en-US" sz="8000" b="1" dirty="0">
                <a:effectLst>
                  <a:outerShdw blurRad="38100" dist="38100" dir="2700000" algn="tl">
                    <a:srgbClr val="000000">
                      <a:alpha val="43137"/>
                    </a:srgbClr>
                  </a:outerShdw>
                </a:effectLst>
                <a:latin typeface="Bernard MT Condensed" pitchFamily="18" charset="0"/>
              </a:rPr>
              <a:t>Present Perfect</a:t>
            </a:r>
          </a:p>
        </p:txBody>
      </p:sp>
      <p:sp>
        <p:nvSpPr>
          <p:cNvPr id="5" name="Subtítulo 4">
            <a:extLst>
              <a:ext uri="{FF2B5EF4-FFF2-40B4-BE49-F238E27FC236}">
                <a16:creationId xmlns:a16="http://schemas.microsoft.com/office/drawing/2014/main" id="{C542FD2D-6F41-441C-B8D5-133BC8A823AA}"/>
              </a:ext>
            </a:extLst>
          </p:cNvPr>
          <p:cNvSpPr>
            <a:spLocks noGrp="1"/>
          </p:cNvSpPr>
          <p:nvPr>
            <p:ph type="subTitle" idx="1"/>
          </p:nvPr>
        </p:nvSpPr>
        <p:spPr/>
        <p:txBody>
          <a:bodyPr/>
          <a:lstStyle/>
          <a:p>
            <a:r>
              <a:rPr lang="pt-BR" b="1" dirty="0" err="1"/>
              <a:t>Teacher</a:t>
            </a:r>
            <a:r>
              <a:rPr lang="pt-BR" b="1" dirty="0"/>
              <a:t> Cristiane de Brito Cruz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3"/>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143508" y="1168794"/>
            <a:ext cx="8856984" cy="5447645"/>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000" dirty="0" err="1">
                <a:effectLst>
                  <a:outerShdw blurRad="38100" dist="38100" dir="2700000" algn="tl">
                    <a:srgbClr val="000000">
                      <a:alpha val="43137"/>
                    </a:srgbClr>
                  </a:outerShdw>
                </a:effectLst>
              </a:rPr>
              <a:t>Diga</a:t>
            </a:r>
            <a:r>
              <a:rPr lang="en-US" sz="3000" dirty="0">
                <a:effectLst>
                  <a:outerShdw blurRad="38100" dist="38100" dir="2700000" algn="tl">
                    <a:srgbClr val="000000">
                      <a:alpha val="43137"/>
                    </a:srgbClr>
                  </a:outerShdw>
                </a:effectLst>
              </a:rPr>
              <a:t> o </a:t>
            </a:r>
            <a:r>
              <a:rPr lang="en-US" sz="3000" dirty="0" err="1">
                <a:effectLst>
                  <a:outerShdw blurRad="38100" dist="38100" dir="2700000" algn="tl">
                    <a:srgbClr val="000000">
                      <a:alpha val="43137"/>
                    </a:srgbClr>
                  </a:outerShdw>
                </a:effectLst>
              </a:rPr>
              <a:t>uso</a:t>
            </a:r>
            <a:r>
              <a:rPr lang="en-US" sz="3000" dirty="0">
                <a:effectLst>
                  <a:outerShdw blurRad="38100" dist="38100" dir="2700000" algn="tl">
                    <a:srgbClr val="000000">
                      <a:alpha val="43137"/>
                    </a:srgbClr>
                  </a:outerShdw>
                </a:effectLst>
              </a:rPr>
              <a:t> do Present Perfect no </a:t>
            </a:r>
            <a:r>
              <a:rPr lang="en-US" sz="3000" dirty="0" err="1">
                <a:effectLst>
                  <a:outerShdw blurRad="38100" dist="38100" dir="2700000" algn="tl">
                    <a:srgbClr val="000000">
                      <a:alpha val="43137"/>
                    </a:srgbClr>
                  </a:outerShdw>
                </a:effectLst>
              </a:rPr>
              <a:t>texto</a:t>
            </a:r>
            <a:r>
              <a:rPr lang="en-US" sz="3000" dirty="0">
                <a:effectLst>
                  <a:outerShdw blurRad="38100" dist="38100" dir="2700000" algn="tl">
                    <a:srgbClr val="000000">
                      <a:alpha val="43137"/>
                    </a:srgbClr>
                  </a:outerShdw>
                </a:effectLst>
              </a:rPr>
              <a:t> </a:t>
            </a:r>
            <a:r>
              <a:rPr lang="en-US" sz="3000" dirty="0" err="1">
                <a:effectLst>
                  <a:outerShdw blurRad="38100" dist="38100" dir="2700000" algn="tl">
                    <a:srgbClr val="000000">
                      <a:alpha val="43137"/>
                    </a:srgbClr>
                  </a:outerShdw>
                </a:effectLst>
              </a:rPr>
              <a:t>abaixo</a:t>
            </a:r>
            <a:r>
              <a:rPr lang="en-US" sz="3000" dirty="0">
                <a:effectLst>
                  <a:outerShdw blurRad="38100" dist="38100" dir="2700000" algn="tl">
                    <a:srgbClr val="000000">
                      <a:alpha val="43137"/>
                    </a:srgbClr>
                  </a:outerShdw>
                </a:effectLst>
              </a:rPr>
              <a:t>:</a:t>
            </a:r>
            <a:endParaRPr lang="en-US" sz="3000" b="1" dirty="0">
              <a:effectLst>
                <a:outerShdw blurRad="38100" dist="38100" dir="2700000" algn="tl">
                  <a:srgbClr val="000000">
                    <a:alpha val="43137"/>
                  </a:srgbClr>
                </a:outerShdw>
              </a:effectLst>
            </a:endParaRPr>
          </a:p>
          <a:p>
            <a:pPr algn="ctr"/>
            <a:endParaRPr lang="en-US" sz="3000" b="1" dirty="0">
              <a:effectLst>
                <a:outerShdw blurRad="38100" dist="38100" dir="2700000" algn="tl">
                  <a:srgbClr val="000000">
                    <a:alpha val="43137"/>
                  </a:srgbClr>
                </a:outerShdw>
              </a:effectLst>
            </a:endParaRPr>
          </a:p>
          <a:p>
            <a:pPr algn="ctr"/>
            <a:r>
              <a:rPr lang="en-US" sz="3200" b="0" i="0" dirty="0">
                <a:solidFill>
                  <a:srgbClr val="121212"/>
                </a:solidFill>
                <a:effectLst/>
                <a:latin typeface="GuardianTextEgyptian"/>
              </a:rPr>
              <a:t>Hamilton is </a:t>
            </a:r>
            <a:r>
              <a:rPr lang="en-US" sz="3200" dirty="0">
                <a:solidFill>
                  <a:srgbClr val="121212"/>
                </a:solidFill>
                <a:latin typeface="GuardianTextEgyptian"/>
              </a:rPr>
              <a:t>Formula One’s most successful driver. This weekend, he </a:t>
            </a:r>
            <a:r>
              <a:rPr lang="en-US" sz="3200" dirty="0" err="1">
                <a:solidFill>
                  <a:srgbClr val="121212"/>
                </a:solidFill>
                <a:latin typeface="GuardianTextEgyptian"/>
              </a:rPr>
              <a:t>equalled</a:t>
            </a:r>
            <a:r>
              <a:rPr lang="en-US" sz="3200" dirty="0">
                <a:solidFill>
                  <a:srgbClr val="121212"/>
                </a:solidFill>
                <a:latin typeface="GuardianTextEgyptian"/>
              </a:rPr>
              <a:t> Michael Schumacher’s record of seven world championships by winning the Turkish Grand Prix. But not only </a:t>
            </a:r>
            <a:r>
              <a:rPr lang="en-US" sz="3200" dirty="0">
                <a:solidFill>
                  <a:srgbClr val="FF0000"/>
                </a:solidFill>
                <a:effectLst>
                  <a:outerShdw blurRad="38100" dist="38100" dir="2700000" algn="tl">
                    <a:srgbClr val="000000">
                      <a:alpha val="43137"/>
                    </a:srgbClr>
                  </a:outerShdw>
                </a:effectLst>
                <a:latin typeface="GuardianTextEgyptian"/>
              </a:rPr>
              <a:t>has </a:t>
            </a:r>
            <a:r>
              <a:rPr lang="en-US" sz="3200" dirty="0">
                <a:latin typeface="GuardianTextEgyptian"/>
              </a:rPr>
              <a:t>he</a:t>
            </a:r>
            <a:r>
              <a:rPr lang="en-US" sz="3200" dirty="0">
                <a:solidFill>
                  <a:srgbClr val="FF0000"/>
                </a:solidFill>
                <a:effectLst>
                  <a:outerShdw blurRad="38100" dist="38100" dir="2700000" algn="tl">
                    <a:srgbClr val="000000">
                      <a:alpha val="43137"/>
                    </a:srgbClr>
                  </a:outerShdw>
                </a:effectLst>
                <a:latin typeface="GuardianTextEgyptian"/>
              </a:rPr>
              <a:t> won </a:t>
            </a:r>
            <a:r>
              <a:rPr lang="en-US" sz="3200" dirty="0">
                <a:solidFill>
                  <a:srgbClr val="121212"/>
                </a:solidFill>
                <a:latin typeface="GuardianTextEgyptian"/>
              </a:rPr>
              <a:t>more races than anyone in </a:t>
            </a:r>
            <a:r>
              <a:rPr lang="en-US" sz="3200" b="0" i="0" dirty="0">
                <a:solidFill>
                  <a:srgbClr val="121212"/>
                </a:solidFill>
                <a:effectLst/>
                <a:latin typeface="GuardianTextEgyptian"/>
              </a:rPr>
              <a:t>history and had more pole positions, more points finishes and more top-three finishes than anyone else, frighteningly for his rivals, he says he may continue driving for another three years.</a:t>
            </a:r>
            <a:endParaRPr lang="en-US"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3305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3"/>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143508" y="1168794"/>
            <a:ext cx="8856984" cy="5262979"/>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a:p>
            <a:pPr algn="ctr"/>
            <a:endParaRPr lang="en-US" sz="3200" b="1" dirty="0">
              <a:effectLst>
                <a:outerShdw blurRad="38100" dist="38100" dir="2700000" algn="tl">
                  <a:srgbClr val="000000">
                    <a:alpha val="43137"/>
                  </a:srgbClr>
                </a:outerShdw>
              </a:effectLst>
            </a:endParaRPr>
          </a:p>
          <a:p>
            <a:pPr algn="ctr"/>
            <a:r>
              <a:rPr lang="en-US" sz="3400" b="0" i="0" dirty="0">
                <a:solidFill>
                  <a:srgbClr val="121212"/>
                </a:solidFill>
                <a:effectLst/>
                <a:latin typeface="GuardianTextEgyptian"/>
              </a:rPr>
              <a:t>He </a:t>
            </a:r>
            <a:r>
              <a:rPr lang="en-US" sz="3400" b="0" i="0" dirty="0">
                <a:solidFill>
                  <a:srgbClr val="FF0000"/>
                </a:solidFill>
                <a:effectLst>
                  <a:outerShdw blurRad="38100" dist="38100" dir="2700000" algn="tl">
                    <a:srgbClr val="000000">
                      <a:alpha val="43137"/>
                    </a:srgbClr>
                  </a:outerShdw>
                </a:effectLst>
                <a:latin typeface="GuardianTextEgyptian"/>
              </a:rPr>
              <a:t>has</a:t>
            </a:r>
            <a:r>
              <a:rPr lang="en-US" sz="3400" b="0" i="0" dirty="0">
                <a:solidFill>
                  <a:srgbClr val="FF0000"/>
                </a:solidFill>
                <a:effectLst/>
                <a:latin typeface="GuardianTextEgyptian"/>
              </a:rPr>
              <a:t> </a:t>
            </a:r>
            <a:r>
              <a:rPr lang="en-US" sz="3400" b="0" i="0" dirty="0">
                <a:effectLst/>
                <a:latin typeface="GuardianTextEgyptian"/>
              </a:rPr>
              <a:t>also just </a:t>
            </a:r>
            <a:r>
              <a:rPr lang="en-US" sz="3400" dirty="0">
                <a:solidFill>
                  <a:srgbClr val="FF0000"/>
                </a:solidFill>
                <a:effectLst>
                  <a:outerShdw blurRad="38100" dist="38100" dir="2700000" algn="tl">
                    <a:srgbClr val="000000">
                      <a:alpha val="43137"/>
                    </a:srgbClr>
                  </a:outerShdw>
                </a:effectLst>
                <a:latin typeface="GuardianTextEgyptian"/>
              </a:rPr>
              <a:t>been</a:t>
            </a:r>
            <a:r>
              <a:rPr lang="en-US" sz="3400" b="0" i="0" dirty="0">
                <a:solidFill>
                  <a:srgbClr val="FF0000"/>
                </a:solidFill>
                <a:effectLst/>
                <a:latin typeface="GuardianTextEgyptian"/>
              </a:rPr>
              <a:t> </a:t>
            </a:r>
            <a:r>
              <a:rPr lang="en-US" sz="3400" dirty="0">
                <a:solidFill>
                  <a:srgbClr val="FF0000"/>
                </a:solidFill>
                <a:effectLst>
                  <a:outerShdw blurRad="38100" dist="38100" dir="2700000" algn="tl">
                    <a:srgbClr val="000000">
                      <a:alpha val="43137"/>
                    </a:srgbClr>
                  </a:outerShdw>
                </a:effectLst>
                <a:latin typeface="GuardianTextEgyptian"/>
              </a:rPr>
              <a:t>voted</a:t>
            </a:r>
            <a:r>
              <a:rPr lang="en-US" sz="3400" b="0" i="0" dirty="0">
                <a:solidFill>
                  <a:srgbClr val="121212"/>
                </a:solidFill>
                <a:effectLst/>
                <a:latin typeface="GuardianTextEgyptian"/>
              </a:rPr>
              <a:t> No 1 in this year’s </a:t>
            </a:r>
            <a:r>
              <a:rPr lang="en-US" sz="3400" b="0" i="0" dirty="0" err="1">
                <a:solidFill>
                  <a:srgbClr val="121212"/>
                </a:solidFill>
                <a:effectLst/>
                <a:latin typeface="GuardianTextEgyptian"/>
              </a:rPr>
              <a:t>Powerlist</a:t>
            </a:r>
            <a:r>
              <a:rPr lang="en-US" sz="3400" b="0" i="0" dirty="0">
                <a:solidFill>
                  <a:srgbClr val="121212"/>
                </a:solidFill>
                <a:effectLst/>
                <a:latin typeface="GuardianTextEgyptian"/>
              </a:rPr>
              <a:t>, which showcases the country’s most influential people of African, African Caribbean or African American heritage and is sent to institutions such as schools and colleges so that children, especially black children, can see what can be achieved with dedication and perseverance. (…)</a:t>
            </a:r>
            <a:endParaRPr lang="en-US" sz="3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51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71754" y="836712"/>
            <a:ext cx="9000492" cy="5663089"/>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a:p>
            <a:pPr algn="ctr"/>
            <a:r>
              <a:rPr lang="en-US" sz="3000" b="0" i="0" dirty="0">
                <a:solidFill>
                  <a:srgbClr val="121212"/>
                </a:solidFill>
                <a:effectLst/>
                <a:latin typeface="GuardianTextEgyptian"/>
              </a:rPr>
              <a:t>His stance is symbolic of the way some of today’s black sports stars are using their celebrity to influence issues that, even 15 years ago, most of their predecessors wouldn’t </a:t>
            </a:r>
            <a:r>
              <a:rPr lang="en-US" sz="3000" b="0" i="0" dirty="0">
                <a:solidFill>
                  <a:srgbClr val="FF0000"/>
                </a:solidFill>
                <a:effectLst>
                  <a:outerShdw blurRad="38100" dist="38100" dir="2700000" algn="tl">
                    <a:srgbClr val="000000">
                      <a:alpha val="43137"/>
                    </a:srgbClr>
                  </a:outerShdw>
                </a:effectLst>
                <a:latin typeface="GuardianTextEgyptian"/>
              </a:rPr>
              <a:t>have touched</a:t>
            </a:r>
            <a:r>
              <a:rPr lang="en-US" sz="3000" b="0" i="0" dirty="0">
                <a:solidFill>
                  <a:srgbClr val="121212"/>
                </a:solidFill>
                <a:effectLst/>
                <a:latin typeface="GuardianTextEgyptian"/>
              </a:rPr>
              <a:t>. Apart from some notable examples, from the late 80s through to the early 00s black athletes – perhaps wary of losing lucrative sponsorship deals, perhaps because of the less receptive climate, or even perhaps they were not interested in such matters – tended to focus on making money and keeping quiet. Now, however, if you don’t do something or say something, you are seen as part of the problem.</a:t>
            </a:r>
            <a:endParaRPr lang="en-US"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1690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71754" y="836712"/>
            <a:ext cx="9000492" cy="5509200"/>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a:p>
            <a:pPr algn="ctr"/>
            <a:endParaRPr lang="en-US" sz="3200" b="0" i="0" dirty="0">
              <a:solidFill>
                <a:srgbClr val="121212"/>
              </a:solidFill>
              <a:effectLst/>
              <a:latin typeface="GuardianTextEgyptian"/>
            </a:endParaRPr>
          </a:p>
          <a:p>
            <a:pPr algn="ctr"/>
            <a:r>
              <a:rPr lang="en-US" sz="3200" b="0" i="0" dirty="0">
                <a:solidFill>
                  <a:srgbClr val="121212"/>
                </a:solidFill>
                <a:effectLst/>
                <a:latin typeface="GuardianTextEgyptian"/>
              </a:rPr>
              <a:t>But what distinguishes Hamilton is that in Sterling and James’s sports they do not stand alone. There are a large number of high-profile competitors who support them – both black and white. It is a point that </a:t>
            </a:r>
            <a:r>
              <a:rPr lang="en-US" sz="3200" b="0" i="0" dirty="0">
                <a:solidFill>
                  <a:srgbClr val="FF0000"/>
                </a:solidFill>
                <a:effectLst>
                  <a:outerShdw blurRad="38100" dist="38100" dir="2700000" algn="tl">
                    <a:srgbClr val="000000">
                      <a:alpha val="43137"/>
                    </a:srgbClr>
                  </a:outerShdw>
                </a:effectLst>
                <a:latin typeface="GuardianTextEgyptian"/>
              </a:rPr>
              <a:t>has not been lost </a:t>
            </a:r>
            <a:r>
              <a:rPr lang="en-US" sz="3200" b="0" i="0" dirty="0">
                <a:solidFill>
                  <a:srgbClr val="121212"/>
                </a:solidFill>
                <a:effectLst/>
                <a:latin typeface="GuardianTextEgyptian"/>
              </a:rPr>
              <a:t>on Hamilton: “Look at the NBA, who </a:t>
            </a:r>
            <a:r>
              <a:rPr lang="en-US" sz="3200" b="0" i="0" dirty="0">
                <a:solidFill>
                  <a:srgbClr val="FF0000"/>
                </a:solidFill>
                <a:effectLst>
                  <a:outerShdw blurRad="38100" dist="38100" dir="2700000" algn="tl">
                    <a:srgbClr val="000000">
                      <a:alpha val="43137"/>
                    </a:srgbClr>
                  </a:outerShdw>
                </a:effectLst>
                <a:latin typeface="GuardianTextEgyptian"/>
              </a:rPr>
              <a:t>have been </a:t>
            </a:r>
            <a:r>
              <a:rPr lang="en-US" sz="3200" b="0" i="0" dirty="0">
                <a:solidFill>
                  <a:srgbClr val="121212"/>
                </a:solidFill>
                <a:effectLst/>
                <a:latin typeface="GuardianTextEgyptian"/>
              </a:rPr>
              <a:t>amazing. I was so, so surprised and impressed with what people </a:t>
            </a:r>
            <a:r>
              <a:rPr lang="en-US" sz="3200" b="0" i="0" dirty="0">
                <a:solidFill>
                  <a:srgbClr val="FF0000"/>
                </a:solidFill>
                <a:effectLst>
                  <a:outerShdw blurRad="38100" dist="38100" dir="2700000" algn="tl">
                    <a:srgbClr val="000000">
                      <a:alpha val="43137"/>
                    </a:srgbClr>
                  </a:outerShdw>
                </a:effectLst>
                <a:latin typeface="GuardianTextEgyptian"/>
              </a:rPr>
              <a:t>have been</a:t>
            </a:r>
            <a:r>
              <a:rPr lang="en-US" sz="3200" b="0" i="0" dirty="0">
                <a:solidFill>
                  <a:srgbClr val="121212"/>
                </a:solidFill>
                <a:effectLst/>
                <a:latin typeface="GuardianTextEgyptian"/>
              </a:rPr>
              <a:t> doing … what the football </a:t>
            </a:r>
            <a:r>
              <a:rPr lang="en-US" sz="3200" b="0" i="0" dirty="0" err="1">
                <a:solidFill>
                  <a:srgbClr val="121212"/>
                </a:solidFill>
                <a:effectLst/>
                <a:latin typeface="GuardianTextEgyptian"/>
              </a:rPr>
              <a:t>organisations</a:t>
            </a:r>
            <a:r>
              <a:rPr lang="en-US" sz="3200" b="0" i="0" dirty="0">
                <a:solidFill>
                  <a:srgbClr val="121212"/>
                </a:solidFill>
                <a:effectLst/>
                <a:latin typeface="GuardianTextEgyptian"/>
              </a:rPr>
              <a:t> </a:t>
            </a:r>
            <a:r>
              <a:rPr lang="en-US" sz="3200" b="0" i="0" dirty="0">
                <a:solidFill>
                  <a:srgbClr val="FF0000"/>
                </a:solidFill>
                <a:effectLst>
                  <a:outerShdw blurRad="38100" dist="38100" dir="2700000" algn="tl">
                    <a:srgbClr val="000000">
                      <a:alpha val="43137"/>
                    </a:srgbClr>
                  </a:outerShdw>
                </a:effectLst>
                <a:latin typeface="GuardianTextEgyptian"/>
              </a:rPr>
              <a:t>have done</a:t>
            </a:r>
            <a:r>
              <a:rPr lang="en-US" sz="3200" b="0" i="0" dirty="0">
                <a:solidFill>
                  <a:srgbClr val="121212"/>
                </a:solidFill>
                <a:effectLst/>
                <a:latin typeface="GuardianTextEgyptian"/>
              </a:rPr>
              <a:t>.” Yet he himself </a:t>
            </a:r>
            <a:r>
              <a:rPr lang="en-US" sz="3200" b="0" i="0" dirty="0">
                <a:solidFill>
                  <a:srgbClr val="FF0000"/>
                </a:solidFill>
                <a:effectLst>
                  <a:outerShdw blurRad="38100" dist="38100" dir="2700000" algn="tl">
                    <a:srgbClr val="000000">
                      <a:alpha val="43137"/>
                    </a:srgbClr>
                  </a:outerShdw>
                </a:effectLst>
                <a:latin typeface="GuardianTextEgyptian"/>
              </a:rPr>
              <a:t>hasn’t enjoyed </a:t>
            </a:r>
            <a:r>
              <a:rPr lang="en-US" sz="3200" b="0" i="0" dirty="0">
                <a:solidFill>
                  <a:srgbClr val="121212"/>
                </a:solidFill>
                <a:effectLst/>
                <a:latin typeface="GuardianTextEgyptian"/>
              </a:rPr>
              <a:t>the luxury of such company.</a:t>
            </a:r>
            <a:endParaRPr lang="en-US"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54587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71754" y="836712"/>
            <a:ext cx="9000492" cy="5755422"/>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a:p>
            <a:pPr algn="ctr"/>
            <a:r>
              <a:rPr lang="en-US" sz="2800" b="0" i="0" dirty="0">
                <a:solidFill>
                  <a:srgbClr val="121212"/>
                </a:solidFill>
                <a:effectLst/>
                <a:latin typeface="GuardianTextEgyptian"/>
              </a:rPr>
              <a:t>Formula One racing began in 1950. In the intervening years some 750 young men </a:t>
            </a:r>
            <a:r>
              <a:rPr lang="en-US" sz="2800" b="0" i="0" dirty="0">
                <a:solidFill>
                  <a:srgbClr val="FF0000"/>
                </a:solidFill>
                <a:effectLst>
                  <a:outerShdw blurRad="38100" dist="38100" dir="2700000" algn="tl">
                    <a:srgbClr val="000000">
                      <a:alpha val="43137"/>
                    </a:srgbClr>
                  </a:outerShdw>
                </a:effectLst>
                <a:latin typeface="GuardianTextEgyptian"/>
              </a:rPr>
              <a:t>have taken </a:t>
            </a:r>
            <a:r>
              <a:rPr lang="en-US" sz="2800" b="0" i="0" dirty="0">
                <a:solidFill>
                  <a:srgbClr val="121212"/>
                </a:solidFill>
                <a:effectLst/>
                <a:latin typeface="GuardianTextEgyptian"/>
              </a:rPr>
              <a:t>to the track. Hamilton is still the only one of African Caribbean heritage.</a:t>
            </a:r>
          </a:p>
          <a:p>
            <a:pPr algn="ctr"/>
            <a:r>
              <a:rPr lang="en-US" sz="2800" b="0" i="0" dirty="0">
                <a:solidFill>
                  <a:srgbClr val="121212"/>
                </a:solidFill>
                <a:effectLst/>
                <a:latin typeface="GuardianTextEgyptian"/>
              </a:rPr>
              <a:t>Since Hamilton made the decision to start using his platform for more than showering the second- and third-placed drivers with champagne, he </a:t>
            </a:r>
            <a:r>
              <a:rPr lang="en-US" sz="2800" b="0" i="0" dirty="0">
                <a:solidFill>
                  <a:srgbClr val="FF0000"/>
                </a:solidFill>
                <a:effectLst>
                  <a:outerShdw blurRad="38100" dist="38100" dir="2700000" algn="tl">
                    <a:srgbClr val="000000">
                      <a:alpha val="43137"/>
                    </a:srgbClr>
                  </a:outerShdw>
                </a:effectLst>
                <a:latin typeface="GuardianTextEgyptian"/>
              </a:rPr>
              <a:t>has been </a:t>
            </a:r>
            <a:r>
              <a:rPr lang="en-US" sz="2800" b="0" i="0" dirty="0">
                <a:solidFill>
                  <a:srgbClr val="121212"/>
                </a:solidFill>
                <a:effectLst/>
                <a:latin typeface="GuardianTextEgyptian"/>
              </a:rPr>
              <a:t>a whirlwind. He </a:t>
            </a:r>
            <a:r>
              <a:rPr lang="en-US" sz="2800" b="0" i="0" dirty="0">
                <a:solidFill>
                  <a:srgbClr val="FF0000"/>
                </a:solidFill>
                <a:effectLst>
                  <a:outerShdw blurRad="38100" dist="38100" dir="2700000" algn="tl">
                    <a:srgbClr val="000000">
                      <a:alpha val="43137"/>
                    </a:srgbClr>
                  </a:outerShdw>
                </a:effectLst>
                <a:latin typeface="GuardianTextEgyptian"/>
              </a:rPr>
              <a:t>has encouraged </a:t>
            </a:r>
            <a:r>
              <a:rPr lang="en-US" sz="2800" b="0" i="0" dirty="0">
                <a:solidFill>
                  <a:srgbClr val="121212"/>
                </a:solidFill>
                <a:effectLst/>
                <a:latin typeface="GuardianTextEgyptian"/>
              </a:rPr>
              <a:t>competitors to back him by taking a knee before each race; convinced his team, Mercedes, to change its cars’ livery from silver to black; and </a:t>
            </a:r>
            <a:r>
              <a:rPr lang="en-US" sz="2800" dirty="0">
                <a:solidFill>
                  <a:srgbClr val="121212"/>
                </a:solidFill>
                <a:latin typeface="GuardianTextEgyptian"/>
              </a:rPr>
              <a:t>set up a commission </a:t>
            </a:r>
            <a:r>
              <a:rPr lang="en-US" sz="2800" b="0" i="0" dirty="0">
                <a:solidFill>
                  <a:srgbClr val="121212"/>
                </a:solidFill>
                <a:effectLst/>
                <a:latin typeface="GuardianTextEgyptian"/>
              </a:rPr>
              <a:t>to make the sport more diverse at all levels of employment – all the while showcasing the Black Lives Matter cause with a T-shirt and matching BLM facemask.</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4444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467544" y="1412776"/>
            <a:ext cx="8208912" cy="4462760"/>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a:endParaRPr lang="en-US" sz="3200" b="1" dirty="0">
              <a:effectLst>
                <a:outerShdw blurRad="38100" dist="38100" dir="2700000" algn="tl">
                  <a:srgbClr val="000000">
                    <a:alpha val="43137"/>
                  </a:srgbClr>
                </a:outerShdw>
              </a:effectLst>
            </a:endParaRPr>
          </a:p>
          <a:p>
            <a:pPr algn="ctr"/>
            <a:r>
              <a:rPr lang="en-US" sz="3200" b="0" i="0" dirty="0">
                <a:solidFill>
                  <a:srgbClr val="121212"/>
                </a:solidFill>
                <a:effectLst/>
                <a:latin typeface="GuardianTextEgyptian"/>
              </a:rPr>
              <a:t>“There are some drivers that </a:t>
            </a:r>
            <a:r>
              <a:rPr lang="en-US" sz="3200" b="0" i="0" dirty="0">
                <a:solidFill>
                  <a:srgbClr val="FF0000"/>
                </a:solidFill>
                <a:effectLst>
                  <a:outerShdw blurRad="38100" dist="38100" dir="2700000" algn="tl">
                    <a:srgbClr val="000000">
                      <a:alpha val="43137"/>
                    </a:srgbClr>
                  </a:outerShdw>
                </a:effectLst>
                <a:latin typeface="GuardianTextEgyptian"/>
              </a:rPr>
              <a:t>I’ve worked </a:t>
            </a:r>
            <a:r>
              <a:rPr lang="en-US" sz="3200" b="0" i="0" dirty="0">
                <a:solidFill>
                  <a:srgbClr val="121212"/>
                </a:solidFill>
                <a:effectLst/>
                <a:latin typeface="GuardianTextEgyptian"/>
              </a:rPr>
              <a:t>with who took the knee initially and they’re like [he chuckles, with a mock quizzical look], ‘How long am I supposed to do this for?’ And it’s an interesting question for them, because it obviously shows a lack of understanding.”</a:t>
            </a:r>
          </a:p>
          <a:p>
            <a:pPr algn="ct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838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467544" y="962741"/>
            <a:ext cx="8424936" cy="5509200"/>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a:endParaRPr lang="en-US" sz="3200" b="1" dirty="0">
              <a:effectLst>
                <a:outerShdw blurRad="38100" dist="38100" dir="2700000" algn="tl">
                  <a:srgbClr val="000000">
                    <a:alpha val="43137"/>
                  </a:srgbClr>
                </a:outerShdw>
              </a:effectLst>
            </a:endParaRPr>
          </a:p>
          <a:p>
            <a:pPr algn="ctr"/>
            <a:r>
              <a:rPr lang="en-US" sz="3200" b="0" i="0" dirty="0">
                <a:solidFill>
                  <a:srgbClr val="121212"/>
                </a:solidFill>
                <a:effectLst/>
                <a:latin typeface="GuardianTextEgyptian"/>
              </a:rPr>
              <a:t>Mercedes has been in Formula One since 1954 and whenever it has raced, its cars </a:t>
            </a:r>
            <a:r>
              <a:rPr lang="en-US" sz="3200" b="0" i="0" dirty="0">
                <a:solidFill>
                  <a:srgbClr val="FF0000"/>
                </a:solidFill>
                <a:effectLst>
                  <a:outerShdw blurRad="38100" dist="38100" dir="2700000" algn="tl">
                    <a:srgbClr val="000000">
                      <a:alpha val="43137"/>
                    </a:srgbClr>
                  </a:outerShdw>
                </a:effectLst>
                <a:latin typeface="GuardianTextEgyptian"/>
              </a:rPr>
              <a:t>have </a:t>
            </a:r>
            <a:r>
              <a:rPr lang="en-US" sz="3200" b="0" i="0" dirty="0">
                <a:latin typeface="GuardianTextEgyptian"/>
              </a:rPr>
              <a:t>always</a:t>
            </a:r>
            <a:r>
              <a:rPr lang="en-US" sz="3200" b="0" i="0" dirty="0">
                <a:solidFill>
                  <a:srgbClr val="FF0000"/>
                </a:solidFill>
                <a:effectLst>
                  <a:outerShdw blurRad="38100" dist="38100" dir="2700000" algn="tl">
                    <a:srgbClr val="000000">
                      <a:alpha val="43137"/>
                    </a:srgbClr>
                  </a:outerShdw>
                </a:effectLst>
                <a:latin typeface="GuardianTextEgyptian"/>
              </a:rPr>
              <a:t> had</a:t>
            </a:r>
            <a:r>
              <a:rPr lang="en-US" sz="3200" b="0" i="0" dirty="0">
                <a:solidFill>
                  <a:srgbClr val="121212"/>
                </a:solidFill>
                <a:effectLst/>
                <a:latin typeface="GuardianTextEgyptian"/>
              </a:rPr>
              <a:t> silver livery – the team nickname is the Silver Arrows. At the beginning of this season, however, Mercedes said: “We </a:t>
            </a:r>
            <a:r>
              <a:rPr lang="en-US" sz="3200" b="0" i="0" dirty="0">
                <a:solidFill>
                  <a:srgbClr val="FF0000"/>
                </a:solidFill>
                <a:effectLst>
                  <a:outerShdw blurRad="38100" dist="38100" dir="2700000" algn="tl">
                    <a:srgbClr val="000000">
                      <a:alpha val="43137"/>
                    </a:srgbClr>
                  </a:outerShdw>
                </a:effectLst>
                <a:latin typeface="GuardianTextEgyptian"/>
              </a:rPr>
              <a:t>have chosen </a:t>
            </a:r>
            <a:r>
              <a:rPr lang="en-US" sz="3200" b="0" i="0" dirty="0">
                <a:solidFill>
                  <a:srgbClr val="121212"/>
                </a:solidFill>
                <a:effectLst/>
                <a:latin typeface="GuardianTextEgyptian"/>
              </a:rPr>
              <a:t>to race in an all-black base livery as a public pledge to improve the diversity of our team – and a clear statement that we stand against racism and all forms of discrimination.”</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8879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467544" y="1340768"/>
            <a:ext cx="8424936" cy="3970318"/>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a:endParaRPr lang="en-US" sz="3200" b="1" dirty="0">
              <a:effectLst>
                <a:outerShdw blurRad="38100" dist="38100" dir="2700000" algn="tl">
                  <a:srgbClr val="000000">
                    <a:alpha val="43137"/>
                  </a:srgbClr>
                </a:outerShdw>
              </a:effectLst>
            </a:endParaRPr>
          </a:p>
          <a:p>
            <a:pPr algn="ctr" fontAlgn="base"/>
            <a:r>
              <a:rPr lang="en-US" sz="3200" b="0" i="0" dirty="0">
                <a:solidFill>
                  <a:srgbClr val="121212"/>
                </a:solidFill>
                <a:effectLst/>
                <a:latin typeface="GuardianTextEgyptian"/>
              </a:rPr>
              <a:t>“But I’m so proud of this team for holding themselves accountable and saying: ‘We </a:t>
            </a:r>
            <a:r>
              <a:rPr lang="en-US" sz="3200" b="0" i="0" dirty="0">
                <a:solidFill>
                  <a:srgbClr val="FF0000"/>
                </a:solidFill>
                <a:effectLst>
                  <a:outerShdw blurRad="38100" dist="38100" dir="2700000" algn="tl">
                    <a:srgbClr val="000000">
                      <a:alpha val="43137"/>
                    </a:srgbClr>
                  </a:outerShdw>
                </a:effectLst>
                <a:latin typeface="GuardianTextEgyptian"/>
              </a:rPr>
              <a:t>haven’t done </a:t>
            </a:r>
            <a:r>
              <a:rPr lang="en-US" sz="3200" b="0" i="0" dirty="0">
                <a:solidFill>
                  <a:srgbClr val="121212"/>
                </a:solidFill>
                <a:effectLst/>
                <a:latin typeface="GuardianTextEgyptian"/>
              </a:rPr>
              <a:t>enough, but we can do more moving forwards, and that’s what we’re going to do.’</a:t>
            </a:r>
          </a:p>
          <a:p>
            <a:br>
              <a:rPr lang="en-US" sz="3200" dirty="0"/>
            </a:b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409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359532" y="865980"/>
            <a:ext cx="8604956" cy="5509200"/>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a:endParaRPr lang="en-US" sz="3200" b="1" dirty="0">
              <a:effectLst>
                <a:outerShdw blurRad="38100" dist="38100" dir="2700000" algn="tl">
                  <a:srgbClr val="000000">
                    <a:alpha val="43137"/>
                  </a:srgbClr>
                </a:outerShdw>
              </a:effectLst>
            </a:endParaRPr>
          </a:p>
          <a:p>
            <a:pPr algn="ctr" fontAlgn="base"/>
            <a:r>
              <a:rPr lang="en-US" sz="3200" b="0" i="0" dirty="0">
                <a:solidFill>
                  <a:srgbClr val="121212"/>
                </a:solidFill>
                <a:effectLst/>
                <a:latin typeface="GuardianTextEgyptian"/>
              </a:rPr>
              <a:t>All those years ago, it was clear the articulate, well-mannered kid I ended up talking to was going to be something special. And while his extraordinary success may be something to celebrate, he is determined to make sure his experience as “the only black kid” in Formula One won’t be repeated. Arguably, Hamilton’s most important initiative </a:t>
            </a:r>
            <a:r>
              <a:rPr lang="en-US" sz="3200" b="0" i="0" dirty="0">
                <a:solidFill>
                  <a:srgbClr val="FF0000"/>
                </a:solidFill>
                <a:effectLst>
                  <a:outerShdw blurRad="38100" dist="38100" dir="2700000" algn="tl">
                    <a:srgbClr val="000000">
                      <a:alpha val="43137"/>
                    </a:srgbClr>
                  </a:outerShdw>
                </a:effectLst>
                <a:latin typeface="GuardianTextEgyptian"/>
              </a:rPr>
              <a:t>has been </a:t>
            </a:r>
            <a:r>
              <a:rPr lang="en-US" sz="3200" b="0" i="0" dirty="0">
                <a:solidFill>
                  <a:srgbClr val="121212"/>
                </a:solidFill>
                <a:effectLst/>
                <a:latin typeface="GuardianTextEgyptian"/>
              </a:rPr>
              <a:t>the Hamilton Commission. Talking about it, he lights up.</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6890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179512" y="865980"/>
            <a:ext cx="8784976" cy="5755422"/>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fontAlgn="base"/>
            <a:endParaRPr lang="en-US" sz="2800" b="0" i="0" dirty="0">
              <a:solidFill>
                <a:srgbClr val="121212"/>
              </a:solidFill>
              <a:effectLst/>
              <a:latin typeface="GuardianTextEgyptian"/>
            </a:endParaRPr>
          </a:p>
          <a:p>
            <a:pPr algn="ctr" fontAlgn="base"/>
            <a:r>
              <a:rPr lang="en-US" sz="2800" b="0" i="0" dirty="0">
                <a:solidFill>
                  <a:srgbClr val="121212"/>
                </a:solidFill>
                <a:effectLst/>
                <a:latin typeface="GuardianTextEgyptian"/>
              </a:rPr>
              <a:t>“So this commission, which I’m really, really proud to be partnering on with the Royal Academy of Engineering, is a research project to identify the barriers for black people who are trying to enter into Stem roles in motorsport. I reached out to all these different, super-important and professional people. Each of them </a:t>
            </a:r>
            <a:r>
              <a:rPr lang="en-US" sz="2800" b="0" i="0" dirty="0">
                <a:solidFill>
                  <a:srgbClr val="FF0000"/>
                </a:solidFill>
                <a:effectLst>
                  <a:outerShdw blurRad="38100" dist="38100" dir="2700000" algn="tl">
                    <a:srgbClr val="000000">
                      <a:alpha val="43137"/>
                    </a:srgbClr>
                  </a:outerShdw>
                </a:effectLst>
                <a:latin typeface="GuardianTextEgyptian"/>
              </a:rPr>
              <a:t>has been </a:t>
            </a:r>
            <a:r>
              <a:rPr lang="en-US" sz="2800" b="0" i="0" dirty="0">
                <a:solidFill>
                  <a:srgbClr val="121212"/>
                </a:solidFill>
                <a:effectLst/>
                <a:latin typeface="GuardianTextEgyptian"/>
              </a:rPr>
              <a:t>chosen for their expertise in their field. And I really, really feel that they’re going to be able to enhance our research. I want to be able to take the findings and come out with some real, tangible results that we can apply to the industry to create opportunity.</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2891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6F314D0C-A05B-44F4-A6DF-307F49E57080}"/>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268760" y="77804"/>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373097" y="1332750"/>
            <a:ext cx="8397806" cy="4662815"/>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a:effectLst>
                  <a:outerShdw blurRad="38100" dist="38100" dir="2700000" algn="tl">
                    <a:srgbClr val="000000">
                      <a:alpha val="43137"/>
                    </a:srgbClr>
                  </a:outerShdw>
                </a:effectLst>
              </a:rPr>
              <a:t>Uma </a:t>
            </a:r>
            <a:r>
              <a:rPr lang="en-US" sz="3300" dirty="0" err="1">
                <a:effectLst>
                  <a:outerShdw blurRad="38100" dist="38100" dir="2700000" algn="tl">
                    <a:srgbClr val="000000">
                      <a:alpha val="43137"/>
                    </a:srgbClr>
                  </a:outerShdw>
                </a:effectLst>
              </a:rPr>
              <a:t>ação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em</a:t>
            </a:r>
            <a:r>
              <a:rPr lang="en-US" sz="3300" dirty="0">
                <a:effectLst>
                  <a:outerShdw blurRad="38100" dist="38100" dir="2700000" algn="tl">
                    <a:srgbClr val="000000">
                      <a:alpha val="43137"/>
                    </a:srgbClr>
                  </a:outerShdw>
                </a:effectLst>
              </a:rPr>
              <a:t> um tempo </a:t>
            </a:r>
            <a:r>
              <a:rPr lang="en-US" sz="3300" dirty="0" err="1">
                <a:solidFill>
                  <a:srgbClr val="FF0000"/>
                </a:solidFill>
                <a:effectLst>
                  <a:outerShdw blurRad="38100" dist="38100" dir="2700000" algn="tl">
                    <a:srgbClr val="000000">
                      <a:alpha val="43137"/>
                    </a:srgbClr>
                  </a:outerShdw>
                </a:effectLst>
              </a:rPr>
              <a:t>in</a:t>
            </a:r>
            <a:r>
              <a:rPr lang="en-US" sz="3300" dirty="0" err="1">
                <a:effectLst>
                  <a:outerShdw blurRad="38100" dist="38100" dir="2700000" algn="tl">
                    <a:srgbClr val="000000">
                      <a:alpha val="43137"/>
                    </a:srgbClr>
                  </a:outerShdw>
                </a:effectLst>
              </a:rPr>
              <a:t>determinado</a:t>
            </a:r>
            <a:r>
              <a:rPr lang="en-US" sz="3300" dirty="0">
                <a:effectLst>
                  <a:outerShdw blurRad="38100" dist="38100" dir="2700000" algn="tl">
                    <a:srgbClr val="000000">
                      <a:alpha val="43137"/>
                    </a:srgbClr>
                  </a:outerShdw>
                </a:effectLst>
              </a:rPr>
              <a:t> no </a:t>
            </a:r>
            <a:r>
              <a:rPr lang="en-US" sz="3300" dirty="0" err="1">
                <a:effectLst>
                  <a:outerShdw blurRad="38100" dist="38100" dir="2700000" algn="tl">
                    <a:srgbClr val="000000">
                      <a:alpha val="43137"/>
                    </a:srgbClr>
                  </a:outerShdw>
                </a:effectLst>
              </a:rPr>
              <a:t>passado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não</a:t>
            </a:r>
            <a:r>
              <a:rPr lang="en-US" sz="3300" dirty="0">
                <a:effectLst>
                  <a:outerShdw blurRad="38100" dist="38100" dir="2700000" algn="tl">
                    <a:srgbClr val="000000">
                      <a:alpha val="43137"/>
                    </a:srgbClr>
                  </a:outerShdw>
                </a:effectLst>
              </a:rPr>
              <a:t> sei </a:t>
            </a:r>
            <a:r>
              <a:rPr lang="en-US" sz="3300" dirty="0" err="1">
                <a:effectLst>
                  <a:outerShdw blurRad="38100" dist="38100" dir="2700000" algn="tl">
                    <a:srgbClr val="000000">
                      <a:alpha val="43137"/>
                    </a:srgbClr>
                  </a:outerShdw>
                </a:effectLst>
              </a:rPr>
              <a:t>quando</a:t>
            </a:r>
            <a:r>
              <a:rPr lang="en-US" sz="3300" dirty="0">
                <a:effectLst>
                  <a:outerShdw blurRad="38100" dist="38100" dir="2700000" algn="tl">
                    <a:srgbClr val="000000">
                      <a:alpha val="43137"/>
                    </a:srgbClr>
                  </a:outerShdw>
                </a:effectLst>
              </a:rPr>
              <a:t>)</a:t>
            </a:r>
          </a:p>
          <a:p>
            <a:pPr algn="ctr"/>
            <a:r>
              <a:rPr lang="en-US" sz="3300" b="1" dirty="0">
                <a:effectLst>
                  <a:outerShdw blurRad="38100" dist="38100" dir="2700000" algn="tl">
                    <a:srgbClr val="000000">
                      <a:alpha val="43137"/>
                    </a:srgbClr>
                  </a:outerShdw>
                </a:effectLst>
              </a:rPr>
              <a:t>Tom </a:t>
            </a:r>
            <a:r>
              <a:rPr lang="en-US" sz="3300" b="1" dirty="0">
                <a:solidFill>
                  <a:srgbClr val="FF0000"/>
                </a:solidFill>
                <a:effectLst>
                  <a:outerShdw blurRad="38100" dist="38100" dir="2700000" algn="tl">
                    <a:srgbClr val="000000">
                      <a:alpha val="43137"/>
                    </a:srgbClr>
                  </a:outerShdw>
                </a:effectLst>
              </a:rPr>
              <a:t>has travelled </a:t>
            </a:r>
            <a:r>
              <a:rPr lang="en-US" sz="3300" b="1" dirty="0">
                <a:effectLst>
                  <a:outerShdw blurRad="38100" dist="38100" dir="2700000" algn="tl">
                    <a:srgbClr val="000000">
                      <a:alpha val="43137"/>
                    </a:srgbClr>
                  </a:outerShdw>
                </a:effectLst>
              </a:rPr>
              <a:t>to England before.</a:t>
            </a:r>
          </a:p>
          <a:p>
            <a:pPr algn="ctr"/>
            <a:r>
              <a:rPr lang="en-US" sz="3300" b="1" dirty="0">
                <a:effectLst>
                  <a:outerShdw blurRad="38100" dist="38100" dir="2700000" algn="tl">
                    <a:srgbClr val="000000">
                      <a:alpha val="43137"/>
                    </a:srgbClr>
                  </a:outerShdw>
                </a:effectLst>
              </a:rPr>
              <a:t>My parents </a:t>
            </a:r>
            <a:r>
              <a:rPr lang="en-US" sz="3300" b="1" dirty="0">
                <a:solidFill>
                  <a:srgbClr val="FF0000"/>
                </a:solidFill>
                <a:effectLst>
                  <a:outerShdw blurRad="38100" dist="38100" dir="2700000" algn="tl">
                    <a:srgbClr val="000000">
                      <a:alpha val="43137"/>
                    </a:srgbClr>
                  </a:outerShdw>
                </a:effectLst>
              </a:rPr>
              <a:t>have said </a:t>
            </a:r>
            <a:r>
              <a:rPr lang="en-US" sz="3300" b="1" dirty="0">
                <a:effectLst>
                  <a:outerShdw blurRad="38100" dist="38100" dir="2700000" algn="tl">
                    <a:srgbClr val="000000">
                      <a:alpha val="43137"/>
                    </a:srgbClr>
                  </a:outerShdw>
                </a:effectLst>
              </a:rPr>
              <a:t>this to me.</a:t>
            </a:r>
          </a:p>
          <a:p>
            <a:pPr algn="ctr"/>
            <a:endParaRPr lang="en-US" sz="3300" b="1" dirty="0">
              <a:effectLst>
                <a:outerShdw blurRad="38100" dist="38100" dir="2700000" algn="tl">
                  <a:srgbClr val="000000">
                    <a:alpha val="43137"/>
                  </a:srgbClr>
                </a:outerShdw>
              </a:effectLst>
            </a:endParaRPr>
          </a:p>
          <a:p>
            <a:pPr marL="457200" indent="-457200" algn="ctr">
              <a:buFont typeface="Wingdings" panose="05000000000000000000" pitchFamily="2" charset="2"/>
              <a:buChar char="q"/>
            </a:pPr>
            <a:r>
              <a:rPr lang="en-US" sz="3300" dirty="0" err="1">
                <a:effectLst>
                  <a:outerShdw blurRad="38100" dist="38100" dir="2700000" algn="tl">
                    <a:srgbClr val="000000">
                      <a:alpha val="43137"/>
                    </a:srgbClr>
                  </a:outerShdw>
                </a:effectLst>
              </a:rPr>
              <a:t>Quando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você</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não</a:t>
            </a:r>
            <a:r>
              <a:rPr lang="en-US" sz="3300" dirty="0">
                <a:effectLst>
                  <a:outerShdw blurRad="38100" dist="38100" dir="2700000" algn="tl">
                    <a:srgbClr val="000000">
                      <a:alpha val="43137"/>
                    </a:srgbClr>
                  </a:outerShdw>
                </a:effectLst>
              </a:rPr>
              <a:t> sabe se </a:t>
            </a:r>
            <a:r>
              <a:rPr lang="en-US" sz="3300" dirty="0" err="1">
                <a:effectLst>
                  <a:outerShdw blurRad="38100" dist="38100" dir="2700000" algn="tl">
                    <a:srgbClr val="000000">
                      <a:alpha val="43137"/>
                    </a:srgbClr>
                  </a:outerShdw>
                </a:effectLst>
              </a:rPr>
              <a:t>aconteceu</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nem</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quando</a:t>
            </a:r>
            <a:r>
              <a:rPr lang="en-US" sz="3300" dirty="0">
                <a:effectLst>
                  <a:outerShdw blurRad="38100" dist="38100" dir="2700000" algn="tl">
                    <a:srgbClr val="000000">
                      <a:alpha val="43137"/>
                    </a:srgbClr>
                  </a:outerShdw>
                </a:effectLst>
              </a:rPr>
              <a:t>:</a:t>
            </a:r>
          </a:p>
          <a:p>
            <a:pPr algn="ctr"/>
            <a:r>
              <a:rPr lang="en-US" sz="3300" b="1" dirty="0">
                <a:solidFill>
                  <a:srgbClr val="FF0000"/>
                </a:solidFill>
                <a:effectLst>
                  <a:outerShdw blurRad="38100" dist="38100" dir="2700000" algn="tl">
                    <a:srgbClr val="000000">
                      <a:alpha val="43137"/>
                    </a:srgbClr>
                  </a:outerShdw>
                </a:effectLst>
              </a:rPr>
              <a:t>Have</a:t>
            </a:r>
            <a:r>
              <a:rPr lang="en-US" sz="3300" b="1" dirty="0">
                <a:effectLst>
                  <a:outerShdw blurRad="38100" dist="38100" dir="2700000" algn="tl">
                    <a:srgbClr val="000000">
                      <a:alpha val="43137"/>
                    </a:srgbClr>
                  </a:outerShdw>
                </a:effectLst>
              </a:rPr>
              <a:t> you ever </a:t>
            </a:r>
            <a:r>
              <a:rPr lang="en-US" sz="3300" b="1" dirty="0">
                <a:solidFill>
                  <a:srgbClr val="FF0000"/>
                </a:solidFill>
                <a:effectLst>
                  <a:outerShdw blurRad="38100" dist="38100" dir="2700000" algn="tl">
                    <a:srgbClr val="000000">
                      <a:alpha val="43137"/>
                    </a:srgbClr>
                  </a:outerShdw>
                </a:effectLst>
              </a:rPr>
              <a:t>travelled</a:t>
            </a:r>
            <a:r>
              <a:rPr lang="en-US" sz="3300" b="1" dirty="0">
                <a:effectLst>
                  <a:outerShdw blurRad="38100" dist="38100" dir="2700000" algn="tl">
                    <a:srgbClr val="000000">
                      <a:alpha val="43137"/>
                    </a:srgbClr>
                  </a:outerShdw>
                </a:effectLst>
              </a:rPr>
              <a:t> by airplane?</a:t>
            </a:r>
          </a:p>
          <a:p>
            <a:pPr algn="ctr"/>
            <a:r>
              <a:rPr lang="en-US" sz="3300" b="1" dirty="0">
                <a:effectLst>
                  <a:outerShdw blurRad="38100" dist="38100" dir="2700000" algn="tl">
                    <a:srgbClr val="000000">
                      <a:alpha val="43137"/>
                    </a:srgbClr>
                  </a:outerShdw>
                </a:effectLst>
              </a:rPr>
              <a:t>You </a:t>
            </a:r>
            <a:r>
              <a:rPr lang="en-US" sz="3300" b="1" dirty="0">
                <a:solidFill>
                  <a:srgbClr val="FF0000"/>
                </a:solidFill>
                <a:effectLst>
                  <a:outerShdw blurRad="38100" dist="38100" dir="2700000" algn="tl">
                    <a:srgbClr val="000000">
                      <a:alpha val="43137"/>
                    </a:srgbClr>
                  </a:outerShdw>
                </a:effectLst>
              </a:rPr>
              <a:t>have been </a:t>
            </a:r>
            <a:r>
              <a:rPr lang="en-US" sz="3300" b="1" dirty="0">
                <a:effectLst>
                  <a:outerShdw blurRad="38100" dist="38100" dir="2700000" algn="tl">
                    <a:srgbClr val="000000">
                      <a:alpha val="43137"/>
                    </a:srgbClr>
                  </a:outerShdw>
                </a:effectLst>
              </a:rPr>
              <a:t>to Canada already, right?</a:t>
            </a:r>
          </a:p>
        </p:txBody>
      </p:sp>
    </p:spTree>
    <p:extLst>
      <p:ext uri="{BB962C8B-B14F-4D97-AF65-F5344CB8AC3E}">
        <p14:creationId xmlns:p14="http://schemas.microsoft.com/office/powerpoint/2010/main" val="4268231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539552" y="1767006"/>
            <a:ext cx="8245424" cy="3323987"/>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fontAlgn="base"/>
            <a:endParaRPr lang="en-US" sz="2800" b="0" i="0" dirty="0">
              <a:solidFill>
                <a:srgbClr val="121212"/>
              </a:solidFill>
              <a:effectLst/>
              <a:latin typeface="GuardianTextEgyptian"/>
            </a:endParaRPr>
          </a:p>
          <a:p>
            <a:pPr algn="ctr" fontAlgn="base"/>
            <a:r>
              <a:rPr lang="en-US" sz="3000" b="0" i="0" dirty="0">
                <a:solidFill>
                  <a:srgbClr val="121212"/>
                </a:solidFill>
                <a:effectLst/>
                <a:latin typeface="GuardianTextEgyptian"/>
              </a:rPr>
              <a:t>“I want to look back on Formula One in 10 years’ time and really see change because yes, we have this Black Lives Matter moment and there’s a mic and people are hearing it, but you</a:t>
            </a:r>
            <a:r>
              <a:rPr lang="en-US" sz="3000" b="0" i="0" dirty="0">
                <a:solidFill>
                  <a:srgbClr val="FF0000"/>
                </a:solidFill>
                <a:effectLst>
                  <a:outerShdw blurRad="38100" dist="38100" dir="2700000" algn="tl">
                    <a:srgbClr val="000000">
                      <a:alpha val="43137"/>
                    </a:srgbClr>
                  </a:outerShdw>
                </a:effectLst>
                <a:latin typeface="GuardianTextEgyptian"/>
              </a:rPr>
              <a:t>’ve got </a:t>
            </a:r>
            <a:r>
              <a:rPr lang="en-US" sz="3000" b="0" i="0" dirty="0">
                <a:solidFill>
                  <a:srgbClr val="121212"/>
                </a:solidFill>
                <a:effectLst/>
                <a:latin typeface="GuardianTextEgyptian"/>
              </a:rPr>
              <a:t>to really do the work to activate change.”</a:t>
            </a:r>
            <a:endParaRPr lang="en-US"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2355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2"/>
            <a:ext cx="6213376" cy="920539"/>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539552" y="1767006"/>
            <a:ext cx="8245424" cy="3323987"/>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200" dirty="0" err="1">
                <a:effectLst>
                  <a:outerShdw blurRad="38100" dist="38100" dir="2700000" algn="tl">
                    <a:srgbClr val="000000">
                      <a:alpha val="43137"/>
                    </a:srgbClr>
                  </a:outerShdw>
                </a:effectLst>
              </a:rPr>
              <a:t>Diga</a:t>
            </a:r>
            <a:r>
              <a:rPr lang="en-US" sz="3200" dirty="0">
                <a:effectLst>
                  <a:outerShdw blurRad="38100" dist="38100" dir="2700000" algn="tl">
                    <a:srgbClr val="000000">
                      <a:alpha val="43137"/>
                    </a:srgbClr>
                  </a:outerShdw>
                </a:effectLst>
              </a:rPr>
              <a:t> o </a:t>
            </a:r>
            <a:r>
              <a:rPr lang="en-US" sz="3200" dirty="0" err="1">
                <a:effectLst>
                  <a:outerShdw blurRad="38100" dist="38100" dir="2700000" algn="tl">
                    <a:srgbClr val="000000">
                      <a:alpha val="43137"/>
                    </a:srgbClr>
                  </a:outerShdw>
                </a:effectLst>
              </a:rPr>
              <a:t>uso</a:t>
            </a:r>
            <a:r>
              <a:rPr lang="en-US" sz="3200" dirty="0">
                <a:effectLst>
                  <a:outerShdw blurRad="38100" dist="38100" dir="2700000" algn="tl">
                    <a:srgbClr val="000000">
                      <a:alpha val="43137"/>
                    </a:srgbClr>
                  </a:outerShdw>
                </a:effectLst>
              </a:rPr>
              <a:t> do Present Perfect no </a:t>
            </a:r>
            <a:r>
              <a:rPr lang="en-US" sz="3200" dirty="0" err="1">
                <a:effectLst>
                  <a:outerShdw blurRad="38100" dist="38100" dir="2700000" algn="tl">
                    <a:srgbClr val="000000">
                      <a:alpha val="43137"/>
                    </a:srgbClr>
                  </a:outerShdw>
                </a:effectLst>
              </a:rPr>
              <a:t>texto</a:t>
            </a:r>
            <a:r>
              <a:rPr lang="en-US" sz="3200" dirty="0">
                <a:effectLst>
                  <a:outerShdw blurRad="38100" dist="38100" dir="2700000" algn="tl">
                    <a:srgbClr val="000000">
                      <a:alpha val="43137"/>
                    </a:srgbClr>
                  </a:outerShdw>
                </a:effectLst>
              </a:rPr>
              <a:t> </a:t>
            </a:r>
            <a:r>
              <a:rPr lang="en-US" sz="3200" dirty="0" err="1">
                <a:effectLst>
                  <a:outerShdw blurRad="38100" dist="38100" dir="2700000" algn="tl">
                    <a:srgbClr val="000000">
                      <a:alpha val="43137"/>
                    </a:srgbClr>
                  </a:outerShdw>
                </a:effectLst>
              </a:rPr>
              <a:t>abaixo</a:t>
            </a:r>
            <a:r>
              <a:rPr lang="en-US" sz="3200" dirty="0">
                <a:effectLst>
                  <a:outerShdw blurRad="38100" dist="38100" dir="2700000" algn="tl">
                    <a:srgbClr val="000000">
                      <a:alpha val="43137"/>
                    </a:srgbClr>
                  </a:outerShdw>
                </a:effectLst>
              </a:rPr>
              <a:t>:</a:t>
            </a:r>
          </a:p>
          <a:p>
            <a:pPr algn="ctr" fontAlgn="base"/>
            <a:endParaRPr lang="en-US" sz="2800" b="0" i="0" dirty="0">
              <a:solidFill>
                <a:srgbClr val="121212"/>
              </a:solidFill>
              <a:effectLst/>
              <a:latin typeface="GuardianTextEgyptian"/>
            </a:endParaRPr>
          </a:p>
          <a:p>
            <a:pPr algn="ctr" fontAlgn="base"/>
            <a:r>
              <a:rPr lang="en-US" sz="3000" b="0" i="0" dirty="0">
                <a:solidFill>
                  <a:srgbClr val="121212"/>
                </a:solidFill>
                <a:effectLst/>
                <a:latin typeface="GuardianTextEgyptian"/>
              </a:rPr>
              <a:t>“I want to look back on Formula One in 10 years’ time and really see change because yes, we have this Black Lives Matter moment and there’s a mic and people are hearing it, but you</a:t>
            </a:r>
            <a:r>
              <a:rPr lang="en-US" sz="3000" b="0" i="0" dirty="0">
                <a:solidFill>
                  <a:srgbClr val="FF0000"/>
                </a:solidFill>
                <a:effectLst>
                  <a:outerShdw blurRad="38100" dist="38100" dir="2700000" algn="tl">
                    <a:srgbClr val="000000">
                      <a:alpha val="43137"/>
                    </a:srgbClr>
                  </a:outerShdw>
                </a:effectLst>
                <a:latin typeface="GuardianTextEgyptian"/>
              </a:rPr>
              <a:t>’ve got </a:t>
            </a:r>
            <a:r>
              <a:rPr lang="en-US" sz="3000" b="0" i="0" dirty="0">
                <a:solidFill>
                  <a:srgbClr val="121212"/>
                </a:solidFill>
                <a:effectLst/>
                <a:latin typeface="GuardianTextEgyptian"/>
              </a:rPr>
              <a:t>to really do the work to activate change.”</a:t>
            </a:r>
            <a:endParaRPr lang="en-US"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4815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acy\Pictures\diapositivas y fondos\white-blue-vector-download-back-to-info.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4098" name="Picture 2" descr="http://www.memegenerator.es/imagenes/memes/86/3446795.jpg"/>
          <p:cNvPicPr>
            <a:picLocks noChangeAspect="1" noChangeArrowheads="1"/>
          </p:cNvPicPr>
          <p:nvPr/>
        </p:nvPicPr>
        <p:blipFill>
          <a:blip r:embed="rId3" cstate="print"/>
          <a:srcRect/>
          <a:stretch>
            <a:fillRect/>
          </a:stretch>
        </p:blipFill>
        <p:spPr bwMode="auto">
          <a:xfrm>
            <a:off x="2555776" y="1340768"/>
            <a:ext cx="3960440" cy="3810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843808" y="-27384"/>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683568" y="980728"/>
            <a:ext cx="8280920" cy="5678478"/>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err="1">
                <a:effectLst>
                  <a:outerShdw blurRad="38100" dist="38100" dir="2700000" algn="tl">
                    <a:srgbClr val="000000">
                      <a:alpha val="43137"/>
                    </a:srgbClr>
                  </a:outerShdw>
                </a:effectLst>
              </a:rPr>
              <a:t>Mudanças</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longo</a:t>
            </a:r>
            <a:r>
              <a:rPr lang="en-US" sz="3300" dirty="0">
                <a:effectLst>
                  <a:outerShdw blurRad="38100" dist="38100" dir="2700000" algn="tl">
                    <a:srgbClr val="000000">
                      <a:alpha val="43137"/>
                    </a:srgbClr>
                  </a:outerShdw>
                </a:effectLst>
              </a:rPr>
              <a:t> do tempo (</a:t>
            </a:r>
            <a:r>
              <a:rPr lang="en-US" sz="3300" dirty="0" err="1">
                <a:effectLst>
                  <a:outerShdw blurRad="38100" dist="38100" dir="2700000" algn="tl">
                    <a:srgbClr val="000000">
                      <a:alpha val="43137"/>
                    </a:srgbClr>
                  </a:outerShdw>
                </a:effectLst>
              </a:rPr>
              <a:t>ações</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iniciadas</a:t>
            </a:r>
            <a:r>
              <a:rPr lang="en-US" sz="3300" dirty="0">
                <a:effectLst>
                  <a:outerShdw blurRad="38100" dist="38100" dir="2700000" algn="tl">
                    <a:srgbClr val="000000">
                      <a:alpha val="43137"/>
                    </a:srgbClr>
                  </a:outerShdw>
                </a:effectLst>
              </a:rPr>
              <a:t> no </a:t>
            </a:r>
            <a:r>
              <a:rPr lang="en-US" sz="3300" dirty="0" err="1">
                <a:effectLst>
                  <a:outerShdw blurRad="38100" dist="38100" dir="2700000" algn="tl">
                    <a:srgbClr val="000000">
                      <a:alpha val="43137"/>
                    </a:srgbClr>
                  </a:outerShdw>
                </a:effectLst>
              </a:rPr>
              <a:t>passado</a:t>
            </a:r>
            <a:r>
              <a:rPr lang="en-US" sz="3300" dirty="0">
                <a:effectLst>
                  <a:outerShdw blurRad="38100" dist="38100" dir="2700000" algn="tl">
                    <a:srgbClr val="000000">
                      <a:alpha val="43137"/>
                    </a:srgbClr>
                  </a:outerShdw>
                </a:effectLst>
              </a:rPr>
              <a:t> e que </a:t>
            </a:r>
            <a:r>
              <a:rPr lang="en-US" sz="3300" dirty="0" err="1">
                <a:effectLst>
                  <a:outerShdw blurRad="38100" dist="38100" dir="2700000" algn="tl">
                    <a:srgbClr val="000000">
                      <a:alpha val="43137"/>
                    </a:srgbClr>
                  </a:outerShdw>
                </a:effectLst>
              </a:rPr>
              <a:t>ainda</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acontecem</a:t>
            </a:r>
            <a:r>
              <a:rPr lang="en-US" sz="3300" dirty="0">
                <a:effectLst>
                  <a:outerShdw blurRad="38100" dist="38100" dir="2700000" algn="tl">
                    <a:srgbClr val="000000">
                      <a:alpha val="43137"/>
                    </a:srgbClr>
                  </a:outerShdw>
                </a:effectLst>
              </a:rPr>
              <a:t>)</a:t>
            </a:r>
          </a:p>
          <a:p>
            <a:pPr algn="ctr"/>
            <a:r>
              <a:rPr lang="en-US" sz="3300" b="1" dirty="0">
                <a:effectLst>
                  <a:outerShdw blurRad="38100" dist="38100" dir="2700000" algn="tl">
                    <a:srgbClr val="000000">
                      <a:alpha val="43137"/>
                    </a:srgbClr>
                  </a:outerShdw>
                </a:effectLst>
              </a:rPr>
              <a:t>My English </a:t>
            </a:r>
            <a:r>
              <a:rPr lang="en-US" sz="3300" b="1" dirty="0">
                <a:solidFill>
                  <a:srgbClr val="FF0000"/>
                </a:solidFill>
                <a:effectLst>
                  <a:outerShdw blurRad="38100" dist="38100" dir="2700000" algn="tl">
                    <a:srgbClr val="000000">
                      <a:alpha val="43137"/>
                    </a:srgbClr>
                  </a:outerShdw>
                </a:effectLst>
              </a:rPr>
              <a:t>has improved </a:t>
            </a:r>
            <a:r>
              <a:rPr lang="en-US" sz="3300" b="1" dirty="0">
                <a:effectLst>
                  <a:outerShdw blurRad="38100" dist="38100" dir="2700000" algn="tl">
                    <a:srgbClr val="000000">
                      <a:alpha val="43137"/>
                    </a:srgbClr>
                  </a:outerShdw>
                </a:effectLst>
              </a:rPr>
              <a:t>since last time we talked.</a:t>
            </a:r>
          </a:p>
          <a:p>
            <a:pPr algn="ctr"/>
            <a:endParaRPr lang="en-US" sz="3300" b="1" dirty="0">
              <a:effectLst>
                <a:outerShdw blurRad="38100" dist="38100" dir="2700000" algn="tl">
                  <a:srgbClr val="000000">
                    <a:alpha val="43137"/>
                  </a:srgbClr>
                </a:outerShdw>
              </a:effectLst>
            </a:endParaRPr>
          </a:p>
          <a:p>
            <a:pPr marL="457200" indent="-457200" algn="ctr">
              <a:buFont typeface="Wingdings" panose="05000000000000000000" pitchFamily="2" charset="2"/>
              <a:buChar char="q"/>
            </a:pPr>
            <a:r>
              <a:rPr lang="en-US" sz="3300" dirty="0" err="1">
                <a:effectLst>
                  <a:outerShdw blurRad="38100" dist="38100" dir="2700000" algn="tl">
                    <a:srgbClr val="000000">
                      <a:alpha val="43137"/>
                    </a:srgbClr>
                  </a:outerShdw>
                </a:effectLst>
              </a:rPr>
              <a:t>Ações</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incompletas</a:t>
            </a:r>
            <a:r>
              <a:rPr lang="en-US" sz="3300" dirty="0">
                <a:effectLst>
                  <a:outerShdw blurRad="38100" dist="38100" dir="2700000" algn="tl">
                    <a:srgbClr val="000000">
                      <a:alpha val="43137"/>
                    </a:srgbClr>
                  </a:outerShdw>
                </a:effectLst>
              </a:rPr>
              <a:t>:</a:t>
            </a:r>
          </a:p>
          <a:p>
            <a:pPr algn="ctr"/>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have lived </a:t>
            </a:r>
            <a:r>
              <a:rPr lang="en-US" sz="3300" b="1" dirty="0">
                <a:effectLst>
                  <a:outerShdw blurRad="38100" dist="38100" dir="2700000" algn="tl">
                    <a:srgbClr val="000000">
                      <a:alpha val="43137"/>
                    </a:srgbClr>
                  </a:outerShdw>
                </a:effectLst>
              </a:rPr>
              <a:t>in Natal since 2016.</a:t>
            </a:r>
          </a:p>
          <a:p>
            <a:pPr algn="ctr"/>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have not finished </a:t>
            </a:r>
            <a:r>
              <a:rPr lang="en-US" sz="3300" b="1" dirty="0">
                <a:effectLst>
                  <a:outerShdw blurRad="38100" dist="38100" dir="2700000" algn="tl">
                    <a:srgbClr val="000000">
                      <a:alpha val="43137"/>
                    </a:srgbClr>
                  </a:outerShdw>
                </a:effectLst>
              </a:rPr>
              <a:t>yet.</a:t>
            </a:r>
          </a:p>
          <a:p>
            <a:pPr algn="ctr"/>
            <a:endParaRPr lang="en-US" sz="3300" b="1" dirty="0">
              <a:effectLst>
                <a:outerShdw blurRad="38100" dist="38100" dir="2700000" algn="tl">
                  <a:srgbClr val="000000">
                    <a:alpha val="43137"/>
                  </a:srgbClr>
                </a:outerShdw>
              </a:effectLst>
            </a:endParaRPr>
          </a:p>
          <a:p>
            <a:pPr marL="457200" indent="-457200" algn="ctr">
              <a:buFont typeface="Wingdings" panose="05000000000000000000" pitchFamily="2" charset="2"/>
              <a:buChar char="q"/>
            </a:pPr>
            <a:r>
              <a:rPr lang="en-US" sz="3300" dirty="0" err="1">
                <a:effectLst>
                  <a:outerShdw blurRad="38100" dist="38100" dir="2700000" algn="tl">
                    <a:srgbClr val="000000">
                      <a:alpha val="43137"/>
                    </a:srgbClr>
                  </a:outerShdw>
                </a:effectLst>
              </a:rPr>
              <a:t>Múltiplas</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ações</a:t>
            </a:r>
            <a:r>
              <a:rPr lang="en-US" sz="3300" dirty="0">
                <a:effectLst>
                  <a:outerShdw blurRad="38100" dist="38100" dir="2700000" algn="tl">
                    <a:srgbClr val="000000">
                      <a:alpha val="43137"/>
                    </a:srgbClr>
                  </a:outerShdw>
                </a:effectLst>
              </a:rPr>
              <a:t> no </a:t>
            </a:r>
            <a:r>
              <a:rPr lang="en-US" sz="3300" dirty="0" err="1">
                <a:effectLst>
                  <a:outerShdw blurRad="38100" dist="38100" dir="2700000" algn="tl">
                    <a:srgbClr val="000000">
                      <a:alpha val="43137"/>
                    </a:srgbClr>
                  </a:outerShdw>
                </a:effectLst>
              </a:rPr>
              <a:t>passado</a:t>
            </a:r>
            <a:r>
              <a:rPr lang="en-US" sz="3300" dirty="0">
                <a:effectLst>
                  <a:outerShdw blurRad="38100" dist="38100" dir="2700000" algn="tl">
                    <a:srgbClr val="000000">
                      <a:alpha val="43137"/>
                    </a:srgbClr>
                  </a:outerShdw>
                </a:effectLst>
              </a:rPr>
              <a:t>:</a:t>
            </a:r>
          </a:p>
          <a:p>
            <a:pPr algn="ctr"/>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have gone </a:t>
            </a:r>
            <a:r>
              <a:rPr lang="en-US" sz="3300" b="1" dirty="0">
                <a:effectLst>
                  <a:outerShdw blurRad="38100" dist="38100" dir="2700000" algn="tl">
                    <a:srgbClr val="000000">
                      <a:alpha val="43137"/>
                    </a:srgbClr>
                  </a:outerShdw>
                </a:effectLst>
              </a:rPr>
              <a:t>to the bank twice today.</a:t>
            </a:r>
          </a:p>
        </p:txBody>
      </p:sp>
    </p:spTree>
    <p:extLst>
      <p:ext uri="{BB962C8B-B14F-4D97-AF65-F5344CB8AC3E}">
        <p14:creationId xmlns:p14="http://schemas.microsoft.com/office/powerpoint/2010/main" val="238690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843808" y="-27384"/>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323528" y="1115616"/>
            <a:ext cx="8568952" cy="5170646"/>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err="1">
                <a:effectLst>
                  <a:outerShdw blurRad="38100" dist="38100" dir="2700000" algn="tl">
                    <a:srgbClr val="000000">
                      <a:alpha val="43137"/>
                    </a:srgbClr>
                  </a:outerShdw>
                </a:effectLst>
              </a:rPr>
              <a:t>Diga</a:t>
            </a:r>
            <a:r>
              <a:rPr lang="en-US" sz="3300" dirty="0">
                <a:effectLst>
                  <a:outerShdw blurRad="38100" dist="38100" dir="2700000" algn="tl">
                    <a:srgbClr val="000000">
                      <a:alpha val="43137"/>
                    </a:srgbClr>
                  </a:outerShdw>
                </a:effectLst>
              </a:rPr>
              <a:t> a </a:t>
            </a:r>
            <a:r>
              <a:rPr lang="en-US" sz="3300" dirty="0" err="1">
                <a:effectLst>
                  <a:outerShdw blurRad="38100" dist="38100" dir="2700000" algn="tl">
                    <a:srgbClr val="000000">
                      <a:alpha val="43137"/>
                    </a:srgbClr>
                  </a:outerShdw>
                </a:effectLst>
              </a:rPr>
              <a:t>diferença</a:t>
            </a:r>
            <a:r>
              <a:rPr lang="en-US" sz="3300" dirty="0">
                <a:effectLst>
                  <a:outerShdw blurRad="38100" dist="38100" dir="2700000" algn="tl">
                    <a:srgbClr val="000000">
                      <a:alpha val="43137"/>
                    </a:srgbClr>
                  </a:outerShdw>
                </a:effectLst>
              </a:rPr>
              <a:t> entre as </a:t>
            </a:r>
            <a:r>
              <a:rPr lang="en-US" sz="3300" dirty="0" err="1">
                <a:effectLst>
                  <a:outerShdw blurRad="38100" dist="38100" dir="2700000" algn="tl">
                    <a:srgbClr val="000000">
                      <a:alpha val="43137"/>
                    </a:srgbClr>
                  </a:outerShdw>
                </a:effectLst>
              </a:rPr>
              <a:t>frases</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abaixo</a:t>
            </a:r>
            <a:r>
              <a:rPr lang="en-US" sz="3300" dirty="0">
                <a:effectLst>
                  <a:outerShdw blurRad="38100" dist="38100" dir="2700000" algn="tl">
                    <a:srgbClr val="000000">
                      <a:alpha val="43137"/>
                    </a:srgbClr>
                  </a:outerShdw>
                </a:effectLst>
              </a:rPr>
              <a:t>:</a:t>
            </a:r>
            <a:endParaRPr lang="en-US" sz="3300" b="1" dirty="0">
              <a:effectLst>
                <a:outerShdw blurRad="38100" dist="38100" dir="2700000" algn="tl">
                  <a:srgbClr val="000000">
                    <a:alpha val="43137"/>
                  </a:srgbClr>
                </a:outerShdw>
              </a:effectLst>
            </a:endParaRPr>
          </a:p>
          <a:p>
            <a:pPr algn="ctr"/>
            <a:endParaRPr lang="en-US" sz="3300" b="1" dirty="0">
              <a:effectLst>
                <a:outerShdw blurRad="38100" dist="38100" dir="2700000" algn="tl">
                  <a:srgbClr val="000000">
                    <a:alpha val="43137"/>
                  </a:srgbClr>
                </a:outerShdw>
              </a:effectLst>
            </a:endParaRPr>
          </a:p>
          <a:p>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have been </a:t>
            </a:r>
            <a:r>
              <a:rPr lang="en-US" sz="3300" b="1" dirty="0">
                <a:effectLst>
                  <a:outerShdw blurRad="38100" dist="38100" dir="2700000" algn="tl">
                    <a:srgbClr val="000000">
                      <a:alpha val="43137"/>
                    </a:srgbClr>
                  </a:outerShdw>
                </a:effectLst>
              </a:rPr>
              <a:t>to England three times.</a:t>
            </a:r>
          </a:p>
          <a:p>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was </a:t>
            </a:r>
            <a:r>
              <a:rPr lang="en-US" sz="3300" b="1" dirty="0">
                <a:effectLst>
                  <a:outerShdw blurRad="38100" dist="38100" dir="2700000" algn="tl">
                    <a:srgbClr val="000000">
                      <a:alpha val="43137"/>
                    </a:srgbClr>
                  </a:outerShdw>
                </a:effectLst>
              </a:rPr>
              <a:t>United States in 2016.</a:t>
            </a:r>
          </a:p>
          <a:p>
            <a:endParaRPr lang="en-US" sz="3300" b="1" dirty="0">
              <a:effectLst>
                <a:outerShdw blurRad="38100" dist="38100" dir="2700000" algn="tl">
                  <a:srgbClr val="000000">
                    <a:alpha val="43137"/>
                  </a:srgbClr>
                </a:outerShdw>
              </a:effectLst>
            </a:endParaRPr>
          </a:p>
          <a:p>
            <a:r>
              <a:rPr lang="en-US" sz="3300" b="1" dirty="0">
                <a:solidFill>
                  <a:srgbClr val="FF0000"/>
                </a:solidFill>
                <a:effectLst>
                  <a:outerShdw blurRad="38100" dist="38100" dir="2700000" algn="tl">
                    <a:srgbClr val="000000">
                      <a:alpha val="43137"/>
                    </a:srgbClr>
                  </a:outerShdw>
                </a:effectLst>
              </a:rPr>
              <a:t>Have</a:t>
            </a:r>
            <a:r>
              <a:rPr lang="en-US" sz="3300" b="1" dirty="0">
                <a:effectLst>
                  <a:outerShdw blurRad="38100" dist="38100" dir="2700000" algn="tl">
                    <a:srgbClr val="000000">
                      <a:alpha val="43137"/>
                    </a:srgbClr>
                  </a:outerShdw>
                </a:effectLst>
              </a:rPr>
              <a:t> they </a:t>
            </a:r>
            <a:r>
              <a:rPr lang="en-US" sz="3300" b="1" dirty="0">
                <a:solidFill>
                  <a:srgbClr val="FF0000"/>
                </a:solidFill>
                <a:effectLst>
                  <a:outerShdw blurRad="38100" dist="38100" dir="2700000" algn="tl">
                    <a:srgbClr val="000000">
                      <a:alpha val="43137"/>
                    </a:srgbClr>
                  </a:outerShdw>
                </a:effectLst>
              </a:rPr>
              <a:t>completed</a:t>
            </a:r>
            <a:r>
              <a:rPr lang="en-US" sz="3300" b="1" dirty="0">
                <a:effectLst>
                  <a:outerShdw blurRad="38100" dist="38100" dir="2700000" algn="tl">
                    <a:srgbClr val="000000">
                      <a:alpha val="43137"/>
                    </a:srgbClr>
                  </a:outerShdw>
                </a:effectLst>
              </a:rPr>
              <a:t> the exercise </a:t>
            </a:r>
            <a:r>
              <a:rPr lang="en-US" sz="3300" b="1" dirty="0">
                <a:solidFill>
                  <a:srgbClr val="FF0000"/>
                </a:solidFill>
                <a:effectLst>
                  <a:outerShdw blurRad="38100" dist="38100" dir="2700000" algn="tl">
                    <a:srgbClr val="000000">
                      <a:alpha val="43137"/>
                    </a:srgbClr>
                  </a:outerShdw>
                </a:effectLst>
              </a:rPr>
              <a:t>already</a:t>
            </a:r>
            <a:r>
              <a:rPr lang="en-US" sz="3300" b="1" dirty="0">
                <a:effectLst>
                  <a:outerShdw blurRad="38100" dist="38100" dir="2700000" algn="tl">
                    <a:srgbClr val="000000">
                      <a:alpha val="43137"/>
                    </a:srgbClr>
                  </a:outerShdw>
                </a:effectLst>
              </a:rPr>
              <a:t>?</a:t>
            </a:r>
          </a:p>
          <a:p>
            <a:r>
              <a:rPr lang="en-US" sz="3300" b="1" dirty="0">
                <a:solidFill>
                  <a:srgbClr val="FF0000"/>
                </a:solidFill>
                <a:effectLst>
                  <a:outerShdw blurRad="38100" dist="38100" dir="2700000" algn="tl">
                    <a:srgbClr val="000000">
                      <a:alpha val="43137"/>
                    </a:srgbClr>
                  </a:outerShdw>
                </a:effectLst>
              </a:rPr>
              <a:t>Did</a:t>
            </a:r>
            <a:r>
              <a:rPr lang="en-US" sz="3300" b="1" dirty="0">
                <a:effectLst>
                  <a:outerShdw blurRad="38100" dist="38100" dir="2700000" algn="tl">
                    <a:srgbClr val="000000">
                      <a:alpha val="43137"/>
                    </a:srgbClr>
                  </a:outerShdw>
                </a:effectLst>
              </a:rPr>
              <a:t> you </a:t>
            </a:r>
            <a:r>
              <a:rPr lang="en-US" sz="3300" b="1" dirty="0">
                <a:solidFill>
                  <a:srgbClr val="FF0000"/>
                </a:solidFill>
                <a:effectLst>
                  <a:outerShdw blurRad="38100" dist="38100" dir="2700000" algn="tl">
                    <a:srgbClr val="000000">
                      <a:alpha val="43137"/>
                    </a:srgbClr>
                  </a:outerShdw>
                </a:effectLst>
              </a:rPr>
              <a:t>do</a:t>
            </a:r>
            <a:r>
              <a:rPr lang="en-US" sz="3300" b="1" dirty="0">
                <a:effectLst>
                  <a:outerShdw blurRad="38100" dist="38100" dir="2700000" algn="tl">
                    <a:srgbClr val="000000">
                      <a:alpha val="43137"/>
                    </a:srgbClr>
                  </a:outerShdw>
                </a:effectLst>
              </a:rPr>
              <a:t> your homework last night?</a:t>
            </a:r>
          </a:p>
          <a:p>
            <a:endParaRPr lang="en-US" sz="3300" b="1" dirty="0">
              <a:effectLst>
                <a:outerShdw blurRad="38100" dist="38100" dir="2700000" algn="tl">
                  <a:srgbClr val="000000">
                    <a:alpha val="43137"/>
                  </a:srgbClr>
                </a:outerShdw>
              </a:effectLst>
            </a:endParaRPr>
          </a:p>
          <a:p>
            <a:r>
              <a:rPr lang="en-US" sz="3300" b="1" dirty="0">
                <a:effectLst>
                  <a:outerShdw blurRad="38100" dist="38100" dir="2700000" algn="tl">
                    <a:srgbClr val="000000">
                      <a:alpha val="43137"/>
                    </a:srgbClr>
                  </a:outerShdw>
                </a:effectLst>
              </a:rPr>
              <a:t>She </a:t>
            </a:r>
            <a:r>
              <a:rPr lang="en-US" sz="3300" b="1" dirty="0">
                <a:solidFill>
                  <a:srgbClr val="FF0000"/>
                </a:solidFill>
                <a:effectLst>
                  <a:outerShdw blurRad="38100" dist="38100" dir="2700000" algn="tl">
                    <a:srgbClr val="000000">
                      <a:alpha val="43137"/>
                    </a:srgbClr>
                  </a:outerShdw>
                </a:effectLst>
              </a:rPr>
              <a:t>left</a:t>
            </a:r>
            <a:r>
              <a:rPr lang="en-US" sz="3300" b="1" dirty="0">
                <a:effectLst>
                  <a:outerShdw blurRad="38100" dist="38100" dir="2700000" algn="tl">
                    <a:srgbClr val="000000">
                      <a:alpha val="43137"/>
                    </a:srgbClr>
                  </a:outerShdw>
                </a:effectLst>
              </a:rPr>
              <a:t> the apartment today.</a:t>
            </a:r>
          </a:p>
          <a:p>
            <a:r>
              <a:rPr lang="en-US" sz="3300" b="1" dirty="0">
                <a:effectLst>
                  <a:outerShdw blurRad="38100" dist="38100" dir="2700000" algn="tl">
                    <a:srgbClr val="000000">
                      <a:alpha val="43137"/>
                    </a:srgbClr>
                  </a:outerShdw>
                </a:effectLst>
              </a:rPr>
              <a:t>John </a:t>
            </a:r>
            <a:r>
              <a:rPr lang="en-US" sz="3300" b="1" dirty="0">
                <a:solidFill>
                  <a:srgbClr val="FF0000"/>
                </a:solidFill>
                <a:effectLst>
                  <a:outerShdw blurRad="38100" dist="38100" dir="2700000" algn="tl">
                    <a:srgbClr val="000000">
                      <a:alpha val="43137"/>
                    </a:srgbClr>
                  </a:outerShdw>
                </a:effectLst>
              </a:rPr>
              <a:t>has </a:t>
            </a:r>
            <a:r>
              <a:rPr lang="en-US" sz="3300" b="1" dirty="0">
                <a:effectLst>
                  <a:outerShdw blurRad="38100" dist="38100" dir="2700000" algn="tl">
                    <a:srgbClr val="000000">
                      <a:alpha val="43137"/>
                    </a:srgbClr>
                  </a:outerShdw>
                </a:effectLst>
              </a:rPr>
              <a:t>just</a:t>
            </a:r>
            <a:r>
              <a:rPr lang="en-US" sz="3300" b="1" dirty="0">
                <a:solidFill>
                  <a:srgbClr val="FF0000"/>
                </a:solidFill>
                <a:effectLst>
                  <a:outerShdw blurRad="38100" dist="38100" dir="2700000" algn="tl">
                    <a:srgbClr val="000000">
                      <a:alpha val="43137"/>
                    </a:srgbClr>
                  </a:outerShdw>
                </a:effectLst>
              </a:rPr>
              <a:t> left </a:t>
            </a:r>
            <a:r>
              <a:rPr lang="en-US" sz="3300" b="1" dirty="0">
                <a:effectLst>
                  <a:outerShdw blurRad="38100" dist="38100" dir="2700000" algn="tl">
                    <a:srgbClr val="000000">
                      <a:alpha val="43137"/>
                    </a:srgbClr>
                  </a:outerShdw>
                </a:effectLst>
              </a:rPr>
              <a:t>when I got there.</a:t>
            </a:r>
          </a:p>
        </p:txBody>
      </p:sp>
    </p:spTree>
    <p:extLst>
      <p:ext uri="{BB962C8B-B14F-4D97-AF65-F5344CB8AC3E}">
        <p14:creationId xmlns:p14="http://schemas.microsoft.com/office/powerpoint/2010/main" val="378385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843808" y="-27384"/>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323528" y="1115616"/>
            <a:ext cx="8568952" cy="5170646"/>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err="1">
                <a:effectLst>
                  <a:outerShdw blurRad="38100" dist="38100" dir="2700000" algn="tl">
                    <a:srgbClr val="000000">
                      <a:alpha val="43137"/>
                    </a:srgbClr>
                  </a:outerShdw>
                </a:effectLst>
              </a:rPr>
              <a:t>Diga</a:t>
            </a:r>
            <a:r>
              <a:rPr lang="en-US" sz="3300" dirty="0">
                <a:effectLst>
                  <a:outerShdw blurRad="38100" dist="38100" dir="2700000" algn="tl">
                    <a:srgbClr val="000000">
                      <a:alpha val="43137"/>
                    </a:srgbClr>
                  </a:outerShdw>
                </a:effectLst>
              </a:rPr>
              <a:t> a </a:t>
            </a:r>
            <a:r>
              <a:rPr lang="en-US" sz="3300" dirty="0" err="1">
                <a:effectLst>
                  <a:outerShdw blurRad="38100" dist="38100" dir="2700000" algn="tl">
                    <a:srgbClr val="000000">
                      <a:alpha val="43137"/>
                    </a:srgbClr>
                  </a:outerShdw>
                </a:effectLst>
              </a:rPr>
              <a:t>diferença</a:t>
            </a:r>
            <a:r>
              <a:rPr lang="en-US" sz="3300" dirty="0">
                <a:effectLst>
                  <a:outerShdw blurRad="38100" dist="38100" dir="2700000" algn="tl">
                    <a:srgbClr val="000000">
                      <a:alpha val="43137"/>
                    </a:srgbClr>
                  </a:outerShdw>
                </a:effectLst>
              </a:rPr>
              <a:t> entre as </a:t>
            </a:r>
            <a:r>
              <a:rPr lang="en-US" sz="3300" dirty="0" err="1">
                <a:effectLst>
                  <a:outerShdw blurRad="38100" dist="38100" dir="2700000" algn="tl">
                    <a:srgbClr val="000000">
                      <a:alpha val="43137"/>
                    </a:srgbClr>
                  </a:outerShdw>
                </a:effectLst>
              </a:rPr>
              <a:t>frases</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abaixo</a:t>
            </a:r>
            <a:r>
              <a:rPr lang="en-US" sz="3300" dirty="0">
                <a:effectLst>
                  <a:outerShdw blurRad="38100" dist="38100" dir="2700000" algn="tl">
                    <a:srgbClr val="000000">
                      <a:alpha val="43137"/>
                    </a:srgbClr>
                  </a:outerShdw>
                </a:effectLst>
              </a:rPr>
              <a:t>:</a:t>
            </a:r>
            <a:endParaRPr lang="en-US" sz="3300" b="1" dirty="0">
              <a:effectLst>
                <a:outerShdw blurRad="38100" dist="38100" dir="2700000" algn="tl">
                  <a:srgbClr val="000000">
                    <a:alpha val="43137"/>
                  </a:srgbClr>
                </a:outerShdw>
              </a:effectLst>
            </a:endParaRPr>
          </a:p>
          <a:p>
            <a:pPr algn="ctr"/>
            <a:endParaRPr lang="en-US" sz="3300" b="1" dirty="0">
              <a:effectLst>
                <a:outerShdw blurRad="38100" dist="38100" dir="2700000" algn="tl">
                  <a:srgbClr val="000000">
                    <a:alpha val="43137"/>
                  </a:srgbClr>
                </a:outerShdw>
              </a:effectLst>
            </a:endParaRPr>
          </a:p>
          <a:p>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have been </a:t>
            </a:r>
            <a:r>
              <a:rPr lang="en-US" sz="3300" b="1" dirty="0">
                <a:effectLst>
                  <a:outerShdw blurRad="38100" dist="38100" dir="2700000" algn="tl">
                    <a:srgbClr val="000000">
                      <a:alpha val="43137"/>
                    </a:srgbClr>
                  </a:outerShdw>
                </a:effectLst>
              </a:rPr>
              <a:t>to England three times.</a:t>
            </a:r>
          </a:p>
          <a:p>
            <a:r>
              <a:rPr lang="en-US" sz="3300" b="1" dirty="0">
                <a:effectLst>
                  <a:outerShdw blurRad="38100" dist="38100" dir="2700000" algn="tl">
                    <a:srgbClr val="000000">
                      <a:alpha val="43137"/>
                    </a:srgbClr>
                  </a:outerShdw>
                </a:effectLst>
              </a:rPr>
              <a:t>I </a:t>
            </a:r>
            <a:r>
              <a:rPr lang="en-US" sz="3300" b="1" dirty="0">
                <a:solidFill>
                  <a:srgbClr val="FF0000"/>
                </a:solidFill>
                <a:effectLst>
                  <a:outerShdw blurRad="38100" dist="38100" dir="2700000" algn="tl">
                    <a:srgbClr val="000000">
                      <a:alpha val="43137"/>
                    </a:srgbClr>
                  </a:outerShdw>
                </a:effectLst>
              </a:rPr>
              <a:t>was </a:t>
            </a:r>
            <a:r>
              <a:rPr lang="en-US" sz="3300" b="1" dirty="0">
                <a:effectLst>
                  <a:outerShdw blurRad="38100" dist="38100" dir="2700000" algn="tl">
                    <a:srgbClr val="000000">
                      <a:alpha val="43137"/>
                    </a:srgbClr>
                  </a:outerShdw>
                </a:effectLst>
              </a:rPr>
              <a:t>United States in 2016.</a:t>
            </a:r>
          </a:p>
          <a:p>
            <a:endParaRPr lang="en-US" sz="3300" b="1" dirty="0">
              <a:effectLst>
                <a:outerShdw blurRad="38100" dist="38100" dir="2700000" algn="tl">
                  <a:srgbClr val="000000">
                    <a:alpha val="43137"/>
                  </a:srgbClr>
                </a:outerShdw>
              </a:effectLst>
            </a:endParaRPr>
          </a:p>
          <a:p>
            <a:r>
              <a:rPr lang="en-US" sz="3300" b="1" dirty="0">
                <a:solidFill>
                  <a:srgbClr val="FF0000"/>
                </a:solidFill>
                <a:effectLst>
                  <a:outerShdw blurRad="38100" dist="38100" dir="2700000" algn="tl">
                    <a:srgbClr val="000000">
                      <a:alpha val="43137"/>
                    </a:srgbClr>
                  </a:outerShdw>
                </a:effectLst>
              </a:rPr>
              <a:t>Have</a:t>
            </a:r>
            <a:r>
              <a:rPr lang="en-US" sz="3300" b="1" dirty="0">
                <a:effectLst>
                  <a:outerShdw blurRad="38100" dist="38100" dir="2700000" algn="tl">
                    <a:srgbClr val="000000">
                      <a:alpha val="43137"/>
                    </a:srgbClr>
                  </a:outerShdw>
                </a:effectLst>
              </a:rPr>
              <a:t> they </a:t>
            </a:r>
            <a:r>
              <a:rPr lang="en-US" sz="3300" b="1" dirty="0">
                <a:solidFill>
                  <a:srgbClr val="FF0000"/>
                </a:solidFill>
                <a:effectLst>
                  <a:outerShdw blurRad="38100" dist="38100" dir="2700000" algn="tl">
                    <a:srgbClr val="000000">
                      <a:alpha val="43137"/>
                    </a:srgbClr>
                  </a:outerShdw>
                </a:effectLst>
              </a:rPr>
              <a:t>completed</a:t>
            </a:r>
            <a:r>
              <a:rPr lang="en-US" sz="3300" b="1" dirty="0">
                <a:effectLst>
                  <a:outerShdw blurRad="38100" dist="38100" dir="2700000" algn="tl">
                    <a:srgbClr val="000000">
                      <a:alpha val="43137"/>
                    </a:srgbClr>
                  </a:outerShdw>
                </a:effectLst>
              </a:rPr>
              <a:t> the exercise </a:t>
            </a:r>
            <a:r>
              <a:rPr lang="en-US" sz="3300" b="1" dirty="0">
                <a:solidFill>
                  <a:srgbClr val="FF0000"/>
                </a:solidFill>
                <a:effectLst>
                  <a:outerShdw blurRad="38100" dist="38100" dir="2700000" algn="tl">
                    <a:srgbClr val="000000">
                      <a:alpha val="43137"/>
                    </a:srgbClr>
                  </a:outerShdw>
                </a:effectLst>
              </a:rPr>
              <a:t>already</a:t>
            </a:r>
            <a:r>
              <a:rPr lang="en-US" sz="3300" b="1" dirty="0">
                <a:effectLst>
                  <a:outerShdw blurRad="38100" dist="38100" dir="2700000" algn="tl">
                    <a:srgbClr val="000000">
                      <a:alpha val="43137"/>
                    </a:srgbClr>
                  </a:outerShdw>
                </a:effectLst>
              </a:rPr>
              <a:t>?</a:t>
            </a:r>
          </a:p>
          <a:p>
            <a:r>
              <a:rPr lang="en-US" sz="3300" b="1" dirty="0">
                <a:solidFill>
                  <a:srgbClr val="FF0000"/>
                </a:solidFill>
                <a:effectLst>
                  <a:outerShdw blurRad="38100" dist="38100" dir="2700000" algn="tl">
                    <a:srgbClr val="000000">
                      <a:alpha val="43137"/>
                    </a:srgbClr>
                  </a:outerShdw>
                </a:effectLst>
              </a:rPr>
              <a:t>Did</a:t>
            </a:r>
            <a:r>
              <a:rPr lang="en-US" sz="3300" b="1" dirty="0">
                <a:effectLst>
                  <a:outerShdw blurRad="38100" dist="38100" dir="2700000" algn="tl">
                    <a:srgbClr val="000000">
                      <a:alpha val="43137"/>
                    </a:srgbClr>
                  </a:outerShdw>
                </a:effectLst>
              </a:rPr>
              <a:t> you </a:t>
            </a:r>
            <a:r>
              <a:rPr lang="en-US" sz="3300" b="1" dirty="0">
                <a:solidFill>
                  <a:srgbClr val="FF0000"/>
                </a:solidFill>
                <a:effectLst>
                  <a:outerShdw blurRad="38100" dist="38100" dir="2700000" algn="tl">
                    <a:srgbClr val="000000">
                      <a:alpha val="43137"/>
                    </a:srgbClr>
                  </a:outerShdw>
                </a:effectLst>
              </a:rPr>
              <a:t>do</a:t>
            </a:r>
            <a:r>
              <a:rPr lang="en-US" sz="3300" b="1" dirty="0">
                <a:effectLst>
                  <a:outerShdw blurRad="38100" dist="38100" dir="2700000" algn="tl">
                    <a:srgbClr val="000000">
                      <a:alpha val="43137"/>
                    </a:srgbClr>
                  </a:outerShdw>
                </a:effectLst>
              </a:rPr>
              <a:t> your homework last night?</a:t>
            </a:r>
          </a:p>
          <a:p>
            <a:endParaRPr lang="en-US" sz="3300" b="1" dirty="0">
              <a:effectLst>
                <a:outerShdw blurRad="38100" dist="38100" dir="2700000" algn="tl">
                  <a:srgbClr val="000000">
                    <a:alpha val="43137"/>
                  </a:srgbClr>
                </a:outerShdw>
              </a:effectLst>
            </a:endParaRPr>
          </a:p>
          <a:p>
            <a:r>
              <a:rPr lang="en-US" sz="3300" b="1" dirty="0">
                <a:effectLst>
                  <a:outerShdw blurRad="38100" dist="38100" dir="2700000" algn="tl">
                    <a:srgbClr val="000000">
                      <a:alpha val="43137"/>
                    </a:srgbClr>
                  </a:outerShdw>
                </a:effectLst>
              </a:rPr>
              <a:t>She </a:t>
            </a:r>
            <a:r>
              <a:rPr lang="en-US" sz="3300" b="1" dirty="0">
                <a:solidFill>
                  <a:srgbClr val="FF0000"/>
                </a:solidFill>
                <a:effectLst>
                  <a:outerShdw blurRad="38100" dist="38100" dir="2700000" algn="tl">
                    <a:srgbClr val="000000">
                      <a:alpha val="43137"/>
                    </a:srgbClr>
                  </a:outerShdw>
                </a:effectLst>
              </a:rPr>
              <a:t>left</a:t>
            </a:r>
            <a:r>
              <a:rPr lang="en-US" sz="3300" b="1" dirty="0">
                <a:effectLst>
                  <a:outerShdw blurRad="38100" dist="38100" dir="2700000" algn="tl">
                    <a:srgbClr val="000000">
                      <a:alpha val="43137"/>
                    </a:srgbClr>
                  </a:outerShdw>
                </a:effectLst>
              </a:rPr>
              <a:t> the apartment today.</a:t>
            </a:r>
          </a:p>
          <a:p>
            <a:r>
              <a:rPr lang="en-US" sz="3300" b="1" dirty="0">
                <a:effectLst>
                  <a:outerShdw blurRad="38100" dist="38100" dir="2700000" algn="tl">
                    <a:srgbClr val="000000">
                      <a:alpha val="43137"/>
                    </a:srgbClr>
                  </a:outerShdw>
                </a:effectLst>
              </a:rPr>
              <a:t>John </a:t>
            </a:r>
            <a:r>
              <a:rPr lang="en-US" sz="3300" b="1" dirty="0">
                <a:solidFill>
                  <a:srgbClr val="FF0000"/>
                </a:solidFill>
                <a:effectLst>
                  <a:outerShdw blurRad="38100" dist="38100" dir="2700000" algn="tl">
                    <a:srgbClr val="000000">
                      <a:alpha val="43137"/>
                    </a:srgbClr>
                  </a:outerShdw>
                </a:effectLst>
              </a:rPr>
              <a:t>has </a:t>
            </a:r>
            <a:r>
              <a:rPr lang="en-US" sz="3300" b="1" dirty="0">
                <a:effectLst>
                  <a:outerShdw blurRad="38100" dist="38100" dir="2700000" algn="tl">
                    <a:srgbClr val="000000">
                      <a:alpha val="43137"/>
                    </a:srgbClr>
                  </a:outerShdw>
                </a:effectLst>
              </a:rPr>
              <a:t>just</a:t>
            </a:r>
            <a:r>
              <a:rPr lang="en-US" sz="3300" b="1" dirty="0">
                <a:solidFill>
                  <a:srgbClr val="FF0000"/>
                </a:solidFill>
                <a:effectLst>
                  <a:outerShdw blurRad="38100" dist="38100" dir="2700000" algn="tl">
                    <a:srgbClr val="000000">
                      <a:alpha val="43137"/>
                    </a:srgbClr>
                  </a:outerShdw>
                </a:effectLst>
              </a:rPr>
              <a:t> left </a:t>
            </a:r>
            <a:r>
              <a:rPr lang="en-US" sz="3300" b="1" dirty="0">
                <a:effectLst>
                  <a:outerShdw blurRad="38100" dist="38100" dir="2700000" algn="tl">
                    <a:srgbClr val="000000">
                      <a:alpha val="43137"/>
                    </a:srgbClr>
                  </a:outerShdw>
                </a:effectLst>
              </a:rPr>
              <a:t>when I got there.</a:t>
            </a:r>
          </a:p>
        </p:txBody>
      </p:sp>
      <p:pic>
        <p:nvPicPr>
          <p:cNvPr id="4" name="Imagem 3">
            <a:extLst>
              <a:ext uri="{FF2B5EF4-FFF2-40B4-BE49-F238E27FC236}">
                <a16:creationId xmlns:a16="http://schemas.microsoft.com/office/drawing/2014/main" id="{276DF5A6-BB4D-4645-A611-E49F326CF9B8}"/>
              </a:ext>
            </a:extLst>
          </p:cNvPr>
          <p:cNvPicPr>
            <a:picLocks noChangeAspect="1"/>
          </p:cNvPicPr>
          <p:nvPr/>
        </p:nvPicPr>
        <p:blipFill>
          <a:blip r:embed="rId3"/>
          <a:stretch>
            <a:fillRect/>
          </a:stretch>
        </p:blipFill>
        <p:spPr>
          <a:xfrm>
            <a:off x="6740552" y="2325598"/>
            <a:ext cx="2151928" cy="347216"/>
          </a:xfrm>
          <a:prstGeom prst="rect">
            <a:avLst/>
          </a:prstGeom>
        </p:spPr>
      </p:pic>
      <p:pic>
        <p:nvPicPr>
          <p:cNvPr id="6" name="Imagem 5">
            <a:extLst>
              <a:ext uri="{FF2B5EF4-FFF2-40B4-BE49-F238E27FC236}">
                <a16:creationId xmlns:a16="http://schemas.microsoft.com/office/drawing/2014/main" id="{87B946E0-BF7B-4998-85A2-277D6FD8E0FC}"/>
              </a:ext>
            </a:extLst>
          </p:cNvPr>
          <p:cNvPicPr>
            <a:picLocks noChangeAspect="1"/>
          </p:cNvPicPr>
          <p:nvPr/>
        </p:nvPicPr>
        <p:blipFill>
          <a:blip r:embed="rId4"/>
          <a:stretch>
            <a:fillRect/>
          </a:stretch>
        </p:blipFill>
        <p:spPr>
          <a:xfrm>
            <a:off x="5354664" y="2793752"/>
            <a:ext cx="3742217" cy="347216"/>
          </a:xfrm>
          <a:prstGeom prst="rect">
            <a:avLst/>
          </a:prstGeom>
        </p:spPr>
      </p:pic>
      <p:pic>
        <p:nvPicPr>
          <p:cNvPr id="10" name="Imagem 9">
            <a:extLst>
              <a:ext uri="{FF2B5EF4-FFF2-40B4-BE49-F238E27FC236}">
                <a16:creationId xmlns:a16="http://schemas.microsoft.com/office/drawing/2014/main" id="{7C37AFFB-73A4-4D80-974B-7C618876E202}"/>
              </a:ext>
            </a:extLst>
          </p:cNvPr>
          <p:cNvPicPr>
            <a:picLocks noChangeAspect="1"/>
          </p:cNvPicPr>
          <p:nvPr/>
        </p:nvPicPr>
        <p:blipFill>
          <a:blip r:embed="rId5"/>
          <a:stretch>
            <a:fillRect/>
          </a:stretch>
        </p:blipFill>
        <p:spPr>
          <a:xfrm>
            <a:off x="5207026" y="3363336"/>
            <a:ext cx="3850157" cy="322839"/>
          </a:xfrm>
          <a:prstGeom prst="rect">
            <a:avLst/>
          </a:prstGeom>
        </p:spPr>
      </p:pic>
      <p:pic>
        <p:nvPicPr>
          <p:cNvPr id="11" name="Imagem 10">
            <a:extLst>
              <a:ext uri="{FF2B5EF4-FFF2-40B4-BE49-F238E27FC236}">
                <a16:creationId xmlns:a16="http://schemas.microsoft.com/office/drawing/2014/main" id="{28198657-57D4-4844-8EAD-1F34AE1BB8F8}"/>
              </a:ext>
            </a:extLst>
          </p:cNvPr>
          <p:cNvPicPr>
            <a:picLocks noChangeAspect="1"/>
          </p:cNvPicPr>
          <p:nvPr/>
        </p:nvPicPr>
        <p:blipFill>
          <a:blip r:embed="rId4"/>
          <a:stretch>
            <a:fillRect/>
          </a:stretch>
        </p:blipFill>
        <p:spPr>
          <a:xfrm>
            <a:off x="5366040" y="4652268"/>
            <a:ext cx="3742217" cy="347216"/>
          </a:xfrm>
          <a:prstGeom prst="rect">
            <a:avLst/>
          </a:prstGeom>
        </p:spPr>
      </p:pic>
      <p:pic>
        <p:nvPicPr>
          <p:cNvPr id="13" name="Imagem 12">
            <a:extLst>
              <a:ext uri="{FF2B5EF4-FFF2-40B4-BE49-F238E27FC236}">
                <a16:creationId xmlns:a16="http://schemas.microsoft.com/office/drawing/2014/main" id="{BF998243-F4F8-4DC9-B645-5507C5DD2526}"/>
              </a:ext>
            </a:extLst>
          </p:cNvPr>
          <p:cNvPicPr>
            <a:picLocks noChangeAspect="1"/>
          </p:cNvPicPr>
          <p:nvPr/>
        </p:nvPicPr>
        <p:blipFill>
          <a:blip r:embed="rId6"/>
          <a:stretch>
            <a:fillRect/>
          </a:stretch>
        </p:blipFill>
        <p:spPr>
          <a:xfrm>
            <a:off x="4959485" y="6157102"/>
            <a:ext cx="4148772" cy="379258"/>
          </a:xfrm>
          <a:prstGeom prst="rect">
            <a:avLst/>
          </a:prstGeom>
        </p:spPr>
      </p:pic>
      <p:pic>
        <p:nvPicPr>
          <p:cNvPr id="14" name="Imagem 13">
            <a:extLst>
              <a:ext uri="{FF2B5EF4-FFF2-40B4-BE49-F238E27FC236}">
                <a16:creationId xmlns:a16="http://schemas.microsoft.com/office/drawing/2014/main" id="{06CAB52B-691B-4345-8D69-8645E4367556}"/>
              </a:ext>
            </a:extLst>
          </p:cNvPr>
          <p:cNvPicPr>
            <a:picLocks noChangeAspect="1"/>
          </p:cNvPicPr>
          <p:nvPr/>
        </p:nvPicPr>
        <p:blipFill>
          <a:blip r:embed="rId4"/>
          <a:stretch>
            <a:fillRect/>
          </a:stretch>
        </p:blipFill>
        <p:spPr>
          <a:xfrm>
            <a:off x="5527543" y="5388688"/>
            <a:ext cx="3616457" cy="347216"/>
          </a:xfrm>
          <a:prstGeom prst="rect">
            <a:avLst/>
          </a:prstGeom>
        </p:spPr>
      </p:pic>
    </p:spTree>
    <p:extLst>
      <p:ext uri="{BB962C8B-B14F-4D97-AF65-F5344CB8AC3E}">
        <p14:creationId xmlns:p14="http://schemas.microsoft.com/office/powerpoint/2010/main" val="446161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3"/>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899592" y="1628800"/>
            <a:ext cx="7632848" cy="3508653"/>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err="1">
                <a:effectLst>
                  <a:outerShdw blurRad="38100" dist="38100" dir="2700000" algn="tl">
                    <a:srgbClr val="000000">
                      <a:alpha val="43137"/>
                    </a:srgbClr>
                  </a:outerShdw>
                </a:effectLst>
              </a:rPr>
              <a:t>Diga</a:t>
            </a:r>
            <a:r>
              <a:rPr lang="en-US" sz="3300" dirty="0">
                <a:effectLst>
                  <a:outerShdw blurRad="38100" dist="38100" dir="2700000" algn="tl">
                    <a:srgbClr val="000000">
                      <a:alpha val="43137"/>
                    </a:srgbClr>
                  </a:outerShdw>
                </a:effectLst>
              </a:rPr>
              <a:t> o </a:t>
            </a:r>
            <a:r>
              <a:rPr lang="en-US" sz="3300" dirty="0" err="1">
                <a:effectLst>
                  <a:outerShdw blurRad="38100" dist="38100" dir="2700000" algn="tl">
                    <a:srgbClr val="000000">
                      <a:alpha val="43137"/>
                    </a:srgbClr>
                  </a:outerShdw>
                </a:effectLst>
              </a:rPr>
              <a:t>uso</a:t>
            </a:r>
            <a:r>
              <a:rPr lang="en-US" sz="3300" dirty="0">
                <a:effectLst>
                  <a:outerShdw blurRad="38100" dist="38100" dir="2700000" algn="tl">
                    <a:srgbClr val="000000">
                      <a:alpha val="43137"/>
                    </a:srgbClr>
                  </a:outerShdw>
                </a:effectLst>
              </a:rPr>
              <a:t> do Present Perfect no </a:t>
            </a:r>
            <a:r>
              <a:rPr lang="en-US" sz="3300" dirty="0" err="1">
                <a:effectLst>
                  <a:outerShdw blurRad="38100" dist="38100" dir="2700000" algn="tl">
                    <a:srgbClr val="000000">
                      <a:alpha val="43137"/>
                    </a:srgbClr>
                  </a:outerShdw>
                </a:effectLst>
              </a:rPr>
              <a:t>texto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abaixo</a:t>
            </a:r>
            <a:r>
              <a:rPr lang="en-US" sz="3300" dirty="0">
                <a:effectLst>
                  <a:outerShdw blurRad="38100" dist="38100" dir="2700000" algn="tl">
                    <a:srgbClr val="000000">
                      <a:alpha val="43137"/>
                    </a:srgbClr>
                  </a:outerShdw>
                </a:effectLst>
              </a:rPr>
              <a:t>:</a:t>
            </a:r>
            <a:endParaRPr lang="en-US" sz="3300" b="1" dirty="0">
              <a:effectLst>
                <a:outerShdw blurRad="38100" dist="38100" dir="2700000" algn="tl">
                  <a:srgbClr val="000000">
                    <a:alpha val="43137"/>
                  </a:srgbClr>
                </a:outerShdw>
              </a:effectLst>
            </a:endParaRPr>
          </a:p>
          <a:p>
            <a:pPr algn="ctr"/>
            <a:endParaRPr lang="en-US" sz="3300" b="1" dirty="0">
              <a:effectLst>
                <a:outerShdw blurRad="38100" dist="38100" dir="2700000" algn="tl">
                  <a:srgbClr val="000000">
                    <a:alpha val="43137"/>
                  </a:srgbClr>
                </a:outerShdw>
              </a:effectLst>
            </a:endParaRPr>
          </a:p>
          <a:p>
            <a:pPr algn="ctr"/>
            <a:r>
              <a:rPr lang="en-US" sz="3000" b="1" dirty="0">
                <a:effectLst>
                  <a:outerShdw blurRad="38100" dist="38100" dir="2700000" algn="tl">
                    <a:srgbClr val="000000">
                      <a:alpha val="43137"/>
                    </a:srgbClr>
                  </a:outerShdw>
                </a:effectLst>
                <a:hlinkClick r:id="rId3"/>
              </a:rPr>
              <a:t>https://www.theguardian.com/sport/2020/nov/17/lewis-hamilton-george-floyd-f1-record-championships-greatest-driver-racism</a:t>
            </a:r>
            <a:endParaRPr lang="en-US" sz="30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204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3"/>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899592" y="1628800"/>
            <a:ext cx="7632848" cy="4078039"/>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err="1">
                <a:effectLst>
                  <a:outerShdw blurRad="38100" dist="38100" dir="2700000" algn="tl">
                    <a:srgbClr val="000000">
                      <a:alpha val="43137"/>
                    </a:srgbClr>
                  </a:outerShdw>
                </a:effectLst>
              </a:rPr>
              <a:t>Diga</a:t>
            </a:r>
            <a:r>
              <a:rPr lang="en-US" sz="3300" dirty="0">
                <a:effectLst>
                  <a:outerShdw blurRad="38100" dist="38100" dir="2700000" algn="tl">
                    <a:srgbClr val="000000">
                      <a:alpha val="43137"/>
                    </a:srgbClr>
                  </a:outerShdw>
                </a:effectLst>
              </a:rPr>
              <a:t> o </a:t>
            </a:r>
            <a:r>
              <a:rPr lang="en-US" sz="3300" dirty="0" err="1">
                <a:effectLst>
                  <a:outerShdw blurRad="38100" dist="38100" dir="2700000" algn="tl">
                    <a:srgbClr val="000000">
                      <a:alpha val="43137"/>
                    </a:srgbClr>
                  </a:outerShdw>
                </a:effectLst>
              </a:rPr>
              <a:t>uso</a:t>
            </a:r>
            <a:r>
              <a:rPr lang="en-US" sz="3300" dirty="0">
                <a:effectLst>
                  <a:outerShdw blurRad="38100" dist="38100" dir="2700000" algn="tl">
                    <a:srgbClr val="000000">
                      <a:alpha val="43137"/>
                    </a:srgbClr>
                  </a:outerShdw>
                </a:effectLst>
              </a:rPr>
              <a:t> do Present Perfect no </a:t>
            </a:r>
            <a:r>
              <a:rPr lang="en-US" sz="3300" dirty="0" err="1">
                <a:effectLst>
                  <a:outerShdw blurRad="38100" dist="38100" dir="2700000" algn="tl">
                    <a:srgbClr val="000000">
                      <a:alpha val="43137"/>
                    </a:srgbClr>
                  </a:outerShdw>
                </a:effectLst>
              </a:rPr>
              <a:t>texto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abaixo</a:t>
            </a:r>
            <a:r>
              <a:rPr lang="en-US" sz="3300" dirty="0">
                <a:effectLst>
                  <a:outerShdw blurRad="38100" dist="38100" dir="2700000" algn="tl">
                    <a:srgbClr val="000000">
                      <a:alpha val="43137"/>
                    </a:srgbClr>
                  </a:outerShdw>
                </a:effectLst>
              </a:rPr>
              <a:t>:</a:t>
            </a:r>
            <a:endParaRPr lang="en-US" sz="3300" b="1" dirty="0">
              <a:effectLst>
                <a:outerShdw blurRad="38100" dist="38100" dir="2700000" algn="tl">
                  <a:srgbClr val="000000">
                    <a:alpha val="43137"/>
                  </a:srgbClr>
                </a:outerShdw>
              </a:effectLst>
            </a:endParaRPr>
          </a:p>
          <a:p>
            <a:pPr algn="ctr"/>
            <a:r>
              <a:rPr lang="en-US" sz="3200" b="1" i="0" dirty="0">
                <a:solidFill>
                  <a:srgbClr val="121212"/>
                </a:solidFill>
                <a:effectLst/>
                <a:latin typeface="GH Guardian Headline"/>
              </a:rPr>
              <a:t>Hamilton </a:t>
            </a:r>
            <a:r>
              <a:rPr lang="en-US" sz="3200" b="1" i="0" dirty="0">
                <a:solidFill>
                  <a:srgbClr val="FF0000"/>
                </a:solidFill>
                <a:effectLst>
                  <a:outerShdw blurRad="38100" dist="38100" dir="2700000" algn="tl">
                    <a:srgbClr val="000000">
                      <a:alpha val="43137"/>
                    </a:srgbClr>
                  </a:outerShdw>
                </a:effectLst>
                <a:latin typeface="GH Guardian Headline"/>
              </a:rPr>
              <a:t>has</a:t>
            </a:r>
            <a:r>
              <a:rPr lang="en-US" sz="3200" b="1" i="0" dirty="0">
                <a:solidFill>
                  <a:srgbClr val="121212"/>
                </a:solidFill>
                <a:effectLst/>
                <a:latin typeface="GH Guardian Headline"/>
              </a:rPr>
              <a:t> just </a:t>
            </a:r>
            <a:r>
              <a:rPr lang="en-US" sz="3200" b="1" i="0" dirty="0" err="1">
                <a:solidFill>
                  <a:srgbClr val="FF0000"/>
                </a:solidFill>
                <a:effectLst>
                  <a:outerShdw blurRad="38100" dist="38100" dir="2700000" algn="tl">
                    <a:srgbClr val="000000">
                      <a:alpha val="43137"/>
                    </a:srgbClr>
                  </a:outerShdw>
                </a:effectLst>
                <a:latin typeface="GH Guardian Headline"/>
              </a:rPr>
              <a:t>equalled</a:t>
            </a:r>
            <a:r>
              <a:rPr lang="en-US" sz="3200" b="1" i="0" dirty="0">
                <a:solidFill>
                  <a:srgbClr val="121212"/>
                </a:solidFill>
                <a:effectLst/>
                <a:latin typeface="GH Guardian Headline"/>
              </a:rPr>
              <a:t> the record of seven F1 world championships – many believe he is the greatest driver of all time. And this year, more than ever, he </a:t>
            </a:r>
            <a:r>
              <a:rPr lang="en-US" sz="3200" b="1" i="0" dirty="0">
                <a:solidFill>
                  <a:srgbClr val="FF0000"/>
                </a:solidFill>
                <a:effectLst>
                  <a:outerShdw blurRad="38100" dist="38100" dir="2700000" algn="tl">
                    <a:srgbClr val="000000">
                      <a:alpha val="43137"/>
                    </a:srgbClr>
                  </a:outerShdw>
                </a:effectLst>
                <a:latin typeface="GH Guardian Headline"/>
              </a:rPr>
              <a:t>has been </a:t>
            </a:r>
            <a:r>
              <a:rPr lang="en-US" sz="3200" b="1" i="0" dirty="0">
                <a:solidFill>
                  <a:srgbClr val="121212"/>
                </a:solidFill>
                <a:effectLst/>
                <a:latin typeface="GH Guardian Headline"/>
              </a:rPr>
              <a:t>leading the fight against racism.</a:t>
            </a:r>
            <a:endParaRPr lang="en-US" sz="30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644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3"/>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899592" y="1628800"/>
            <a:ext cx="7632848" cy="4662815"/>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300" dirty="0" err="1">
                <a:effectLst>
                  <a:outerShdw blurRad="38100" dist="38100" dir="2700000" algn="tl">
                    <a:srgbClr val="000000">
                      <a:alpha val="43137"/>
                    </a:srgbClr>
                  </a:outerShdw>
                </a:effectLst>
              </a:rPr>
              <a:t>Diga</a:t>
            </a:r>
            <a:r>
              <a:rPr lang="en-US" sz="3300" dirty="0">
                <a:effectLst>
                  <a:outerShdw blurRad="38100" dist="38100" dir="2700000" algn="tl">
                    <a:srgbClr val="000000">
                      <a:alpha val="43137"/>
                    </a:srgbClr>
                  </a:outerShdw>
                </a:effectLst>
              </a:rPr>
              <a:t> o </a:t>
            </a:r>
            <a:r>
              <a:rPr lang="en-US" sz="3300" dirty="0" err="1">
                <a:effectLst>
                  <a:outerShdw blurRad="38100" dist="38100" dir="2700000" algn="tl">
                    <a:srgbClr val="000000">
                      <a:alpha val="43137"/>
                    </a:srgbClr>
                  </a:outerShdw>
                </a:effectLst>
              </a:rPr>
              <a:t>uso</a:t>
            </a:r>
            <a:r>
              <a:rPr lang="en-US" sz="3300" dirty="0">
                <a:effectLst>
                  <a:outerShdw blurRad="38100" dist="38100" dir="2700000" algn="tl">
                    <a:srgbClr val="000000">
                      <a:alpha val="43137"/>
                    </a:srgbClr>
                  </a:outerShdw>
                </a:effectLst>
              </a:rPr>
              <a:t> do Present Perfect no </a:t>
            </a:r>
            <a:r>
              <a:rPr lang="en-US" sz="3300" dirty="0" err="1">
                <a:effectLst>
                  <a:outerShdw blurRad="38100" dist="38100" dir="2700000" algn="tl">
                    <a:srgbClr val="000000">
                      <a:alpha val="43137"/>
                    </a:srgbClr>
                  </a:outerShdw>
                </a:effectLst>
              </a:rPr>
              <a:t>texto</a:t>
            </a:r>
            <a:r>
              <a:rPr lang="en-US" sz="3300" dirty="0">
                <a:effectLst>
                  <a:outerShdw blurRad="38100" dist="38100" dir="2700000" algn="tl">
                    <a:srgbClr val="000000">
                      <a:alpha val="43137"/>
                    </a:srgbClr>
                  </a:outerShdw>
                </a:effectLst>
              </a:rPr>
              <a:t> </a:t>
            </a:r>
            <a:r>
              <a:rPr lang="en-US" sz="3300" dirty="0" err="1">
                <a:effectLst>
                  <a:outerShdw blurRad="38100" dist="38100" dir="2700000" algn="tl">
                    <a:srgbClr val="000000">
                      <a:alpha val="43137"/>
                    </a:srgbClr>
                  </a:outerShdw>
                </a:effectLst>
              </a:rPr>
              <a:t>abaixo</a:t>
            </a:r>
            <a:r>
              <a:rPr lang="en-US" sz="3300" dirty="0">
                <a:effectLst>
                  <a:outerShdw blurRad="38100" dist="38100" dir="2700000" algn="tl">
                    <a:srgbClr val="000000">
                      <a:alpha val="43137"/>
                    </a:srgbClr>
                  </a:outerShdw>
                </a:effectLst>
              </a:rPr>
              <a:t>:</a:t>
            </a:r>
            <a:endParaRPr lang="en-US" sz="3300" b="1" dirty="0">
              <a:effectLst>
                <a:outerShdw blurRad="38100" dist="38100" dir="2700000" algn="tl">
                  <a:srgbClr val="000000">
                    <a:alpha val="43137"/>
                  </a:srgbClr>
                </a:outerShdw>
              </a:effectLst>
            </a:endParaRPr>
          </a:p>
          <a:p>
            <a:pPr algn="ctr"/>
            <a:endParaRPr lang="en-US" sz="33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a:p>
            <a:endParaRPr lang="en-US" sz="3300" b="1" dirty="0">
              <a:effectLst>
                <a:outerShdw blurRad="38100" dist="38100" dir="2700000" algn="tl">
                  <a:srgbClr val="000000">
                    <a:alpha val="43137"/>
                  </a:srgbClr>
                </a:outerShdw>
              </a:effectLst>
            </a:endParaRPr>
          </a:p>
        </p:txBody>
      </p:sp>
      <p:pic>
        <p:nvPicPr>
          <p:cNvPr id="4" name="Imagem 3">
            <a:extLst>
              <a:ext uri="{FF2B5EF4-FFF2-40B4-BE49-F238E27FC236}">
                <a16:creationId xmlns:a16="http://schemas.microsoft.com/office/drawing/2014/main" id="{3919E097-2189-42AE-A592-5479623C593D}"/>
              </a:ext>
            </a:extLst>
          </p:cNvPr>
          <p:cNvPicPr>
            <a:picLocks noChangeAspect="1"/>
          </p:cNvPicPr>
          <p:nvPr/>
        </p:nvPicPr>
        <p:blipFill rotWithShape="1">
          <a:blip r:embed="rId3"/>
          <a:srcRect l="17713" t="26189" r="31888" b="54201"/>
          <a:stretch/>
        </p:blipFill>
        <p:spPr>
          <a:xfrm>
            <a:off x="1043608" y="2988098"/>
            <a:ext cx="7200800" cy="2745158"/>
          </a:xfrm>
          <a:prstGeom prst="rect">
            <a:avLst/>
          </a:prstGeom>
        </p:spPr>
      </p:pic>
      <p:cxnSp>
        <p:nvCxnSpPr>
          <p:cNvPr id="6" name="Conector reto 5">
            <a:extLst>
              <a:ext uri="{FF2B5EF4-FFF2-40B4-BE49-F238E27FC236}">
                <a16:creationId xmlns:a16="http://schemas.microsoft.com/office/drawing/2014/main" id="{5588E403-A779-453E-B5F7-237C43853FCC}"/>
              </a:ext>
            </a:extLst>
          </p:cNvPr>
          <p:cNvCxnSpPr/>
          <p:nvPr/>
        </p:nvCxnSpPr>
        <p:spPr>
          <a:xfrm>
            <a:off x="2627784" y="5157192"/>
            <a:ext cx="864096"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35108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acy\Pictures\diapositivas y fondos\white-blue-vector-download-back-to-info.jpg">
            <a:extLst>
              <a:ext uri="{FF2B5EF4-FFF2-40B4-BE49-F238E27FC236}">
                <a16:creationId xmlns:a16="http://schemas.microsoft.com/office/drawing/2014/main" id="{FFDCA8C7-F3B4-4F6F-9274-D9788500BDD3}"/>
              </a:ext>
            </a:extLst>
          </p:cNvPr>
          <p:cNvPicPr>
            <a:picLocks noChangeAspect="1" noChangeArrowheads="1"/>
          </p:cNvPicPr>
          <p:nvPr/>
        </p:nvPicPr>
        <p:blipFill>
          <a:blip r:embed="rId2" cstate="print"/>
          <a:srcRect/>
          <a:stretch>
            <a:fillRect/>
          </a:stretch>
        </p:blipFill>
        <p:spPr bwMode="auto">
          <a:xfrm rot="10800000">
            <a:off x="0" y="0"/>
            <a:ext cx="9144000" cy="6858000"/>
          </a:xfrm>
          <a:prstGeom prst="rect">
            <a:avLst/>
          </a:prstGeom>
          <a:noFill/>
        </p:spPr>
      </p:pic>
      <p:sp>
        <p:nvSpPr>
          <p:cNvPr id="7" name="1 Título"/>
          <p:cNvSpPr txBox="1">
            <a:spLocks/>
          </p:cNvSpPr>
          <p:nvPr/>
        </p:nvSpPr>
        <p:spPr>
          <a:xfrm>
            <a:off x="2930624" y="42203"/>
            <a:ext cx="6213376"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5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ernard MT Condensed" pitchFamily="18" charset="0"/>
                <a:ea typeface="+mj-ea"/>
                <a:cs typeface="+mj-cs"/>
              </a:rPr>
              <a:t>Present Perfect</a:t>
            </a:r>
          </a:p>
        </p:txBody>
      </p:sp>
      <p:sp>
        <p:nvSpPr>
          <p:cNvPr id="8" name="7 CuadroTexto"/>
          <p:cNvSpPr txBox="1"/>
          <p:nvPr/>
        </p:nvSpPr>
        <p:spPr>
          <a:xfrm>
            <a:off x="143508" y="1168794"/>
            <a:ext cx="8856984" cy="5170646"/>
          </a:xfrm>
          <a:prstGeom prst="rect">
            <a:avLst/>
          </a:prstGeom>
          <a:solidFill>
            <a:schemeClr val="accent6">
              <a:lumMod val="40000"/>
              <a:lumOff val="60000"/>
            </a:schemeClr>
          </a:solidFill>
        </p:spPr>
        <p:txBody>
          <a:bodyPr wrap="square" rtlCol="0">
            <a:spAutoFit/>
          </a:bodyPr>
          <a:lstStyle/>
          <a:p>
            <a:pPr algn="ctr">
              <a:buFont typeface="Wingdings" pitchFamily="2" charset="2"/>
              <a:buChar char="q"/>
            </a:pPr>
            <a:r>
              <a:rPr lang="en-US" sz="3000" dirty="0" err="1">
                <a:effectLst>
                  <a:outerShdw blurRad="38100" dist="38100" dir="2700000" algn="tl">
                    <a:srgbClr val="000000">
                      <a:alpha val="43137"/>
                    </a:srgbClr>
                  </a:outerShdw>
                </a:effectLst>
              </a:rPr>
              <a:t>Diga</a:t>
            </a:r>
            <a:r>
              <a:rPr lang="en-US" sz="3000" dirty="0">
                <a:effectLst>
                  <a:outerShdw blurRad="38100" dist="38100" dir="2700000" algn="tl">
                    <a:srgbClr val="000000">
                      <a:alpha val="43137"/>
                    </a:srgbClr>
                  </a:outerShdw>
                </a:effectLst>
              </a:rPr>
              <a:t> o </a:t>
            </a:r>
            <a:r>
              <a:rPr lang="en-US" sz="3000" dirty="0" err="1">
                <a:effectLst>
                  <a:outerShdw blurRad="38100" dist="38100" dir="2700000" algn="tl">
                    <a:srgbClr val="000000">
                      <a:alpha val="43137"/>
                    </a:srgbClr>
                  </a:outerShdw>
                </a:effectLst>
              </a:rPr>
              <a:t>uso</a:t>
            </a:r>
            <a:r>
              <a:rPr lang="en-US" sz="3000" dirty="0">
                <a:effectLst>
                  <a:outerShdw blurRad="38100" dist="38100" dir="2700000" algn="tl">
                    <a:srgbClr val="000000">
                      <a:alpha val="43137"/>
                    </a:srgbClr>
                  </a:outerShdw>
                </a:effectLst>
              </a:rPr>
              <a:t> do Present Perfect no </a:t>
            </a:r>
            <a:r>
              <a:rPr lang="en-US" sz="3000" dirty="0" err="1">
                <a:effectLst>
                  <a:outerShdw blurRad="38100" dist="38100" dir="2700000" algn="tl">
                    <a:srgbClr val="000000">
                      <a:alpha val="43137"/>
                    </a:srgbClr>
                  </a:outerShdw>
                </a:effectLst>
              </a:rPr>
              <a:t>texto</a:t>
            </a:r>
            <a:r>
              <a:rPr lang="en-US" sz="3000" dirty="0">
                <a:effectLst>
                  <a:outerShdw blurRad="38100" dist="38100" dir="2700000" algn="tl">
                    <a:srgbClr val="000000">
                      <a:alpha val="43137"/>
                    </a:srgbClr>
                  </a:outerShdw>
                </a:effectLst>
              </a:rPr>
              <a:t> </a:t>
            </a:r>
            <a:r>
              <a:rPr lang="en-US" sz="3000" dirty="0" err="1">
                <a:effectLst>
                  <a:outerShdw blurRad="38100" dist="38100" dir="2700000" algn="tl">
                    <a:srgbClr val="000000">
                      <a:alpha val="43137"/>
                    </a:srgbClr>
                  </a:outerShdw>
                </a:effectLst>
              </a:rPr>
              <a:t>abaixo</a:t>
            </a:r>
            <a:r>
              <a:rPr lang="en-US" sz="3000" dirty="0">
                <a:effectLst>
                  <a:outerShdw blurRad="38100" dist="38100" dir="2700000" algn="tl">
                    <a:srgbClr val="000000">
                      <a:alpha val="43137"/>
                    </a:srgbClr>
                  </a:outerShdw>
                </a:effectLst>
              </a:rPr>
              <a:t>:</a:t>
            </a:r>
            <a:endParaRPr lang="en-US" sz="3000" b="1" dirty="0">
              <a:effectLst>
                <a:outerShdw blurRad="38100" dist="38100" dir="2700000" algn="tl">
                  <a:srgbClr val="000000">
                    <a:alpha val="43137"/>
                  </a:srgbClr>
                </a:outerShdw>
              </a:effectLst>
            </a:endParaRPr>
          </a:p>
          <a:p>
            <a:pPr algn="ctr"/>
            <a:endParaRPr lang="en-US" sz="3000" b="1" dirty="0">
              <a:effectLst>
                <a:outerShdw blurRad="38100" dist="38100" dir="2700000" algn="tl">
                  <a:srgbClr val="000000">
                    <a:alpha val="43137"/>
                  </a:srgbClr>
                </a:outerShdw>
              </a:effectLst>
            </a:endParaRPr>
          </a:p>
          <a:p>
            <a:pPr algn="ctr"/>
            <a:r>
              <a:rPr lang="en-US" sz="3000" b="0" i="0" dirty="0">
                <a:solidFill>
                  <a:srgbClr val="121212"/>
                </a:solidFill>
                <a:effectLst/>
                <a:latin typeface="GuardianTextEgyptian"/>
              </a:rPr>
              <a:t>“Competing and winning championships is a great thing, but what does it really mean? </a:t>
            </a:r>
            <a:r>
              <a:rPr lang="en-US" sz="3000" dirty="0">
                <a:solidFill>
                  <a:srgbClr val="121212"/>
                </a:solidFill>
                <a:latin typeface="GuardianTextEgyptian"/>
              </a:rPr>
              <a:t>It doesn’t mean anything unless you can help push for change. I </a:t>
            </a:r>
            <a:r>
              <a:rPr lang="en-US" sz="3000" b="0" i="0" dirty="0">
                <a:solidFill>
                  <a:srgbClr val="121212"/>
                </a:solidFill>
                <a:effectLst/>
                <a:latin typeface="GuardianTextEgyptian"/>
              </a:rPr>
              <a:t>cannot keep silent during this time. I decided that I have to use this platform. There are so many people out there who are struggling and so many who </a:t>
            </a:r>
            <a:r>
              <a:rPr lang="en-US" sz="3000" b="0" i="0" dirty="0">
                <a:solidFill>
                  <a:srgbClr val="FF0000"/>
                </a:solidFill>
                <a:effectLst>
                  <a:outerShdw blurRad="38100" dist="38100" dir="2700000" algn="tl">
                    <a:srgbClr val="000000">
                      <a:alpha val="43137"/>
                    </a:srgbClr>
                  </a:outerShdw>
                </a:effectLst>
                <a:latin typeface="GuardianTextEgyptian"/>
              </a:rPr>
              <a:t>have experienced </a:t>
            </a:r>
            <a:r>
              <a:rPr lang="en-US" sz="3000" b="0" i="0" dirty="0">
                <a:solidFill>
                  <a:srgbClr val="121212"/>
                </a:solidFill>
                <a:effectLst/>
                <a:latin typeface="GuardianTextEgyptian"/>
              </a:rPr>
              <a:t>what I </a:t>
            </a:r>
            <a:r>
              <a:rPr lang="en-US" sz="3000" b="0" i="0" dirty="0">
                <a:solidFill>
                  <a:srgbClr val="FF0000"/>
                </a:solidFill>
                <a:effectLst>
                  <a:outerShdw blurRad="38100" dist="38100" dir="2700000" algn="tl">
                    <a:srgbClr val="000000">
                      <a:alpha val="43137"/>
                    </a:srgbClr>
                  </a:outerShdw>
                </a:effectLst>
                <a:latin typeface="GuardianTextEgyptian"/>
              </a:rPr>
              <a:t>have experienced</a:t>
            </a:r>
            <a:r>
              <a:rPr lang="en-US" sz="3000" b="0" i="0" dirty="0">
                <a:solidFill>
                  <a:srgbClr val="121212"/>
                </a:solidFill>
                <a:effectLst/>
                <a:latin typeface="GuardianTextEgyptian"/>
              </a:rPr>
              <a:t>, and worse,” he says, in </a:t>
            </a:r>
            <a:r>
              <a:rPr lang="en-US" sz="3000" dirty="0">
                <a:solidFill>
                  <a:srgbClr val="121212"/>
                </a:solidFill>
                <a:latin typeface="GuardianTextEgyptian"/>
              </a:rPr>
              <a:t>reference to the racism he was forced to endure both as a youngster and since he </a:t>
            </a:r>
            <a:r>
              <a:rPr lang="en-US" sz="3000" dirty="0">
                <a:solidFill>
                  <a:srgbClr val="FF0000"/>
                </a:solidFill>
                <a:effectLst>
                  <a:outerShdw blurRad="38100" dist="38100" dir="2700000" algn="tl">
                    <a:srgbClr val="000000">
                      <a:alpha val="43137"/>
                    </a:srgbClr>
                  </a:outerShdw>
                </a:effectLst>
                <a:latin typeface="GuardianTextEgyptian"/>
              </a:rPr>
              <a:t>has been </a:t>
            </a:r>
            <a:r>
              <a:rPr lang="en-US" sz="3000" dirty="0">
                <a:solidFill>
                  <a:srgbClr val="121212"/>
                </a:solidFill>
                <a:latin typeface="GuardianTextEgyptian"/>
              </a:rPr>
              <a:t>a professional </a:t>
            </a:r>
            <a:r>
              <a:rPr lang="en-US" sz="3000" b="0" i="0" dirty="0">
                <a:solidFill>
                  <a:srgbClr val="121212"/>
                </a:solidFill>
                <a:effectLst/>
                <a:latin typeface="GuardianTextEgyptian"/>
              </a:rPr>
              <a:t>driver.</a:t>
            </a:r>
            <a:endParaRPr lang="en-US"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379147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TotalTime>
  <Words>1502</Words>
  <Application>Microsoft Office PowerPoint</Application>
  <PresentationFormat>Apresentação na tela (4:3)</PresentationFormat>
  <Paragraphs>108</Paragraphs>
  <Slides>22</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22</vt:i4>
      </vt:variant>
    </vt:vector>
  </HeadingPairs>
  <TitlesOfParts>
    <vt:vector size="29" baseType="lpstr">
      <vt:lpstr>Arial</vt:lpstr>
      <vt:lpstr>Bernard MT Condensed</vt:lpstr>
      <vt:lpstr>Calibri</vt:lpstr>
      <vt:lpstr>GH Guardian Headline</vt:lpstr>
      <vt:lpstr>GuardianTextEgyptian</vt:lpstr>
      <vt:lpstr>Wingdings</vt:lpstr>
      <vt:lpstr>Tema de Office</vt:lpstr>
      <vt:lpstr>Present Perfect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jacy</dc:creator>
  <cp:lastModifiedBy>Cristiane de Brito Cruz</cp:lastModifiedBy>
  <cp:revision>54</cp:revision>
  <dcterms:created xsi:type="dcterms:W3CDTF">2013-09-10T03:47:39Z</dcterms:created>
  <dcterms:modified xsi:type="dcterms:W3CDTF">2020-11-23T18:59:44Z</dcterms:modified>
</cp:coreProperties>
</file>