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78" r:id="rId6"/>
    <p:sldId id="288" r:id="rId7"/>
    <p:sldId id="283" r:id="rId8"/>
    <p:sldId id="284" r:id="rId9"/>
    <p:sldId id="289" r:id="rId10"/>
    <p:sldId id="290" r:id="rId11"/>
    <p:sldId id="285" r:id="rId12"/>
    <p:sldId id="291" r:id="rId13"/>
  </p:sldIdLst>
  <p:sldSz cx="12188825" cy="6858000"/>
  <p:notesSz cx="6858000" cy="9144000"/>
  <p:defaultTextStyle>
    <a:defPPr rtl="0">
      <a:defRPr lang="pt-B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94404"/>
    <a:srgbClr val="5F6F0F"/>
    <a:srgbClr val="718412"/>
    <a:srgbClr val="65741A"/>
    <a:srgbClr val="70811D"/>
    <a:srgbClr val="7B8D1F"/>
    <a:srgbClr val="839721"/>
    <a:srgbClr val="95AB25"/>
    <a:srgbClr val="BC5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9" autoAdjust="0"/>
    <p:restoredTop sz="94660"/>
  </p:normalViewPr>
  <p:slideViewPr>
    <p:cSldViewPr>
      <p:cViewPr varScale="1">
        <p:scale>
          <a:sx n="72" d="100"/>
          <a:sy n="72" d="100"/>
        </p:scale>
        <p:origin x="522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9429053-DC2A-4342-ADD4-2FD729D91E2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EBA5BD7-F043-4D1B-AA17-CD412FC534D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88825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063" indent="0" algn="ctr">
              <a:buNone/>
              <a:defRPr sz="17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799"/>
            </a:lvl4pPr>
            <a:lvl5pPr marL="1828251" indent="0" algn="ctr">
              <a:buNone/>
              <a:defRPr sz="1799"/>
            </a:lvl5pPr>
            <a:lvl6pPr marL="2285314" indent="0" algn="ctr">
              <a:buNone/>
              <a:defRPr sz="1799"/>
            </a:lvl6pPr>
            <a:lvl7pPr marL="2742377" indent="0" algn="ctr">
              <a:buNone/>
              <a:defRPr sz="1799"/>
            </a:lvl7pPr>
            <a:lvl8pPr marL="3199440" indent="0" algn="ctr">
              <a:buNone/>
              <a:defRPr sz="1799"/>
            </a:lvl8pPr>
            <a:lvl9pPr marL="3656503" indent="0" algn="ctr">
              <a:buNone/>
              <a:defRPr sz="179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0"/>
            <a:r>
              <a:rPr lang="en-US"/>
              <a:t>01/08/2016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8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11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01/08/2016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71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762000"/>
            <a:ext cx="2628215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342" y="762000"/>
            <a:ext cx="7579926" cy="54102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01/08/2016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5781" y="59382"/>
            <a:ext cx="0" cy="91416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11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01/08/2016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0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88825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01/08/2016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8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02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3861" y="2286000"/>
            <a:ext cx="4753642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7760" y="2286000"/>
            <a:ext cx="4753642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01/08/2016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44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1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99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861" y="2967788"/>
            <a:ext cx="4753642" cy="3341572"/>
          </a:xfrm>
        </p:spPr>
        <p:txBody>
          <a:bodyPr lIns="45720" rIns="4572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7760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99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marL="0" lvl="0" indent="0" algn="l" defTabSz="914126" rtl="0" eaLnBrk="1" latinLnBrk="0" hangingPunct="1">
              <a:lnSpc>
                <a:spcPct val="90000"/>
              </a:lnSpc>
              <a:spcBef>
                <a:spcPts val="1799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7760" y="2967788"/>
            <a:ext cx="4753642" cy="3341572"/>
          </a:xfrm>
        </p:spPr>
        <p:txBody>
          <a:bodyPr lIns="45720" rIns="4572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01/08/2016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20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01/08/2016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09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01/08/2016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25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3861" y="471509"/>
            <a:ext cx="4387977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9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2" y="822960"/>
            <a:ext cx="5676945" cy="518464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3861" y="2257506"/>
            <a:ext cx="4387977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01/08/2016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80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8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5778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8357" y="4960138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01/08/2016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4658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68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2" y="2286000"/>
            <a:ext cx="9717540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861" y="6470704"/>
            <a:ext cx="215358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n-US"/>
              <a:t>01/08/2016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1671" y="6470704"/>
            <a:ext cx="589992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4512" y="6470704"/>
            <a:ext cx="97341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rtl="0"/>
            <a:fld id="{C014DD1E-5D91-48A3-AD6D-45FBA980D106}" type="slidenum">
              <a:rPr lang="pt-BR" smtClean="0"/>
              <a:pPr rtl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1802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86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0000"/>
        </a:lnSpc>
        <a:spcBef>
          <a:spcPct val="0"/>
        </a:spcBef>
        <a:buNone/>
        <a:defRPr sz="4999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26509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447922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182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00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12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38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578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04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ishexperts.com.br/forum/exercicio-texto-em-ingles-com-o-passado-simple-s-pastt17877.html#heade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Past</a:t>
            </a:r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t-B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Simple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6632"/>
            <a:ext cx="4032448" cy="1405596"/>
          </a:xfrm>
          <a:prstGeom prst="rect">
            <a:avLst/>
          </a:prstGeom>
        </p:spPr>
      </p:pic>
      <p:sp>
        <p:nvSpPr>
          <p:cNvPr id="6" name="Subtítulo 5">
            <a:extLst>
              <a:ext uri="{FF2B5EF4-FFF2-40B4-BE49-F238E27FC236}">
                <a16:creationId xmlns:a16="http://schemas.microsoft.com/office/drawing/2014/main" id="{44E47B1D-174D-4BD0-AFAC-24813D795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8668" y="4950709"/>
            <a:ext cx="3199567" cy="1463040"/>
          </a:xfrm>
        </p:spPr>
        <p:txBody>
          <a:bodyPr>
            <a:noAutofit/>
          </a:bodyPr>
          <a:lstStyle/>
          <a:p>
            <a:pPr algn="ctr"/>
            <a:r>
              <a:rPr lang="pt-BR" sz="3000" b="1" dirty="0" err="1"/>
              <a:t>Teacher</a:t>
            </a:r>
            <a:r>
              <a:rPr lang="pt-BR" sz="3000" b="1" dirty="0"/>
              <a:t> Cristiane de Brito Cruz</a:t>
            </a: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5820" y="1052736"/>
            <a:ext cx="10729192" cy="1152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descreve uma ação que já ocorreu e que não ocorre mais, ou seja, uma ação no passado. A ação teve início e fim no passado. No </a:t>
            </a:r>
            <a:r>
              <a:rPr lang="pt-BR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o verbo é o mesmo para todas as pessoas.</a:t>
            </a:r>
          </a:p>
        </p:txBody>
      </p:sp>
      <p:sp>
        <p:nvSpPr>
          <p:cNvPr id="4" name="Título 12"/>
          <p:cNvSpPr>
            <a:spLocks noGrp="1"/>
          </p:cNvSpPr>
          <p:nvPr>
            <p:ph type="title"/>
          </p:nvPr>
        </p:nvSpPr>
        <p:spPr>
          <a:xfrm>
            <a:off x="765820" y="188937"/>
            <a:ext cx="9717087" cy="863501"/>
          </a:xfrm>
        </p:spPr>
        <p:txBody>
          <a:bodyPr rtlCol="0">
            <a:norm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Kids Play Football. Child At Soccer Field Stock Photo - Image of captain,  grass: 145777742">
            <a:extLst>
              <a:ext uri="{FF2B5EF4-FFF2-40B4-BE49-F238E27FC236}">
                <a16:creationId xmlns:a16="http://schemas.microsoft.com/office/drawing/2014/main" id="{8CBD7C9F-98E6-4B80-96AD-D1682F67B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3" t="15122" b="13058"/>
          <a:stretch/>
        </p:blipFill>
        <p:spPr bwMode="auto">
          <a:xfrm>
            <a:off x="1269876" y="2454063"/>
            <a:ext cx="3701489" cy="23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62D61B6-7EB8-45BA-BA76-95C7A7187370}"/>
              </a:ext>
            </a:extLst>
          </p:cNvPr>
          <p:cNvSpPr txBox="1"/>
          <p:nvPr/>
        </p:nvSpPr>
        <p:spPr>
          <a:xfrm>
            <a:off x="709198" y="4974267"/>
            <a:ext cx="5385214" cy="863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football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Sunday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(Eu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joguei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futebol domingo passado)</a:t>
            </a:r>
          </a:p>
        </p:txBody>
      </p:sp>
      <p:pic>
        <p:nvPicPr>
          <p:cNvPr id="1028" name="Picture 4" descr="How to be a (Good-Enough) Working Mom - Guides - The New York Times">
            <a:extLst>
              <a:ext uri="{FF2B5EF4-FFF2-40B4-BE49-F238E27FC236}">
                <a16:creationId xmlns:a16="http://schemas.microsoft.com/office/drawing/2014/main" id="{7623555A-AD82-4A12-B000-D62CB05CA2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014" y="2444891"/>
            <a:ext cx="3470145" cy="23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1BB63BA-4027-47CB-9F69-20DF02F5BDAC}"/>
              </a:ext>
            </a:extLst>
          </p:cNvPr>
          <p:cNvSpPr txBox="1"/>
          <p:nvPr/>
        </p:nvSpPr>
        <p:spPr>
          <a:xfrm>
            <a:off x="6653906" y="4974267"/>
            <a:ext cx="43481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yesterday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(Minha mãe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trabalhou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ontem)</a:t>
            </a:r>
          </a:p>
        </p:txBody>
      </p:sp>
    </p:spTree>
    <p:extLst>
      <p:ext uri="{BB962C8B-B14F-4D97-AF65-F5344CB8AC3E}">
        <p14:creationId xmlns:p14="http://schemas.microsoft.com/office/powerpoint/2010/main" val="134252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5820" y="1340768"/>
            <a:ext cx="10873208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Verbos regulares no Inglês (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lang="pt-BR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) são aqueles que formam o passado pelo acréscimo de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–ed.</a:t>
            </a:r>
          </a:p>
          <a:p>
            <a:pPr marL="0" indent="0" algn="ctr">
              <a:buNone/>
            </a:pP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WORK (trabalhar) – WORK</a:t>
            </a:r>
            <a:r>
              <a:rPr lang="pt-BR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PLAY (jogar) – PLAY</a:t>
            </a:r>
            <a:r>
              <a:rPr lang="pt-BR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</a:p>
          <a:p>
            <a:pPr marL="0" indent="0" algn="ctr">
              <a:buNone/>
            </a:pP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STOP (parar) – STOPP</a:t>
            </a:r>
            <a:r>
              <a:rPr lang="pt-BR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</a:p>
          <a:p>
            <a:pPr marL="0" indent="0" algn="ctr">
              <a:buNone/>
            </a:pP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LIKE (gostar) – LIK</a:t>
            </a:r>
            <a:r>
              <a:rPr lang="pt-BR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</a:p>
          <a:p>
            <a:pPr marL="0" indent="0" algn="ctr">
              <a:buNone/>
            </a:pP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SURVIVE (sobreviver) – SURVIV</a:t>
            </a:r>
            <a:r>
              <a:rPr lang="pt-BR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</a:p>
          <a:p>
            <a:pPr marL="0" indent="0" algn="ctr">
              <a:buNone/>
            </a:pP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CRY (chorar) – CRI</a:t>
            </a:r>
            <a:r>
              <a:rPr lang="pt-BR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DELETE (apagar) – DELET</a:t>
            </a:r>
            <a:r>
              <a:rPr lang="pt-BR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</a:p>
          <a:p>
            <a:pPr marL="0" indent="0" algn="ctr">
              <a:buNone/>
            </a:pP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PLAN (planejar) – PLANN</a:t>
            </a:r>
            <a:r>
              <a:rPr lang="pt-BR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ítulo 12"/>
          <p:cNvSpPr>
            <a:spLocks noGrp="1"/>
          </p:cNvSpPr>
          <p:nvPr>
            <p:ph type="title"/>
          </p:nvPr>
        </p:nvSpPr>
        <p:spPr>
          <a:xfrm>
            <a:off x="765820" y="364501"/>
            <a:ext cx="9717087" cy="863501"/>
          </a:xfrm>
        </p:spPr>
        <p:txBody>
          <a:bodyPr rtlCol="0">
            <a:norm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VERBOS REGULARES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92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/>
          <p:cNvSpPr>
            <a:spLocks noGrp="1"/>
          </p:cNvSpPr>
          <p:nvPr>
            <p:ph type="title"/>
          </p:nvPr>
        </p:nvSpPr>
        <p:spPr>
          <a:xfrm>
            <a:off x="981844" y="188640"/>
            <a:ext cx="9717087" cy="647477"/>
          </a:xfrm>
        </p:spPr>
        <p:txBody>
          <a:bodyPr rtlCol="0">
            <a:normAutofit/>
          </a:bodyPr>
          <a:lstStyle/>
          <a:p>
            <a:r>
              <a:rPr 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Alguns verbos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991171"/>
              </p:ext>
            </p:extLst>
          </p:nvPr>
        </p:nvGraphicFramePr>
        <p:xfrm>
          <a:off x="765820" y="836117"/>
          <a:ext cx="11017224" cy="535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845">
                <a:tc>
                  <a:txBody>
                    <a:bodyPr/>
                    <a:lstStyle/>
                    <a:p>
                      <a:r>
                        <a:rPr lang="pt-BR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endParaRPr lang="pt-BR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</a:t>
                      </a:r>
                      <a:r>
                        <a:rPr lang="pt-BR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Simple</a:t>
                      </a:r>
                      <a:endParaRPr lang="pt-BR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Translation</a:t>
                      </a:r>
                      <a:endParaRPr lang="pt-BR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845">
                <a:tc>
                  <a:txBody>
                    <a:bodyPr/>
                    <a:lstStyle/>
                    <a:p>
                      <a:r>
                        <a:rPr lang="pt-BR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</a:t>
                      </a:r>
                      <a:endParaRPr lang="pt-BR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</a:t>
                      </a:r>
                      <a:r>
                        <a:rPr lang="pt-BR" sz="35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</a:t>
                      </a:r>
                      <a:endParaRPr lang="pt-BR" sz="35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Concordar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845">
                <a:tc>
                  <a:txBody>
                    <a:bodyPr/>
                    <a:lstStyle/>
                    <a:p>
                      <a:r>
                        <a:rPr lang="pt-BR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Answer</a:t>
                      </a:r>
                      <a:endParaRPr lang="pt-BR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Answer</a:t>
                      </a:r>
                      <a:r>
                        <a:rPr lang="pt-BR" sz="35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</a:t>
                      </a:r>
                      <a:endParaRPr lang="pt-BR" sz="35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845">
                <a:tc>
                  <a:txBody>
                    <a:bodyPr/>
                    <a:lstStyle/>
                    <a:p>
                      <a:r>
                        <a:rPr lang="pt-BR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</a:t>
                      </a:r>
                      <a:endParaRPr lang="pt-BR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</a:t>
                      </a:r>
                      <a:r>
                        <a:rPr lang="pt-BR" sz="35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</a:t>
                      </a:r>
                      <a:endParaRPr lang="pt-BR" sz="35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845">
                <a:tc>
                  <a:txBody>
                    <a:bodyPr/>
                    <a:lstStyle/>
                    <a:p>
                      <a:r>
                        <a:rPr lang="pt-BR" sz="35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Help</a:t>
                      </a:r>
                      <a:endParaRPr lang="pt-BR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</a:t>
                      </a:r>
                      <a:r>
                        <a:rPr lang="pt-BR" sz="35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</a:t>
                      </a:r>
                      <a:endParaRPr lang="pt-BR" sz="35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5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Ajudar</a:t>
                      </a:r>
                      <a:endParaRPr lang="pt-BR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845">
                <a:tc>
                  <a:txBody>
                    <a:bodyPr/>
                    <a:lstStyle/>
                    <a:p>
                      <a:r>
                        <a:rPr lang="pt-BR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</a:t>
                      </a:r>
                      <a:endParaRPr lang="pt-BR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</a:t>
                      </a:r>
                      <a:r>
                        <a:rPr lang="pt-BR" sz="35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</a:t>
                      </a:r>
                      <a:endParaRPr lang="pt-BR" sz="35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Falhar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845">
                <a:tc>
                  <a:txBody>
                    <a:bodyPr/>
                    <a:lstStyle/>
                    <a:p>
                      <a:r>
                        <a:rPr lang="pt-BR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Hate</a:t>
                      </a:r>
                      <a:endParaRPr lang="pt-BR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</a:t>
                      </a:r>
                      <a:r>
                        <a:rPr lang="pt-BR" sz="35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</a:t>
                      </a:r>
                      <a:endParaRPr lang="pt-BR" sz="35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Odiar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9845">
                <a:tc>
                  <a:txBody>
                    <a:bodyPr/>
                    <a:lstStyle/>
                    <a:p>
                      <a:r>
                        <a:rPr lang="pt-BR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Kill</a:t>
                      </a:r>
                      <a:endParaRPr lang="pt-BR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Kill</a:t>
                      </a:r>
                      <a:r>
                        <a:rPr lang="pt-BR" sz="35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</a:t>
                      </a:r>
                      <a:endParaRPr lang="pt-BR" sz="35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00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5821" y="836116"/>
            <a:ext cx="11089231" cy="554521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Os advérbios são palavras que dão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mais informações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sobre um verbo, adjetivo ou outro advérbio.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all my troubles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seemed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so far away.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meus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pareciam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tão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distantes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night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danced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on tabletops.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Sexta-feira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passada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noite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dançamos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cima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das mesas)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died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month.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morreu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passado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ítulo 12">
            <a:extLst>
              <a:ext uri="{FF2B5EF4-FFF2-40B4-BE49-F238E27FC236}">
                <a16:creationId xmlns:a16="http://schemas.microsoft.com/office/drawing/2014/main" id="{26AB9B16-F327-41BD-BB78-8343482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188640"/>
            <a:ext cx="9717087" cy="647477"/>
          </a:xfrm>
        </p:spPr>
        <p:txBody>
          <a:bodyPr rtlCol="0">
            <a:normAutofit/>
          </a:bodyPr>
          <a:lstStyle/>
          <a:p>
            <a:r>
              <a:rPr 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Expressões no passado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11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211" y="779617"/>
            <a:ext cx="11089231" cy="11527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Para fazer a forma negativa no passado iremos precisar usar o auxiliar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junto com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que significa NÃO.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2">
            <a:extLst>
              <a:ext uri="{FF2B5EF4-FFF2-40B4-BE49-F238E27FC236}">
                <a16:creationId xmlns:a16="http://schemas.microsoft.com/office/drawing/2014/main" id="{26AB9B16-F327-41BD-BB78-8343482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188640"/>
            <a:ext cx="9717087" cy="647477"/>
          </a:xfrm>
        </p:spPr>
        <p:txBody>
          <a:bodyPr rtlCol="0">
            <a:normAutofit/>
          </a:bodyPr>
          <a:lstStyle/>
          <a:p>
            <a:r>
              <a:rPr 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FORMA NEGATIVA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ids Play Football. Child At Soccer Field Stock Photo - Image of captain,  grass: 145777742">
            <a:extLst>
              <a:ext uri="{FF2B5EF4-FFF2-40B4-BE49-F238E27FC236}">
                <a16:creationId xmlns:a16="http://schemas.microsoft.com/office/drawing/2014/main" id="{FF11C955-8C89-4489-8985-F35017696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3" t="15122" r="22790" b="13058"/>
          <a:stretch/>
        </p:blipFill>
        <p:spPr bwMode="auto">
          <a:xfrm>
            <a:off x="547240" y="2293350"/>
            <a:ext cx="2522836" cy="21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96569D0-84E3-40C3-ADC2-B4069318E0B5}"/>
              </a:ext>
            </a:extLst>
          </p:cNvPr>
          <p:cNvSpPr txBox="1"/>
          <p:nvPr/>
        </p:nvSpPr>
        <p:spPr>
          <a:xfrm>
            <a:off x="405780" y="4703530"/>
            <a:ext cx="532859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t-BR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pt-BR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BR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football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Sunday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t-BR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pt-BR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volleyball.</a:t>
            </a:r>
          </a:p>
          <a:p>
            <a:pPr marL="0" indent="0" algn="just">
              <a:buNone/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(Eu </a:t>
            </a:r>
            <a:r>
              <a:rPr lang="pt-BR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joguei</a:t>
            </a:r>
            <a:r>
              <a:rPr lang="pt-BR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futebol domingo passado.</a:t>
            </a:r>
          </a:p>
          <a:p>
            <a:pPr marL="0" indent="0" algn="just">
              <a:buNone/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joguei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volleyball.)</a:t>
            </a:r>
          </a:p>
        </p:txBody>
      </p:sp>
      <p:pic>
        <p:nvPicPr>
          <p:cNvPr id="9" name="Picture 4" descr="How to be a (Good-Enough) Working Mom - Guides - The New York Times">
            <a:extLst>
              <a:ext uri="{FF2B5EF4-FFF2-40B4-BE49-F238E27FC236}">
                <a16:creationId xmlns:a16="http://schemas.microsoft.com/office/drawing/2014/main" id="{14A8C74B-6021-4418-B176-AC3B141C17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674" y="2321693"/>
            <a:ext cx="2837066" cy="211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0CA9D26-D9D0-4670-93AB-7319AABF2DBC}"/>
              </a:ext>
            </a:extLst>
          </p:cNvPr>
          <p:cNvSpPr txBox="1"/>
          <p:nvPr/>
        </p:nvSpPr>
        <p:spPr>
          <a:xfrm>
            <a:off x="6281683" y="4703530"/>
            <a:ext cx="571738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pt-BR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BR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yesterday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t-BR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cook</a:t>
            </a:r>
            <a:r>
              <a:rPr lang="pt-BR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dinner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. (Minha mãe </a:t>
            </a:r>
            <a:r>
              <a:rPr lang="pt-BR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trabalhou</a:t>
            </a:r>
            <a:r>
              <a:rPr lang="pt-BR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ontem.</a:t>
            </a:r>
          </a:p>
          <a:p>
            <a:pPr marL="0" indent="0" algn="just">
              <a:buNone/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Minha mãe e eu 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cozinhamos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o jantar juntas.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104F46-B0D6-4317-9F6E-0F6DCDA6A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2030270"/>
            <a:ext cx="2810869" cy="25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olleyball, to play volleyball in ARASAAC · Global Symbols">
            <a:extLst>
              <a:ext uri="{FF2B5EF4-FFF2-40B4-BE49-F238E27FC236}">
                <a16:creationId xmlns:a16="http://schemas.microsoft.com/office/drawing/2014/main" id="{1E157F8F-08F6-40A1-865B-80DEFA50D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09" y="1984836"/>
            <a:ext cx="2522836" cy="252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489392E-76DE-465C-BB11-578601F91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12" y="2060848"/>
            <a:ext cx="2810869" cy="25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Best Mother's Day Gifts For The Mom Who Loves To Cook | HuffPost Life">
            <a:extLst>
              <a:ext uri="{FF2B5EF4-FFF2-40B4-BE49-F238E27FC236}">
                <a16:creationId xmlns:a16="http://schemas.microsoft.com/office/drawing/2014/main" id="{3B694BAD-A159-4873-AA7B-2E6342206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527" y="2321693"/>
            <a:ext cx="2664296" cy="211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626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211" y="779617"/>
            <a:ext cx="11393849" cy="181199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Veja, que na forma negativa o verbo não precisa do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t-B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por que DID já mostra que a frase está no passado. Se você usar a palavra “NÃO” você não precisar colocar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t-B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no verbo.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2">
            <a:extLst>
              <a:ext uri="{FF2B5EF4-FFF2-40B4-BE49-F238E27FC236}">
                <a16:creationId xmlns:a16="http://schemas.microsoft.com/office/drawing/2014/main" id="{26AB9B16-F327-41BD-BB78-8343482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188640"/>
            <a:ext cx="9717087" cy="647477"/>
          </a:xfrm>
        </p:spPr>
        <p:txBody>
          <a:bodyPr rtlCol="0">
            <a:normAutofit/>
          </a:bodyPr>
          <a:lstStyle/>
          <a:p>
            <a:r>
              <a:rPr 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FORMA NEGATIVA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ids Play Football. Child At Soccer Field Stock Photo - Image of captain,  grass: 145777742">
            <a:extLst>
              <a:ext uri="{FF2B5EF4-FFF2-40B4-BE49-F238E27FC236}">
                <a16:creationId xmlns:a16="http://schemas.microsoft.com/office/drawing/2014/main" id="{FF11C955-8C89-4489-8985-F35017696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3" t="15122" r="22790" b="13058"/>
          <a:stretch/>
        </p:blipFill>
        <p:spPr bwMode="auto">
          <a:xfrm>
            <a:off x="741589" y="2936522"/>
            <a:ext cx="1658740" cy="142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96569D0-84E3-40C3-ADC2-B4069318E0B5}"/>
              </a:ext>
            </a:extLst>
          </p:cNvPr>
          <p:cNvSpPr txBox="1"/>
          <p:nvPr/>
        </p:nvSpPr>
        <p:spPr>
          <a:xfrm>
            <a:off x="690278" y="4701868"/>
            <a:ext cx="11465856" cy="13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t-BR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play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football </a:t>
            </a:r>
            <a:r>
              <a:rPr lang="pt-BR" sz="3000" dirty="0" err="1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dirty="0" err="1">
                <a:latin typeface="Arial" panose="020B0604020202020204" pitchFamily="34" charset="0"/>
                <a:cs typeface="Arial" panose="020B0604020202020204" pitchFamily="34" charset="0"/>
              </a:rPr>
              <a:t>Sunday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pt-BR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pt-BR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volleyball.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(Eu 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joguei</a:t>
            </a:r>
            <a:r>
              <a:rPr lang="pt-BR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futebol domingo passado. Eu </a:t>
            </a: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joguei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volleyball.)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104F46-B0D6-4317-9F6E-0F6DCDA6A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7" y="2742883"/>
            <a:ext cx="2016224" cy="181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olleyball, to play volleyball in ARASAAC · Global Symbols">
            <a:extLst>
              <a:ext uri="{FF2B5EF4-FFF2-40B4-BE49-F238E27FC236}">
                <a16:creationId xmlns:a16="http://schemas.microsoft.com/office/drawing/2014/main" id="{1E157F8F-08F6-40A1-865B-80DEFA50D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505" y="2867083"/>
            <a:ext cx="1559311" cy="155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35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/>
          <p:cNvSpPr>
            <a:spLocks noGrp="1"/>
          </p:cNvSpPr>
          <p:nvPr>
            <p:ph type="title"/>
          </p:nvPr>
        </p:nvSpPr>
        <p:spPr>
          <a:xfrm>
            <a:off x="777010" y="260648"/>
            <a:ext cx="11150050" cy="1512168"/>
          </a:xfrm>
        </p:spPr>
        <p:txBody>
          <a:bodyPr rtlCol="0">
            <a:noAutofit/>
          </a:bodyPr>
          <a:lstStyle/>
          <a:p>
            <a:r>
              <a:rPr lang="pt-BR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Exercício – destacar os verbos que estão no passado de amarelo</a:t>
            </a:r>
            <a:br>
              <a:rPr lang="pt-BR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destaque as frases negativas de verde</a:t>
            </a:r>
            <a:endParaRPr lang="en-US" sz="3000" b="1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7011" y="1772816"/>
            <a:ext cx="10996906" cy="49685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Last year I visited my mother and studied French. I didn’t have many problems and I made a lot of friends. I went to the USA and learned English a lot too. I saw different places and had time to take pictures. I didn’t drink beer, I drank only soda. I ate barbecue and slept late on weekends. I started a business and worked a lot. My business helped me learn and understand things. I didn’t want to live in the USA because I love Brazil. My life changed and I had many things to do every day. I also finished what I started in 2003: an English course. I didn’t lose anything, I only won. This was the best year of my life. Everything went fine.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https://www.englishexperts.com.br/forum/exercicio-texto-em-ingles-com-o-passado-simple-s-pastt17877.html#header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20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/>
          <p:cNvSpPr>
            <a:spLocks noGrp="1"/>
          </p:cNvSpPr>
          <p:nvPr>
            <p:ph type="title"/>
          </p:nvPr>
        </p:nvSpPr>
        <p:spPr>
          <a:xfrm>
            <a:off x="777010" y="260648"/>
            <a:ext cx="11150050" cy="792088"/>
          </a:xfrm>
        </p:spPr>
        <p:txBody>
          <a:bodyPr rtlCol="0">
            <a:noAutofit/>
          </a:bodyPr>
          <a:lstStyle/>
          <a:p>
            <a:r>
              <a:rPr lang="pt-BR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Escreva neste espaço a tradução do texto.</a:t>
            </a:r>
            <a:endParaRPr lang="en-US" sz="3000" b="1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18BFC17-2EDC-40C1-89DB-D95F02E48237}"/>
              </a:ext>
            </a:extLst>
          </p:cNvPr>
          <p:cNvSpPr/>
          <p:nvPr/>
        </p:nvSpPr>
        <p:spPr>
          <a:xfrm>
            <a:off x="777010" y="1052736"/>
            <a:ext cx="10634805" cy="54006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40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ema do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311</TotalTime>
  <Words>580</Words>
  <Application>Microsoft Office PowerPoint</Application>
  <PresentationFormat>Personalizar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Tw Cen MT</vt:lpstr>
      <vt:lpstr>Tw Cen MT Condensed</vt:lpstr>
      <vt:lpstr>Wingdings 3</vt:lpstr>
      <vt:lpstr>Integral</vt:lpstr>
      <vt:lpstr>Past Simple</vt:lpstr>
      <vt:lpstr>Introdução</vt:lpstr>
      <vt:lpstr>VERBOS REGULARES</vt:lpstr>
      <vt:lpstr>Alguns verbos</vt:lpstr>
      <vt:lpstr>Expressões no passado</vt:lpstr>
      <vt:lpstr>FORMA NEGATIVA</vt:lpstr>
      <vt:lpstr>FORMA NEGATIVA</vt:lpstr>
      <vt:lpstr>Exercício – destacar os verbos que estão no passado de amarelo  destaque as frases negativas de verde</vt:lpstr>
      <vt:lpstr>Escreva neste espaço a tradução do texto.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Simple</dc:title>
  <dc:creator>Jobel</dc:creator>
  <cp:lastModifiedBy>Cristiane de Brito Cruz</cp:lastModifiedBy>
  <cp:revision>30</cp:revision>
  <dcterms:created xsi:type="dcterms:W3CDTF">2018-04-02T17:57:39Z</dcterms:created>
  <dcterms:modified xsi:type="dcterms:W3CDTF">2020-11-14T14:36:16Z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