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61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</p:sldIdLst>
  <p:sldSz cx="9144000" cy="5143500" type="screen16x9"/>
  <p:notesSz cx="6858000" cy="9144000"/>
  <p:embeddedFontLs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Montserrat ExtraBold" panose="020B0604020202020204" charset="0"/>
      <p:bold r:id="rId22"/>
      <p:boldItalic r:id="rId23"/>
    </p:embeddedFont>
    <p:embeddedFont>
      <p:font typeface="Montserrat Light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D036E6-3B0C-4B87-ADAC-1D9B833F130B}">
  <a:tblStyle styleId="{C2D036E6-3B0C-4B87-ADAC-1D9B833F13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49" autoAdjust="0"/>
  </p:normalViewPr>
  <p:slideViewPr>
    <p:cSldViewPr snapToGrid="0">
      <p:cViewPr varScale="1">
        <p:scale>
          <a:sx n="95" d="100"/>
          <a:sy n="95" d="100"/>
        </p:scale>
        <p:origin x="6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Shape 6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8374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0115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6140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5256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5542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90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7658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6054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345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401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507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559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587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6464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-6" y="-11"/>
            <a:ext cx="2429759" cy="1609289"/>
            <a:chOff x="608719" y="-11"/>
            <a:chExt cx="2429759" cy="1609289"/>
          </a:xfrm>
        </p:grpSpPr>
        <p:sp>
          <p:nvSpPr>
            <p:cNvPr id="11" name="Shape 11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5265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24" name="Shape 24"/>
          <p:cNvGrpSpPr/>
          <p:nvPr/>
        </p:nvGrpSpPr>
        <p:grpSpPr>
          <a:xfrm>
            <a:off x="4894945" y="-11"/>
            <a:ext cx="4252453" cy="5146816"/>
            <a:chOff x="4894945" y="-11"/>
            <a:chExt cx="4252453" cy="5146816"/>
          </a:xfrm>
        </p:grpSpPr>
        <p:sp>
          <p:nvSpPr>
            <p:cNvPr id="25" name="Shape 25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6109812" y="2252602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6109812" y="353931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717668" y="1286669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717668" y="2573381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7325495" y="2895958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109812" y="1286669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6717668" y="2252602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7325495" y="2573381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Shape 79"/>
          <p:cNvGrpSpPr/>
          <p:nvPr/>
        </p:nvGrpSpPr>
        <p:grpSpPr>
          <a:xfrm flipH="1">
            <a:off x="-7" y="3860093"/>
            <a:ext cx="2429755" cy="1286712"/>
            <a:chOff x="6714243" y="3860093"/>
            <a:chExt cx="2429755" cy="1286712"/>
          </a:xfrm>
        </p:grpSpPr>
        <p:sp>
          <p:nvSpPr>
            <p:cNvPr id="80" name="Shape 80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0" t="0" r="0" b="0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0" t="0" r="0" b="0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Shape 207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208" name="Shape 208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0" t="0" r="0" b="0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0" t="0" r="0" b="0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Shape 220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221" name="Shape 221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0" t="0" r="0" b="0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◂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"/>
              <a:buNone/>
              <a:defRPr sz="2400" b="1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4646"/>
        </a:solidFill>
        <a:effectLst/>
      </p:bgPr>
    </p:bg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>
            <a:spLocks noGrp="1"/>
          </p:cNvSpPr>
          <p:nvPr>
            <p:ph type="ctrTitle"/>
          </p:nvPr>
        </p:nvSpPr>
        <p:spPr>
          <a:xfrm>
            <a:off x="685799" y="1991824"/>
            <a:ext cx="5917019" cy="15807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3200" dirty="0">
                <a:solidFill>
                  <a:schemeClr val="tx1"/>
                </a:solidFill>
              </a:rPr>
              <a:t>Futuro com </a:t>
            </a:r>
            <a:r>
              <a:rPr lang="pt-BR" sz="3200" i="1" dirty="0" err="1">
                <a:solidFill>
                  <a:schemeClr val="bg1"/>
                </a:solidFill>
              </a:rPr>
              <a:t>be</a:t>
            </a:r>
            <a:r>
              <a:rPr lang="pt-BR" sz="3200" i="1" dirty="0">
                <a:solidFill>
                  <a:schemeClr val="bg1"/>
                </a:solidFill>
              </a:rPr>
              <a:t> </a:t>
            </a:r>
            <a:r>
              <a:rPr lang="pt-BR" sz="3200" i="1" dirty="0" err="1">
                <a:solidFill>
                  <a:schemeClr val="bg1"/>
                </a:solidFill>
              </a:rPr>
              <a:t>going</a:t>
            </a:r>
            <a:r>
              <a:rPr lang="pt-BR" sz="3200" i="1" dirty="0">
                <a:solidFill>
                  <a:schemeClr val="bg1"/>
                </a:solidFill>
              </a:rPr>
              <a:t> </a:t>
            </a:r>
            <a:r>
              <a:rPr lang="pt-BR" sz="3200" i="1" dirty="0" err="1">
                <a:solidFill>
                  <a:schemeClr val="bg1"/>
                </a:solidFill>
              </a:rPr>
              <a:t>to</a:t>
            </a:r>
            <a:endParaRPr sz="3200" i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" y="84462"/>
            <a:ext cx="2581967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61">
            <a:extLst>
              <a:ext uri="{FF2B5EF4-FFF2-40B4-BE49-F238E27FC236}">
                <a16:creationId xmlns:a16="http://schemas.microsoft.com/office/drawing/2014/main" id="{F1B91A97-B70C-47F1-8BC8-EA02F56B36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7108" y="747025"/>
            <a:ext cx="7493965" cy="8265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/>
              <a:t>Planos pré-estabelecidos</a:t>
            </a:r>
            <a:endParaRPr sz="4300" dirty="0"/>
          </a:p>
        </p:txBody>
      </p:sp>
      <p:sp>
        <p:nvSpPr>
          <p:cNvPr id="6" name="Shape 662">
            <a:extLst>
              <a:ext uri="{FF2B5EF4-FFF2-40B4-BE49-F238E27FC236}">
                <a16:creationId xmlns:a16="http://schemas.microsoft.com/office/drawing/2014/main" id="{5DC9EF44-F6D4-4D01-A85A-30D4267BAF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" y="2335980"/>
            <a:ext cx="5401193" cy="2326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Usa</a:t>
            </a:r>
            <a:r>
              <a:rPr lang="en-US" sz="2000" dirty="0">
                <a:solidFill>
                  <a:schemeClr val="tx1"/>
                </a:solidFill>
              </a:rPr>
              <a:t>-se </a:t>
            </a:r>
            <a:r>
              <a:rPr lang="en-US" sz="2000" b="1" i="1" dirty="0">
                <a:solidFill>
                  <a:schemeClr val="tx1"/>
                </a:solidFill>
              </a:rPr>
              <a:t>be going to </a:t>
            </a:r>
            <a:r>
              <a:rPr lang="en-US" sz="2000" dirty="0">
                <a:solidFill>
                  <a:schemeClr val="tx1"/>
                </a:solidFill>
              </a:rPr>
              <a:t>para </a:t>
            </a:r>
            <a:r>
              <a:rPr lang="en-US" sz="2000" dirty="0" err="1">
                <a:solidFill>
                  <a:schemeClr val="tx1"/>
                </a:solidFill>
              </a:rPr>
              <a:t>fazer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planos</a:t>
            </a:r>
            <a:r>
              <a:rPr lang="en-US" sz="2000" dirty="0">
                <a:solidFill>
                  <a:schemeClr val="tx1"/>
                </a:solidFill>
              </a:rPr>
              <a:t> – </a:t>
            </a:r>
            <a:r>
              <a:rPr lang="en-US" sz="2000" dirty="0" err="1">
                <a:solidFill>
                  <a:schemeClr val="tx1"/>
                </a:solidFill>
              </a:rPr>
              <a:t>atividades</a:t>
            </a:r>
            <a:r>
              <a:rPr lang="en-US" sz="2000" dirty="0">
                <a:solidFill>
                  <a:schemeClr val="tx1"/>
                </a:solidFill>
              </a:rPr>
              <a:t> que </a:t>
            </a:r>
            <a:r>
              <a:rPr lang="en-US" sz="2000" dirty="0" err="1">
                <a:solidFill>
                  <a:schemeClr val="tx1"/>
                </a:solidFill>
              </a:rPr>
              <a:t>já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estejam</a:t>
            </a:r>
            <a:r>
              <a:rPr lang="en-US" sz="2000" dirty="0">
                <a:solidFill>
                  <a:schemeClr val="tx1"/>
                </a:solidFill>
              </a:rPr>
              <a:t> “</a:t>
            </a:r>
            <a:r>
              <a:rPr lang="en-US" sz="2000" dirty="0" err="1">
                <a:solidFill>
                  <a:schemeClr val="tx1"/>
                </a:solidFill>
              </a:rPr>
              <a:t>certas</a:t>
            </a:r>
            <a:r>
              <a:rPr lang="en-US" sz="2000" dirty="0">
                <a:solidFill>
                  <a:schemeClr val="tx1"/>
                </a:solidFill>
              </a:rPr>
              <a:t>” de </a:t>
            </a:r>
            <a:r>
              <a:rPr lang="en-US" sz="2000" dirty="0" err="1">
                <a:solidFill>
                  <a:schemeClr val="tx1"/>
                </a:solidFill>
              </a:rPr>
              <a:t>acontecer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8FDC736-B77E-414A-BB99-F7DDDADDE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192" y="1442990"/>
            <a:ext cx="3569881" cy="356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229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61">
            <a:extLst>
              <a:ext uri="{FF2B5EF4-FFF2-40B4-BE49-F238E27FC236}">
                <a16:creationId xmlns:a16="http://schemas.microsoft.com/office/drawing/2014/main" id="{F1B91A97-B70C-47F1-8BC8-EA02F56B36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7108" y="747025"/>
            <a:ext cx="7493965" cy="8265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/>
              <a:t>Abreviações</a:t>
            </a:r>
            <a:endParaRPr sz="4300" dirty="0"/>
          </a:p>
        </p:txBody>
      </p:sp>
      <p:sp>
        <p:nvSpPr>
          <p:cNvPr id="6" name="Shape 662">
            <a:extLst>
              <a:ext uri="{FF2B5EF4-FFF2-40B4-BE49-F238E27FC236}">
                <a16:creationId xmlns:a16="http://schemas.microsoft.com/office/drawing/2014/main" id="{5DC9EF44-F6D4-4D01-A85A-30D4267BAF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" y="2070019"/>
            <a:ext cx="5401193" cy="2897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Usa</a:t>
            </a:r>
            <a:r>
              <a:rPr lang="en-US" sz="2000" dirty="0">
                <a:solidFill>
                  <a:schemeClr val="tx1"/>
                </a:solidFill>
              </a:rPr>
              <a:t>-se </a:t>
            </a:r>
            <a:r>
              <a:rPr lang="en-US" sz="2000" b="1" i="1" dirty="0" err="1">
                <a:solidFill>
                  <a:schemeClr val="tx1"/>
                </a:solidFill>
              </a:rPr>
              <a:t>gonna</a:t>
            </a:r>
            <a:r>
              <a:rPr lang="en-US" sz="2000" dirty="0">
                <a:solidFill>
                  <a:schemeClr val="tx1"/>
                </a:solidFill>
              </a:rPr>
              <a:t> no </a:t>
            </a:r>
            <a:r>
              <a:rPr lang="en-US" sz="2000" dirty="0" err="1">
                <a:solidFill>
                  <a:schemeClr val="tx1"/>
                </a:solidFill>
              </a:rPr>
              <a:t>lugar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b="1" i="1" dirty="0">
                <a:solidFill>
                  <a:schemeClr val="tx1"/>
                </a:solidFill>
              </a:rPr>
              <a:t>going to </a:t>
            </a:r>
            <a:r>
              <a:rPr lang="en-US" sz="2000" dirty="0">
                <a:solidFill>
                  <a:schemeClr val="tx1"/>
                </a:solidFill>
              </a:rPr>
              <a:t>de </a:t>
            </a:r>
            <a:r>
              <a:rPr lang="en-US" sz="2000" dirty="0" err="1">
                <a:solidFill>
                  <a:schemeClr val="tx1"/>
                </a:solidFill>
              </a:rPr>
              <a:t>maneira</a:t>
            </a:r>
            <a:r>
              <a:rPr lang="en-US" sz="2000" dirty="0">
                <a:solidFill>
                  <a:schemeClr val="tx1"/>
                </a:solidFill>
              </a:rPr>
              <a:t> “informal”. </a:t>
            </a:r>
            <a:r>
              <a:rPr lang="en-US" sz="2000" dirty="0" err="1">
                <a:solidFill>
                  <a:schemeClr val="tx1"/>
                </a:solidFill>
              </a:rPr>
              <a:t>Onde</a:t>
            </a:r>
            <a:r>
              <a:rPr lang="en-US" sz="2000" dirty="0">
                <a:solidFill>
                  <a:schemeClr val="tx1"/>
                </a:solidFill>
              </a:rPr>
              <a:t> se </a:t>
            </a:r>
            <a:r>
              <a:rPr lang="en-US" sz="2000" dirty="0" err="1">
                <a:solidFill>
                  <a:schemeClr val="tx1"/>
                </a:solidFill>
              </a:rPr>
              <a:t>usa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gonna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usa</a:t>
            </a:r>
            <a:r>
              <a:rPr lang="en-US" sz="2000" dirty="0">
                <a:solidFill>
                  <a:schemeClr val="tx1"/>
                </a:solidFill>
              </a:rPr>
              <a:t>-se as </a:t>
            </a:r>
            <a:r>
              <a:rPr lang="en-US" sz="2000" dirty="0" err="1">
                <a:solidFill>
                  <a:schemeClr val="tx1"/>
                </a:solidFill>
              </a:rPr>
              <a:t>mesmas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regras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b="1" i="1" dirty="0">
                <a:solidFill>
                  <a:schemeClr val="tx1"/>
                </a:solidFill>
              </a:rPr>
              <a:t>be going to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A </a:t>
            </a:r>
            <a:r>
              <a:rPr lang="en-US" sz="2000" dirty="0" err="1">
                <a:solidFill>
                  <a:schemeClr val="tx1"/>
                </a:solidFill>
              </a:rPr>
              <a:t>frase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completa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seria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i="1" dirty="0">
                <a:solidFill>
                  <a:schemeClr val="tx1"/>
                </a:solidFill>
              </a:rPr>
              <a:t>“You are not going to do it.”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A3C7449-23D9-4F2B-B8F3-11EB0FE81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2" r="21977"/>
          <a:stretch/>
        </p:blipFill>
        <p:spPr bwMode="auto">
          <a:xfrm>
            <a:off x="5401192" y="1309424"/>
            <a:ext cx="3569881" cy="365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07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61">
            <a:extLst>
              <a:ext uri="{FF2B5EF4-FFF2-40B4-BE49-F238E27FC236}">
                <a16:creationId xmlns:a16="http://schemas.microsoft.com/office/drawing/2014/main" id="{F1B91A97-B70C-47F1-8BC8-EA02F56B36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7108" y="747025"/>
            <a:ext cx="7493965" cy="8265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/>
              <a:t>Abreviações</a:t>
            </a:r>
            <a:endParaRPr sz="4300" dirty="0"/>
          </a:p>
        </p:txBody>
      </p:sp>
      <p:sp>
        <p:nvSpPr>
          <p:cNvPr id="6" name="Shape 662">
            <a:extLst>
              <a:ext uri="{FF2B5EF4-FFF2-40B4-BE49-F238E27FC236}">
                <a16:creationId xmlns:a16="http://schemas.microsoft.com/office/drawing/2014/main" id="{5DC9EF44-F6D4-4D01-A85A-30D4267BAF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" y="2070019"/>
            <a:ext cx="5401193" cy="2897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Usa</a:t>
            </a:r>
            <a:r>
              <a:rPr lang="en-US" sz="2000" dirty="0">
                <a:solidFill>
                  <a:schemeClr val="tx1"/>
                </a:solidFill>
              </a:rPr>
              <a:t>-se </a:t>
            </a:r>
            <a:r>
              <a:rPr lang="en-US" sz="2000" b="1" i="1" dirty="0" err="1">
                <a:solidFill>
                  <a:schemeClr val="tx1"/>
                </a:solidFill>
              </a:rPr>
              <a:t>gonna</a:t>
            </a:r>
            <a:r>
              <a:rPr lang="en-US" sz="2000" dirty="0">
                <a:solidFill>
                  <a:schemeClr val="tx1"/>
                </a:solidFill>
              </a:rPr>
              <a:t> no </a:t>
            </a:r>
            <a:r>
              <a:rPr lang="en-US" sz="2000" dirty="0" err="1">
                <a:solidFill>
                  <a:schemeClr val="tx1"/>
                </a:solidFill>
              </a:rPr>
              <a:t>lugar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b="1" i="1" dirty="0">
                <a:solidFill>
                  <a:schemeClr val="tx1"/>
                </a:solidFill>
              </a:rPr>
              <a:t>going to </a:t>
            </a:r>
            <a:r>
              <a:rPr lang="en-US" sz="2000" dirty="0">
                <a:solidFill>
                  <a:schemeClr val="tx1"/>
                </a:solidFill>
              </a:rPr>
              <a:t>de </a:t>
            </a:r>
            <a:r>
              <a:rPr lang="en-US" sz="2000" dirty="0" err="1">
                <a:solidFill>
                  <a:schemeClr val="tx1"/>
                </a:solidFill>
              </a:rPr>
              <a:t>maneira</a:t>
            </a:r>
            <a:r>
              <a:rPr lang="en-US" sz="2000" dirty="0">
                <a:solidFill>
                  <a:schemeClr val="tx1"/>
                </a:solidFill>
              </a:rPr>
              <a:t> “informal”. </a:t>
            </a:r>
            <a:r>
              <a:rPr lang="en-US" sz="2000" dirty="0" err="1">
                <a:solidFill>
                  <a:schemeClr val="tx1"/>
                </a:solidFill>
              </a:rPr>
              <a:t>Onde</a:t>
            </a:r>
            <a:r>
              <a:rPr lang="en-US" sz="2000" dirty="0">
                <a:solidFill>
                  <a:schemeClr val="tx1"/>
                </a:solidFill>
              </a:rPr>
              <a:t> se </a:t>
            </a:r>
            <a:r>
              <a:rPr lang="en-US" sz="2000" dirty="0" err="1">
                <a:solidFill>
                  <a:schemeClr val="tx1"/>
                </a:solidFill>
              </a:rPr>
              <a:t>usa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gonna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usa</a:t>
            </a:r>
            <a:r>
              <a:rPr lang="en-US" sz="2000" dirty="0">
                <a:solidFill>
                  <a:schemeClr val="tx1"/>
                </a:solidFill>
              </a:rPr>
              <a:t>-se as </a:t>
            </a:r>
            <a:r>
              <a:rPr lang="en-US" sz="2000" dirty="0" err="1">
                <a:solidFill>
                  <a:schemeClr val="tx1"/>
                </a:solidFill>
              </a:rPr>
              <a:t>mesmas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regras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b="1" i="1" dirty="0">
                <a:solidFill>
                  <a:schemeClr val="tx1"/>
                </a:solidFill>
              </a:rPr>
              <a:t>be going to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A </a:t>
            </a:r>
            <a:r>
              <a:rPr lang="en-US" sz="2000" dirty="0" err="1">
                <a:solidFill>
                  <a:schemeClr val="tx1"/>
                </a:solidFill>
              </a:rPr>
              <a:t>frase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mais</a:t>
            </a:r>
            <a:r>
              <a:rPr lang="en-US" sz="2000" dirty="0">
                <a:solidFill>
                  <a:schemeClr val="tx1"/>
                </a:solidFill>
              </a:rPr>
              <a:t> formal e </a:t>
            </a:r>
            <a:r>
              <a:rPr lang="en-US" sz="2000" dirty="0" err="1">
                <a:solidFill>
                  <a:schemeClr val="tx1"/>
                </a:solidFill>
              </a:rPr>
              <a:t>completa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seria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i="1" dirty="0">
                <a:solidFill>
                  <a:schemeClr val="tx1"/>
                </a:solidFill>
              </a:rPr>
              <a:t>“What are you going to do?”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4A38A6D-50F7-45A6-A26B-BFE5BBC09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090" y="1235947"/>
            <a:ext cx="3731800" cy="37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902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61">
            <a:extLst>
              <a:ext uri="{FF2B5EF4-FFF2-40B4-BE49-F238E27FC236}">
                <a16:creationId xmlns:a16="http://schemas.microsoft.com/office/drawing/2014/main" id="{F1B91A97-B70C-47F1-8BC8-EA02F56B36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7108" y="747025"/>
            <a:ext cx="7493965" cy="8265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/>
              <a:t>Abreviações</a:t>
            </a:r>
            <a:endParaRPr sz="4300" dirty="0"/>
          </a:p>
        </p:txBody>
      </p:sp>
      <p:sp>
        <p:nvSpPr>
          <p:cNvPr id="6" name="Shape 662">
            <a:extLst>
              <a:ext uri="{FF2B5EF4-FFF2-40B4-BE49-F238E27FC236}">
                <a16:creationId xmlns:a16="http://schemas.microsoft.com/office/drawing/2014/main" id="{5DC9EF44-F6D4-4D01-A85A-30D4267BAF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821819"/>
            <a:ext cx="4762920" cy="2897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Usa</a:t>
            </a:r>
            <a:r>
              <a:rPr lang="en-US" sz="2000" dirty="0">
                <a:solidFill>
                  <a:schemeClr val="tx1"/>
                </a:solidFill>
              </a:rPr>
              <a:t>-se </a:t>
            </a:r>
            <a:r>
              <a:rPr lang="en-US" sz="2000" b="1" i="1" dirty="0" err="1">
                <a:solidFill>
                  <a:schemeClr val="tx1"/>
                </a:solidFill>
              </a:rPr>
              <a:t>gonna</a:t>
            </a:r>
            <a:r>
              <a:rPr lang="en-US" sz="2000" dirty="0">
                <a:solidFill>
                  <a:schemeClr val="tx1"/>
                </a:solidFill>
              </a:rPr>
              <a:t> no </a:t>
            </a:r>
            <a:r>
              <a:rPr lang="en-US" sz="2000" dirty="0" err="1">
                <a:solidFill>
                  <a:schemeClr val="tx1"/>
                </a:solidFill>
              </a:rPr>
              <a:t>lugar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b="1" i="1" dirty="0">
                <a:solidFill>
                  <a:schemeClr val="tx1"/>
                </a:solidFill>
              </a:rPr>
              <a:t>going to </a:t>
            </a:r>
            <a:r>
              <a:rPr lang="en-US" sz="2000" dirty="0">
                <a:solidFill>
                  <a:schemeClr val="tx1"/>
                </a:solidFill>
              </a:rPr>
              <a:t>de </a:t>
            </a:r>
            <a:r>
              <a:rPr lang="en-US" sz="2000" dirty="0" err="1">
                <a:solidFill>
                  <a:schemeClr val="tx1"/>
                </a:solidFill>
              </a:rPr>
              <a:t>maneira</a:t>
            </a:r>
            <a:r>
              <a:rPr lang="en-US" sz="2000" dirty="0">
                <a:solidFill>
                  <a:schemeClr val="tx1"/>
                </a:solidFill>
              </a:rPr>
              <a:t> “informal”. </a:t>
            </a:r>
            <a:r>
              <a:rPr lang="en-US" sz="2000" dirty="0" err="1">
                <a:solidFill>
                  <a:schemeClr val="tx1"/>
                </a:solidFill>
              </a:rPr>
              <a:t>Onde</a:t>
            </a:r>
            <a:r>
              <a:rPr lang="en-US" sz="2000" dirty="0">
                <a:solidFill>
                  <a:schemeClr val="tx1"/>
                </a:solidFill>
              </a:rPr>
              <a:t> se </a:t>
            </a:r>
            <a:r>
              <a:rPr lang="en-US" sz="2000" dirty="0" err="1">
                <a:solidFill>
                  <a:schemeClr val="tx1"/>
                </a:solidFill>
              </a:rPr>
              <a:t>usa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gonna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usa</a:t>
            </a:r>
            <a:r>
              <a:rPr lang="en-US" sz="2000" dirty="0">
                <a:solidFill>
                  <a:schemeClr val="tx1"/>
                </a:solidFill>
              </a:rPr>
              <a:t>-se as </a:t>
            </a:r>
            <a:r>
              <a:rPr lang="en-US" sz="2000" dirty="0" err="1">
                <a:solidFill>
                  <a:schemeClr val="tx1"/>
                </a:solidFill>
              </a:rPr>
              <a:t>mesmas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regras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b="1" i="1" dirty="0">
                <a:solidFill>
                  <a:schemeClr val="tx1"/>
                </a:solidFill>
              </a:rPr>
              <a:t>be going to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A </a:t>
            </a:r>
            <a:r>
              <a:rPr lang="en-US" sz="2000" dirty="0" err="1">
                <a:solidFill>
                  <a:schemeClr val="tx1"/>
                </a:solidFill>
              </a:rPr>
              <a:t>frase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mais</a:t>
            </a:r>
            <a:r>
              <a:rPr lang="en-US" sz="2000" dirty="0">
                <a:solidFill>
                  <a:schemeClr val="tx1"/>
                </a:solidFill>
              </a:rPr>
              <a:t> formal e </a:t>
            </a:r>
            <a:r>
              <a:rPr lang="en-US" sz="2000" dirty="0" err="1">
                <a:solidFill>
                  <a:schemeClr val="tx1"/>
                </a:solidFill>
              </a:rPr>
              <a:t>completa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seria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i="1" dirty="0">
                <a:solidFill>
                  <a:schemeClr val="tx1"/>
                </a:solidFill>
              </a:rPr>
              <a:t>“I am not going to do it.”</a:t>
            </a:r>
          </a:p>
          <a:p>
            <a:r>
              <a:rPr lang="en-US" sz="2000" b="1" i="1" dirty="0" err="1">
                <a:solidFill>
                  <a:schemeClr val="tx1"/>
                </a:solidFill>
              </a:rPr>
              <a:t>Ain’t</a:t>
            </a:r>
            <a:r>
              <a:rPr lang="en-US" sz="2000" b="1" i="1" dirty="0">
                <a:solidFill>
                  <a:schemeClr val="tx1"/>
                </a:solidFill>
              </a:rPr>
              <a:t> = am not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8381335A-0053-4EC8-BDC7-18A642CB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323" y="1453022"/>
            <a:ext cx="40957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615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61">
            <a:extLst>
              <a:ext uri="{FF2B5EF4-FFF2-40B4-BE49-F238E27FC236}">
                <a16:creationId xmlns:a16="http://schemas.microsoft.com/office/drawing/2014/main" id="{F1B91A97-B70C-47F1-8BC8-EA02F56B36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7108" y="747025"/>
            <a:ext cx="7493965" cy="8265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/>
              <a:t>Abreviações</a:t>
            </a:r>
            <a:endParaRPr sz="4300" dirty="0"/>
          </a:p>
        </p:txBody>
      </p:sp>
      <p:sp>
        <p:nvSpPr>
          <p:cNvPr id="6" name="Shape 662">
            <a:extLst>
              <a:ext uri="{FF2B5EF4-FFF2-40B4-BE49-F238E27FC236}">
                <a16:creationId xmlns:a16="http://schemas.microsoft.com/office/drawing/2014/main" id="{5DC9EF44-F6D4-4D01-A85A-30D4267BAF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821819"/>
            <a:ext cx="4762920" cy="2897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Usa</a:t>
            </a:r>
            <a:r>
              <a:rPr lang="en-US" sz="2000" dirty="0">
                <a:solidFill>
                  <a:schemeClr val="tx1"/>
                </a:solidFill>
              </a:rPr>
              <a:t>-se </a:t>
            </a:r>
            <a:r>
              <a:rPr lang="en-US" sz="2000" b="1" i="1" dirty="0" err="1">
                <a:solidFill>
                  <a:schemeClr val="tx1"/>
                </a:solidFill>
              </a:rPr>
              <a:t>gonna</a:t>
            </a:r>
            <a:r>
              <a:rPr lang="en-US" sz="2000" dirty="0">
                <a:solidFill>
                  <a:schemeClr val="tx1"/>
                </a:solidFill>
              </a:rPr>
              <a:t> no </a:t>
            </a:r>
            <a:r>
              <a:rPr lang="en-US" sz="2000" dirty="0" err="1">
                <a:solidFill>
                  <a:schemeClr val="tx1"/>
                </a:solidFill>
              </a:rPr>
              <a:t>lugar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b="1" i="1" dirty="0">
                <a:solidFill>
                  <a:schemeClr val="tx1"/>
                </a:solidFill>
              </a:rPr>
              <a:t>going to </a:t>
            </a:r>
            <a:r>
              <a:rPr lang="en-US" sz="2000" dirty="0">
                <a:solidFill>
                  <a:schemeClr val="tx1"/>
                </a:solidFill>
              </a:rPr>
              <a:t>de </a:t>
            </a:r>
            <a:r>
              <a:rPr lang="en-US" sz="2000" dirty="0" err="1">
                <a:solidFill>
                  <a:schemeClr val="tx1"/>
                </a:solidFill>
              </a:rPr>
              <a:t>maneira</a:t>
            </a:r>
            <a:r>
              <a:rPr lang="en-US" sz="2000" dirty="0">
                <a:solidFill>
                  <a:schemeClr val="tx1"/>
                </a:solidFill>
              </a:rPr>
              <a:t> “informal”. </a:t>
            </a:r>
            <a:r>
              <a:rPr lang="en-US" sz="2000" dirty="0" err="1">
                <a:solidFill>
                  <a:schemeClr val="tx1"/>
                </a:solidFill>
              </a:rPr>
              <a:t>Onde</a:t>
            </a:r>
            <a:r>
              <a:rPr lang="en-US" sz="2000" dirty="0">
                <a:solidFill>
                  <a:schemeClr val="tx1"/>
                </a:solidFill>
              </a:rPr>
              <a:t> se </a:t>
            </a:r>
            <a:r>
              <a:rPr lang="en-US" sz="2000" dirty="0" err="1">
                <a:solidFill>
                  <a:schemeClr val="tx1"/>
                </a:solidFill>
              </a:rPr>
              <a:t>usa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gonna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usa</a:t>
            </a:r>
            <a:r>
              <a:rPr lang="en-US" sz="2000" dirty="0">
                <a:solidFill>
                  <a:schemeClr val="tx1"/>
                </a:solidFill>
              </a:rPr>
              <a:t>-se as </a:t>
            </a:r>
            <a:r>
              <a:rPr lang="en-US" sz="2000" dirty="0" err="1">
                <a:solidFill>
                  <a:schemeClr val="tx1"/>
                </a:solidFill>
              </a:rPr>
              <a:t>mesmas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regras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b="1" i="1" dirty="0">
                <a:solidFill>
                  <a:schemeClr val="tx1"/>
                </a:solidFill>
              </a:rPr>
              <a:t>be going to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A </a:t>
            </a:r>
            <a:r>
              <a:rPr lang="en-US" sz="2000" dirty="0" err="1">
                <a:solidFill>
                  <a:schemeClr val="tx1"/>
                </a:solidFill>
              </a:rPr>
              <a:t>frase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mais</a:t>
            </a:r>
            <a:r>
              <a:rPr lang="en-US" sz="2000" dirty="0">
                <a:solidFill>
                  <a:schemeClr val="tx1"/>
                </a:solidFill>
              </a:rPr>
              <a:t> formal e </a:t>
            </a:r>
            <a:r>
              <a:rPr lang="en-US" sz="2000" dirty="0" err="1">
                <a:solidFill>
                  <a:schemeClr val="tx1"/>
                </a:solidFill>
              </a:rPr>
              <a:t>completa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seria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i="1" dirty="0">
                <a:solidFill>
                  <a:schemeClr val="tx1"/>
                </a:solidFill>
              </a:rPr>
              <a:t>“A change is going to come.”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97CA616F-9BA4-4176-931D-33F1671B9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031" y="1573619"/>
            <a:ext cx="4125042" cy="331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05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61">
            <a:extLst>
              <a:ext uri="{FF2B5EF4-FFF2-40B4-BE49-F238E27FC236}">
                <a16:creationId xmlns:a16="http://schemas.microsoft.com/office/drawing/2014/main" id="{F1B91A97-B70C-47F1-8BC8-EA02F56B36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7108" y="747025"/>
            <a:ext cx="7493965" cy="8265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/>
              <a:t>Abreviações</a:t>
            </a:r>
            <a:endParaRPr sz="4300" dirty="0"/>
          </a:p>
        </p:txBody>
      </p:sp>
      <p:sp>
        <p:nvSpPr>
          <p:cNvPr id="6" name="Shape 662">
            <a:extLst>
              <a:ext uri="{FF2B5EF4-FFF2-40B4-BE49-F238E27FC236}">
                <a16:creationId xmlns:a16="http://schemas.microsoft.com/office/drawing/2014/main" id="{5DC9EF44-F6D4-4D01-A85A-30D4267BAF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821819"/>
            <a:ext cx="4762920" cy="2897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Usa</a:t>
            </a:r>
            <a:r>
              <a:rPr lang="en-US" sz="2000" dirty="0">
                <a:solidFill>
                  <a:schemeClr val="tx1"/>
                </a:solidFill>
              </a:rPr>
              <a:t>-se </a:t>
            </a:r>
            <a:r>
              <a:rPr lang="en-US" sz="2000" b="1" i="1" dirty="0" err="1">
                <a:solidFill>
                  <a:schemeClr val="tx1"/>
                </a:solidFill>
              </a:rPr>
              <a:t>gonna</a:t>
            </a:r>
            <a:r>
              <a:rPr lang="en-US" sz="2000" dirty="0">
                <a:solidFill>
                  <a:schemeClr val="tx1"/>
                </a:solidFill>
              </a:rPr>
              <a:t> no </a:t>
            </a:r>
            <a:r>
              <a:rPr lang="en-US" sz="2000" dirty="0" err="1">
                <a:solidFill>
                  <a:schemeClr val="tx1"/>
                </a:solidFill>
              </a:rPr>
              <a:t>lugar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b="1" i="1" dirty="0">
                <a:solidFill>
                  <a:schemeClr val="tx1"/>
                </a:solidFill>
              </a:rPr>
              <a:t>going to </a:t>
            </a:r>
            <a:r>
              <a:rPr lang="en-US" sz="2000" dirty="0">
                <a:solidFill>
                  <a:schemeClr val="tx1"/>
                </a:solidFill>
              </a:rPr>
              <a:t>de </a:t>
            </a:r>
            <a:r>
              <a:rPr lang="en-US" sz="2000" dirty="0" err="1">
                <a:solidFill>
                  <a:schemeClr val="tx1"/>
                </a:solidFill>
              </a:rPr>
              <a:t>maneira</a:t>
            </a:r>
            <a:r>
              <a:rPr lang="en-US" sz="2000" dirty="0">
                <a:solidFill>
                  <a:schemeClr val="tx1"/>
                </a:solidFill>
              </a:rPr>
              <a:t> “informal”. </a:t>
            </a:r>
            <a:r>
              <a:rPr lang="en-US" sz="2000" dirty="0" err="1">
                <a:solidFill>
                  <a:schemeClr val="tx1"/>
                </a:solidFill>
              </a:rPr>
              <a:t>Onde</a:t>
            </a:r>
            <a:r>
              <a:rPr lang="en-US" sz="2000" dirty="0">
                <a:solidFill>
                  <a:schemeClr val="tx1"/>
                </a:solidFill>
              </a:rPr>
              <a:t> se </a:t>
            </a:r>
            <a:r>
              <a:rPr lang="en-US" sz="2000" dirty="0" err="1">
                <a:solidFill>
                  <a:schemeClr val="tx1"/>
                </a:solidFill>
              </a:rPr>
              <a:t>usa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gonna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usa</a:t>
            </a:r>
            <a:r>
              <a:rPr lang="en-US" sz="2000" dirty="0">
                <a:solidFill>
                  <a:schemeClr val="tx1"/>
                </a:solidFill>
              </a:rPr>
              <a:t>-se as </a:t>
            </a:r>
            <a:r>
              <a:rPr lang="en-US" sz="2000" dirty="0" err="1">
                <a:solidFill>
                  <a:schemeClr val="tx1"/>
                </a:solidFill>
              </a:rPr>
              <a:t>mesmas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regras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b="1" i="1" dirty="0">
                <a:solidFill>
                  <a:schemeClr val="tx1"/>
                </a:solidFill>
              </a:rPr>
              <a:t>be going to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A </a:t>
            </a:r>
            <a:r>
              <a:rPr lang="en-US" sz="2000" dirty="0" err="1">
                <a:solidFill>
                  <a:schemeClr val="tx1"/>
                </a:solidFill>
              </a:rPr>
              <a:t>frase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mais</a:t>
            </a:r>
            <a:r>
              <a:rPr lang="en-US" sz="2000" dirty="0">
                <a:solidFill>
                  <a:schemeClr val="tx1"/>
                </a:solidFill>
              </a:rPr>
              <a:t> formal e </a:t>
            </a:r>
            <a:r>
              <a:rPr lang="en-US" sz="2000" dirty="0" err="1">
                <a:solidFill>
                  <a:schemeClr val="tx1"/>
                </a:solidFill>
              </a:rPr>
              <a:t>completa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seria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i="1" dirty="0">
                <a:solidFill>
                  <a:schemeClr val="tx1"/>
                </a:solidFill>
              </a:rPr>
              <a:t>“You’re going to have a bad time.”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B6934FFC-28C0-46C9-AA5D-814ED9FAF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83" y="1573618"/>
            <a:ext cx="4298589" cy="343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79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 txBox="1">
            <a:spLocks noGrp="1"/>
          </p:cNvSpPr>
          <p:nvPr>
            <p:ph type="title"/>
          </p:nvPr>
        </p:nvSpPr>
        <p:spPr>
          <a:xfrm>
            <a:off x="1910535" y="747025"/>
            <a:ext cx="6191474" cy="8265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/>
              <a:t>Introdução</a:t>
            </a:r>
            <a:endParaRPr sz="4500" dirty="0"/>
          </a:p>
        </p:txBody>
      </p:sp>
      <p:sp>
        <p:nvSpPr>
          <p:cNvPr id="662" name="Shape 662"/>
          <p:cNvSpPr txBox="1">
            <a:spLocks noGrp="1"/>
          </p:cNvSpPr>
          <p:nvPr>
            <p:ph type="body" idx="1"/>
          </p:nvPr>
        </p:nvSpPr>
        <p:spPr>
          <a:xfrm>
            <a:off x="499730" y="1999622"/>
            <a:ext cx="8335925" cy="2250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indent="0" algn="just">
              <a:buNone/>
            </a:pPr>
            <a:r>
              <a:rPr lang="pt-BR" sz="2000" dirty="0">
                <a:solidFill>
                  <a:schemeClr val="tx1"/>
                </a:solidFill>
              </a:rPr>
              <a:t>O Futuro em inglês não só é feito com </a:t>
            </a:r>
            <a:r>
              <a:rPr lang="pt-BR" sz="2000" b="1" i="1" dirty="0" err="1">
                <a:solidFill>
                  <a:schemeClr val="tx1"/>
                </a:solidFill>
              </a:rPr>
              <a:t>will</a:t>
            </a:r>
            <a:r>
              <a:rPr lang="pt-BR" sz="2000" dirty="0">
                <a:solidFill>
                  <a:schemeClr val="tx1"/>
                </a:solidFill>
              </a:rPr>
              <a:t> e </a:t>
            </a:r>
            <a:r>
              <a:rPr lang="pt-BR" sz="2000" b="1" i="1" dirty="0" err="1">
                <a:solidFill>
                  <a:schemeClr val="tx1"/>
                </a:solidFill>
              </a:rPr>
              <a:t>shaw</a:t>
            </a:r>
            <a:r>
              <a:rPr lang="pt-BR" sz="2000" dirty="0">
                <a:solidFill>
                  <a:schemeClr val="tx1"/>
                </a:solidFill>
              </a:rPr>
              <a:t>. O uso do verbo </a:t>
            </a:r>
            <a:r>
              <a:rPr lang="pt-BR" sz="2000" b="1" i="1" dirty="0" err="1">
                <a:solidFill>
                  <a:schemeClr val="tx1"/>
                </a:solidFill>
              </a:rPr>
              <a:t>to</a:t>
            </a:r>
            <a:r>
              <a:rPr lang="pt-BR" sz="2000" b="1" i="1" dirty="0">
                <a:solidFill>
                  <a:schemeClr val="tx1"/>
                </a:solidFill>
              </a:rPr>
              <a:t> </a:t>
            </a:r>
            <a:r>
              <a:rPr lang="pt-BR" sz="2000" b="1" i="1" dirty="0" err="1">
                <a:solidFill>
                  <a:schemeClr val="tx1"/>
                </a:solidFill>
              </a:rPr>
              <a:t>be</a:t>
            </a:r>
            <a:r>
              <a:rPr lang="pt-BR" sz="2000" b="1" i="1" dirty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no presente (</a:t>
            </a:r>
            <a:r>
              <a:rPr lang="pt-BR" sz="2000" b="1" dirty="0" err="1">
                <a:solidFill>
                  <a:schemeClr val="tx1"/>
                </a:solidFill>
              </a:rPr>
              <a:t>am</a:t>
            </a:r>
            <a:r>
              <a:rPr lang="pt-BR" sz="2000" b="1" dirty="0">
                <a:solidFill>
                  <a:schemeClr val="tx1"/>
                </a:solidFill>
              </a:rPr>
              <a:t>, </a:t>
            </a:r>
            <a:r>
              <a:rPr lang="pt-BR" sz="2000" b="1" dirty="0" err="1">
                <a:solidFill>
                  <a:schemeClr val="tx1"/>
                </a:solidFill>
              </a:rPr>
              <a:t>is</a:t>
            </a:r>
            <a:r>
              <a:rPr lang="pt-BR" sz="2000" b="1" dirty="0">
                <a:solidFill>
                  <a:schemeClr val="tx1"/>
                </a:solidFill>
              </a:rPr>
              <a:t>, are</a:t>
            </a:r>
            <a:r>
              <a:rPr lang="pt-BR" sz="2000" dirty="0">
                <a:solidFill>
                  <a:schemeClr val="tx1"/>
                </a:solidFill>
              </a:rPr>
              <a:t>) junto a </a:t>
            </a:r>
            <a:r>
              <a:rPr lang="pt-BR" sz="2000" b="1" i="1" dirty="0" err="1">
                <a:solidFill>
                  <a:schemeClr val="tx1"/>
                </a:solidFill>
              </a:rPr>
              <a:t>going</a:t>
            </a:r>
            <a:r>
              <a:rPr lang="pt-BR" sz="2000" b="1" i="1" dirty="0">
                <a:solidFill>
                  <a:schemeClr val="tx1"/>
                </a:solidFill>
              </a:rPr>
              <a:t> </a:t>
            </a:r>
            <a:r>
              <a:rPr lang="pt-BR" sz="2000" b="1" i="1" dirty="0" err="1">
                <a:solidFill>
                  <a:schemeClr val="tx1"/>
                </a:solidFill>
              </a:rPr>
              <a:t>to</a:t>
            </a:r>
            <a:r>
              <a:rPr lang="pt-BR" sz="2000" b="1" i="1" dirty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tem características próprias e usos diversos. Vamos olhar a forma e alguns usos e exemplos. 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663" name="Shape 66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61">
            <a:extLst>
              <a:ext uri="{FF2B5EF4-FFF2-40B4-BE49-F238E27FC236}">
                <a16:creationId xmlns:a16="http://schemas.microsoft.com/office/drawing/2014/main" id="{F1B91A97-B70C-47F1-8BC8-EA02F56B36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0535" y="747025"/>
            <a:ext cx="6191474" cy="8265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/>
              <a:t>Previsões</a:t>
            </a:r>
            <a:endParaRPr sz="4500" dirty="0"/>
          </a:p>
        </p:txBody>
      </p:sp>
      <p:sp>
        <p:nvSpPr>
          <p:cNvPr id="6" name="Shape 662">
            <a:extLst>
              <a:ext uri="{FF2B5EF4-FFF2-40B4-BE49-F238E27FC236}">
                <a16:creationId xmlns:a16="http://schemas.microsoft.com/office/drawing/2014/main" id="{5DC9EF44-F6D4-4D01-A85A-30D4267BAF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2926" y="2346028"/>
            <a:ext cx="4589994" cy="2250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O </a:t>
            </a:r>
            <a:r>
              <a:rPr lang="en-US" sz="2000" dirty="0" err="1">
                <a:solidFill>
                  <a:schemeClr val="tx1"/>
                </a:solidFill>
              </a:rPr>
              <a:t>uso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b="1" i="1" dirty="0">
                <a:solidFill>
                  <a:schemeClr val="tx1"/>
                </a:solidFill>
              </a:rPr>
              <a:t>be going to </a:t>
            </a:r>
            <a:r>
              <a:rPr lang="en-US" sz="2000" dirty="0" err="1">
                <a:solidFill>
                  <a:schemeClr val="tx1"/>
                </a:solidFill>
              </a:rPr>
              <a:t>também</a:t>
            </a:r>
            <a:r>
              <a:rPr lang="en-US" sz="2000" dirty="0">
                <a:solidFill>
                  <a:schemeClr val="tx1"/>
                </a:solidFill>
              </a:rPr>
              <a:t> é </a:t>
            </a:r>
            <a:r>
              <a:rPr lang="en-US" sz="2000" dirty="0" err="1">
                <a:solidFill>
                  <a:schemeClr val="tx1"/>
                </a:solidFill>
              </a:rPr>
              <a:t>usado</a:t>
            </a:r>
            <a:r>
              <a:rPr lang="en-US" sz="2000" dirty="0">
                <a:solidFill>
                  <a:schemeClr val="tx1"/>
                </a:solidFill>
              </a:rPr>
              <a:t> para </a:t>
            </a:r>
            <a:r>
              <a:rPr lang="en-US" sz="2000" dirty="0" err="1">
                <a:solidFill>
                  <a:schemeClr val="tx1"/>
                </a:solidFill>
              </a:rPr>
              <a:t>fazer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previsões</a:t>
            </a:r>
            <a:r>
              <a:rPr lang="en-US" sz="2000" dirty="0">
                <a:solidFill>
                  <a:schemeClr val="tx1"/>
                </a:solidFill>
              </a:rPr>
              <a:t>, mas </a:t>
            </a:r>
            <a:r>
              <a:rPr lang="en-US" sz="2000" dirty="0" err="1">
                <a:solidFill>
                  <a:schemeClr val="tx1"/>
                </a:solidFill>
              </a:rPr>
              <a:t>estas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previsões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tem</a:t>
            </a:r>
            <a:r>
              <a:rPr lang="en-US" sz="2000" dirty="0">
                <a:solidFill>
                  <a:schemeClr val="tx1"/>
                </a:solidFill>
              </a:rPr>
              <a:t> que </a:t>
            </a:r>
            <a:r>
              <a:rPr lang="en-US" sz="2000" dirty="0" err="1">
                <a:solidFill>
                  <a:schemeClr val="tx1"/>
                </a:solidFill>
              </a:rPr>
              <a:t>ter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alguma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evidência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física</a:t>
            </a:r>
            <a:r>
              <a:rPr lang="en-US" sz="2000" dirty="0">
                <a:solidFill>
                  <a:schemeClr val="tx1"/>
                </a:solidFill>
              </a:rPr>
              <a:t>, visual, etc.).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9F5A5C-4742-48EA-9DF0-065D76508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" b="6348"/>
          <a:stretch/>
        </p:blipFill>
        <p:spPr bwMode="auto">
          <a:xfrm>
            <a:off x="4933741" y="1292264"/>
            <a:ext cx="4037333" cy="290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92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61">
            <a:extLst>
              <a:ext uri="{FF2B5EF4-FFF2-40B4-BE49-F238E27FC236}">
                <a16:creationId xmlns:a16="http://schemas.microsoft.com/office/drawing/2014/main" id="{F1B91A97-B70C-47F1-8BC8-EA02F56B36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0535" y="747025"/>
            <a:ext cx="6191474" cy="8265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/>
              <a:t>Previsões</a:t>
            </a:r>
            <a:endParaRPr sz="4500" dirty="0"/>
          </a:p>
        </p:txBody>
      </p:sp>
      <p:sp>
        <p:nvSpPr>
          <p:cNvPr id="6" name="Shape 662">
            <a:extLst>
              <a:ext uri="{FF2B5EF4-FFF2-40B4-BE49-F238E27FC236}">
                <a16:creationId xmlns:a16="http://schemas.microsoft.com/office/drawing/2014/main" id="{5DC9EF44-F6D4-4D01-A85A-30D4267BAF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2926" y="2346028"/>
            <a:ext cx="4589994" cy="2250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O </a:t>
            </a:r>
            <a:r>
              <a:rPr lang="en-US" sz="2000" dirty="0" err="1">
                <a:solidFill>
                  <a:schemeClr val="tx1"/>
                </a:solidFill>
              </a:rPr>
              <a:t>uso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b="1" i="1" dirty="0">
                <a:solidFill>
                  <a:schemeClr val="tx1"/>
                </a:solidFill>
              </a:rPr>
              <a:t>be going to </a:t>
            </a:r>
            <a:r>
              <a:rPr lang="en-US" sz="2000" dirty="0" err="1">
                <a:solidFill>
                  <a:schemeClr val="tx1"/>
                </a:solidFill>
              </a:rPr>
              <a:t>também</a:t>
            </a:r>
            <a:r>
              <a:rPr lang="en-US" sz="2000" dirty="0">
                <a:solidFill>
                  <a:schemeClr val="tx1"/>
                </a:solidFill>
              </a:rPr>
              <a:t> é </a:t>
            </a:r>
            <a:r>
              <a:rPr lang="en-US" sz="2000" dirty="0" err="1">
                <a:solidFill>
                  <a:schemeClr val="tx1"/>
                </a:solidFill>
              </a:rPr>
              <a:t>usado</a:t>
            </a:r>
            <a:r>
              <a:rPr lang="en-US" sz="2000" dirty="0">
                <a:solidFill>
                  <a:schemeClr val="tx1"/>
                </a:solidFill>
              </a:rPr>
              <a:t> para </a:t>
            </a:r>
            <a:r>
              <a:rPr lang="en-US" sz="2000" dirty="0" err="1">
                <a:solidFill>
                  <a:schemeClr val="tx1"/>
                </a:solidFill>
              </a:rPr>
              <a:t>fazer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previsões</a:t>
            </a:r>
            <a:r>
              <a:rPr lang="en-US" sz="2000" dirty="0">
                <a:solidFill>
                  <a:schemeClr val="tx1"/>
                </a:solidFill>
              </a:rPr>
              <a:t>, mas </a:t>
            </a:r>
            <a:r>
              <a:rPr lang="en-US" sz="2000" dirty="0" err="1">
                <a:solidFill>
                  <a:schemeClr val="tx1"/>
                </a:solidFill>
              </a:rPr>
              <a:t>estas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previsões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tem</a:t>
            </a:r>
            <a:r>
              <a:rPr lang="en-US" sz="2000" dirty="0">
                <a:solidFill>
                  <a:schemeClr val="tx1"/>
                </a:solidFill>
              </a:rPr>
              <a:t> que </a:t>
            </a:r>
            <a:r>
              <a:rPr lang="en-US" sz="2000" dirty="0" err="1">
                <a:solidFill>
                  <a:schemeClr val="tx1"/>
                </a:solidFill>
              </a:rPr>
              <a:t>ter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alguma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evidência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física</a:t>
            </a:r>
            <a:r>
              <a:rPr lang="en-US" sz="2000" dirty="0">
                <a:solidFill>
                  <a:schemeClr val="tx1"/>
                </a:solidFill>
              </a:rPr>
              <a:t>, visual, etc.).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09A52A9-757F-4E54-9A58-0BDE1B861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920" y="1457211"/>
            <a:ext cx="4208154" cy="313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662">
            <a:extLst>
              <a:ext uri="{FF2B5EF4-FFF2-40B4-BE49-F238E27FC236}">
                <a16:creationId xmlns:a16="http://schemas.microsoft.com/office/drawing/2014/main" id="{C13AA422-61EC-4AA2-9AAF-C2E457F56CEF}"/>
              </a:ext>
            </a:extLst>
          </p:cNvPr>
          <p:cNvSpPr txBox="1">
            <a:spLocks/>
          </p:cNvSpPr>
          <p:nvPr/>
        </p:nvSpPr>
        <p:spPr>
          <a:xfrm>
            <a:off x="4672482" y="1453239"/>
            <a:ext cx="4589994" cy="64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88900" indent="0">
              <a:buNone/>
            </a:pP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He’s going to fall.</a:t>
            </a:r>
          </a:p>
        </p:txBody>
      </p:sp>
    </p:spTree>
    <p:extLst>
      <p:ext uri="{BB962C8B-B14F-4D97-AF65-F5344CB8AC3E}">
        <p14:creationId xmlns:p14="http://schemas.microsoft.com/office/powerpoint/2010/main" val="3629518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61">
            <a:extLst>
              <a:ext uri="{FF2B5EF4-FFF2-40B4-BE49-F238E27FC236}">
                <a16:creationId xmlns:a16="http://schemas.microsoft.com/office/drawing/2014/main" id="{F1B91A97-B70C-47F1-8BC8-EA02F56B36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7108" y="747025"/>
            <a:ext cx="7493965" cy="8265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/>
              <a:t>Planos pré-estabelecidos</a:t>
            </a:r>
            <a:endParaRPr sz="4300" dirty="0"/>
          </a:p>
        </p:txBody>
      </p:sp>
      <p:sp>
        <p:nvSpPr>
          <p:cNvPr id="6" name="Shape 662">
            <a:extLst>
              <a:ext uri="{FF2B5EF4-FFF2-40B4-BE49-F238E27FC236}">
                <a16:creationId xmlns:a16="http://schemas.microsoft.com/office/drawing/2014/main" id="{5DC9EF44-F6D4-4D01-A85A-30D4267BAF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2926" y="2346028"/>
            <a:ext cx="3354045" cy="21757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Usa</a:t>
            </a:r>
            <a:r>
              <a:rPr lang="en-US" sz="2000" dirty="0">
                <a:solidFill>
                  <a:schemeClr val="tx1"/>
                </a:solidFill>
              </a:rPr>
              <a:t>-se </a:t>
            </a:r>
            <a:r>
              <a:rPr lang="en-US" sz="2000" b="1" i="1" dirty="0">
                <a:solidFill>
                  <a:schemeClr val="tx1"/>
                </a:solidFill>
              </a:rPr>
              <a:t>be going to </a:t>
            </a:r>
            <a:r>
              <a:rPr lang="en-US" sz="2000" dirty="0">
                <a:solidFill>
                  <a:schemeClr val="tx1"/>
                </a:solidFill>
              </a:rPr>
              <a:t>para </a:t>
            </a:r>
            <a:r>
              <a:rPr lang="en-US" sz="2000" dirty="0" err="1">
                <a:solidFill>
                  <a:schemeClr val="tx1"/>
                </a:solidFill>
              </a:rPr>
              <a:t>fazer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planos</a:t>
            </a:r>
            <a:r>
              <a:rPr lang="en-US" sz="2000" dirty="0">
                <a:solidFill>
                  <a:schemeClr val="tx1"/>
                </a:solidFill>
              </a:rPr>
              <a:t> – </a:t>
            </a:r>
            <a:r>
              <a:rPr lang="en-US" sz="2000" dirty="0" err="1">
                <a:solidFill>
                  <a:schemeClr val="tx1"/>
                </a:solidFill>
              </a:rPr>
              <a:t>atividades</a:t>
            </a:r>
            <a:r>
              <a:rPr lang="en-US" sz="2000" dirty="0">
                <a:solidFill>
                  <a:schemeClr val="tx1"/>
                </a:solidFill>
              </a:rPr>
              <a:t> que </a:t>
            </a:r>
            <a:r>
              <a:rPr lang="en-US" sz="2000" dirty="0" err="1">
                <a:solidFill>
                  <a:schemeClr val="tx1"/>
                </a:solidFill>
              </a:rPr>
              <a:t>já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foram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estabelescidos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previamente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B6C72C57-5681-49B7-AF97-F54CCEA5B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697" y="1623233"/>
            <a:ext cx="51782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90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61">
            <a:extLst>
              <a:ext uri="{FF2B5EF4-FFF2-40B4-BE49-F238E27FC236}">
                <a16:creationId xmlns:a16="http://schemas.microsoft.com/office/drawing/2014/main" id="{F1B91A97-B70C-47F1-8BC8-EA02F56B36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7108" y="747025"/>
            <a:ext cx="7493965" cy="8265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/>
              <a:t>Planos pré-estabelecidos</a:t>
            </a:r>
            <a:endParaRPr sz="4300" dirty="0"/>
          </a:p>
        </p:txBody>
      </p:sp>
      <p:sp>
        <p:nvSpPr>
          <p:cNvPr id="6" name="Shape 662">
            <a:extLst>
              <a:ext uri="{FF2B5EF4-FFF2-40B4-BE49-F238E27FC236}">
                <a16:creationId xmlns:a16="http://schemas.microsoft.com/office/drawing/2014/main" id="{5DC9EF44-F6D4-4D01-A85A-30D4267BAF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2926" y="2346028"/>
            <a:ext cx="4589994" cy="2250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Usa</a:t>
            </a:r>
            <a:r>
              <a:rPr lang="en-US" sz="2000" dirty="0">
                <a:solidFill>
                  <a:schemeClr val="tx1"/>
                </a:solidFill>
              </a:rPr>
              <a:t>-se </a:t>
            </a:r>
            <a:r>
              <a:rPr lang="en-US" sz="2000" b="1" i="1" dirty="0">
                <a:solidFill>
                  <a:schemeClr val="tx1"/>
                </a:solidFill>
              </a:rPr>
              <a:t>be going to </a:t>
            </a:r>
            <a:r>
              <a:rPr lang="en-US" sz="2000" dirty="0">
                <a:solidFill>
                  <a:schemeClr val="tx1"/>
                </a:solidFill>
              </a:rPr>
              <a:t>para </a:t>
            </a:r>
            <a:r>
              <a:rPr lang="en-US" sz="2000" dirty="0" err="1">
                <a:solidFill>
                  <a:schemeClr val="tx1"/>
                </a:solidFill>
              </a:rPr>
              <a:t>fazer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planos</a:t>
            </a:r>
            <a:r>
              <a:rPr lang="en-US" sz="2000" dirty="0">
                <a:solidFill>
                  <a:schemeClr val="tx1"/>
                </a:solidFill>
              </a:rPr>
              <a:t> – </a:t>
            </a:r>
            <a:r>
              <a:rPr lang="en-US" sz="2000" dirty="0" err="1">
                <a:solidFill>
                  <a:schemeClr val="tx1"/>
                </a:solidFill>
              </a:rPr>
              <a:t>atividades</a:t>
            </a:r>
            <a:r>
              <a:rPr lang="en-US" sz="2000" dirty="0">
                <a:solidFill>
                  <a:schemeClr val="tx1"/>
                </a:solidFill>
              </a:rPr>
              <a:t> que </a:t>
            </a:r>
            <a:r>
              <a:rPr lang="en-US" sz="2000" dirty="0" err="1">
                <a:solidFill>
                  <a:schemeClr val="tx1"/>
                </a:solidFill>
              </a:rPr>
              <a:t>já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estejam</a:t>
            </a:r>
            <a:r>
              <a:rPr lang="en-US" sz="2000" dirty="0">
                <a:solidFill>
                  <a:schemeClr val="tx1"/>
                </a:solidFill>
              </a:rPr>
              <a:t> “</a:t>
            </a:r>
            <a:r>
              <a:rPr lang="en-US" sz="2000" dirty="0" err="1">
                <a:solidFill>
                  <a:schemeClr val="tx1"/>
                </a:solidFill>
              </a:rPr>
              <a:t>certas</a:t>
            </a:r>
            <a:r>
              <a:rPr lang="en-US" sz="2000" dirty="0">
                <a:solidFill>
                  <a:schemeClr val="tx1"/>
                </a:solidFill>
              </a:rPr>
              <a:t>” de </a:t>
            </a:r>
            <a:r>
              <a:rPr lang="en-US" sz="2000" dirty="0" err="1">
                <a:solidFill>
                  <a:schemeClr val="tx1"/>
                </a:solidFill>
              </a:rPr>
              <a:t>acontecer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C671462-E3F8-453E-B723-42C75C058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622" y="1441049"/>
            <a:ext cx="3548121" cy="354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90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61">
            <a:extLst>
              <a:ext uri="{FF2B5EF4-FFF2-40B4-BE49-F238E27FC236}">
                <a16:creationId xmlns:a16="http://schemas.microsoft.com/office/drawing/2014/main" id="{F1B91A97-B70C-47F1-8BC8-EA02F56B36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7108" y="747025"/>
            <a:ext cx="7493965" cy="8265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/>
              <a:t>Planos pré-estabelecidos</a:t>
            </a:r>
            <a:endParaRPr sz="4300" dirty="0"/>
          </a:p>
        </p:txBody>
      </p:sp>
      <p:sp>
        <p:nvSpPr>
          <p:cNvPr id="6" name="Shape 662">
            <a:extLst>
              <a:ext uri="{FF2B5EF4-FFF2-40B4-BE49-F238E27FC236}">
                <a16:creationId xmlns:a16="http://schemas.microsoft.com/office/drawing/2014/main" id="{5DC9EF44-F6D4-4D01-A85A-30D4267BAF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2926" y="2346028"/>
            <a:ext cx="4238300" cy="2326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Usa</a:t>
            </a:r>
            <a:r>
              <a:rPr lang="en-US" sz="2000" dirty="0">
                <a:solidFill>
                  <a:schemeClr val="tx1"/>
                </a:solidFill>
              </a:rPr>
              <a:t>-se </a:t>
            </a:r>
            <a:r>
              <a:rPr lang="en-US" sz="2000" b="1" i="1" dirty="0">
                <a:solidFill>
                  <a:schemeClr val="tx1"/>
                </a:solidFill>
              </a:rPr>
              <a:t>be going to </a:t>
            </a:r>
            <a:r>
              <a:rPr lang="en-US" sz="2000" dirty="0">
                <a:solidFill>
                  <a:schemeClr val="tx1"/>
                </a:solidFill>
              </a:rPr>
              <a:t>para </a:t>
            </a:r>
            <a:r>
              <a:rPr lang="en-US" sz="2000" dirty="0" err="1">
                <a:solidFill>
                  <a:schemeClr val="tx1"/>
                </a:solidFill>
              </a:rPr>
              <a:t>fazer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planos</a:t>
            </a:r>
            <a:r>
              <a:rPr lang="en-US" sz="2000" dirty="0">
                <a:solidFill>
                  <a:schemeClr val="tx1"/>
                </a:solidFill>
              </a:rPr>
              <a:t> – </a:t>
            </a:r>
            <a:r>
              <a:rPr lang="en-US" sz="2000" dirty="0" err="1">
                <a:solidFill>
                  <a:schemeClr val="tx1"/>
                </a:solidFill>
              </a:rPr>
              <a:t>atividades</a:t>
            </a:r>
            <a:r>
              <a:rPr lang="en-US" sz="2000" dirty="0">
                <a:solidFill>
                  <a:schemeClr val="tx1"/>
                </a:solidFill>
              </a:rPr>
              <a:t> que </a:t>
            </a:r>
            <a:r>
              <a:rPr lang="en-US" sz="2000" dirty="0" err="1">
                <a:solidFill>
                  <a:schemeClr val="tx1"/>
                </a:solidFill>
              </a:rPr>
              <a:t>já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estejam</a:t>
            </a:r>
            <a:r>
              <a:rPr lang="en-US" sz="2000" dirty="0">
                <a:solidFill>
                  <a:schemeClr val="tx1"/>
                </a:solidFill>
              </a:rPr>
              <a:t> “</a:t>
            </a:r>
            <a:r>
              <a:rPr lang="en-US" sz="2000" dirty="0" err="1">
                <a:solidFill>
                  <a:schemeClr val="tx1"/>
                </a:solidFill>
              </a:rPr>
              <a:t>certas</a:t>
            </a:r>
            <a:r>
              <a:rPr lang="en-US" sz="2000" dirty="0">
                <a:solidFill>
                  <a:schemeClr val="tx1"/>
                </a:solidFill>
              </a:rPr>
              <a:t>” de </a:t>
            </a:r>
            <a:r>
              <a:rPr lang="en-US" sz="2000" dirty="0" err="1">
                <a:solidFill>
                  <a:schemeClr val="tx1"/>
                </a:solidFill>
              </a:rPr>
              <a:t>acontecer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E1366D2-B13D-4707-932F-381C3F524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29" y="1463082"/>
            <a:ext cx="4400969" cy="350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669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61">
            <a:extLst>
              <a:ext uri="{FF2B5EF4-FFF2-40B4-BE49-F238E27FC236}">
                <a16:creationId xmlns:a16="http://schemas.microsoft.com/office/drawing/2014/main" id="{F1B91A97-B70C-47F1-8BC8-EA02F56B36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7108" y="747025"/>
            <a:ext cx="7493965" cy="8265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/>
              <a:t>Planos pré-estabelecidos</a:t>
            </a:r>
            <a:endParaRPr sz="4300" dirty="0"/>
          </a:p>
        </p:txBody>
      </p:sp>
      <p:sp>
        <p:nvSpPr>
          <p:cNvPr id="6" name="Shape 662">
            <a:extLst>
              <a:ext uri="{FF2B5EF4-FFF2-40B4-BE49-F238E27FC236}">
                <a16:creationId xmlns:a16="http://schemas.microsoft.com/office/drawing/2014/main" id="{5DC9EF44-F6D4-4D01-A85A-30D4267BAF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2926" y="2346028"/>
            <a:ext cx="4238300" cy="2326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Usa</a:t>
            </a:r>
            <a:r>
              <a:rPr lang="en-US" sz="2000" dirty="0">
                <a:solidFill>
                  <a:schemeClr val="tx1"/>
                </a:solidFill>
              </a:rPr>
              <a:t>-se </a:t>
            </a:r>
            <a:r>
              <a:rPr lang="en-US" sz="2000" b="1" i="1" dirty="0">
                <a:solidFill>
                  <a:schemeClr val="tx1"/>
                </a:solidFill>
              </a:rPr>
              <a:t>be going to </a:t>
            </a:r>
            <a:r>
              <a:rPr lang="en-US" sz="2000" dirty="0">
                <a:solidFill>
                  <a:schemeClr val="tx1"/>
                </a:solidFill>
              </a:rPr>
              <a:t>para </a:t>
            </a:r>
            <a:r>
              <a:rPr lang="en-US" sz="2000" dirty="0" err="1">
                <a:solidFill>
                  <a:schemeClr val="tx1"/>
                </a:solidFill>
              </a:rPr>
              <a:t>fazer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planos</a:t>
            </a:r>
            <a:r>
              <a:rPr lang="en-US" sz="2000" dirty="0">
                <a:solidFill>
                  <a:schemeClr val="tx1"/>
                </a:solidFill>
              </a:rPr>
              <a:t> – </a:t>
            </a:r>
            <a:r>
              <a:rPr lang="en-US" sz="2000" dirty="0" err="1">
                <a:solidFill>
                  <a:schemeClr val="tx1"/>
                </a:solidFill>
              </a:rPr>
              <a:t>atividades</a:t>
            </a:r>
            <a:r>
              <a:rPr lang="en-US" sz="2000" dirty="0">
                <a:solidFill>
                  <a:schemeClr val="tx1"/>
                </a:solidFill>
              </a:rPr>
              <a:t> que </a:t>
            </a:r>
            <a:r>
              <a:rPr lang="en-US" sz="2000" dirty="0" err="1">
                <a:solidFill>
                  <a:schemeClr val="tx1"/>
                </a:solidFill>
              </a:rPr>
              <a:t>já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estejam</a:t>
            </a:r>
            <a:r>
              <a:rPr lang="en-US" sz="2000" dirty="0">
                <a:solidFill>
                  <a:schemeClr val="tx1"/>
                </a:solidFill>
              </a:rPr>
              <a:t> “</a:t>
            </a:r>
            <a:r>
              <a:rPr lang="en-US" sz="2000" dirty="0" err="1">
                <a:solidFill>
                  <a:schemeClr val="tx1"/>
                </a:solidFill>
              </a:rPr>
              <a:t>certas</a:t>
            </a:r>
            <a:r>
              <a:rPr lang="en-US" sz="2000" dirty="0">
                <a:solidFill>
                  <a:schemeClr val="tx1"/>
                </a:solidFill>
              </a:rPr>
              <a:t>” de </a:t>
            </a:r>
            <a:r>
              <a:rPr lang="en-US" sz="2000" dirty="0" err="1">
                <a:solidFill>
                  <a:schemeClr val="tx1"/>
                </a:solidFill>
              </a:rPr>
              <a:t>acontecer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B1CAB04-5CF3-44E6-B187-2E5A39809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27" y="1573619"/>
            <a:ext cx="4871346" cy="324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662">
            <a:extLst>
              <a:ext uri="{FF2B5EF4-FFF2-40B4-BE49-F238E27FC236}">
                <a16:creationId xmlns:a16="http://schemas.microsoft.com/office/drawing/2014/main" id="{4AE008D9-6FFC-45AD-B63D-BDAA1019ADC7}"/>
              </a:ext>
            </a:extLst>
          </p:cNvPr>
          <p:cNvSpPr txBox="1">
            <a:spLocks/>
          </p:cNvSpPr>
          <p:nvPr/>
        </p:nvSpPr>
        <p:spPr>
          <a:xfrm>
            <a:off x="4099727" y="1434967"/>
            <a:ext cx="4589994" cy="42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88900" indent="0">
              <a:buNone/>
            </a:pP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They’re going to buy a house.</a:t>
            </a:r>
          </a:p>
        </p:txBody>
      </p:sp>
    </p:spTree>
    <p:extLst>
      <p:ext uri="{BB962C8B-B14F-4D97-AF65-F5344CB8AC3E}">
        <p14:creationId xmlns:p14="http://schemas.microsoft.com/office/powerpoint/2010/main" val="1789080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55D1F5F2-2FF6-4882-A113-977FDE872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28" y="1606900"/>
            <a:ext cx="4825616" cy="329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661">
            <a:extLst>
              <a:ext uri="{FF2B5EF4-FFF2-40B4-BE49-F238E27FC236}">
                <a16:creationId xmlns:a16="http://schemas.microsoft.com/office/drawing/2014/main" id="{F1B91A97-B70C-47F1-8BC8-EA02F56B36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7108" y="747025"/>
            <a:ext cx="7493965" cy="8265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/>
              <a:t>Planos pré-estabelecidos</a:t>
            </a:r>
            <a:endParaRPr sz="4300" dirty="0"/>
          </a:p>
        </p:txBody>
      </p:sp>
      <p:sp>
        <p:nvSpPr>
          <p:cNvPr id="6" name="Shape 662">
            <a:extLst>
              <a:ext uri="{FF2B5EF4-FFF2-40B4-BE49-F238E27FC236}">
                <a16:creationId xmlns:a16="http://schemas.microsoft.com/office/drawing/2014/main" id="{5DC9EF44-F6D4-4D01-A85A-30D4267BAF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" y="2335980"/>
            <a:ext cx="3918857" cy="2326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Usa</a:t>
            </a:r>
            <a:r>
              <a:rPr lang="en-US" sz="2000" dirty="0">
                <a:solidFill>
                  <a:schemeClr val="tx1"/>
                </a:solidFill>
              </a:rPr>
              <a:t>-se </a:t>
            </a:r>
            <a:r>
              <a:rPr lang="en-US" sz="2000" b="1" i="1" dirty="0">
                <a:solidFill>
                  <a:schemeClr val="tx1"/>
                </a:solidFill>
              </a:rPr>
              <a:t>be going to </a:t>
            </a:r>
            <a:r>
              <a:rPr lang="en-US" sz="2000" dirty="0">
                <a:solidFill>
                  <a:schemeClr val="tx1"/>
                </a:solidFill>
              </a:rPr>
              <a:t>para </a:t>
            </a:r>
            <a:r>
              <a:rPr lang="en-US" sz="2000" dirty="0" err="1">
                <a:solidFill>
                  <a:schemeClr val="tx1"/>
                </a:solidFill>
              </a:rPr>
              <a:t>fazer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planos</a:t>
            </a:r>
            <a:r>
              <a:rPr lang="en-US" sz="2000" dirty="0">
                <a:solidFill>
                  <a:schemeClr val="tx1"/>
                </a:solidFill>
              </a:rPr>
              <a:t> – </a:t>
            </a:r>
            <a:r>
              <a:rPr lang="en-US" sz="2000" dirty="0" err="1">
                <a:solidFill>
                  <a:schemeClr val="tx1"/>
                </a:solidFill>
              </a:rPr>
              <a:t>atividades</a:t>
            </a:r>
            <a:r>
              <a:rPr lang="en-US" sz="2000" dirty="0">
                <a:solidFill>
                  <a:schemeClr val="tx1"/>
                </a:solidFill>
              </a:rPr>
              <a:t> que </a:t>
            </a:r>
            <a:r>
              <a:rPr lang="en-US" sz="2000" dirty="0" err="1">
                <a:solidFill>
                  <a:schemeClr val="tx1"/>
                </a:solidFill>
              </a:rPr>
              <a:t>já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estejam</a:t>
            </a:r>
            <a:r>
              <a:rPr lang="en-US" sz="2000" dirty="0">
                <a:solidFill>
                  <a:schemeClr val="tx1"/>
                </a:solidFill>
              </a:rPr>
              <a:t> “</a:t>
            </a:r>
            <a:r>
              <a:rPr lang="en-US" sz="2000" dirty="0" err="1">
                <a:solidFill>
                  <a:schemeClr val="tx1"/>
                </a:solidFill>
              </a:rPr>
              <a:t>certas</a:t>
            </a:r>
            <a:r>
              <a:rPr lang="en-US" sz="2000" dirty="0">
                <a:solidFill>
                  <a:schemeClr val="tx1"/>
                </a:solidFill>
              </a:rPr>
              <a:t>” de </a:t>
            </a:r>
            <a:r>
              <a:rPr lang="en-US" sz="2000" dirty="0" err="1">
                <a:solidFill>
                  <a:schemeClr val="tx1"/>
                </a:solidFill>
              </a:rPr>
              <a:t>acontecer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Shape 662">
            <a:extLst>
              <a:ext uri="{FF2B5EF4-FFF2-40B4-BE49-F238E27FC236}">
                <a16:creationId xmlns:a16="http://schemas.microsoft.com/office/drawing/2014/main" id="{4AE008D9-6FFC-45AD-B63D-BDAA1019ADC7}"/>
              </a:ext>
            </a:extLst>
          </p:cNvPr>
          <p:cNvSpPr txBox="1">
            <a:spLocks/>
          </p:cNvSpPr>
          <p:nvPr/>
        </p:nvSpPr>
        <p:spPr>
          <a:xfrm>
            <a:off x="4099727" y="1606900"/>
            <a:ext cx="3185327" cy="1136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88900" indent="0">
              <a:buNone/>
            </a:pP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and Adrienne are going to live together.</a:t>
            </a:r>
          </a:p>
        </p:txBody>
      </p:sp>
    </p:spTree>
    <p:extLst>
      <p:ext uri="{BB962C8B-B14F-4D97-AF65-F5344CB8AC3E}">
        <p14:creationId xmlns:p14="http://schemas.microsoft.com/office/powerpoint/2010/main" val="291267147"/>
      </p:ext>
    </p:extLst>
  </p:cSld>
  <p:clrMapOvr>
    <a:masterClrMapping/>
  </p:clrMapOvr>
</p:sld>
</file>

<file path=ppt/theme/theme1.xml><?xml version="1.0" encoding="utf-8"?>
<a:theme xmlns:a="http://schemas.openxmlformats.org/drawingml/2006/main" name="War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461</Words>
  <Application>Microsoft Office PowerPoint</Application>
  <PresentationFormat>Apresentação na tela (16:9)</PresentationFormat>
  <Paragraphs>44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Montserrat</vt:lpstr>
      <vt:lpstr>Montserrat ExtraBold</vt:lpstr>
      <vt:lpstr>Arial</vt:lpstr>
      <vt:lpstr>Montserrat Light</vt:lpstr>
      <vt:lpstr>Wart template</vt:lpstr>
      <vt:lpstr>Futuro com be going to</vt:lpstr>
      <vt:lpstr>Introdução</vt:lpstr>
      <vt:lpstr>Previsões</vt:lpstr>
      <vt:lpstr>Previsões</vt:lpstr>
      <vt:lpstr>Planos pré-estabelecidos</vt:lpstr>
      <vt:lpstr>Planos pré-estabelecidos</vt:lpstr>
      <vt:lpstr>Planos pré-estabelecidos</vt:lpstr>
      <vt:lpstr>Planos pré-estabelecidos</vt:lpstr>
      <vt:lpstr>Planos pré-estabelecidos</vt:lpstr>
      <vt:lpstr>Planos pré-estabelecidos</vt:lpstr>
      <vt:lpstr>Abreviações</vt:lpstr>
      <vt:lpstr>Abreviações</vt:lpstr>
      <vt:lpstr>Abreviações</vt:lpstr>
      <vt:lpstr>Abreviações</vt:lpstr>
      <vt:lpstr>Abreviações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em situações de decisões espontâneas e previsões de futuro</dc:title>
  <dc:creator>Gabriel Ângelo</dc:creator>
  <cp:lastModifiedBy>Cristiane de Brito Cruz</cp:lastModifiedBy>
  <cp:revision>22</cp:revision>
  <dcterms:modified xsi:type="dcterms:W3CDTF">2021-01-24T14:45:54Z</dcterms:modified>
</cp:coreProperties>
</file>