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2"/>
  </p:notesMasterIdLst>
  <p:handoutMasterIdLst>
    <p:handoutMasterId r:id="rId23"/>
  </p:handoutMasterIdLst>
  <p:sldIdLst>
    <p:sldId id="257" r:id="rId2"/>
    <p:sldId id="312" r:id="rId3"/>
    <p:sldId id="313" r:id="rId4"/>
    <p:sldId id="314" r:id="rId5"/>
    <p:sldId id="294" r:id="rId6"/>
    <p:sldId id="315" r:id="rId7"/>
    <p:sldId id="302" r:id="rId8"/>
    <p:sldId id="316" r:id="rId9"/>
    <p:sldId id="295" r:id="rId10"/>
    <p:sldId id="301" r:id="rId11"/>
    <p:sldId id="300" r:id="rId12"/>
    <p:sldId id="297" r:id="rId13"/>
    <p:sldId id="305" r:id="rId14"/>
    <p:sldId id="306" r:id="rId15"/>
    <p:sldId id="308" r:id="rId16"/>
    <p:sldId id="303" r:id="rId17"/>
    <p:sldId id="307" r:id="rId18"/>
    <p:sldId id="310" r:id="rId19"/>
    <p:sldId id="309" r:id="rId20"/>
    <p:sldId id="304" r:id="rId21"/>
  </p:sldIdLst>
  <p:sldSz cx="12192000" cy="6858000"/>
  <p:notesSz cx="6858000" cy="9144000"/>
  <p:defaultTextStyle>
    <a:defPPr rtl="0"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529"/>
    <a:srgbClr val="2B3922"/>
    <a:srgbClr val="2E3722"/>
    <a:srgbClr val="FCF7F1"/>
    <a:srgbClr val="B8D233"/>
    <a:srgbClr val="5CC6D6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838" autoAdjust="0"/>
    <p:restoredTop sz="94660"/>
  </p:normalViewPr>
  <p:slideViewPr>
    <p:cSldViewPr snapToGrid="0">
      <p:cViewPr varScale="1">
        <p:scale>
          <a:sx n="72" d="100"/>
          <a:sy n="72" d="100"/>
        </p:scale>
        <p:origin x="37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A170B22-A4BB-4708-B0CE-A73E8306129B}" type="datetime1">
              <a:rPr lang="pt-BR" smtClean="0"/>
              <a:t>08/02/2021</a:t>
            </a:fld>
            <a:endParaRPr lang="en-US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7ACF5E7-ACB0-497B-A8C6-F2E617B463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3396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6245E56-2EE9-450B-A671-BE5C90BAC91C}" type="datetime1">
              <a:rPr lang="pt-BR" smtClean="0"/>
              <a:t>08/02/2021</a:t>
            </a:fld>
            <a:endParaRPr lang="en-US"/>
          </a:p>
        </p:txBody>
      </p:sp>
      <p:sp>
        <p:nvSpPr>
          <p:cNvPr id="4" name="Espaço Reservado para Imagem do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br"/>
              <a:t>Clique para editar o texto Mestre</a:t>
            </a:r>
            <a:endParaRPr lang="en-US"/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7A705E3-E620-489D-9973-6221209A4B3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8183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Shape 6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Shape 6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2134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Shape 6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Shape 6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4319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Shape 6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Shape 6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8067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10" name="Retângulo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tângulo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tângulo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Conector Reto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rtlCol="0" anchor="ctr">
            <a:noAutofit/>
          </a:bodyPr>
          <a:lstStyle>
            <a:lvl1pPr algn="ctr">
              <a:lnSpc>
                <a:spcPct val="83000"/>
              </a:lnSpc>
              <a:defRPr lang="en-US" sz="64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20" name="Espaço Reservado para Data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2F3AF6F7-5911-45C3-BE0F-7F38FEFE43FA}" type="datetime1">
              <a:rPr lang="pt-BR" smtClean="0"/>
              <a:t>08/02/2021</a:t>
            </a:fld>
            <a:endParaRPr lang="en-US" dirty="0"/>
          </a:p>
        </p:txBody>
      </p:sp>
      <p:sp>
        <p:nvSpPr>
          <p:cNvPr id="21" name="Espaço Reservado para Rodapé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22" name="Espaço reservado para o número do slide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3800"/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70C3F0E-1EAD-419A-B8F3-CB7CDE6B1E86}" type="datetime1">
              <a:rPr lang="pt-BR" smtClean="0"/>
              <a:t>08/02/2021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 hasCustomPrompt="1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>
            <a:lvl1pPr>
              <a:defRPr/>
            </a:lvl1pPr>
          </a:lstStyle>
          <a:p>
            <a:pPr rtl="0"/>
            <a:r>
              <a:rPr lang="pt-br" dirty="0"/>
              <a:t>Clique para editar o estilo de título Mestre</a:t>
            </a:r>
            <a:endParaRPr lang="en-US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274CCBA-3812-426F-BA8C-8BC3E97D7FB5}" type="datetime1">
              <a:rPr lang="pt-BR" smtClean="0"/>
              <a:t>08/02/2021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Shape 207"/>
          <p:cNvGrpSpPr/>
          <p:nvPr/>
        </p:nvGrpSpPr>
        <p:grpSpPr>
          <a:xfrm>
            <a:off x="8952325" y="5146791"/>
            <a:ext cx="3239673" cy="1715616"/>
            <a:chOff x="6714243" y="3860093"/>
            <a:chExt cx="2429755" cy="1286712"/>
          </a:xfrm>
        </p:grpSpPr>
        <p:sp>
          <p:nvSpPr>
            <p:cNvPr id="208" name="Shape 208"/>
            <p:cNvSpPr/>
            <p:nvPr/>
          </p:nvSpPr>
          <p:spPr>
            <a:xfrm>
              <a:off x="7929952" y="3860093"/>
              <a:ext cx="606220" cy="643388"/>
            </a:xfrm>
            <a:custGeom>
              <a:avLst/>
              <a:gdLst/>
              <a:ahLst/>
              <a:cxnLst/>
              <a:rect l="0" t="0" r="0" b="0"/>
              <a:pathLst>
                <a:path w="20372" h="20037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>
                <a:alpha val="25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Shape 209"/>
            <p:cNvSpPr/>
            <p:nvPr/>
          </p:nvSpPr>
          <p:spPr>
            <a:xfrm>
              <a:off x="8536142" y="4182670"/>
              <a:ext cx="607856" cy="643356"/>
            </a:xfrm>
            <a:custGeom>
              <a:avLst/>
              <a:gdLst/>
              <a:ahLst/>
              <a:cxnLst/>
              <a:rect l="0" t="0" r="0" b="0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99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Shape 210"/>
            <p:cNvSpPr/>
            <p:nvPr/>
          </p:nvSpPr>
          <p:spPr>
            <a:xfrm>
              <a:off x="7322095" y="4825993"/>
              <a:ext cx="607886" cy="320811"/>
            </a:xfrm>
            <a:custGeom>
              <a:avLst/>
              <a:gdLst/>
              <a:ahLst/>
              <a:cxnLst/>
              <a:rect l="0" t="0" r="0" b="0"/>
              <a:pathLst>
                <a:path w="20428" h="9991" extrusionOk="0">
                  <a:moveTo>
                    <a:pt x="1" y="1"/>
                  </a:moveTo>
                  <a:lnTo>
                    <a:pt x="1" y="9991"/>
                  </a:lnTo>
                  <a:lnTo>
                    <a:pt x="20427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Shape 211"/>
            <p:cNvSpPr/>
            <p:nvPr/>
          </p:nvSpPr>
          <p:spPr>
            <a:xfrm>
              <a:off x="7929952" y="4503448"/>
              <a:ext cx="606220" cy="643356"/>
            </a:xfrm>
            <a:custGeom>
              <a:avLst/>
              <a:gdLst/>
              <a:ahLst/>
              <a:cxnLst/>
              <a:rect l="0" t="0" r="0" b="0"/>
              <a:pathLst>
                <a:path w="20372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371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Shape 212"/>
            <p:cNvSpPr/>
            <p:nvPr/>
          </p:nvSpPr>
          <p:spPr>
            <a:xfrm>
              <a:off x="8536142" y="4825993"/>
              <a:ext cx="607856" cy="320811"/>
            </a:xfrm>
            <a:custGeom>
              <a:avLst/>
              <a:gdLst/>
              <a:ahLst/>
              <a:cxnLst/>
              <a:rect l="0" t="0" r="0" b="0"/>
              <a:pathLst>
                <a:path w="20427" h="9991" extrusionOk="0">
                  <a:moveTo>
                    <a:pt x="0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Shape 213"/>
            <p:cNvSpPr/>
            <p:nvPr/>
          </p:nvSpPr>
          <p:spPr>
            <a:xfrm>
              <a:off x="7322095" y="3860093"/>
              <a:ext cx="607886" cy="643388"/>
            </a:xfrm>
            <a:custGeom>
              <a:avLst/>
              <a:gdLst/>
              <a:ahLst/>
              <a:cxnLst/>
              <a:rect l="0" t="0" r="0" b="0"/>
              <a:pathLst>
                <a:path w="20428" h="20037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Shape 214"/>
            <p:cNvSpPr/>
            <p:nvPr/>
          </p:nvSpPr>
          <p:spPr>
            <a:xfrm>
              <a:off x="8536142" y="3860093"/>
              <a:ext cx="607856" cy="643388"/>
            </a:xfrm>
            <a:custGeom>
              <a:avLst/>
              <a:gdLst/>
              <a:ahLst/>
              <a:cxnLst/>
              <a:rect l="0" t="0" r="0" b="0"/>
              <a:pathLst>
                <a:path w="20427" h="20037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Shape 215"/>
            <p:cNvSpPr/>
            <p:nvPr/>
          </p:nvSpPr>
          <p:spPr>
            <a:xfrm>
              <a:off x="7929952" y="4182670"/>
              <a:ext cx="606220" cy="643356"/>
            </a:xfrm>
            <a:custGeom>
              <a:avLst/>
              <a:gdLst/>
              <a:ahLst/>
              <a:cxnLst/>
              <a:rect l="0" t="0" r="0" b="0"/>
              <a:pathLst>
                <a:path w="20372" h="20036" extrusionOk="0">
                  <a:moveTo>
                    <a:pt x="20371" y="0"/>
                  </a:moveTo>
                  <a:lnTo>
                    <a:pt x="0" y="9990"/>
                  </a:lnTo>
                  <a:lnTo>
                    <a:pt x="20371" y="20036"/>
                  </a:lnTo>
                  <a:lnTo>
                    <a:pt x="2037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Shape 216"/>
            <p:cNvSpPr/>
            <p:nvPr/>
          </p:nvSpPr>
          <p:spPr>
            <a:xfrm>
              <a:off x="7322095" y="4503448"/>
              <a:ext cx="607886" cy="643356"/>
            </a:xfrm>
            <a:custGeom>
              <a:avLst/>
              <a:gdLst/>
              <a:ahLst/>
              <a:cxnLst/>
              <a:rect l="0" t="0" r="0" b="0"/>
              <a:pathLst>
                <a:path w="20428" h="20036" extrusionOk="0">
                  <a:moveTo>
                    <a:pt x="20427" y="0"/>
                  </a:moveTo>
                  <a:lnTo>
                    <a:pt x="1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>
                <a:alpha val="25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Shape 217"/>
            <p:cNvSpPr/>
            <p:nvPr/>
          </p:nvSpPr>
          <p:spPr>
            <a:xfrm>
              <a:off x="7929952" y="4825993"/>
              <a:ext cx="606220" cy="320811"/>
            </a:xfrm>
            <a:custGeom>
              <a:avLst/>
              <a:gdLst/>
              <a:ahLst/>
              <a:cxnLst/>
              <a:rect l="0" t="0" r="0" b="0"/>
              <a:pathLst>
                <a:path w="20372" h="9991" extrusionOk="0">
                  <a:moveTo>
                    <a:pt x="20371" y="1"/>
                  </a:moveTo>
                  <a:lnTo>
                    <a:pt x="0" y="9991"/>
                  </a:lnTo>
                  <a:lnTo>
                    <a:pt x="20371" y="9991"/>
                  </a:lnTo>
                  <a:lnTo>
                    <a:pt x="20371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Shape 218"/>
            <p:cNvSpPr/>
            <p:nvPr/>
          </p:nvSpPr>
          <p:spPr>
            <a:xfrm>
              <a:off x="8536142" y="4503448"/>
              <a:ext cx="607856" cy="643356"/>
            </a:xfrm>
            <a:custGeom>
              <a:avLst/>
              <a:gdLst/>
              <a:ahLst/>
              <a:cxnLst/>
              <a:rect l="0" t="0" r="0" b="0"/>
              <a:pathLst>
                <a:path w="20427" h="20036" extrusionOk="0">
                  <a:moveTo>
                    <a:pt x="20427" y="0"/>
                  </a:moveTo>
                  <a:lnTo>
                    <a:pt x="0" y="10046"/>
                  </a:lnTo>
                  <a:lnTo>
                    <a:pt x="20427" y="2003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Shape 219"/>
            <p:cNvSpPr/>
            <p:nvPr/>
          </p:nvSpPr>
          <p:spPr>
            <a:xfrm>
              <a:off x="6714243" y="4825993"/>
              <a:ext cx="607856" cy="320811"/>
            </a:xfrm>
            <a:custGeom>
              <a:avLst/>
              <a:gdLst/>
              <a:ahLst/>
              <a:cxnLst/>
              <a:rect l="0" t="0" r="0" b="0"/>
              <a:pathLst>
                <a:path w="20427" h="9991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9991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5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0" name="Shape 220"/>
          <p:cNvGrpSpPr/>
          <p:nvPr/>
        </p:nvGrpSpPr>
        <p:grpSpPr>
          <a:xfrm>
            <a:off x="1189" y="-14"/>
            <a:ext cx="4050115" cy="3003527"/>
            <a:chOff x="892" y="-11"/>
            <a:chExt cx="3037586" cy="2252645"/>
          </a:xfrm>
        </p:grpSpPr>
        <p:sp>
          <p:nvSpPr>
            <p:cNvPr id="221" name="Shape 221"/>
            <p:cNvSpPr/>
            <p:nvPr/>
          </p:nvSpPr>
          <p:spPr>
            <a:xfrm>
              <a:off x="892" y="643313"/>
              <a:ext cx="607856" cy="643388"/>
            </a:xfrm>
            <a:custGeom>
              <a:avLst/>
              <a:gdLst/>
              <a:ahLst/>
              <a:cxnLst/>
              <a:rect l="0" t="0" r="0" b="0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100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Shape 222"/>
            <p:cNvSpPr/>
            <p:nvPr/>
          </p:nvSpPr>
          <p:spPr>
            <a:xfrm>
              <a:off x="608719" y="322534"/>
              <a:ext cx="606220" cy="643388"/>
            </a:xfrm>
            <a:custGeom>
              <a:avLst/>
              <a:gdLst/>
              <a:ahLst/>
              <a:cxnLst/>
              <a:rect l="0" t="0" r="0" b="0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Shape 223"/>
            <p:cNvSpPr/>
            <p:nvPr/>
          </p:nvSpPr>
          <p:spPr>
            <a:xfrm>
              <a:off x="608719" y="965890"/>
              <a:ext cx="606220" cy="643388"/>
            </a:xfrm>
            <a:custGeom>
              <a:avLst/>
              <a:gdLst/>
              <a:ahLst/>
              <a:cxnLst/>
              <a:rect l="0" t="0" r="0" b="0"/>
              <a:pathLst>
                <a:path w="20372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372" y="999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Shape 224"/>
            <p:cNvSpPr/>
            <p:nvPr/>
          </p:nvSpPr>
          <p:spPr>
            <a:xfrm>
              <a:off x="1822766" y="322534"/>
              <a:ext cx="607856" cy="643388"/>
            </a:xfrm>
            <a:custGeom>
              <a:avLst/>
              <a:gdLst/>
              <a:ahLst/>
              <a:cxnLst/>
              <a:rect l="0" t="0" r="0" b="0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400">
                <a:alpha val="25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Shape 225"/>
            <p:cNvSpPr/>
            <p:nvPr/>
          </p:nvSpPr>
          <p:spPr>
            <a:xfrm>
              <a:off x="1214909" y="1286669"/>
              <a:ext cx="607886" cy="643388"/>
            </a:xfrm>
            <a:custGeom>
              <a:avLst/>
              <a:gdLst/>
              <a:ahLst/>
              <a:cxnLst/>
              <a:rect l="0" t="0" r="0" b="0"/>
              <a:pathLst>
                <a:path w="20428" h="20037" extrusionOk="0">
                  <a:moveTo>
                    <a:pt x="1" y="1"/>
                  </a:moveTo>
                  <a:lnTo>
                    <a:pt x="1" y="20037"/>
                  </a:lnTo>
                  <a:lnTo>
                    <a:pt x="20427" y="100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400">
                <a:alpha val="25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Shape 226"/>
            <p:cNvSpPr/>
            <p:nvPr/>
          </p:nvSpPr>
          <p:spPr>
            <a:xfrm>
              <a:off x="1822766" y="965890"/>
              <a:ext cx="607856" cy="643388"/>
            </a:xfrm>
            <a:custGeom>
              <a:avLst/>
              <a:gdLst/>
              <a:ahLst/>
              <a:cxnLst/>
              <a:rect l="0" t="0" r="0" b="0"/>
              <a:pathLst>
                <a:path w="20427" h="20037" extrusionOk="0">
                  <a:moveTo>
                    <a:pt x="0" y="1"/>
                  </a:moveTo>
                  <a:lnTo>
                    <a:pt x="0" y="20037"/>
                  </a:lnTo>
                  <a:lnTo>
                    <a:pt x="20427" y="99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Shape 227"/>
            <p:cNvSpPr/>
            <p:nvPr/>
          </p:nvSpPr>
          <p:spPr>
            <a:xfrm>
              <a:off x="892" y="-11"/>
              <a:ext cx="607856" cy="643356"/>
            </a:xfrm>
            <a:custGeom>
              <a:avLst/>
              <a:gdLst/>
              <a:ahLst/>
              <a:cxnLst/>
              <a:rect l="0" t="0" r="0" b="0"/>
              <a:pathLst>
                <a:path w="20427" h="20036" extrusionOk="0">
                  <a:moveTo>
                    <a:pt x="0" y="0"/>
                  </a:moveTo>
                  <a:lnTo>
                    <a:pt x="0" y="20036"/>
                  </a:lnTo>
                  <a:lnTo>
                    <a:pt x="20427" y="100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Shape 228"/>
            <p:cNvSpPr/>
            <p:nvPr/>
          </p:nvSpPr>
          <p:spPr>
            <a:xfrm>
              <a:off x="608719" y="-11"/>
              <a:ext cx="606220" cy="322577"/>
            </a:xfrm>
            <a:custGeom>
              <a:avLst/>
              <a:gdLst/>
              <a:ahLst/>
              <a:cxnLst/>
              <a:rect l="0" t="0" r="0" b="0"/>
              <a:pathLst>
                <a:path w="20372" h="10046" extrusionOk="0">
                  <a:moveTo>
                    <a:pt x="1" y="0"/>
                  </a:moveTo>
                  <a:lnTo>
                    <a:pt x="1" y="1004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FFC800">
                <a:alpha val="25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Shape 229"/>
            <p:cNvSpPr/>
            <p:nvPr/>
          </p:nvSpPr>
          <p:spPr>
            <a:xfrm>
              <a:off x="1214909" y="-11"/>
              <a:ext cx="607886" cy="643356"/>
            </a:xfrm>
            <a:custGeom>
              <a:avLst/>
              <a:gdLst/>
              <a:ahLst/>
              <a:cxnLst/>
              <a:rect l="0" t="0" r="0" b="0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Shape 230"/>
            <p:cNvSpPr/>
            <p:nvPr/>
          </p:nvSpPr>
          <p:spPr>
            <a:xfrm>
              <a:off x="1822766" y="-11"/>
              <a:ext cx="607856" cy="322577"/>
            </a:xfrm>
            <a:custGeom>
              <a:avLst/>
              <a:gdLst/>
              <a:ahLst/>
              <a:cxnLst/>
              <a:rect l="0" t="0" r="0" b="0"/>
              <a:pathLst>
                <a:path w="20427" h="10046" extrusionOk="0">
                  <a:moveTo>
                    <a:pt x="0" y="0"/>
                  </a:moveTo>
                  <a:lnTo>
                    <a:pt x="0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A400">
                <a:alpha val="25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Shape 231"/>
            <p:cNvSpPr/>
            <p:nvPr/>
          </p:nvSpPr>
          <p:spPr>
            <a:xfrm>
              <a:off x="2430592" y="-11"/>
              <a:ext cx="607886" cy="643356"/>
            </a:xfrm>
            <a:custGeom>
              <a:avLst/>
              <a:gdLst/>
              <a:ahLst/>
              <a:cxnLst/>
              <a:rect l="0" t="0" r="0" b="0"/>
              <a:pathLst>
                <a:path w="20428" h="20036" extrusionOk="0">
                  <a:moveTo>
                    <a:pt x="1" y="0"/>
                  </a:moveTo>
                  <a:lnTo>
                    <a:pt x="1" y="20036"/>
                  </a:lnTo>
                  <a:lnTo>
                    <a:pt x="20427" y="100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Shape 232"/>
            <p:cNvSpPr/>
            <p:nvPr/>
          </p:nvSpPr>
          <p:spPr>
            <a:xfrm>
              <a:off x="892" y="322534"/>
              <a:ext cx="607856" cy="643388"/>
            </a:xfrm>
            <a:custGeom>
              <a:avLst/>
              <a:gdLst/>
              <a:ahLst/>
              <a:cxnLst/>
              <a:rect l="0" t="0" r="0" b="0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Shape 233"/>
            <p:cNvSpPr/>
            <p:nvPr/>
          </p:nvSpPr>
          <p:spPr>
            <a:xfrm>
              <a:off x="608719" y="643313"/>
              <a:ext cx="606220" cy="643388"/>
            </a:xfrm>
            <a:custGeom>
              <a:avLst/>
              <a:gdLst/>
              <a:ahLst/>
              <a:cxnLst/>
              <a:rect l="0" t="0" r="0" b="0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Shape 234"/>
            <p:cNvSpPr/>
            <p:nvPr/>
          </p:nvSpPr>
          <p:spPr>
            <a:xfrm>
              <a:off x="892" y="965890"/>
              <a:ext cx="607856" cy="643388"/>
            </a:xfrm>
            <a:custGeom>
              <a:avLst/>
              <a:gdLst/>
              <a:ahLst/>
              <a:cxnLst/>
              <a:rect l="0" t="0" r="0" b="0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Shape 235"/>
            <p:cNvSpPr/>
            <p:nvPr/>
          </p:nvSpPr>
          <p:spPr>
            <a:xfrm>
              <a:off x="608719" y="1286669"/>
              <a:ext cx="606220" cy="643388"/>
            </a:xfrm>
            <a:custGeom>
              <a:avLst/>
              <a:gdLst/>
              <a:ahLst/>
              <a:cxnLst/>
              <a:rect l="0" t="0" r="0" b="0"/>
              <a:pathLst>
                <a:path w="20372" h="20037" extrusionOk="0">
                  <a:moveTo>
                    <a:pt x="20372" y="1"/>
                  </a:moveTo>
                  <a:lnTo>
                    <a:pt x="1" y="10047"/>
                  </a:lnTo>
                  <a:lnTo>
                    <a:pt x="20372" y="20037"/>
                  </a:lnTo>
                  <a:lnTo>
                    <a:pt x="20372" y="1"/>
                  </a:lnTo>
                  <a:close/>
                </a:path>
              </a:pathLst>
            </a:custGeom>
            <a:solidFill>
              <a:srgbClr val="FFA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Shape 236"/>
            <p:cNvSpPr/>
            <p:nvPr/>
          </p:nvSpPr>
          <p:spPr>
            <a:xfrm>
              <a:off x="892" y="1609246"/>
              <a:ext cx="607856" cy="643388"/>
            </a:xfrm>
            <a:custGeom>
              <a:avLst/>
              <a:gdLst/>
              <a:ahLst/>
              <a:cxnLst/>
              <a:rect l="0" t="0" r="0" b="0"/>
              <a:pathLst>
                <a:path w="20427" h="20037" extrusionOk="0">
                  <a:moveTo>
                    <a:pt x="20427" y="1"/>
                  </a:moveTo>
                  <a:lnTo>
                    <a:pt x="0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5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Shape 237"/>
            <p:cNvSpPr/>
            <p:nvPr/>
          </p:nvSpPr>
          <p:spPr>
            <a:xfrm>
              <a:off x="1214909" y="322534"/>
              <a:ext cx="607886" cy="643388"/>
            </a:xfrm>
            <a:custGeom>
              <a:avLst/>
              <a:gdLst/>
              <a:ahLst/>
              <a:cxnLst/>
              <a:rect l="0" t="0" r="0" b="0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64646">
                <a:alpha val="25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Shape 238"/>
            <p:cNvSpPr/>
            <p:nvPr/>
          </p:nvSpPr>
          <p:spPr>
            <a:xfrm>
              <a:off x="1214909" y="965890"/>
              <a:ext cx="607886" cy="643388"/>
            </a:xfrm>
            <a:custGeom>
              <a:avLst/>
              <a:gdLst/>
              <a:ahLst/>
              <a:cxnLst/>
              <a:rect l="0" t="0" r="0" b="0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C800">
                <a:alpha val="2509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Shape 239"/>
            <p:cNvSpPr/>
            <p:nvPr/>
          </p:nvSpPr>
          <p:spPr>
            <a:xfrm>
              <a:off x="1214909" y="1609246"/>
              <a:ext cx="607886" cy="643388"/>
            </a:xfrm>
            <a:custGeom>
              <a:avLst/>
              <a:gdLst/>
              <a:ahLst/>
              <a:cxnLst/>
              <a:rect l="0" t="0" r="0" b="0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6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Shape 240"/>
            <p:cNvSpPr/>
            <p:nvPr/>
          </p:nvSpPr>
          <p:spPr>
            <a:xfrm>
              <a:off x="2430592" y="322534"/>
              <a:ext cx="607886" cy="643388"/>
            </a:xfrm>
            <a:custGeom>
              <a:avLst/>
              <a:gdLst/>
              <a:ahLst/>
              <a:cxnLst/>
              <a:rect l="0" t="0" r="0" b="0"/>
              <a:pathLst>
                <a:path w="20428" h="20037" extrusionOk="0">
                  <a:moveTo>
                    <a:pt x="20427" y="1"/>
                  </a:moveTo>
                  <a:lnTo>
                    <a:pt x="1" y="9991"/>
                  </a:lnTo>
                  <a:lnTo>
                    <a:pt x="20427" y="20037"/>
                  </a:lnTo>
                  <a:lnTo>
                    <a:pt x="20427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Shape 241"/>
            <p:cNvSpPr/>
            <p:nvPr/>
          </p:nvSpPr>
          <p:spPr>
            <a:xfrm>
              <a:off x="892" y="-11"/>
              <a:ext cx="607856" cy="322577"/>
            </a:xfrm>
            <a:custGeom>
              <a:avLst/>
              <a:gdLst/>
              <a:ahLst/>
              <a:cxnLst/>
              <a:rect l="0" t="0" r="0" b="0"/>
              <a:pathLst>
                <a:path w="20427" h="10046" extrusionOk="0">
                  <a:moveTo>
                    <a:pt x="0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Shape 242"/>
            <p:cNvSpPr/>
            <p:nvPr/>
          </p:nvSpPr>
          <p:spPr>
            <a:xfrm>
              <a:off x="608719" y="-11"/>
              <a:ext cx="606220" cy="643356"/>
            </a:xfrm>
            <a:custGeom>
              <a:avLst/>
              <a:gdLst/>
              <a:ahLst/>
              <a:cxnLst/>
              <a:rect l="0" t="0" r="0" b="0"/>
              <a:pathLst>
                <a:path w="20372" h="20036" extrusionOk="0">
                  <a:moveTo>
                    <a:pt x="20372" y="0"/>
                  </a:moveTo>
                  <a:lnTo>
                    <a:pt x="1" y="10046"/>
                  </a:lnTo>
                  <a:lnTo>
                    <a:pt x="20372" y="20036"/>
                  </a:lnTo>
                  <a:lnTo>
                    <a:pt x="20372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Shape 243"/>
            <p:cNvSpPr/>
            <p:nvPr/>
          </p:nvSpPr>
          <p:spPr>
            <a:xfrm>
              <a:off x="1214909" y="-11"/>
              <a:ext cx="607886" cy="322577"/>
            </a:xfrm>
            <a:custGeom>
              <a:avLst/>
              <a:gdLst/>
              <a:ahLst/>
              <a:cxnLst/>
              <a:rect l="0" t="0" r="0" b="0"/>
              <a:pathLst>
                <a:path w="20428" h="10046" extrusionOk="0">
                  <a:moveTo>
                    <a:pt x="1" y="0"/>
                  </a:moveTo>
                  <a:lnTo>
                    <a:pt x="20427" y="10046"/>
                  </a:lnTo>
                  <a:lnTo>
                    <a:pt x="20427" y="0"/>
                  </a:lnTo>
                  <a:close/>
                </a:path>
              </a:pathLst>
            </a:custGeom>
            <a:solidFill>
              <a:srgbClr val="E80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4" name="Shape 244"/>
          <p:cNvSpPr txBox="1">
            <a:spLocks noGrp="1"/>
          </p:cNvSpPr>
          <p:nvPr>
            <p:ph type="title"/>
          </p:nvPr>
        </p:nvSpPr>
        <p:spPr>
          <a:xfrm>
            <a:off x="1760033" y="1155367"/>
            <a:ext cx="8607600" cy="890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1760033" y="2151032"/>
            <a:ext cx="8607600" cy="3870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91054">
              <a:spcBef>
                <a:spcPts val="800"/>
              </a:spcBef>
              <a:spcAft>
                <a:spcPts val="0"/>
              </a:spcAft>
              <a:buSzPts val="2200"/>
              <a:buChar char="◂"/>
              <a:defRPr/>
            </a:lvl1pPr>
            <a:lvl2pPr marL="1219170" lvl="1" indent="-491054">
              <a:spcBef>
                <a:spcPts val="0"/>
              </a:spcBef>
              <a:spcAft>
                <a:spcPts val="0"/>
              </a:spcAft>
              <a:buSzPts val="2200"/>
              <a:buChar char="◂"/>
              <a:defRPr/>
            </a:lvl2pPr>
            <a:lvl3pPr marL="1828754" lvl="2" indent="-491054">
              <a:spcBef>
                <a:spcPts val="0"/>
              </a:spcBef>
              <a:spcAft>
                <a:spcPts val="0"/>
              </a:spcAft>
              <a:buSzPts val="2200"/>
              <a:buChar char="◂"/>
              <a:defRPr/>
            </a:lvl3pPr>
            <a:lvl4pPr marL="2438339" lvl="3" indent="-491054">
              <a:spcBef>
                <a:spcPts val="0"/>
              </a:spcBef>
              <a:spcAft>
                <a:spcPts val="0"/>
              </a:spcAft>
              <a:buSzPts val="2200"/>
              <a:buChar char="◂"/>
              <a:defRPr/>
            </a:lvl4pPr>
            <a:lvl5pPr marL="3047924" lvl="4" indent="-491054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5pPr>
            <a:lvl6pPr marL="3657509" lvl="5" indent="-491054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6pPr>
            <a:lvl7pPr marL="4267093" lvl="6" indent="-491054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7pPr>
            <a:lvl8pPr marL="4876678" lvl="7" indent="-491054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8pPr>
            <a:lvl9pPr marL="5486263" lvl="8" indent="-491054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246" name="Shape 246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6317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3800"/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48C737E-092E-4203-A347-8410086932C6}" type="datetime1">
              <a:rPr lang="pt-BR" smtClean="0"/>
              <a:t>08/02/2021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23" name="Retângulo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tângulo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tângulo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rtlCol="0" anchor="ctr">
            <a:noAutofit/>
          </a:bodyPr>
          <a:lstStyle>
            <a:lvl1pPr algn="ctr">
              <a:lnSpc>
                <a:spcPct val="83000"/>
              </a:lnSpc>
              <a:defRPr lang="en-US" sz="64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Conector Reto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494319B4-ED34-4D08-91C0-F7E8BD9417E6}" type="datetime1">
              <a:rPr lang="pt-BR" smtClean="0"/>
              <a:t>08/02/2021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DD1C28D-3F4C-4305-9CD5-9949626E9ED5}" type="datetime1">
              <a:rPr lang="pt-BR" smtClean="0"/>
              <a:t>08/02/2021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3800"/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05F8630-DFFC-437C-A718-61BE3F548C4E}" type="datetime1">
              <a:rPr lang="pt-BR" smtClean="0"/>
              <a:t>08/02/2021</a:t>
            </a:fld>
            <a:endParaRPr lang="en-US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Espaço Reservado para o Número do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3800"/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12AD8E-909B-47FE-B3D6-961E1D2E7A49}" type="datetime1">
              <a:rPr lang="pt-BR" smtClean="0"/>
              <a:t>08/02/2021</a:t>
            </a:fld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D0BF672-AFC3-4C39-AA84-C1113D4307F1}" type="datetime1">
              <a:rPr lang="pt-BR" smtClean="0"/>
              <a:t>08/02/2021</a:t>
            </a:fld>
            <a:endParaRPr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t-br" dirty="0"/>
              <a:t>Clique para editar o estilo de 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 dirty="0"/>
              <a:t>Clique para editar o texto Mestre</a:t>
            </a:r>
          </a:p>
        </p:txBody>
      </p:sp>
      <p:sp>
        <p:nvSpPr>
          <p:cNvPr id="8" name="Espaço Reservado para Data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B01F5550-97CC-4F3B-A34B-FE39BFD06EF0}" type="datetime1">
              <a:rPr lang="pt-BR" smtClean="0"/>
              <a:t>08/02/2021</a:t>
            </a:fld>
            <a:endParaRPr lang="en-US"/>
          </a:p>
        </p:txBody>
      </p:sp>
      <p:sp>
        <p:nvSpPr>
          <p:cNvPr id="9" name="Espaço Reservado para Rodapé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en-US"/>
          </a:p>
        </p:txBody>
      </p:sp>
      <p:sp>
        <p:nvSpPr>
          <p:cNvPr id="11" name="Espaço Reservado para o Número do Slide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imagem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br" dirty="0"/>
              <a:t>Clique no ícone para adicionar uma imagem</a:t>
            </a:r>
            <a:endParaRPr lang="en-US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7975B8C2-382E-4F5E-B0CE-7E0EEF75E017}" type="datetime1">
              <a:rPr lang="pt-BR" smtClean="0"/>
              <a:t>08/02/2021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 rtl="0"/>
            <a:endParaRPr lang="en-US" dirty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477250" y="603504"/>
            <a:ext cx="3144774" cy="164592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pt-br" dirty="0"/>
              <a:t>Clique para editar o estilo de título Mestre</a:t>
            </a:r>
            <a:endParaRPr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 dirty="0"/>
              <a:t>Clique para editar o texto Mestre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tângulo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Retângulo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tângulo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br"/>
              <a:t>Clique para editar o estilo de título Mestre</a:t>
            </a:r>
            <a:endParaRPr lang="en-US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br"/>
              <a:t>Clique para editar o texto Mestre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91DF2A3A-30FD-464E-8202-27A276433376}" type="datetime1">
              <a:rPr lang="pt-BR" smtClean="0"/>
              <a:t>08/02/2021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  <p:sldLayoutId id="2147483664" r:id="rId10"/>
    <p:sldLayoutId id="2147483666" r:id="rId11"/>
    <p:sldLayoutId id="2147483674" r:id="rId12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f.com.br/guia-de-ingles/gramatica-inglesa/simple-present-com-sentido-futuro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f.com.br/guia-de-ingles/gramatica-inglesa/simple-present-com-sentido-futuro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Imagem ampliada de um logotipo&#10;&#10;Descrição gerada automaticamente">
            <a:extLst>
              <a:ext uri="{FF2B5EF4-FFF2-40B4-BE49-F238E27FC236}">
                <a16:creationId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82" name="Retângulo 81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5067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84" name="Retângulo 83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1010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3793" y="2355458"/>
            <a:ext cx="4775075" cy="1630907"/>
          </a:xfrm>
        </p:spPr>
        <p:txBody>
          <a:bodyPr rtlCol="0">
            <a:normAutofit/>
          </a:bodyPr>
          <a:lstStyle/>
          <a:p>
            <a:pPr rtl="0"/>
            <a:r>
              <a:rPr lang="pt-br" sz="4400" b="1" dirty="0">
                <a:solidFill>
                  <a:schemeClr val="tx1"/>
                </a:solidFill>
              </a:rPr>
              <a:t>future </a:t>
            </a:r>
            <a:r>
              <a:rPr lang="pt-BR" sz="4400" b="1" dirty="0">
                <a:solidFill>
                  <a:schemeClr val="tx1"/>
                </a:solidFill>
              </a:rPr>
              <a:t>–</a:t>
            </a:r>
            <a:r>
              <a:rPr lang="pt-br" sz="4400" b="1" dirty="0">
                <a:solidFill>
                  <a:schemeClr val="tx1"/>
                </a:solidFill>
              </a:rPr>
              <a:t> </a:t>
            </a:r>
            <a:r>
              <a:rPr lang="pt-br" sz="4400" b="1" dirty="0" err="1">
                <a:solidFill>
                  <a:schemeClr val="tx1"/>
                </a:solidFill>
              </a:rPr>
              <a:t>simple</a:t>
            </a:r>
            <a:r>
              <a:rPr lang="pt-br" sz="4400" b="1" dirty="0">
                <a:solidFill>
                  <a:schemeClr val="tx1"/>
                </a:solidFill>
              </a:rPr>
              <a:t> present</a:t>
            </a:r>
            <a:r>
              <a:rPr lang="pt-BR" sz="4400" b="1" dirty="0">
                <a:solidFill>
                  <a:schemeClr val="tx1"/>
                </a:solidFill>
              </a:rPr>
              <a:t>e</a:t>
            </a:r>
            <a:r>
              <a:rPr lang="pt-br" sz="4400" b="1" dirty="0">
                <a:solidFill>
                  <a:schemeClr val="tx1"/>
                </a:solidFill>
              </a:rPr>
              <a:t> tense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3793" y="3995988"/>
            <a:ext cx="4775075" cy="559656"/>
          </a:xfrm>
        </p:spPr>
        <p:txBody>
          <a:bodyPr rtlCol="0">
            <a:normAutofit/>
          </a:bodyPr>
          <a:lstStyle/>
          <a:p>
            <a:pPr rtl="0">
              <a:spcAft>
                <a:spcPts val="600"/>
              </a:spcAft>
            </a:pPr>
            <a:r>
              <a:rPr lang="pt-BR" b="1" dirty="0" err="1">
                <a:solidFill>
                  <a:schemeClr val="tx1"/>
                </a:solidFill>
              </a:rPr>
              <a:t>T</a:t>
            </a:r>
            <a:r>
              <a:rPr lang="pt-br" b="1" dirty="0" err="1">
                <a:solidFill>
                  <a:schemeClr val="tx1"/>
                </a:solidFill>
              </a:rPr>
              <a:t>eacher</a:t>
            </a:r>
            <a:r>
              <a:rPr lang="pt-br" b="1" dirty="0">
                <a:solidFill>
                  <a:schemeClr val="tx1"/>
                </a:solidFill>
              </a:rPr>
              <a:t> </a:t>
            </a:r>
            <a:r>
              <a:rPr lang="pt-BR" b="1" dirty="0">
                <a:solidFill>
                  <a:schemeClr val="tx1"/>
                </a:solidFill>
              </a:rPr>
              <a:t>C</a:t>
            </a:r>
            <a:r>
              <a:rPr lang="pt-br" b="1" dirty="0">
                <a:solidFill>
                  <a:schemeClr val="tx1"/>
                </a:solidFill>
              </a:rPr>
              <a:t>ristiane de Brito Cruz</a:t>
            </a:r>
          </a:p>
        </p:txBody>
      </p:sp>
      <p:pic>
        <p:nvPicPr>
          <p:cNvPr id="7" name="image8.png" descr="Resultado de imagem para ifrn currais novos">
            <a:extLst>
              <a:ext uri="{FF2B5EF4-FFF2-40B4-BE49-F238E27FC236}">
                <a16:creationId xmlns:a16="http://schemas.microsoft.com/office/drawing/2014/main" id="{78101304-8FD2-43CD-AA36-EB465F353D1E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84419" y="4214191"/>
            <a:ext cx="2065469" cy="2473063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58428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e Our Plane Takes Off at 1 Pm So I'll Sleep in a Little Mom at 5 Am Wake  the Fuck Up Happens to All of Us | 5 AM Meme on ME.ME">
            <a:extLst>
              <a:ext uri="{FF2B5EF4-FFF2-40B4-BE49-F238E27FC236}">
                <a16:creationId xmlns:a16="http://schemas.microsoft.com/office/drawing/2014/main" id="{825FEDF2-6822-4E92-BA6E-EA1A324CC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52" y="431115"/>
            <a:ext cx="5320748" cy="600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he Bus Leaves At Noon Southampton, New York NY Original Vintage Postcard at  Amazon's Entertainment Collectibles Store">
            <a:extLst>
              <a:ext uri="{FF2B5EF4-FFF2-40B4-BE49-F238E27FC236}">
                <a16:creationId xmlns:a16="http://schemas.microsoft.com/office/drawing/2014/main" id="{E1FF07F9-0496-44A9-A7D9-083BEC1A82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47"/>
          <a:stretch/>
        </p:blipFill>
        <p:spPr bwMode="auto">
          <a:xfrm>
            <a:off x="6205473" y="431115"/>
            <a:ext cx="5625548" cy="600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738016"/>
      </p:ext>
    </p:extLst>
  </p:cSld>
  <p:clrMapOvr>
    <a:masterClrMapping/>
  </p:clrMapOvr>
  <p:transition spd="slow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wn of Newton">
            <a:extLst>
              <a:ext uri="{FF2B5EF4-FFF2-40B4-BE49-F238E27FC236}">
                <a16:creationId xmlns:a16="http://schemas.microsoft.com/office/drawing/2014/main" id="{6C8A1096-7A4B-4FD7-B405-FC19BF1450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2" t="25394" r="6934" b="9050"/>
          <a:stretch/>
        </p:blipFill>
        <p:spPr bwMode="auto">
          <a:xfrm>
            <a:off x="400877" y="385108"/>
            <a:ext cx="11420062" cy="606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242638"/>
      </p:ext>
    </p:extLst>
  </p:cSld>
  <p:clrMapOvr>
    <a:masterClrMapping/>
  </p:clrMapOvr>
  <p:transition spd="slow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B5BC9570-3B44-4C38-9430-FA798EA33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25" y="404192"/>
            <a:ext cx="4833731" cy="606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4DE4661-4260-448F-9347-52ACFB8DA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540" y="404192"/>
            <a:ext cx="5088835" cy="606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957313"/>
      </p:ext>
    </p:extLst>
  </p:cSld>
  <p:clrMapOvr>
    <a:masterClrMapping/>
  </p:clrMapOvr>
  <p:transition spd="slow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INGO at Holy Family - St. Augustine Health Ministries">
            <a:extLst>
              <a:ext uri="{FF2B5EF4-FFF2-40B4-BE49-F238E27FC236}">
                <a16:creationId xmlns:a16="http://schemas.microsoft.com/office/drawing/2014/main" id="{E588C97E-96D6-479C-B0AE-A55A99552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78" y="424070"/>
            <a:ext cx="4939747" cy="600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T. PADDY'S DAY LUNCH – Still being Held Starts at Noon Until it runs out |  VVA Chapter 528">
            <a:extLst>
              <a:ext uri="{FF2B5EF4-FFF2-40B4-BE49-F238E27FC236}">
                <a16:creationId xmlns:a16="http://schemas.microsoft.com/office/drawing/2014/main" id="{D15DBEA6-1B48-48B1-B93B-3439C7C86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374" y="427383"/>
            <a:ext cx="4939747" cy="600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447912"/>
      </p:ext>
    </p:extLst>
  </p:cSld>
  <p:clrMapOvr>
    <a:masterClrMapping/>
  </p:clrMapOvr>
  <p:transition spd="slow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n Search of the Best Hilton Head Breakfast — Watusi Cafe &amp; Coffee Bar">
            <a:extLst>
              <a:ext uri="{FF2B5EF4-FFF2-40B4-BE49-F238E27FC236}">
                <a16:creationId xmlns:a16="http://schemas.microsoft.com/office/drawing/2014/main" id="{781F90AA-6A1B-4725-A54B-EF9DF0C5F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10817"/>
            <a:ext cx="8763000" cy="600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67221"/>
      </p:ext>
    </p:extLst>
  </p:cSld>
  <p:clrMapOvr>
    <a:masterClrMapping/>
  </p:clrMapOvr>
  <p:transition spd="slow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ros and Cons of Early Morning and Late Night Flights - Wendy Perrin">
            <a:extLst>
              <a:ext uri="{FF2B5EF4-FFF2-40B4-BE49-F238E27FC236}">
                <a16:creationId xmlns:a16="http://schemas.microsoft.com/office/drawing/2014/main" id="{7DC6EA17-A0EE-495E-B837-250B44069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24070"/>
            <a:ext cx="8683752" cy="602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378147"/>
      </p:ext>
    </p:extLst>
  </p:cSld>
  <p:clrMapOvr>
    <a:masterClrMapping/>
  </p:clrMapOvr>
  <p:transition spd="slow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New Sunday Brunch, Anthony's Fish Grotto, La Jolla, CA">
            <a:extLst>
              <a:ext uri="{FF2B5EF4-FFF2-40B4-BE49-F238E27FC236}">
                <a16:creationId xmlns:a16="http://schemas.microsoft.com/office/drawing/2014/main" id="{E3B242FC-F823-4AB5-891E-65C4192EB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97565"/>
            <a:ext cx="8839200" cy="604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434672"/>
      </p:ext>
    </p:extLst>
  </p:cSld>
  <p:clrMapOvr>
    <a:masterClrMapping/>
  </p:clrMapOvr>
  <p:transition spd="slow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inner | Christ Presbyterian Church | Madison, WI">
            <a:extLst>
              <a:ext uri="{FF2B5EF4-FFF2-40B4-BE49-F238E27FC236}">
                <a16:creationId xmlns:a16="http://schemas.microsoft.com/office/drawing/2014/main" id="{4D39D25A-B5F2-453B-A7C2-6CF0EA766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97564"/>
            <a:ext cx="8686800" cy="605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910721"/>
      </p:ext>
    </p:extLst>
  </p:cSld>
  <p:clrMapOvr>
    <a:masterClrMapping/>
  </p:clrMapOvr>
  <p:transition spd="slow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elbourne on Transit: Timetable Tuesday #86: Melbourne's COVID-19 curfew  timetables">
            <a:extLst>
              <a:ext uri="{FF2B5EF4-FFF2-40B4-BE49-F238E27FC236}">
                <a16:creationId xmlns:a16="http://schemas.microsoft.com/office/drawing/2014/main" id="{E7FCE58F-7B48-42AC-9AC7-D9321849A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97565"/>
            <a:ext cx="8686800" cy="602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001347"/>
      </p:ext>
    </p:extLst>
  </p:cSld>
  <p:clrMapOvr>
    <a:masterClrMapping/>
  </p:clrMapOvr>
  <p:transition spd="slow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rain departures out of Laredo TX - Newspapers.com">
            <a:extLst>
              <a:ext uri="{FF2B5EF4-FFF2-40B4-BE49-F238E27FC236}">
                <a16:creationId xmlns:a16="http://schemas.microsoft.com/office/drawing/2014/main" id="{747EB406-98C2-4B5A-8F4F-D33A1A3B07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383"/>
          <a:stretch/>
        </p:blipFill>
        <p:spPr bwMode="auto">
          <a:xfrm>
            <a:off x="561631" y="1078625"/>
            <a:ext cx="5392049" cy="446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rain departures out of Laredo TX - Newspapers.com">
            <a:extLst>
              <a:ext uri="{FF2B5EF4-FFF2-40B4-BE49-F238E27FC236}">
                <a16:creationId xmlns:a16="http://schemas.microsoft.com/office/drawing/2014/main" id="{27F733BB-EC05-4B2D-819C-D7403E7949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18"/>
          <a:stretch/>
        </p:blipFill>
        <p:spPr bwMode="auto">
          <a:xfrm>
            <a:off x="5857462" y="1078625"/>
            <a:ext cx="5976729" cy="446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756044"/>
      </p:ext>
    </p:extLst>
  </p:cSld>
  <p:clrMapOvr>
    <a:masterClrMapping/>
  </p:clrMapOvr>
  <p:transition spd="slow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Shape 66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2</a:t>
            </a:fld>
            <a:endParaRPr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3995CFC3-AF3B-4719-B4FA-8CFAEB1EA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9791" y="1252194"/>
            <a:ext cx="7030278" cy="682623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Simple Present </a:t>
            </a:r>
            <a:endParaRPr lang="en-US" dirty="0"/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64475A10-5540-47A0-85DF-4D62CC8DD67A}"/>
              </a:ext>
            </a:extLst>
          </p:cNvPr>
          <p:cNvSpPr txBox="1">
            <a:spLocks/>
          </p:cNvSpPr>
          <p:nvPr/>
        </p:nvSpPr>
        <p:spPr>
          <a:xfrm>
            <a:off x="530086" y="2358887"/>
            <a:ext cx="11184835" cy="390819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609585" lvl="0" indent="-491054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◂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70" lvl="1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◂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◂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◂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■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■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300" b="1" dirty="0" err="1">
                <a:highlight>
                  <a:srgbClr val="00FFFF"/>
                </a:highlight>
              </a:rPr>
              <a:t>Planos</a:t>
            </a:r>
            <a:r>
              <a:rPr lang="en-US" sz="2300" b="1" dirty="0">
                <a:highlight>
                  <a:srgbClr val="00FFFF"/>
                </a:highlight>
              </a:rPr>
              <a:t> </a:t>
            </a:r>
            <a:r>
              <a:rPr lang="en-US" sz="2300" b="1" dirty="0" err="1">
                <a:highlight>
                  <a:srgbClr val="00FFFF"/>
                </a:highlight>
              </a:rPr>
              <a:t>fixos</a:t>
            </a:r>
            <a:endParaRPr lang="en-US" sz="2300" b="1" dirty="0">
              <a:highlight>
                <a:srgbClr val="00FFFF"/>
              </a:highlight>
            </a:endParaRPr>
          </a:p>
          <a:p>
            <a:pPr marL="0" indent="0" algn="just">
              <a:spcBef>
                <a:spcPts val="0"/>
              </a:spcBef>
              <a:buFont typeface="Garamond" pitchFamily="18" charset="0"/>
              <a:buNone/>
            </a:pPr>
            <a:r>
              <a:rPr lang="pt-BR" sz="2300" dirty="0"/>
              <a:t>O tempo verbal "</a:t>
            </a:r>
            <a:r>
              <a:rPr lang="pt-BR" sz="2300" dirty="0" err="1"/>
              <a:t>simple</a:t>
            </a:r>
            <a:r>
              <a:rPr lang="pt-BR" sz="2300" dirty="0"/>
              <a:t> </a:t>
            </a:r>
            <a:r>
              <a:rPr lang="pt-BR" sz="2300" dirty="0" err="1"/>
              <a:t>present</a:t>
            </a:r>
            <a:r>
              <a:rPr lang="pt-BR" sz="2300" dirty="0"/>
              <a:t>" é utilizado para fazer afirmações sobre eventos futuros, sempre que essas afirmações forem baseadas em </a:t>
            </a:r>
            <a:r>
              <a:rPr lang="pt-BR" sz="2300" b="1" dirty="0">
                <a:highlight>
                  <a:srgbClr val="FFFF00"/>
                </a:highlight>
              </a:rPr>
              <a:t>fatos do presente</a:t>
            </a:r>
            <a:r>
              <a:rPr lang="pt-BR" sz="2300" b="1" dirty="0"/>
              <a:t>,</a:t>
            </a:r>
            <a:r>
              <a:rPr lang="pt-BR" sz="2300" dirty="0"/>
              <a:t> e quando esses fatos forem fixos (como um </a:t>
            </a:r>
            <a:r>
              <a:rPr lang="pt-BR" sz="2300" b="1" dirty="0">
                <a:highlight>
                  <a:srgbClr val="FFFF00"/>
                </a:highlight>
              </a:rPr>
              <a:t>horário, programação </a:t>
            </a:r>
            <a:r>
              <a:rPr lang="pt-BR" sz="2300" dirty="0"/>
              <a:t>ou </a:t>
            </a:r>
            <a:r>
              <a:rPr lang="pt-BR" sz="2300" b="1" dirty="0">
                <a:highlight>
                  <a:srgbClr val="FFFF00"/>
                </a:highlight>
              </a:rPr>
              <a:t>calendário</a:t>
            </a:r>
            <a:r>
              <a:rPr lang="pt-BR" sz="2300" dirty="0"/>
              <a:t>).</a:t>
            </a:r>
          </a:p>
          <a:p>
            <a:pPr marL="0" indent="0">
              <a:spcBef>
                <a:spcPts val="0"/>
              </a:spcBef>
              <a:buFont typeface="Garamond" pitchFamily="18" charset="0"/>
              <a:buNone/>
            </a:pPr>
            <a:endParaRPr lang="en-US" sz="2300" dirty="0"/>
          </a:p>
          <a:p>
            <a:pPr>
              <a:spcBef>
                <a:spcPts val="0"/>
              </a:spcBef>
            </a:pPr>
            <a:r>
              <a:rPr lang="en-US" sz="2300" dirty="0"/>
              <a:t>The meeting </a:t>
            </a:r>
            <a:r>
              <a:rPr lang="en-US" sz="2300" b="1" dirty="0">
                <a:solidFill>
                  <a:srgbClr val="FF0000"/>
                </a:solidFill>
              </a:rPr>
              <a:t>begins</a:t>
            </a:r>
            <a:r>
              <a:rPr lang="en-US" sz="2300" dirty="0"/>
              <a:t> at 2pm tomorrow.</a:t>
            </a:r>
          </a:p>
          <a:p>
            <a:pPr>
              <a:spcBef>
                <a:spcPts val="0"/>
              </a:spcBef>
            </a:pPr>
            <a:r>
              <a:rPr lang="en-US" sz="2300" dirty="0"/>
              <a:t>She </a:t>
            </a:r>
            <a:r>
              <a:rPr lang="en-US" sz="2300" b="1" dirty="0">
                <a:solidFill>
                  <a:srgbClr val="FF0000"/>
                </a:solidFill>
              </a:rPr>
              <a:t>has</a:t>
            </a:r>
            <a:r>
              <a:rPr lang="en-US" sz="2300" dirty="0"/>
              <a:t> a yoga class tomorrow morning.</a:t>
            </a:r>
          </a:p>
          <a:p>
            <a:pPr>
              <a:spcBef>
                <a:spcPts val="0"/>
              </a:spcBef>
            </a:pPr>
            <a:endParaRPr lang="en-US" sz="2300" dirty="0"/>
          </a:p>
          <a:p>
            <a:pPr marL="118531" indent="0">
              <a:spcBef>
                <a:spcPts val="0"/>
              </a:spcBef>
              <a:buNone/>
            </a:pPr>
            <a:r>
              <a:rPr lang="en-US" sz="1800" b="1" dirty="0">
                <a:hlinkClick r:id="rId3"/>
              </a:rPr>
              <a:t>https://www.ef.com.br/guia-de-ingles/gramatica-inglesa/simple-present-com-sentido-futuro/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76712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urkish Student Association">
            <a:extLst>
              <a:ext uri="{FF2B5EF4-FFF2-40B4-BE49-F238E27FC236}">
                <a16:creationId xmlns:a16="http://schemas.microsoft.com/office/drawing/2014/main" id="{66C05413-6792-4E85-99BC-EF42AAFED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10816"/>
            <a:ext cx="8686800" cy="605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201938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Shape 66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3</a:t>
            </a:fld>
            <a:endParaRPr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3995CFC3-AF3B-4719-B4FA-8CFAEB1EA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3288" y="1399296"/>
            <a:ext cx="7030278" cy="682623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Simple Present </a:t>
            </a:r>
            <a:endParaRPr lang="en-US" dirty="0"/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64475A10-5540-47A0-85DF-4D62CC8DD67A}"/>
              </a:ext>
            </a:extLst>
          </p:cNvPr>
          <p:cNvSpPr txBox="1">
            <a:spLocks/>
          </p:cNvSpPr>
          <p:nvPr/>
        </p:nvSpPr>
        <p:spPr>
          <a:xfrm>
            <a:off x="384314" y="2081919"/>
            <a:ext cx="11171582" cy="438514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609585" lvl="0" indent="-491054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◂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70" lvl="1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◂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◂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◂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○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■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●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○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9105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SzPts val="2200"/>
              <a:buFont typeface="Garamond" pitchFamily="18" charset="0"/>
              <a:buChar char="■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en-US" sz="2300" b="1" dirty="0" err="1">
                <a:highlight>
                  <a:srgbClr val="00FFFF"/>
                </a:highlight>
              </a:rPr>
              <a:t>Horário</a:t>
            </a:r>
            <a:endParaRPr lang="en-US" sz="2300" b="1" dirty="0"/>
          </a:p>
          <a:p>
            <a:pPr algn="just">
              <a:spcBef>
                <a:spcPts val="0"/>
              </a:spcBef>
            </a:pPr>
            <a:r>
              <a:rPr lang="en-US" sz="2300" dirty="0"/>
              <a:t>Use </a:t>
            </a:r>
            <a:r>
              <a:rPr lang="en-US" sz="2300" b="1" dirty="0"/>
              <a:t>Simple Present </a:t>
            </a:r>
            <a:r>
              <a:rPr lang="en-US" sz="2300" dirty="0"/>
              <a:t>para </a:t>
            </a:r>
            <a:r>
              <a:rPr lang="en-US" sz="2300" dirty="0" err="1"/>
              <a:t>atividades</a:t>
            </a:r>
            <a:r>
              <a:rPr lang="en-US" sz="2300" dirty="0"/>
              <a:t> </a:t>
            </a:r>
            <a:r>
              <a:rPr lang="en-US" sz="2300" dirty="0" err="1"/>
              <a:t>planejadas</a:t>
            </a:r>
            <a:r>
              <a:rPr lang="en-US" sz="2300" dirty="0"/>
              <a:t>, </a:t>
            </a:r>
            <a:r>
              <a:rPr lang="en-US" sz="2300" dirty="0" err="1"/>
              <a:t>fixas</a:t>
            </a:r>
            <a:r>
              <a:rPr lang="en-US" sz="2300" dirty="0"/>
              <a:t> que </a:t>
            </a:r>
            <a:r>
              <a:rPr lang="en-US" sz="2300" dirty="0" err="1"/>
              <a:t>tenham</a:t>
            </a:r>
            <a:r>
              <a:rPr lang="en-US" sz="2300" dirty="0"/>
              <a:t> </a:t>
            </a:r>
            <a:r>
              <a:rPr lang="en-US" sz="2300" b="1" dirty="0"/>
              <a:t>hora </a:t>
            </a:r>
            <a:r>
              <a:rPr lang="en-US" sz="2300" b="1" dirty="0" err="1"/>
              <a:t>exata</a:t>
            </a:r>
            <a:r>
              <a:rPr lang="en-US" sz="2300" b="1" dirty="0"/>
              <a:t> </a:t>
            </a:r>
            <a:r>
              <a:rPr lang="en-US" sz="2300" b="1" dirty="0" err="1"/>
              <a:t>marcada</a:t>
            </a:r>
            <a:r>
              <a:rPr lang="en-US" sz="2300" dirty="0"/>
              <a:t> </a:t>
            </a:r>
            <a:r>
              <a:rPr lang="en-US" sz="2300" dirty="0" err="1"/>
              <a:t>como</a:t>
            </a:r>
            <a:r>
              <a:rPr lang="en-US" sz="2300" dirty="0"/>
              <a:t> </a:t>
            </a:r>
            <a:r>
              <a:rPr lang="en-US" sz="2300" b="1" dirty="0" err="1"/>
              <a:t>ônibus</a:t>
            </a:r>
            <a:r>
              <a:rPr lang="en-US" sz="2300" b="1" dirty="0"/>
              <a:t>, </a:t>
            </a:r>
            <a:r>
              <a:rPr lang="en-US" sz="2300" b="1" dirty="0" err="1"/>
              <a:t>avião</a:t>
            </a:r>
            <a:r>
              <a:rPr lang="en-US" sz="2300" b="1" dirty="0"/>
              <a:t>, </a:t>
            </a:r>
            <a:r>
              <a:rPr lang="en-US" sz="2300" b="1" dirty="0" err="1"/>
              <a:t>trem</a:t>
            </a:r>
            <a:r>
              <a:rPr lang="en-US" sz="2300" b="1" dirty="0"/>
              <a:t>, </a:t>
            </a:r>
            <a:r>
              <a:rPr lang="en-US" sz="2300" b="1" dirty="0" err="1"/>
              <a:t>reuniões</a:t>
            </a:r>
            <a:r>
              <a:rPr lang="en-US" sz="2300" b="1" dirty="0"/>
              <a:t>, </a:t>
            </a:r>
            <a:r>
              <a:rPr lang="en-US" sz="2300" dirty="0"/>
              <a:t>etc. Algo </a:t>
            </a:r>
            <a:r>
              <a:rPr lang="en-US" sz="2300" dirty="0" err="1"/>
              <a:t>marcado</a:t>
            </a:r>
            <a:r>
              <a:rPr lang="en-US" sz="2300" dirty="0"/>
              <a:t>, </a:t>
            </a:r>
            <a:r>
              <a:rPr lang="en-US" sz="2300" dirty="0" err="1"/>
              <a:t>agendado</a:t>
            </a:r>
            <a:r>
              <a:rPr lang="en-US" sz="2300" dirty="0"/>
              <a:t> que </a:t>
            </a:r>
            <a:r>
              <a:rPr lang="en-US" sz="2300" dirty="0" err="1"/>
              <a:t>você</a:t>
            </a:r>
            <a:r>
              <a:rPr lang="en-US" sz="2300" dirty="0"/>
              <a:t> sabe a hora </a:t>
            </a:r>
            <a:r>
              <a:rPr lang="en-US" sz="2300" dirty="0" err="1"/>
              <a:t>exata</a:t>
            </a:r>
            <a:r>
              <a:rPr lang="en-US" sz="2300" dirty="0"/>
              <a:t> que </a:t>
            </a:r>
            <a:r>
              <a:rPr lang="en-US" sz="2300" dirty="0" err="1"/>
              <a:t>irá</a:t>
            </a:r>
            <a:r>
              <a:rPr lang="en-US" sz="2300" dirty="0"/>
              <a:t> </a:t>
            </a:r>
            <a:r>
              <a:rPr lang="en-US" sz="2300" dirty="0" err="1"/>
              <a:t>acontecer</a:t>
            </a:r>
            <a:r>
              <a:rPr lang="en-US" sz="2300" dirty="0"/>
              <a:t> no </a:t>
            </a:r>
            <a:r>
              <a:rPr lang="en-US" sz="2300" dirty="0" err="1"/>
              <a:t>futuro</a:t>
            </a:r>
            <a:r>
              <a:rPr lang="en-US" sz="2300" dirty="0"/>
              <a:t>.</a:t>
            </a:r>
          </a:p>
          <a:p>
            <a:pPr>
              <a:spcBef>
                <a:spcPts val="0"/>
              </a:spcBef>
            </a:pPr>
            <a:endParaRPr lang="en-US" sz="2300" dirty="0"/>
          </a:p>
          <a:p>
            <a:pPr>
              <a:spcBef>
                <a:spcPts val="0"/>
              </a:spcBef>
            </a:pPr>
            <a:r>
              <a:rPr lang="en-US" sz="2300" dirty="0"/>
              <a:t>The plane </a:t>
            </a:r>
            <a:r>
              <a:rPr lang="en-US" sz="2300" b="1" dirty="0">
                <a:solidFill>
                  <a:srgbClr val="FF0000"/>
                </a:solidFill>
              </a:rPr>
              <a:t>arrives</a:t>
            </a:r>
            <a:r>
              <a:rPr lang="en-US" sz="2300" dirty="0"/>
              <a:t> at 18.00 tomorrow.</a:t>
            </a:r>
          </a:p>
          <a:p>
            <a:pPr>
              <a:spcBef>
                <a:spcPts val="0"/>
              </a:spcBef>
            </a:pPr>
            <a:r>
              <a:rPr lang="en-US" sz="2300" dirty="0"/>
              <a:t>The restaurant </a:t>
            </a:r>
            <a:r>
              <a:rPr lang="en-US" sz="2300" b="1" dirty="0">
                <a:solidFill>
                  <a:srgbClr val="FF0000"/>
                </a:solidFill>
              </a:rPr>
              <a:t>opens</a:t>
            </a:r>
            <a:r>
              <a:rPr lang="en-US" sz="2300" dirty="0"/>
              <a:t> at 19.30 tonight.</a:t>
            </a:r>
          </a:p>
          <a:p>
            <a:pPr>
              <a:spcBef>
                <a:spcPts val="0"/>
              </a:spcBef>
            </a:pPr>
            <a:r>
              <a:rPr lang="en-US" sz="2300" dirty="0"/>
              <a:t>Next Thursday at 4pm there </a:t>
            </a:r>
            <a:r>
              <a:rPr lang="en-US" sz="2300" b="1" dirty="0">
                <a:solidFill>
                  <a:srgbClr val="FF0000"/>
                </a:solidFill>
              </a:rPr>
              <a:t>is</a:t>
            </a:r>
            <a:r>
              <a:rPr lang="en-US" sz="2300" dirty="0"/>
              <a:t> an English exam.</a:t>
            </a:r>
          </a:p>
          <a:p>
            <a:pPr>
              <a:spcBef>
                <a:spcPts val="0"/>
              </a:spcBef>
            </a:pPr>
            <a:r>
              <a:rPr lang="en-US" sz="2300" dirty="0"/>
              <a:t>The plane </a:t>
            </a:r>
            <a:r>
              <a:rPr lang="en-US" sz="2300" b="1" dirty="0">
                <a:solidFill>
                  <a:srgbClr val="FF0000"/>
                </a:solidFill>
              </a:rPr>
              <a:t>leaves</a:t>
            </a:r>
            <a:r>
              <a:rPr lang="en-US" sz="2300" dirty="0"/>
              <a:t> in ten minutes.</a:t>
            </a:r>
          </a:p>
          <a:p>
            <a:pPr marL="118531" indent="0">
              <a:spcBef>
                <a:spcPts val="0"/>
              </a:spcBef>
              <a:buNone/>
            </a:pPr>
            <a:endParaRPr lang="en-US" sz="2300" dirty="0">
              <a:hlinkClick r:id="rId3"/>
            </a:endParaRPr>
          </a:p>
          <a:p>
            <a:pPr marL="118531" indent="0">
              <a:spcBef>
                <a:spcPts val="0"/>
              </a:spcBef>
              <a:buNone/>
            </a:pPr>
            <a:r>
              <a:rPr lang="en-US" sz="1800" b="1" dirty="0">
                <a:hlinkClick r:id="rId3"/>
              </a:rPr>
              <a:t>https://www.ef.com.br/guia-de-ingles/gramatica-inglesa/simple-present-com-sentido-futuro/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85373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Shape 66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4</a:t>
            </a:fld>
            <a:endParaRPr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3995CFC3-AF3B-4719-B4FA-8CFAEB1EA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1652" y="2114915"/>
            <a:ext cx="9409044" cy="2894408"/>
          </a:xfrm>
        </p:spPr>
        <p:txBody>
          <a:bodyPr>
            <a:noAutofit/>
          </a:bodyPr>
          <a:lstStyle/>
          <a:p>
            <a:r>
              <a:rPr lang="en-US" sz="6000" b="1" dirty="0" err="1">
                <a:solidFill>
                  <a:schemeClr val="tx1"/>
                </a:solidFill>
              </a:rPr>
              <a:t>Exercício</a:t>
            </a:r>
            <a:r>
              <a:rPr lang="en-US" sz="6000" b="1" dirty="0">
                <a:solidFill>
                  <a:schemeClr val="tx1"/>
                </a:solidFill>
              </a:rPr>
              <a:t>:</a:t>
            </a:r>
            <a:br>
              <a:rPr lang="en-US" sz="6000" b="1" dirty="0">
                <a:solidFill>
                  <a:schemeClr val="tx1"/>
                </a:solidFill>
              </a:rPr>
            </a:br>
            <a:br>
              <a:rPr lang="en-US" sz="6000" b="1" dirty="0">
                <a:solidFill>
                  <a:schemeClr val="tx1"/>
                </a:solidFill>
              </a:rPr>
            </a:br>
            <a:r>
              <a:rPr lang="en-US" sz="3200" dirty="0" err="1">
                <a:solidFill>
                  <a:schemeClr val="tx1"/>
                </a:solidFill>
                <a:latin typeface="Avenir Next LT Pro Light" panose="020B0304020202020204" pitchFamily="34" charset="0"/>
              </a:rPr>
              <a:t>Identificar</a:t>
            </a:r>
            <a:r>
              <a:rPr lang="en-US" sz="3200" dirty="0">
                <a:solidFill>
                  <a:schemeClr val="tx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Next LT Pro Light" panose="020B0304020202020204" pitchFamily="34" charset="0"/>
              </a:rPr>
              <a:t>nas</a:t>
            </a:r>
            <a:r>
              <a:rPr lang="en-US" sz="3200" dirty="0">
                <a:solidFill>
                  <a:schemeClr val="tx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Next LT Pro Light" panose="020B0304020202020204" pitchFamily="34" charset="0"/>
              </a:rPr>
              <a:t>frases</a:t>
            </a:r>
            <a:r>
              <a:rPr lang="en-US" sz="3200" dirty="0">
                <a:solidFill>
                  <a:schemeClr val="tx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Next LT Pro Light" panose="020B0304020202020204" pitchFamily="34" charset="0"/>
              </a:rPr>
              <a:t>os</a:t>
            </a:r>
            <a:r>
              <a:rPr lang="en-US" sz="3200" dirty="0">
                <a:solidFill>
                  <a:schemeClr val="tx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Next LT Pro Light" panose="020B0304020202020204" pitchFamily="34" charset="0"/>
              </a:rPr>
              <a:t>verbos</a:t>
            </a:r>
            <a:r>
              <a:rPr lang="en-US" sz="3200" dirty="0">
                <a:solidFill>
                  <a:schemeClr val="tx1"/>
                </a:solidFill>
                <a:latin typeface="Avenir Next LT Pro Light" panose="020B0304020202020204" pitchFamily="34" charset="0"/>
              </a:rPr>
              <a:t> que </a:t>
            </a:r>
            <a:r>
              <a:rPr lang="en-US" sz="3200" dirty="0" err="1">
                <a:solidFill>
                  <a:schemeClr val="tx1"/>
                </a:solidFill>
                <a:latin typeface="Avenir Next LT Pro Light" panose="020B0304020202020204" pitchFamily="34" charset="0"/>
              </a:rPr>
              <a:t>estão</a:t>
            </a:r>
            <a:r>
              <a:rPr lang="en-US" sz="3200" dirty="0">
                <a:solidFill>
                  <a:schemeClr val="tx1"/>
                </a:solidFill>
                <a:latin typeface="Avenir Next LT Pro Light" panose="020B0304020202020204" pitchFamily="34" charset="0"/>
              </a:rPr>
              <a:t> no </a:t>
            </a:r>
            <a:r>
              <a:rPr lang="en-US" sz="3200" b="1" dirty="0" err="1">
                <a:solidFill>
                  <a:schemeClr val="tx1"/>
                </a:solidFill>
                <a:latin typeface="Avenir Next LT Pro Light" panose="020B0304020202020204" pitchFamily="34" charset="0"/>
              </a:rPr>
              <a:t>presente</a:t>
            </a:r>
            <a:r>
              <a:rPr lang="en-US" sz="3200" dirty="0">
                <a:solidFill>
                  <a:schemeClr val="tx1"/>
                </a:solidFill>
                <a:latin typeface="Avenir Next LT Pro Light" panose="020B0304020202020204" pitchFamily="34" charset="0"/>
              </a:rPr>
              <a:t> que </a:t>
            </a:r>
            <a:r>
              <a:rPr lang="en-US" sz="3200" dirty="0" err="1">
                <a:solidFill>
                  <a:schemeClr val="tx1"/>
                </a:solidFill>
                <a:latin typeface="Avenir Next LT Pro Light" panose="020B0304020202020204" pitchFamily="34" charset="0"/>
              </a:rPr>
              <a:t>dão</a:t>
            </a:r>
            <a:r>
              <a:rPr lang="en-US" sz="3200" dirty="0">
                <a:solidFill>
                  <a:schemeClr val="tx1"/>
                </a:solidFill>
                <a:latin typeface="Avenir Next LT Pro Light" panose="020B03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enir Next LT Pro Light" panose="020B0304020202020204" pitchFamily="34" charset="0"/>
              </a:rPr>
              <a:t>ideia</a:t>
            </a:r>
            <a:r>
              <a:rPr lang="en-US" sz="3200" dirty="0">
                <a:solidFill>
                  <a:schemeClr val="tx1"/>
                </a:solidFill>
                <a:latin typeface="Avenir Next LT Pro Light" panose="020B0304020202020204" pitchFamily="34" charset="0"/>
              </a:rPr>
              <a:t> de </a:t>
            </a:r>
            <a:r>
              <a:rPr lang="en-US" sz="3200" b="1" dirty="0" err="1">
                <a:solidFill>
                  <a:schemeClr val="tx1"/>
                </a:solidFill>
                <a:latin typeface="Avenir Next LT Pro Light" panose="020B0304020202020204" pitchFamily="34" charset="0"/>
              </a:rPr>
              <a:t>futuro</a:t>
            </a:r>
            <a:r>
              <a:rPr lang="en-US" sz="3200" dirty="0">
                <a:solidFill>
                  <a:schemeClr val="tx1"/>
                </a:solidFill>
                <a:latin typeface="Avenir Next LT Pro Light" panose="020B0304020202020204" pitchFamily="34" charset="0"/>
              </a:rPr>
              <a:t>. </a:t>
            </a:r>
            <a:endParaRPr lang="en-US" sz="3200" dirty="0">
              <a:latin typeface="Avenir Next LT Pro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160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DB9C99CA-800C-44FF-B922-BE7A6DDDF9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0" t="30731" r="47500" b="20356"/>
          <a:stretch/>
        </p:blipFill>
        <p:spPr>
          <a:xfrm>
            <a:off x="483704" y="414132"/>
            <a:ext cx="11284226" cy="598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214006"/>
      </p:ext>
    </p:extLst>
  </p:cSld>
  <p:clrMapOvr>
    <a:masterClrMapping/>
  </p:clrMapOvr>
  <p:transition spd="slow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DB9C99CA-800C-44FF-B922-BE7A6DDDF9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0" t="30731" r="47500" b="20356"/>
          <a:stretch/>
        </p:blipFill>
        <p:spPr>
          <a:xfrm>
            <a:off x="483704" y="414132"/>
            <a:ext cx="11284226" cy="5989596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F6D3F1C8-09F8-44D7-8C48-DA1544A8D653}"/>
              </a:ext>
            </a:extLst>
          </p:cNvPr>
          <p:cNvSpPr/>
          <p:nvPr/>
        </p:nvSpPr>
        <p:spPr>
          <a:xfrm>
            <a:off x="5194852" y="5751443"/>
            <a:ext cx="1484244" cy="556592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078920"/>
      </p:ext>
    </p:extLst>
  </p:cSld>
  <p:clrMapOvr>
    <a:masterClrMapping/>
  </p:clrMapOvr>
  <p:transition spd="slow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e Train Leaves at Eight (기차는 8시에 떠나네) / Mikis Theodorakis - Guitar  (Fingerstyle) Cover - YouTube">
            <a:extLst>
              <a:ext uri="{FF2B5EF4-FFF2-40B4-BE49-F238E27FC236}">
                <a16:creationId xmlns:a16="http://schemas.microsoft.com/office/drawing/2014/main" id="{9ACD7086-070C-4227-9C5A-B4D0BD124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34" y="427798"/>
            <a:ext cx="11340549" cy="600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755718"/>
      </p:ext>
    </p:extLst>
  </p:cSld>
  <p:clrMapOvr>
    <a:masterClrMapping/>
  </p:clrMapOvr>
  <p:transition spd="slow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e Train Leaves at Eight (기차는 8시에 떠나네) / Mikis Theodorakis - Guitar  (Fingerstyle) Cover - YouTube">
            <a:extLst>
              <a:ext uri="{FF2B5EF4-FFF2-40B4-BE49-F238E27FC236}">
                <a16:creationId xmlns:a16="http://schemas.microsoft.com/office/drawing/2014/main" id="{9ACD7086-070C-4227-9C5A-B4D0BD124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34" y="427798"/>
            <a:ext cx="11340549" cy="600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21057CA8-A3AA-4317-9551-BB8C26132959}"/>
              </a:ext>
            </a:extLst>
          </p:cNvPr>
          <p:cNvSpPr/>
          <p:nvPr/>
        </p:nvSpPr>
        <p:spPr>
          <a:xfrm>
            <a:off x="4797287" y="1736033"/>
            <a:ext cx="2769704" cy="954157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3698056"/>
      </p:ext>
    </p:extLst>
  </p:cSld>
  <p:clrMapOvr>
    <a:masterClrMapping/>
  </p:clrMapOvr>
  <p:transition spd="slow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AC99B62-C729-4411-A637-FE21BEC9F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78" y="410817"/>
            <a:ext cx="4648200" cy="601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075BE3F0-FB94-49D0-9E77-61AE79FF0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922" y="420756"/>
            <a:ext cx="4648200" cy="601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045333"/>
      </p:ext>
    </p:extLst>
  </p:cSld>
  <p:clrMapOvr>
    <a:masterClrMapping/>
  </p:clrMapOvr>
  <p:transition spd="slow">
    <p:pull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614_TF78438558" id="{EFC388B7-E3E7-46E9-90A0-7401A222EB8A}" vid="{685F28B6-3FA5-49C7-9831-35ED941F70C7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{EF025DA5-5868-46DD-8C70-482C58073215}tf78438558_win32</Template>
  <TotalTime>2762</TotalTime>
  <Words>199</Words>
  <Application>Microsoft Office PowerPoint</Application>
  <PresentationFormat>Widescreen</PresentationFormat>
  <Paragraphs>24</Paragraphs>
  <Slides>20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5" baseType="lpstr">
      <vt:lpstr>Avenir Next LT Pro Light</vt:lpstr>
      <vt:lpstr>Calibri</vt:lpstr>
      <vt:lpstr>Century Gothic</vt:lpstr>
      <vt:lpstr>Garamond</vt:lpstr>
      <vt:lpstr>SavonVTI</vt:lpstr>
      <vt:lpstr>future – simple presente tense</vt:lpstr>
      <vt:lpstr>Simple Present </vt:lpstr>
      <vt:lpstr>Simple Present </vt:lpstr>
      <vt:lpstr>Exercício:  Identificar nas frases os verbos que estão no presente que dão ideia de futuro.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Simple future tense</dc:title>
  <dc:creator>Cristiane de Brito Cruz</dc:creator>
  <cp:lastModifiedBy>Cristiane de Brito Cruz</cp:lastModifiedBy>
  <cp:revision>30</cp:revision>
  <dcterms:created xsi:type="dcterms:W3CDTF">2021-01-17T16:07:52Z</dcterms:created>
  <dcterms:modified xsi:type="dcterms:W3CDTF">2021-02-08T15:15:05Z</dcterms:modified>
</cp:coreProperties>
</file>