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5"/>
  </p:notesMasterIdLst>
  <p:handoutMasterIdLst>
    <p:handoutMasterId r:id="rId26"/>
  </p:handoutMasterIdLst>
  <p:sldIdLst>
    <p:sldId id="257" r:id="rId2"/>
    <p:sldId id="294" r:id="rId3"/>
    <p:sldId id="295" r:id="rId4"/>
    <p:sldId id="296" r:id="rId5"/>
    <p:sldId id="297" r:id="rId6"/>
    <p:sldId id="298" r:id="rId7"/>
    <p:sldId id="299" r:id="rId8"/>
    <p:sldId id="293" r:id="rId9"/>
    <p:sldId id="300" r:id="rId10"/>
    <p:sldId id="301" r:id="rId11"/>
    <p:sldId id="302" r:id="rId12"/>
    <p:sldId id="303" r:id="rId13"/>
    <p:sldId id="304" r:id="rId14"/>
    <p:sldId id="309" r:id="rId15"/>
    <p:sldId id="261" r:id="rId16"/>
    <p:sldId id="310" r:id="rId17"/>
    <p:sldId id="311" r:id="rId18"/>
    <p:sldId id="312" r:id="rId19"/>
    <p:sldId id="313" r:id="rId20"/>
    <p:sldId id="314" r:id="rId21"/>
    <p:sldId id="316" r:id="rId22"/>
    <p:sldId id="317" r:id="rId23"/>
    <p:sldId id="318" r:id="rId2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344529"/>
    <a:srgbClr val="2B3922"/>
    <a:srgbClr val="2E3722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170B22-A4BB-4708-B0CE-A73E8306129B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45E56-2EE9-450B-A671-BE5C90BAC91C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57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67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3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78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99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414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053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9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3AF6F7-5911-45C3-BE0F-7F38FEFE43FA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C3F0E-1EAD-419A-B8F3-CB7CDE6B1E8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pt-br" dirty="0"/>
              <a:t>Clique para editar o estilo de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4CCBA-3812-426F-BA8C-8BC3E97D7FB5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Shape 207"/>
          <p:cNvGrpSpPr/>
          <p:nvPr/>
        </p:nvGrpSpPr>
        <p:grpSpPr>
          <a:xfrm>
            <a:off x="8952325" y="5146791"/>
            <a:ext cx="3239673" cy="1715616"/>
            <a:chOff x="6714243" y="3860093"/>
            <a:chExt cx="2429755" cy="1286712"/>
          </a:xfrm>
        </p:grpSpPr>
        <p:sp>
          <p:nvSpPr>
            <p:cNvPr id="208" name="Shape 208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0" t="0" r="0" b="0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Shape 216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0" t="0" r="0" b="0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Shape 219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1189" y="-14"/>
            <a:ext cx="4050115" cy="3003527"/>
            <a:chOff x="892" y="-11"/>
            <a:chExt cx="3037586" cy="2252645"/>
          </a:xfrm>
        </p:grpSpPr>
        <p:sp>
          <p:nvSpPr>
            <p:cNvPr id="221" name="Shape 22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Shape 222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Shape 223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Shape 22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Shape 22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Shape 226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0" t="0" r="0" b="0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Shape 232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Shape 23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Shape 236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Shape 23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Shape 238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Shape 239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Shape 24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Shape 24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Shape 242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Shape 243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0" t="0" r="0" b="0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760033" y="1155367"/>
            <a:ext cx="8607600" cy="89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1760033" y="2151032"/>
            <a:ext cx="8607600" cy="3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◂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29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94319B4-ED34-4D08-91C0-F7E8BD9417E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08/02/2021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F8630-DFFC-437C-A718-61BE3F548C4E}" type="datetime1">
              <a:rPr lang="pt-BR" smtClean="0"/>
              <a:t>08/02/2021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12AD8E-909B-47FE-B3D6-961E1D2E7A49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BF672-AFC3-4C39-AA84-C1113D4307F1}" type="datetime1">
              <a:rPr lang="pt-BR" smtClean="0"/>
              <a:t>08/02/2021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F5550-97CC-4F3B-A34B-FE39BFD06EF0}" type="datetime1">
              <a:rPr lang="pt-BR" smtClean="0"/>
              <a:t>08/02/2021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975B8C2-382E-4F5E-B0CE-7E0EEF75E017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DF2A3A-30FD-464E-8202-27A27643337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  <p:sldLayoutId id="2147483674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iwistravels.wordpress.com/2012/09/" TargetMode="External"/><Relationship Id="rId2" Type="http://schemas.openxmlformats.org/officeDocument/2006/relationships/hyperlink" Target="https://blogs.baruch.cuny.edu/jrn3510spring2012/2012/02/03/street-art-in-berlin-unifying-east-and-we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reviews.org/internet-service/how-much-americans-are-spending-this-holiday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ampliada de um logotipo&#10;&#10;Descrição gerada automaticament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pt-BR" sz="4400" b="1" dirty="0" err="1">
                <a:solidFill>
                  <a:schemeClr val="tx1"/>
                </a:solidFill>
              </a:rPr>
              <a:t>S</a:t>
            </a:r>
            <a:r>
              <a:rPr lang="pt-br" sz="4400" b="1" dirty="0" err="1">
                <a:solidFill>
                  <a:schemeClr val="tx1"/>
                </a:solidFill>
              </a:rPr>
              <a:t>imple</a:t>
            </a:r>
            <a:r>
              <a:rPr lang="pt-br" sz="4400" b="1" dirty="0">
                <a:solidFill>
                  <a:schemeClr val="tx1"/>
                </a:solidFill>
              </a:rPr>
              <a:t> future tense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b="1" dirty="0" err="1">
                <a:solidFill>
                  <a:schemeClr val="tx1"/>
                </a:solidFill>
              </a:rPr>
              <a:t>T</a:t>
            </a:r>
            <a:r>
              <a:rPr lang="pt-br" b="1" dirty="0" err="1">
                <a:solidFill>
                  <a:schemeClr val="tx1"/>
                </a:solidFill>
              </a:rPr>
              <a:t>eacher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C</a:t>
            </a:r>
            <a:r>
              <a:rPr lang="pt-br" b="1" dirty="0">
                <a:solidFill>
                  <a:schemeClr val="tx1"/>
                </a:solidFill>
              </a:rPr>
              <a:t>ristiane de Brito Cruz</a:t>
            </a:r>
          </a:p>
        </p:txBody>
      </p:sp>
      <p:pic>
        <p:nvPicPr>
          <p:cNvPr id="7" name="image8.png" descr="Resultado de imagem para ifrn currais novos">
            <a:extLst>
              <a:ext uri="{FF2B5EF4-FFF2-40B4-BE49-F238E27FC236}">
                <a16:creationId xmlns:a16="http://schemas.microsoft.com/office/drawing/2014/main" id="{78101304-8FD2-43CD-AA36-EB465F353D1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4419" y="4214191"/>
            <a:ext cx="2065469" cy="24730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55E72AD-8419-4A82-9A10-5978E1153AFC}"/>
              </a:ext>
            </a:extLst>
          </p:cNvPr>
          <p:cNvSpPr txBox="1">
            <a:spLocks/>
          </p:cNvSpPr>
          <p:nvPr/>
        </p:nvSpPr>
        <p:spPr>
          <a:xfrm>
            <a:off x="2498034" y="4969569"/>
            <a:ext cx="1146313" cy="755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Shall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513B05B4-FAFA-4C1B-8EA5-77C10E53ACFA}"/>
              </a:ext>
            </a:extLst>
          </p:cNvPr>
          <p:cNvSpPr/>
          <p:nvPr/>
        </p:nvSpPr>
        <p:spPr>
          <a:xfrm>
            <a:off x="3498575" y="4359965"/>
            <a:ext cx="901148" cy="163664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0BB5A7-F2C1-4837-BFB8-913E94BE359F}"/>
              </a:ext>
            </a:extLst>
          </p:cNvPr>
          <p:cNvSpPr txBox="1"/>
          <p:nvPr/>
        </p:nvSpPr>
        <p:spPr>
          <a:xfrm>
            <a:off x="4558749" y="577794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Uma oferta;</a:t>
            </a:r>
          </a:p>
        </p:txBody>
      </p:sp>
      <p:pic>
        <p:nvPicPr>
          <p:cNvPr id="12" name="Picture 2" descr="Resultado de imagem para shall we go">
            <a:extLst>
              <a:ext uri="{FF2B5EF4-FFF2-40B4-BE49-F238E27FC236}">
                <a16:creationId xmlns:a16="http://schemas.microsoft.com/office/drawing/2014/main" id="{986CCA48-4EEB-4D15-9EEB-37D8AC1E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478630"/>
            <a:ext cx="7513984" cy="524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16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55E72AD-8419-4A82-9A10-5978E1153AFC}"/>
              </a:ext>
            </a:extLst>
          </p:cNvPr>
          <p:cNvSpPr txBox="1">
            <a:spLocks/>
          </p:cNvSpPr>
          <p:nvPr/>
        </p:nvSpPr>
        <p:spPr>
          <a:xfrm>
            <a:off x="2498034" y="4969569"/>
            <a:ext cx="1146313" cy="755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Shall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513B05B4-FAFA-4C1B-8EA5-77C10E53ACFA}"/>
              </a:ext>
            </a:extLst>
          </p:cNvPr>
          <p:cNvSpPr/>
          <p:nvPr/>
        </p:nvSpPr>
        <p:spPr>
          <a:xfrm>
            <a:off x="3498575" y="4359965"/>
            <a:ext cx="901148" cy="163664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0BB5A7-F2C1-4837-BFB8-913E94BE359F}"/>
              </a:ext>
            </a:extLst>
          </p:cNvPr>
          <p:cNvSpPr txBox="1"/>
          <p:nvPr/>
        </p:nvSpPr>
        <p:spPr>
          <a:xfrm>
            <a:off x="4492488" y="57249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Uma sugestão;</a:t>
            </a:r>
          </a:p>
        </p:txBody>
      </p:sp>
      <p:pic>
        <p:nvPicPr>
          <p:cNvPr id="8" name="Picture 2" descr="Resultado de imagem para shall we go">
            <a:extLst>
              <a:ext uri="{FF2B5EF4-FFF2-40B4-BE49-F238E27FC236}">
                <a16:creationId xmlns:a16="http://schemas.microsoft.com/office/drawing/2014/main" id="{5E1EE229-4980-43BD-9DFA-F5765DD55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7"/>
          <a:stretch/>
        </p:blipFill>
        <p:spPr bwMode="auto">
          <a:xfrm>
            <a:off x="4220172" y="556834"/>
            <a:ext cx="7438498" cy="50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92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55E72AD-8419-4A82-9A10-5978E1153AFC}"/>
              </a:ext>
            </a:extLst>
          </p:cNvPr>
          <p:cNvSpPr txBox="1">
            <a:spLocks/>
          </p:cNvSpPr>
          <p:nvPr/>
        </p:nvSpPr>
        <p:spPr>
          <a:xfrm>
            <a:off x="2498034" y="4969569"/>
            <a:ext cx="1146313" cy="755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Shall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513B05B4-FAFA-4C1B-8EA5-77C10E53ACFA}"/>
              </a:ext>
            </a:extLst>
          </p:cNvPr>
          <p:cNvSpPr/>
          <p:nvPr/>
        </p:nvSpPr>
        <p:spPr>
          <a:xfrm>
            <a:off x="3498575" y="4359965"/>
            <a:ext cx="901148" cy="163664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0BB5A7-F2C1-4837-BFB8-913E94BE359F}"/>
              </a:ext>
            </a:extLst>
          </p:cNvPr>
          <p:cNvSpPr txBox="1"/>
          <p:nvPr/>
        </p:nvSpPr>
        <p:spPr>
          <a:xfrm>
            <a:off x="4611757" y="57349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Pedir conselhos ou instruções;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1E9724-8F44-4654-9CA1-BEFB5E12EE1C}"/>
              </a:ext>
            </a:extLst>
          </p:cNvPr>
          <p:cNvSpPr txBox="1"/>
          <p:nvPr/>
        </p:nvSpPr>
        <p:spPr>
          <a:xfrm>
            <a:off x="450573" y="374376"/>
            <a:ext cx="44659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Helvetica Neue"/>
              </a:rPr>
              <a:t>[…] a native street artist asks his fellow citizens before entrance to the </a:t>
            </a:r>
            <a:r>
              <a:rPr lang="en-US" b="0" i="0" dirty="0" err="1">
                <a:effectLst/>
                <a:latin typeface="Helvetica Neue"/>
              </a:rPr>
              <a:t>Kunsthaus</a:t>
            </a:r>
            <a:r>
              <a:rPr lang="en-US" b="0" i="0" dirty="0">
                <a:effectLst/>
                <a:latin typeface="Helvetica Neue"/>
              </a:rPr>
              <a:t> street art warehouse in central Berlin. </a:t>
            </a:r>
          </a:p>
          <a:p>
            <a:r>
              <a:rPr lang="en-US" b="0" i="0" dirty="0">
                <a:effectLst/>
                <a:latin typeface="Helvetica Neue"/>
                <a:hlinkClick r:id="rId2"/>
              </a:rPr>
              <a:t>https://blogs.baruch.cuny.edu/jrn3510spring2012/2012/02/03/street-art-in-berlin-unifying-east-and-west/</a:t>
            </a:r>
            <a:r>
              <a:rPr lang="en-US" dirty="0">
                <a:latin typeface="Helvetica Neue"/>
              </a:rPr>
              <a:t> </a:t>
            </a:r>
            <a:endParaRPr lang="en-US" b="0" i="0" dirty="0">
              <a:effectLst/>
              <a:latin typeface="Helvetica Neue"/>
            </a:endParaRPr>
          </a:p>
          <a:p>
            <a:r>
              <a:rPr lang="en-US" b="1" dirty="0">
                <a:latin typeface="Helvetica Neue"/>
              </a:rPr>
              <a:t>Warehouse</a:t>
            </a:r>
            <a:r>
              <a:rPr lang="en-US" dirty="0">
                <a:latin typeface="Helvetica Neue"/>
              </a:rPr>
              <a:t>: </a:t>
            </a:r>
            <a:r>
              <a:rPr lang="en-US" dirty="0" err="1">
                <a:latin typeface="Helvetica Neue"/>
              </a:rPr>
              <a:t>armazém</a:t>
            </a:r>
            <a:endParaRPr lang="en-US" dirty="0">
              <a:latin typeface="Helvetica Neue"/>
            </a:endParaRPr>
          </a:p>
          <a:p>
            <a:endParaRPr lang="en-US" dirty="0">
              <a:latin typeface="Helvetica Neue"/>
            </a:endParaRPr>
          </a:p>
          <a:p>
            <a:r>
              <a:rPr lang="en-US" b="0" i="0" dirty="0">
                <a:effectLst/>
                <a:latin typeface="Helvetica Neue"/>
              </a:rPr>
              <a:t>Some artwork on a Tacheles balcony. It asks “Where shall we go now?” because at the time Berlin was on the brink of forcing an evacuation of the building.</a:t>
            </a:r>
          </a:p>
          <a:p>
            <a:r>
              <a:rPr lang="pt-BR" dirty="0">
                <a:hlinkClick r:id="rId3"/>
              </a:rPr>
              <a:t>https://kiwistravels.wordpress.com/2012/09/</a:t>
            </a:r>
            <a:r>
              <a:rPr lang="en-US" dirty="0">
                <a:latin typeface="Helvetica Neue"/>
              </a:rPr>
              <a:t> </a:t>
            </a:r>
          </a:p>
          <a:p>
            <a:r>
              <a:rPr lang="en-US" b="1" dirty="0">
                <a:latin typeface="Helvetica Neue"/>
              </a:rPr>
              <a:t>Balcony: </a:t>
            </a:r>
            <a:r>
              <a:rPr lang="en-US" dirty="0" err="1">
                <a:latin typeface="Helvetica Neue"/>
              </a:rPr>
              <a:t>varanda</a:t>
            </a:r>
            <a:endParaRPr lang="en-US" dirty="0">
              <a:latin typeface="Helvetica Neue"/>
            </a:endParaRPr>
          </a:p>
          <a:p>
            <a:r>
              <a:rPr lang="en-US" b="1" dirty="0">
                <a:latin typeface="Helvetica Neue"/>
              </a:rPr>
              <a:t>On the brink: </a:t>
            </a:r>
            <a:r>
              <a:rPr lang="en-US" dirty="0">
                <a:latin typeface="Helvetica Neue"/>
              </a:rPr>
              <a:t>a </a:t>
            </a:r>
            <a:r>
              <a:rPr lang="en-US" dirty="0" err="1">
                <a:latin typeface="Helvetica Neue"/>
              </a:rPr>
              <a:t>ponto</a:t>
            </a:r>
            <a:r>
              <a:rPr lang="en-US" dirty="0">
                <a:latin typeface="Helvetica Neue"/>
              </a:rPr>
              <a:t> de</a:t>
            </a:r>
            <a:endParaRPr lang="pt-BR" dirty="0"/>
          </a:p>
        </p:txBody>
      </p:sp>
      <p:pic>
        <p:nvPicPr>
          <p:cNvPr id="10248" name="Picture 8" descr="Resultado de imagem para where shall we go now Berlin">
            <a:extLst>
              <a:ext uri="{FF2B5EF4-FFF2-40B4-BE49-F238E27FC236}">
                <a16:creationId xmlns:a16="http://schemas.microsoft.com/office/drawing/2014/main" id="{2FEB1145-330A-447E-9999-2AC4A5FA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57" y="437327"/>
            <a:ext cx="6824870" cy="52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00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55E72AD-8419-4A82-9A10-5978E1153AFC}"/>
              </a:ext>
            </a:extLst>
          </p:cNvPr>
          <p:cNvSpPr txBox="1">
            <a:spLocks/>
          </p:cNvSpPr>
          <p:nvPr/>
        </p:nvSpPr>
        <p:spPr>
          <a:xfrm>
            <a:off x="2498034" y="4969569"/>
            <a:ext cx="1146313" cy="755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Shall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513B05B4-FAFA-4C1B-8EA5-77C10E53ACFA}"/>
              </a:ext>
            </a:extLst>
          </p:cNvPr>
          <p:cNvSpPr/>
          <p:nvPr/>
        </p:nvSpPr>
        <p:spPr>
          <a:xfrm>
            <a:off x="3498575" y="4359965"/>
            <a:ext cx="901148" cy="163664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0BB5A7-F2C1-4837-BFB8-913E94BE359F}"/>
              </a:ext>
            </a:extLst>
          </p:cNvPr>
          <p:cNvSpPr txBox="1"/>
          <p:nvPr/>
        </p:nvSpPr>
        <p:spPr>
          <a:xfrm>
            <a:off x="4492488" y="57249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Dar ordens.</a:t>
            </a:r>
          </a:p>
        </p:txBody>
      </p:sp>
      <p:pic>
        <p:nvPicPr>
          <p:cNvPr id="11266" name="Picture 2" descr="Resultado de imagem para you shall make">
            <a:extLst>
              <a:ext uri="{FF2B5EF4-FFF2-40B4-BE49-F238E27FC236}">
                <a16:creationId xmlns:a16="http://schemas.microsoft.com/office/drawing/2014/main" id="{95619BF5-3794-4021-8073-7EF717BD2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13" y="419634"/>
            <a:ext cx="3723862" cy="594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m para you shall make">
            <a:extLst>
              <a:ext uri="{FF2B5EF4-FFF2-40B4-BE49-F238E27FC236}">
                <a16:creationId xmlns:a16="http://schemas.microsoft.com/office/drawing/2014/main" id="{923300CD-33F1-41C6-B011-CDE3E4D5C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22995" r="13152" b="10338"/>
          <a:stretch/>
        </p:blipFill>
        <p:spPr bwMode="auto">
          <a:xfrm>
            <a:off x="477078" y="419636"/>
            <a:ext cx="7421219" cy="38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419635"/>
            <a:ext cx="7850257" cy="32246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Previsão de futuro (com 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evidências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físicas, visuais, etc.;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Futuro mais certo (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planejado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algo que é mais provável ou possível que aconteça no futuro;);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Não se usa com a palavra “</a:t>
            </a:r>
            <a:r>
              <a:rPr lang="pt-BR" sz="25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probably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Uma ação 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previamente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planejada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(organizada no passado);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ação é com o verbo frasal 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“go”+ preposição;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5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684143" y="1705573"/>
            <a:ext cx="2438400" cy="55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55E72AD-8419-4A82-9A10-5978E1153AFC}"/>
              </a:ext>
            </a:extLst>
          </p:cNvPr>
          <p:cNvSpPr txBox="1">
            <a:spLocks/>
          </p:cNvSpPr>
          <p:nvPr/>
        </p:nvSpPr>
        <p:spPr>
          <a:xfrm>
            <a:off x="684143" y="4710651"/>
            <a:ext cx="2153478" cy="97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Present</a:t>
            </a: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continuous</a:t>
            </a:r>
            <a:endParaRPr lang="pt-BR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buFont typeface="Wingdings" panose="05000000000000000000" pitchFamily="2" charset="2"/>
              <a:buChar char="ü"/>
            </a:pPr>
            <a:endParaRPr lang="pt-BR" sz="2800" dirty="0"/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2869096" y="530086"/>
            <a:ext cx="1020417" cy="311424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513B05B4-FAFA-4C1B-8EA5-77C10E53ACFA}"/>
              </a:ext>
            </a:extLst>
          </p:cNvPr>
          <p:cNvSpPr/>
          <p:nvPr/>
        </p:nvSpPr>
        <p:spPr>
          <a:xfrm>
            <a:off x="2928730" y="3754784"/>
            <a:ext cx="901148" cy="237790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0BB5A7-F2C1-4837-BFB8-913E94BE359F}"/>
              </a:ext>
            </a:extLst>
          </p:cNvPr>
          <p:cNvSpPr txBox="1"/>
          <p:nvPr/>
        </p:nvSpPr>
        <p:spPr>
          <a:xfrm>
            <a:off x="3657600" y="3675720"/>
            <a:ext cx="816499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Possui os mesmos usos de </a:t>
            </a:r>
            <a:r>
              <a:rPr lang="pt-BR" sz="2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(mas deve possuir na frase algumas expressões no futuro – advérbios;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ação é com o verbo “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 que </a:t>
            </a:r>
            <a:r>
              <a:rPr lang="pt-BR" sz="2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não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é verbo frasal;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ação foi combinada com a outra pessoa (</a:t>
            </a:r>
            <a:r>
              <a:rPr lang="pt-BR" sz="25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ex</a:t>
            </a:r>
            <a:r>
              <a:rPr lang="pt-BR" sz="2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: uma visita).</a:t>
            </a:r>
          </a:p>
        </p:txBody>
      </p:sp>
    </p:spTree>
    <p:extLst>
      <p:ext uri="{BB962C8B-B14F-4D97-AF65-F5344CB8AC3E}">
        <p14:creationId xmlns:p14="http://schemas.microsoft.com/office/powerpoint/2010/main" val="289842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B455E7E6-5FE9-4FFA-BFB4-24A9436E9799}"/>
              </a:ext>
            </a:extLst>
          </p:cNvPr>
          <p:cNvSpPr txBox="1">
            <a:spLocks/>
          </p:cNvSpPr>
          <p:nvPr/>
        </p:nvSpPr>
        <p:spPr>
          <a:xfrm>
            <a:off x="3657600" y="419635"/>
            <a:ext cx="7850257" cy="3224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Previsão de futuro (com </a:t>
            </a:r>
            <a:r>
              <a:rPr lang="pt-BR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evidências</a:t>
            </a: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físicas, visuais, etc.;</a:t>
            </a:r>
            <a:endParaRPr lang="pt-BR" sz="30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0D3CE95-5873-4468-AC5B-10C6A01ED015}"/>
              </a:ext>
            </a:extLst>
          </p:cNvPr>
          <p:cNvSpPr txBox="1">
            <a:spLocks/>
          </p:cNvSpPr>
          <p:nvPr/>
        </p:nvSpPr>
        <p:spPr>
          <a:xfrm>
            <a:off x="940904" y="3093080"/>
            <a:ext cx="2438400" cy="55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3074533F-632C-4161-A7BF-5A490F054DC2}"/>
              </a:ext>
            </a:extLst>
          </p:cNvPr>
          <p:cNvSpPr/>
          <p:nvPr/>
        </p:nvSpPr>
        <p:spPr>
          <a:xfrm>
            <a:off x="2869096" y="530086"/>
            <a:ext cx="1020417" cy="311424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2" name="Picture 4" descr="Resultado de imagem para she is going to">
            <a:extLst>
              <a:ext uri="{FF2B5EF4-FFF2-40B4-BE49-F238E27FC236}">
                <a16:creationId xmlns:a16="http://schemas.microsoft.com/office/drawing/2014/main" id="{6230C438-4240-4859-90BE-EBE7902F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08" y="1425689"/>
            <a:ext cx="7454349" cy="490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B455E7E6-5FE9-4FFA-BFB4-24A9436E9799}"/>
              </a:ext>
            </a:extLst>
          </p:cNvPr>
          <p:cNvSpPr txBox="1">
            <a:spLocks/>
          </p:cNvSpPr>
          <p:nvPr/>
        </p:nvSpPr>
        <p:spPr>
          <a:xfrm>
            <a:off x="3657600" y="419635"/>
            <a:ext cx="7850257" cy="166095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Futuro mais certo (</a:t>
            </a:r>
            <a:r>
              <a:rPr lang="pt-BR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planejado</a:t>
            </a: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algo que é mais provável ou possível que aconteça no futuro;);</a:t>
            </a:r>
            <a:endParaRPr lang="pt-BR" sz="30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0D3CE95-5873-4468-AC5B-10C6A01ED015}"/>
              </a:ext>
            </a:extLst>
          </p:cNvPr>
          <p:cNvSpPr txBox="1">
            <a:spLocks/>
          </p:cNvSpPr>
          <p:nvPr/>
        </p:nvSpPr>
        <p:spPr>
          <a:xfrm>
            <a:off x="940904" y="3093080"/>
            <a:ext cx="2438400" cy="55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3074533F-632C-4161-A7BF-5A490F054DC2}"/>
              </a:ext>
            </a:extLst>
          </p:cNvPr>
          <p:cNvSpPr/>
          <p:nvPr/>
        </p:nvSpPr>
        <p:spPr>
          <a:xfrm>
            <a:off x="2869096" y="530086"/>
            <a:ext cx="1020417" cy="311424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4" name="Picture 2" descr="Resultado de imagem para famous weddings">
            <a:extLst>
              <a:ext uri="{FF2B5EF4-FFF2-40B4-BE49-F238E27FC236}">
                <a16:creationId xmlns:a16="http://schemas.microsoft.com/office/drawing/2014/main" id="{BCF675B0-E7F5-4301-A1BE-794DE939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03" y="1987581"/>
            <a:ext cx="8387155" cy="42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B33D061-B82A-40E6-8AA0-DF2787E707CD}"/>
              </a:ext>
            </a:extLst>
          </p:cNvPr>
          <p:cNvSpPr txBox="1">
            <a:spLocks/>
          </p:cNvSpPr>
          <p:nvPr/>
        </p:nvSpPr>
        <p:spPr>
          <a:xfrm>
            <a:off x="4518596" y="5585648"/>
            <a:ext cx="7519532" cy="497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500" dirty="0" err="1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They’re</a:t>
            </a:r>
            <a:r>
              <a:rPr lang="pt-BR" sz="3500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pt-BR" sz="3500" dirty="0" err="1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going</a:t>
            </a:r>
            <a:r>
              <a:rPr lang="pt-BR" sz="3500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pt-BR" sz="3500" dirty="0" err="1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to</a:t>
            </a:r>
            <a:r>
              <a:rPr lang="pt-BR" sz="3500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pt-BR" sz="3500" dirty="0" err="1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marry</a:t>
            </a:r>
            <a:r>
              <a:rPr lang="pt-BR" sz="3500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.</a:t>
            </a:r>
            <a:r>
              <a:rPr lang="pt-BR" sz="3500" dirty="0">
                <a:ln w="22225">
                  <a:solidFill>
                    <a:schemeClr val="accent2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r">
              <a:buFont typeface="Wingdings" panose="05000000000000000000" pitchFamily="2" charset="2"/>
              <a:buChar char="ü"/>
            </a:pPr>
            <a:endParaRPr lang="pt-BR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56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B455E7E6-5FE9-4FFA-BFB4-24A9436E9799}"/>
              </a:ext>
            </a:extLst>
          </p:cNvPr>
          <p:cNvSpPr txBox="1">
            <a:spLocks/>
          </p:cNvSpPr>
          <p:nvPr/>
        </p:nvSpPr>
        <p:spPr>
          <a:xfrm>
            <a:off x="3291800" y="474860"/>
            <a:ext cx="8483045" cy="3224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Não se usa com a palavra “</a:t>
            </a:r>
            <a:r>
              <a:rPr lang="pt-BR" sz="32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probably</a:t>
            </a: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”;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0D3CE95-5873-4468-AC5B-10C6A01ED015}"/>
              </a:ext>
            </a:extLst>
          </p:cNvPr>
          <p:cNvSpPr txBox="1">
            <a:spLocks/>
          </p:cNvSpPr>
          <p:nvPr/>
        </p:nvSpPr>
        <p:spPr>
          <a:xfrm>
            <a:off x="940904" y="3093080"/>
            <a:ext cx="2438400" cy="55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3074533F-632C-4161-A7BF-5A490F054DC2}"/>
              </a:ext>
            </a:extLst>
          </p:cNvPr>
          <p:cNvSpPr/>
          <p:nvPr/>
        </p:nvSpPr>
        <p:spPr>
          <a:xfrm>
            <a:off x="2869096" y="530086"/>
            <a:ext cx="1020417" cy="311424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338" name="Picture 2" descr="Resultado de imagem para they will probably">
            <a:extLst>
              <a:ext uri="{FF2B5EF4-FFF2-40B4-BE49-F238E27FC236}">
                <a16:creationId xmlns:a16="http://schemas.microsoft.com/office/drawing/2014/main" id="{4BF7343D-1BBF-4186-A5E2-6EFF45A5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39" y="1141151"/>
            <a:ext cx="8244506" cy="51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421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B455E7E6-5FE9-4FFA-BFB4-24A9436E9799}"/>
              </a:ext>
            </a:extLst>
          </p:cNvPr>
          <p:cNvSpPr txBox="1">
            <a:spLocks/>
          </p:cNvSpPr>
          <p:nvPr/>
        </p:nvSpPr>
        <p:spPr>
          <a:xfrm>
            <a:off x="3291800" y="474860"/>
            <a:ext cx="8483045" cy="3224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Uma ação </a:t>
            </a:r>
            <a:r>
              <a:rPr lang="pt-BR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previamente</a:t>
            </a: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planejada</a:t>
            </a: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(organizada no passado);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0D3CE95-5873-4468-AC5B-10C6A01ED015}"/>
              </a:ext>
            </a:extLst>
          </p:cNvPr>
          <p:cNvSpPr txBox="1">
            <a:spLocks/>
          </p:cNvSpPr>
          <p:nvPr/>
        </p:nvSpPr>
        <p:spPr>
          <a:xfrm>
            <a:off x="940904" y="3093080"/>
            <a:ext cx="2438400" cy="55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3074533F-632C-4161-A7BF-5A490F054DC2}"/>
              </a:ext>
            </a:extLst>
          </p:cNvPr>
          <p:cNvSpPr/>
          <p:nvPr/>
        </p:nvSpPr>
        <p:spPr>
          <a:xfrm>
            <a:off x="2869096" y="530086"/>
            <a:ext cx="1020417" cy="311424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0" name="Picture 2" descr="Resultado de imagem para he is going to quotes">
            <a:extLst>
              <a:ext uri="{FF2B5EF4-FFF2-40B4-BE49-F238E27FC236}">
                <a16:creationId xmlns:a16="http://schemas.microsoft.com/office/drawing/2014/main" id="{BD6469E1-A1D4-442F-99A7-D3725BA29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4005"/>
          <a:stretch/>
        </p:blipFill>
        <p:spPr bwMode="auto">
          <a:xfrm>
            <a:off x="4084154" y="1643270"/>
            <a:ext cx="5947742" cy="479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2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B455E7E6-5FE9-4FFA-BFB4-24A9436E9799}"/>
              </a:ext>
            </a:extLst>
          </p:cNvPr>
          <p:cNvSpPr txBox="1">
            <a:spLocks/>
          </p:cNvSpPr>
          <p:nvPr/>
        </p:nvSpPr>
        <p:spPr>
          <a:xfrm>
            <a:off x="3291800" y="474860"/>
            <a:ext cx="8483045" cy="3224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ação é com o verbo frasal </a:t>
            </a:r>
            <a:r>
              <a:rPr lang="pt-BR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“go”+ preposição;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0D3CE95-5873-4468-AC5B-10C6A01ED015}"/>
              </a:ext>
            </a:extLst>
          </p:cNvPr>
          <p:cNvSpPr txBox="1">
            <a:spLocks/>
          </p:cNvSpPr>
          <p:nvPr/>
        </p:nvSpPr>
        <p:spPr>
          <a:xfrm>
            <a:off x="940904" y="3093080"/>
            <a:ext cx="2438400" cy="55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3074533F-632C-4161-A7BF-5A490F054DC2}"/>
              </a:ext>
            </a:extLst>
          </p:cNvPr>
          <p:cNvSpPr/>
          <p:nvPr/>
        </p:nvSpPr>
        <p:spPr>
          <a:xfrm>
            <a:off x="2869096" y="530086"/>
            <a:ext cx="1020417" cy="311424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362" name="Picture 2" descr="Resultado de imagem para going to go through">
            <a:extLst>
              <a:ext uri="{FF2B5EF4-FFF2-40B4-BE49-F238E27FC236}">
                <a16:creationId xmlns:a16="http://schemas.microsoft.com/office/drawing/2014/main" id="{41B35831-6E1C-4001-8BEB-0DA87F07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77" y="1739332"/>
            <a:ext cx="8156299" cy="45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463832"/>
            <a:ext cx="9349409" cy="36244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Previsão de futuro;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Futuro incerto (não planejado);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Acompanhado de “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probably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Algo é improvável ou impossível que aconteça no futuro;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Indisposição para fazer algo;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Uma promessa;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Uma decisão espontânea.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702364" y="2050778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55E72AD-8419-4A82-9A10-5978E1153AFC}"/>
              </a:ext>
            </a:extLst>
          </p:cNvPr>
          <p:cNvSpPr txBox="1">
            <a:spLocks/>
          </p:cNvSpPr>
          <p:nvPr/>
        </p:nvSpPr>
        <p:spPr>
          <a:xfrm>
            <a:off x="2498034" y="4969569"/>
            <a:ext cx="1146313" cy="755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Shall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477617" y="861394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513B05B4-FAFA-4C1B-8EA5-77C10E53ACFA}"/>
              </a:ext>
            </a:extLst>
          </p:cNvPr>
          <p:cNvSpPr/>
          <p:nvPr/>
        </p:nvSpPr>
        <p:spPr>
          <a:xfrm>
            <a:off x="3498575" y="4359965"/>
            <a:ext cx="901148" cy="163664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0BB5A7-F2C1-4837-BFB8-913E94BE359F}"/>
              </a:ext>
            </a:extLst>
          </p:cNvPr>
          <p:cNvSpPr txBox="1"/>
          <p:nvPr/>
        </p:nvSpPr>
        <p:spPr>
          <a:xfrm>
            <a:off x="4399723" y="4270344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Uma oferta;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Uma sugestão;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Pedir conselhos ou instruções;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Dar ordens.</a:t>
            </a:r>
          </a:p>
        </p:txBody>
      </p:sp>
    </p:spTree>
    <p:extLst>
      <p:ext uri="{BB962C8B-B14F-4D97-AF65-F5344CB8AC3E}">
        <p14:creationId xmlns:p14="http://schemas.microsoft.com/office/powerpoint/2010/main" val="2927650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B455E7E6-5FE9-4FFA-BFB4-24A9436E9799}"/>
              </a:ext>
            </a:extLst>
          </p:cNvPr>
          <p:cNvSpPr txBox="1">
            <a:spLocks/>
          </p:cNvSpPr>
          <p:nvPr/>
        </p:nvSpPr>
        <p:spPr>
          <a:xfrm>
            <a:off x="3291800" y="474860"/>
            <a:ext cx="8483045" cy="3224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ação é com o verbo frasal </a:t>
            </a:r>
            <a:r>
              <a:rPr lang="pt-BR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“go”+ preposição;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D0D3CE95-5873-4468-AC5B-10C6A01ED015}"/>
              </a:ext>
            </a:extLst>
          </p:cNvPr>
          <p:cNvSpPr txBox="1">
            <a:spLocks/>
          </p:cNvSpPr>
          <p:nvPr/>
        </p:nvSpPr>
        <p:spPr>
          <a:xfrm>
            <a:off x="940904" y="3093080"/>
            <a:ext cx="2438400" cy="55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3074533F-632C-4161-A7BF-5A490F054DC2}"/>
              </a:ext>
            </a:extLst>
          </p:cNvPr>
          <p:cNvSpPr/>
          <p:nvPr/>
        </p:nvSpPr>
        <p:spPr>
          <a:xfrm>
            <a:off x="2869096" y="530086"/>
            <a:ext cx="1020417" cy="3114247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386" name="Picture 2" descr="Resultado de imagem para going to go  quotes">
            <a:extLst>
              <a:ext uri="{FF2B5EF4-FFF2-40B4-BE49-F238E27FC236}">
                <a16:creationId xmlns:a16="http://schemas.microsoft.com/office/drawing/2014/main" id="{ABFE5D98-320A-4657-918C-C1EA52BB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44" y="1798358"/>
            <a:ext cx="8148867" cy="44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97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B5EB7A5-A10D-4C65-9CFE-08A6EBF459A9}"/>
              </a:ext>
            </a:extLst>
          </p:cNvPr>
          <p:cNvSpPr txBox="1">
            <a:spLocks/>
          </p:cNvSpPr>
          <p:nvPr/>
        </p:nvSpPr>
        <p:spPr>
          <a:xfrm>
            <a:off x="897834" y="2941339"/>
            <a:ext cx="2153478" cy="97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Present</a:t>
            </a: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continuous</a:t>
            </a:r>
            <a:endParaRPr lang="pt-BR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buFont typeface="Wingdings" panose="05000000000000000000" pitchFamily="2" charset="2"/>
              <a:buChar char="ü"/>
            </a:pPr>
            <a:endParaRPr lang="pt-BR" sz="2800" dirty="0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33CCF412-27CE-470E-9A63-55E36137F707}"/>
              </a:ext>
            </a:extLst>
          </p:cNvPr>
          <p:cNvSpPr/>
          <p:nvPr/>
        </p:nvSpPr>
        <p:spPr>
          <a:xfrm>
            <a:off x="3087756" y="659154"/>
            <a:ext cx="901148" cy="567398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AE999F9-A207-4F27-9B9B-C34F8A8E09F6}"/>
              </a:ext>
            </a:extLst>
          </p:cNvPr>
          <p:cNvSpPr txBox="1"/>
          <p:nvPr/>
        </p:nvSpPr>
        <p:spPr>
          <a:xfrm>
            <a:off x="3816626" y="580090"/>
            <a:ext cx="81649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Possui os mesmos usos de </a:t>
            </a:r>
            <a:r>
              <a:rPr lang="pt-BR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</a:t>
            </a: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going</a:t>
            </a: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</a:t>
            </a: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pt-BR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(mas deve possuir na frase algumas expressões no futuro – advérbios;</a:t>
            </a:r>
          </a:p>
        </p:txBody>
      </p:sp>
      <p:pic>
        <p:nvPicPr>
          <p:cNvPr id="17410" name="Picture 2" descr="Resultado de imagem para The baby is coming">
            <a:extLst>
              <a:ext uri="{FF2B5EF4-FFF2-40B4-BE49-F238E27FC236}">
                <a16:creationId xmlns:a16="http://schemas.microsoft.com/office/drawing/2014/main" id="{707A18A2-5161-48D1-BD76-0118F246B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22609" r="11726" b="4155"/>
          <a:stretch/>
        </p:blipFill>
        <p:spPr bwMode="auto">
          <a:xfrm>
            <a:off x="3816627" y="2186609"/>
            <a:ext cx="7824870" cy="41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7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B5EB7A5-A10D-4C65-9CFE-08A6EBF459A9}"/>
              </a:ext>
            </a:extLst>
          </p:cNvPr>
          <p:cNvSpPr txBox="1">
            <a:spLocks/>
          </p:cNvSpPr>
          <p:nvPr/>
        </p:nvSpPr>
        <p:spPr>
          <a:xfrm>
            <a:off x="897834" y="2941339"/>
            <a:ext cx="2153478" cy="97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Present</a:t>
            </a: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continuous</a:t>
            </a:r>
            <a:endParaRPr lang="pt-BR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buFont typeface="Wingdings" panose="05000000000000000000" pitchFamily="2" charset="2"/>
              <a:buChar char="ü"/>
            </a:pPr>
            <a:endParaRPr lang="pt-BR" sz="2800" dirty="0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33CCF412-27CE-470E-9A63-55E36137F707}"/>
              </a:ext>
            </a:extLst>
          </p:cNvPr>
          <p:cNvSpPr/>
          <p:nvPr/>
        </p:nvSpPr>
        <p:spPr>
          <a:xfrm>
            <a:off x="3087756" y="659154"/>
            <a:ext cx="901148" cy="567398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AE999F9-A207-4F27-9B9B-C34F8A8E09F6}"/>
              </a:ext>
            </a:extLst>
          </p:cNvPr>
          <p:cNvSpPr txBox="1"/>
          <p:nvPr/>
        </p:nvSpPr>
        <p:spPr>
          <a:xfrm>
            <a:off x="3816626" y="580090"/>
            <a:ext cx="7832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ação é com o verbo “</a:t>
            </a: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  <a:r>
              <a:rPr lang="pt-BR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 que </a:t>
            </a:r>
            <a:r>
              <a:rPr lang="pt-BR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não</a:t>
            </a:r>
            <a:r>
              <a:rPr lang="pt-BR" sz="3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é verbo frasal;</a:t>
            </a:r>
          </a:p>
        </p:txBody>
      </p:sp>
      <p:pic>
        <p:nvPicPr>
          <p:cNvPr id="18434" name="Picture 2" descr="Resultado de imagem para I am going the moutains soon">
            <a:extLst>
              <a:ext uri="{FF2B5EF4-FFF2-40B4-BE49-F238E27FC236}">
                <a16:creationId xmlns:a16="http://schemas.microsoft.com/office/drawing/2014/main" id="{954FDD70-95C8-4EB6-B34F-2DD96EA8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35" y="1674817"/>
            <a:ext cx="8024126" cy="465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15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B5EB7A5-A10D-4C65-9CFE-08A6EBF459A9}"/>
              </a:ext>
            </a:extLst>
          </p:cNvPr>
          <p:cNvSpPr txBox="1">
            <a:spLocks/>
          </p:cNvSpPr>
          <p:nvPr/>
        </p:nvSpPr>
        <p:spPr>
          <a:xfrm>
            <a:off x="897834" y="2941339"/>
            <a:ext cx="2153478" cy="97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Present</a:t>
            </a:r>
            <a:r>
              <a:rPr lang="pt-BR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pt-BR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continuous</a:t>
            </a:r>
            <a:endParaRPr lang="pt-BR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800" b="1" dirty="0"/>
          </a:p>
          <a:p>
            <a:pPr algn="ctr">
              <a:buFont typeface="Wingdings" panose="05000000000000000000" pitchFamily="2" charset="2"/>
              <a:buChar char="ü"/>
            </a:pPr>
            <a:endParaRPr lang="pt-BR" sz="2800" dirty="0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33CCF412-27CE-470E-9A63-55E36137F707}"/>
              </a:ext>
            </a:extLst>
          </p:cNvPr>
          <p:cNvSpPr/>
          <p:nvPr/>
        </p:nvSpPr>
        <p:spPr>
          <a:xfrm>
            <a:off x="3087756" y="659154"/>
            <a:ext cx="901148" cy="5673981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60" name="Picture 4" descr="Resultado de imagem para are spending the holiday">
            <a:extLst>
              <a:ext uri="{FF2B5EF4-FFF2-40B4-BE49-F238E27FC236}">
                <a16:creationId xmlns:a16="http://schemas.microsoft.com/office/drawing/2014/main" id="{18D88F29-B8C2-4549-BA11-6BB80034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244" y="485333"/>
            <a:ext cx="7944677" cy="551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F26CFB1-C645-4F8F-B760-75960590929B}"/>
              </a:ext>
            </a:extLst>
          </p:cNvPr>
          <p:cNvSpPr txBox="1"/>
          <p:nvPr/>
        </p:nvSpPr>
        <p:spPr>
          <a:xfrm>
            <a:off x="487018" y="6003335"/>
            <a:ext cx="1092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https://www.reviews.org/internet-service/how-much-americans-are-spending-this-holiday/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0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463832"/>
            <a:ext cx="9349409" cy="36244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Previsão de futuro;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702364" y="2050778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477617" y="861394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FFAAA1-64FA-4718-B521-BF9DB074D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10759" r="8252" b="15209"/>
          <a:stretch/>
        </p:blipFill>
        <p:spPr bwMode="auto">
          <a:xfrm>
            <a:off x="2604052" y="1229144"/>
            <a:ext cx="8679410" cy="40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C6F03DC6-F9E1-400F-9B00-B0065F8302C0}"/>
              </a:ext>
            </a:extLst>
          </p:cNvPr>
          <p:cNvSpPr txBox="1">
            <a:spLocks/>
          </p:cNvSpPr>
          <p:nvPr/>
        </p:nvSpPr>
        <p:spPr>
          <a:xfrm>
            <a:off x="6528031" y="4618188"/>
            <a:ext cx="4298996" cy="4973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2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Nostradamus</a:t>
            </a:r>
            <a:r>
              <a:rPr lang="pt-BR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pt-BR" sz="2600" dirty="0"/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 algn="r"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555757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463832"/>
            <a:ext cx="9349409" cy="5654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Futuro incerto (não planejado);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702364" y="2050778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477617" y="861394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CC40BA-D770-4F9F-9C2D-B799D14E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52" y="1029238"/>
            <a:ext cx="6983896" cy="52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0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463832"/>
            <a:ext cx="9349409" cy="6692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Acompanhado de “</a:t>
            </a:r>
            <a:r>
              <a:rPr lang="pt-B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probably</a:t>
            </a: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702364" y="2050778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477617" y="861394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BC5BB9-85B9-414F-896C-800CB1B0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52" y="988323"/>
            <a:ext cx="8209722" cy="546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0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463832"/>
            <a:ext cx="9071113" cy="11617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Algo é improvável ou impossível que aconteça no futuro;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702364" y="2050778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477617" y="861394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C42E97-9D54-4CB4-9F48-7551F2DD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34" y="1531248"/>
            <a:ext cx="9073396" cy="47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59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554" y="530093"/>
            <a:ext cx="8083830" cy="6626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Indisposição para fazer algo;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702364" y="2050778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477617" y="861394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4C0DBB4-37A5-4945-9150-9CC70692A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34" y="1303152"/>
            <a:ext cx="9067777" cy="426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13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3" y="463832"/>
            <a:ext cx="3279910" cy="5654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Uma promessa;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702364" y="2050778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477617" y="861394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D96E69A-3AF6-480F-9F41-37372B49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52" y="1029236"/>
            <a:ext cx="9054683" cy="518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73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0D5397-5E51-4AA1-9047-B759A1EF0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962" y="419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4FE9747-8621-46FD-9C96-E8AEDC7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539" y="505405"/>
            <a:ext cx="5519531" cy="5654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Uma decisão espontânea.</a:t>
            </a: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26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3BDC963-6CE3-4267-826B-F9D8EA1B0E8B}"/>
              </a:ext>
            </a:extLst>
          </p:cNvPr>
          <p:cNvSpPr txBox="1">
            <a:spLocks/>
          </p:cNvSpPr>
          <p:nvPr/>
        </p:nvSpPr>
        <p:spPr>
          <a:xfrm>
            <a:off x="670685" y="3501890"/>
            <a:ext cx="775252" cy="52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</a:t>
            </a: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26E31F8D-73B5-4713-BC27-EAC6BCD75EF0}"/>
              </a:ext>
            </a:extLst>
          </p:cNvPr>
          <p:cNvSpPr/>
          <p:nvPr/>
        </p:nvSpPr>
        <p:spPr>
          <a:xfrm>
            <a:off x="1508885" y="2299256"/>
            <a:ext cx="1020417" cy="290222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C30438B-6FB0-4E28-B54F-D103B8D2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0" y="1174644"/>
            <a:ext cx="8950877" cy="51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alão de Fala: Retângulo com Cantos Arredondados 5">
            <a:extLst>
              <a:ext uri="{FF2B5EF4-FFF2-40B4-BE49-F238E27FC236}">
                <a16:creationId xmlns:a16="http://schemas.microsoft.com/office/drawing/2014/main" id="{67F918C9-EA92-4012-BCDA-9B1C30F13889}"/>
              </a:ext>
            </a:extLst>
          </p:cNvPr>
          <p:cNvSpPr/>
          <p:nvPr/>
        </p:nvSpPr>
        <p:spPr>
          <a:xfrm>
            <a:off x="545237" y="572412"/>
            <a:ext cx="3432313" cy="1631133"/>
          </a:xfrm>
          <a:prstGeom prst="wedgeRoundRectCallout">
            <a:avLst>
              <a:gd name="adj1" fmla="val 49902"/>
              <a:gd name="adj2" fmla="val 8464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0721D82E-3B65-4483-96FC-B4D901B2A37F}"/>
              </a:ext>
            </a:extLst>
          </p:cNvPr>
          <p:cNvSpPr txBox="1">
            <a:spLocks/>
          </p:cNvSpPr>
          <p:nvPr/>
        </p:nvSpPr>
        <p:spPr>
          <a:xfrm>
            <a:off x="670685" y="688638"/>
            <a:ext cx="3207027" cy="139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000" b="1" dirty="0"/>
              <a:t>I </a:t>
            </a:r>
            <a:r>
              <a:rPr lang="pt-BR" sz="3000" b="1" dirty="0" err="1"/>
              <a:t>think</a:t>
            </a:r>
            <a:r>
              <a:rPr lang="pt-BR" sz="3000" b="1" dirty="0"/>
              <a:t> </a:t>
            </a:r>
            <a:r>
              <a:rPr lang="pt-BR" sz="3000" b="1" dirty="0" err="1"/>
              <a:t>I’ll</a:t>
            </a:r>
            <a:r>
              <a:rPr lang="pt-BR" sz="3000" b="1" dirty="0"/>
              <a:t> </a:t>
            </a:r>
            <a:r>
              <a:rPr lang="pt-BR" sz="3000" b="1" dirty="0" err="1"/>
              <a:t>have</a:t>
            </a:r>
            <a:r>
              <a:rPr lang="pt-BR" sz="3000" b="1" dirty="0"/>
              <a:t> a tequila shot </a:t>
            </a:r>
            <a:r>
              <a:rPr lang="pt-BR" sz="3000" b="1" dirty="0" err="1"/>
              <a:t>with</a:t>
            </a:r>
            <a:r>
              <a:rPr lang="pt-BR" sz="3000" b="1" dirty="0"/>
              <a:t> </a:t>
            </a:r>
            <a:r>
              <a:rPr lang="pt-BR" sz="3000" b="1" dirty="0" err="1"/>
              <a:t>lemon</a:t>
            </a:r>
            <a:r>
              <a:rPr lang="pt-BR" sz="3000" b="1" dirty="0"/>
              <a:t> </a:t>
            </a:r>
            <a:r>
              <a:rPr lang="pt-BR" sz="3000" b="1" dirty="0" err="1"/>
              <a:t>and</a:t>
            </a:r>
            <a:r>
              <a:rPr lang="pt-BR" sz="3000" b="1" dirty="0"/>
              <a:t> </a:t>
            </a:r>
            <a:r>
              <a:rPr lang="pt-BR" sz="3000" b="1" dirty="0" err="1"/>
              <a:t>salt</a:t>
            </a:r>
            <a:r>
              <a:rPr lang="pt-BR" sz="3000" b="1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3000" b="1" dirty="0"/>
          </a:p>
          <a:p>
            <a:pPr>
              <a:buFont typeface="Wingdings" panose="05000000000000000000" pitchFamily="2" charset="2"/>
              <a:buChar char="ü"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118016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4_TF78438558" id="{EFC388B7-E3E7-46E9-90A0-7401A222EB8A}" vid="{685F28B6-3FA5-49C7-9831-35ED941F70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{EF025DA5-5868-46DD-8C70-482C58073215}tf78438558_win32</Template>
  <TotalTime>344</TotalTime>
  <Words>502</Words>
  <Application>Microsoft Office PowerPoint</Application>
  <PresentationFormat>Widescreen</PresentationFormat>
  <Paragraphs>246</Paragraphs>
  <Slides>23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Abadi</vt:lpstr>
      <vt:lpstr>Arial</vt:lpstr>
      <vt:lpstr>Calibri</vt:lpstr>
      <vt:lpstr>Century Gothic</vt:lpstr>
      <vt:lpstr>Garamond</vt:lpstr>
      <vt:lpstr>Helvetica Neue</vt:lpstr>
      <vt:lpstr>Wingdings</vt:lpstr>
      <vt:lpstr>SavonVTI</vt:lpstr>
      <vt:lpstr>Simple future tense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future tense</dc:title>
  <dc:creator>Cristiane de Brito Cruz</dc:creator>
  <cp:lastModifiedBy>Cristiane de Brito Cruz</cp:lastModifiedBy>
  <cp:revision>38</cp:revision>
  <dcterms:created xsi:type="dcterms:W3CDTF">2021-01-17T16:07:52Z</dcterms:created>
  <dcterms:modified xsi:type="dcterms:W3CDTF">2021-02-08T15:10:07Z</dcterms:modified>
</cp:coreProperties>
</file>