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2" r:id="rId5"/>
    <p:sldId id="263" r:id="rId6"/>
    <p:sldId id="273" r:id="rId7"/>
    <p:sldId id="27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B71E42"/>
    <a:srgbClr val="ED1C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38" autoAdjust="0"/>
    <p:restoredTop sz="94249" autoAdjust="0"/>
  </p:normalViewPr>
  <p:slideViewPr>
    <p:cSldViewPr snapToGrid="0">
      <p:cViewPr varScale="1">
        <p:scale>
          <a:sx n="72" d="100"/>
          <a:sy n="72" d="100"/>
        </p:scale>
        <p:origin x="4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7E20-10D8-4CE5-925C-75DEB6CED18F}" type="datetimeFigureOut">
              <a:rPr lang="pt-BR" smtClean="0"/>
              <a:t>18/01/2021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0605448-FD67-495A-81DF-1AC95D20D988}" type="slidenum">
              <a:rPr lang="pt-BR" smtClean="0"/>
              <a:t>‹nº›</a:t>
            </a:fld>
            <a:endParaRPr lang="pt-B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9989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7E20-10D8-4CE5-925C-75DEB6CED18F}" type="datetimeFigureOut">
              <a:rPr lang="pt-BR" smtClean="0"/>
              <a:t>18/01/2021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5448-FD67-495A-81DF-1AC95D20D988}" type="slidenum">
              <a:rPr lang="pt-BR" smtClean="0"/>
              <a:t>‹nº›</a:t>
            </a:fld>
            <a:endParaRPr lang="pt-B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473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7E20-10D8-4CE5-925C-75DEB6CED18F}" type="datetimeFigureOut">
              <a:rPr lang="pt-BR" smtClean="0"/>
              <a:t>18/01/2021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5448-FD67-495A-81DF-1AC95D20D988}" type="slidenum">
              <a:rPr lang="pt-BR" smtClean="0"/>
              <a:t>‹nº›</a:t>
            </a:fld>
            <a:endParaRPr lang="pt-B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0906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7E20-10D8-4CE5-925C-75DEB6CED18F}" type="datetimeFigureOut">
              <a:rPr lang="pt-BR" smtClean="0"/>
              <a:t>18/01/2021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5448-FD67-495A-81DF-1AC95D20D988}" type="slidenum">
              <a:rPr lang="pt-BR" smtClean="0"/>
              <a:t>‹nº›</a:t>
            </a:fld>
            <a:endParaRPr lang="pt-B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3842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7E20-10D8-4CE5-925C-75DEB6CED18F}" type="datetimeFigureOut">
              <a:rPr lang="pt-BR" smtClean="0"/>
              <a:t>18/01/2021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5448-FD67-495A-81DF-1AC95D20D988}" type="slidenum">
              <a:rPr lang="pt-BR" smtClean="0"/>
              <a:t>‹nº›</a:t>
            </a:fld>
            <a:endParaRPr lang="pt-B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9036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7E20-10D8-4CE5-925C-75DEB6CED18F}" type="datetimeFigureOut">
              <a:rPr lang="pt-BR" smtClean="0"/>
              <a:t>18/01/2021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5448-FD67-495A-81DF-1AC95D20D988}" type="slidenum">
              <a:rPr lang="pt-BR" smtClean="0"/>
              <a:t>‹nº›</a:t>
            </a:fld>
            <a:endParaRPr lang="pt-B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152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7E20-10D8-4CE5-925C-75DEB6CED18F}" type="datetimeFigureOut">
              <a:rPr lang="pt-BR" smtClean="0"/>
              <a:t>18/01/2021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5448-FD67-495A-81DF-1AC95D20D988}" type="slidenum">
              <a:rPr lang="pt-BR" smtClean="0"/>
              <a:t>‹nº›</a:t>
            </a:fld>
            <a:endParaRPr lang="pt-B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138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7E20-10D8-4CE5-925C-75DEB6CED18F}" type="datetimeFigureOut">
              <a:rPr lang="pt-BR" smtClean="0"/>
              <a:t>18/01/2021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5448-FD67-495A-81DF-1AC95D20D988}" type="slidenum">
              <a:rPr lang="pt-BR" smtClean="0"/>
              <a:t>‹nº›</a:t>
            </a:fld>
            <a:endParaRPr lang="pt-B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6140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7E20-10D8-4CE5-925C-75DEB6CED18F}" type="datetimeFigureOut">
              <a:rPr lang="pt-BR" smtClean="0"/>
              <a:t>18/01/2021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5448-FD67-495A-81DF-1AC95D20D9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8623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7E20-10D8-4CE5-925C-75DEB6CED18F}" type="datetimeFigureOut">
              <a:rPr lang="pt-BR" smtClean="0"/>
              <a:t>18/01/2021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5448-FD67-495A-81DF-1AC95D20D988}" type="slidenum">
              <a:rPr lang="pt-BR" smtClean="0"/>
              <a:t>‹nº›</a:t>
            </a:fld>
            <a:endParaRPr lang="pt-B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450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33DB7E20-10D8-4CE5-925C-75DEB6CED18F}" type="datetimeFigureOut">
              <a:rPr lang="pt-BR" smtClean="0"/>
              <a:t>18/01/2021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5448-FD67-495A-81DF-1AC95D20D988}" type="slidenum">
              <a:rPr lang="pt-BR" smtClean="0"/>
              <a:t>‹nº›</a:t>
            </a:fld>
            <a:endParaRPr lang="pt-B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637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B7E20-10D8-4CE5-925C-75DEB6CED18F}" type="datetimeFigureOut">
              <a:rPr lang="pt-BR" smtClean="0"/>
              <a:t>18/01/2021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0605448-FD67-495A-81DF-1AC95D20D988}" type="slidenum">
              <a:rPr lang="pt-BR" smtClean="0"/>
              <a:t>‹nº›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99101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C4B27182-CE14-436F-9390-0E81D300A0B4}"/>
              </a:ext>
            </a:extLst>
          </p:cNvPr>
          <p:cNvSpPr txBox="1"/>
          <p:nvPr/>
        </p:nvSpPr>
        <p:spPr>
          <a:xfrm>
            <a:off x="417443" y="717204"/>
            <a:ext cx="7070035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500" b="1" dirty="0">
                <a:solidFill>
                  <a:srgbClr val="8DC63F"/>
                </a:solidFill>
              </a:rPr>
              <a:t>ORIENTAÇÕES GERAIS PARA A DISCIPLINA</a:t>
            </a:r>
          </a:p>
          <a:p>
            <a:pPr algn="ctr"/>
            <a:r>
              <a:rPr lang="pt-BR" sz="3500" b="1" dirty="0">
                <a:solidFill>
                  <a:srgbClr val="8DC63F"/>
                </a:solidFill>
              </a:rPr>
              <a:t>LÍNGUA INGLESA II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4FBD586-B04C-4ABC-939E-8D15277EA90B}"/>
              </a:ext>
            </a:extLst>
          </p:cNvPr>
          <p:cNvSpPr txBox="1"/>
          <p:nvPr/>
        </p:nvSpPr>
        <p:spPr>
          <a:xfrm>
            <a:off x="819224" y="3291024"/>
            <a:ext cx="113727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pt-BR" sz="3000" dirty="0"/>
              <a:t>CRONOGRAMA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pt-BR" sz="3000" dirty="0"/>
              <a:t>ASSUNTOS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pt-BR" sz="3000" dirty="0"/>
              <a:t>PROPOSTA DE ATIVIDADES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pt-BR" sz="3000" dirty="0"/>
              <a:t>OBSERVAÇÕES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98A6F050-8431-418D-9912-365BD1D0F15F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8044070" y="360163"/>
            <a:ext cx="3909391" cy="1668187"/>
          </a:xfrm>
          <a:prstGeom prst="rect">
            <a:avLst/>
          </a:prstGeom>
          <a:ln>
            <a:noFill/>
          </a:ln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8A20A83-8B62-4AA8-BC60-52593AC9ADA3}"/>
              </a:ext>
            </a:extLst>
          </p:cNvPr>
          <p:cNvSpPr txBox="1"/>
          <p:nvPr/>
        </p:nvSpPr>
        <p:spPr>
          <a:xfrm>
            <a:off x="6747164" y="3306413"/>
            <a:ext cx="5043055" cy="707886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pt-BR" sz="2000" dirty="0" err="1">
                <a:solidFill>
                  <a:schemeClr val="bg1"/>
                </a:solidFill>
              </a:rPr>
              <a:t>Profª</a:t>
            </a:r>
            <a:r>
              <a:rPr lang="pt-BR" sz="2000" dirty="0">
                <a:solidFill>
                  <a:schemeClr val="bg1"/>
                </a:solidFill>
              </a:rPr>
              <a:t> Me. Cristiane de Brito Cruz</a:t>
            </a:r>
          </a:p>
          <a:p>
            <a:r>
              <a:rPr lang="pt-BR" sz="2000" dirty="0">
                <a:solidFill>
                  <a:schemeClr val="bg1"/>
                </a:solidFill>
              </a:rPr>
              <a:t>Cristiane.cruz@ifrn.edu.br</a:t>
            </a:r>
          </a:p>
        </p:txBody>
      </p:sp>
    </p:spTree>
    <p:extLst>
      <p:ext uri="{BB962C8B-B14F-4D97-AF65-F5344CB8AC3E}">
        <p14:creationId xmlns:p14="http://schemas.microsoft.com/office/powerpoint/2010/main" val="1819299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AE147BE2-B6FB-49D7-90F4-5C80A6FF7A79}"/>
              </a:ext>
            </a:extLst>
          </p:cNvPr>
          <p:cNvSpPr txBox="1"/>
          <p:nvPr/>
        </p:nvSpPr>
        <p:spPr>
          <a:xfrm>
            <a:off x="417443" y="717204"/>
            <a:ext cx="10939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8DC63F"/>
                </a:solidFill>
              </a:rPr>
              <a:t>QUAIS PLATAFORMAS SERÃO USADAS?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1DF4CE0-D1B1-4A39-87B2-C24C47DDC6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217" y="1675481"/>
            <a:ext cx="1887165" cy="1577552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1173555A-94EE-4CA7-B58D-A7C50801ED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477" y="4107956"/>
            <a:ext cx="1391627" cy="1236240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E009F0BD-D5BD-449B-B2D4-58A33E6B52B9}"/>
              </a:ext>
            </a:extLst>
          </p:cNvPr>
          <p:cNvSpPr txBox="1"/>
          <p:nvPr/>
        </p:nvSpPr>
        <p:spPr>
          <a:xfrm>
            <a:off x="2478157" y="1987853"/>
            <a:ext cx="90644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3000" dirty="0"/>
              <a:t>Materiais de aula: sites; vídeos explicando o assunto; </a:t>
            </a:r>
            <a:r>
              <a:rPr lang="pt-BR" sz="3000" dirty="0" err="1"/>
              <a:t>pdfs</a:t>
            </a:r>
            <a:r>
              <a:rPr lang="pt-BR" sz="3000" dirty="0"/>
              <a:t>; etc.</a:t>
            </a:r>
            <a:endParaRPr lang="pt-BR" sz="3000" b="1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E7FB4350-5405-4C12-A445-8FD93F347715}"/>
              </a:ext>
            </a:extLst>
          </p:cNvPr>
          <p:cNvSpPr txBox="1"/>
          <p:nvPr/>
        </p:nvSpPr>
        <p:spPr>
          <a:xfrm>
            <a:off x="2478157" y="3923289"/>
            <a:ext cx="90644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3000" dirty="0"/>
              <a:t>Momentos síncronos cujos links mudarão a cada aula (agora as aulas serão gravadas).</a:t>
            </a:r>
          </a:p>
        </p:txBody>
      </p: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3E8121BF-D741-428C-9AE7-5729B89979C6}"/>
              </a:ext>
            </a:extLst>
          </p:cNvPr>
          <p:cNvCxnSpPr/>
          <p:nvPr/>
        </p:nvCxnSpPr>
        <p:spPr>
          <a:xfrm>
            <a:off x="298174" y="3750365"/>
            <a:ext cx="11595652" cy="0"/>
          </a:xfrm>
          <a:prstGeom prst="line">
            <a:avLst/>
          </a:prstGeom>
          <a:ln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984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AE147BE2-B6FB-49D7-90F4-5C80A6FF7A79}"/>
              </a:ext>
            </a:extLst>
          </p:cNvPr>
          <p:cNvSpPr txBox="1"/>
          <p:nvPr/>
        </p:nvSpPr>
        <p:spPr>
          <a:xfrm>
            <a:off x="417443" y="717204"/>
            <a:ext cx="10939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8DC63F"/>
                </a:solidFill>
              </a:rPr>
              <a:t>Atividades: 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BB0B9B34-DDAB-4231-850E-2BE7E024C6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72" y="1522669"/>
            <a:ext cx="943035" cy="898753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D4792854-8C72-4B0C-BF02-4B427DDCE989}"/>
              </a:ext>
            </a:extLst>
          </p:cNvPr>
          <p:cNvSpPr txBox="1"/>
          <p:nvPr/>
        </p:nvSpPr>
        <p:spPr>
          <a:xfrm>
            <a:off x="1696276" y="1709687"/>
            <a:ext cx="98463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3000" dirty="0"/>
              <a:t>Algumas atividades para a nota da semana serão pelo </a:t>
            </a:r>
            <a:r>
              <a:rPr lang="pt-BR" sz="3000" dirty="0" err="1"/>
              <a:t>forms</a:t>
            </a:r>
            <a:r>
              <a:rPr lang="pt-BR" sz="3000" dirty="0"/>
              <a:t>.</a:t>
            </a: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ADC67EC7-AEDF-404C-938C-1028B504C0E5}"/>
              </a:ext>
            </a:extLst>
          </p:cNvPr>
          <p:cNvCxnSpPr/>
          <p:nvPr/>
        </p:nvCxnSpPr>
        <p:spPr>
          <a:xfrm>
            <a:off x="178904" y="2667298"/>
            <a:ext cx="11595652" cy="0"/>
          </a:xfrm>
          <a:prstGeom prst="line">
            <a:avLst/>
          </a:prstGeom>
          <a:ln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434008" y="4430518"/>
            <a:ext cx="1120140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3000" dirty="0"/>
              <a:t>A nota será uma atividade por semana valendo 100 pontos (caso dê certo posso fazer no momento síncrono uma parte dela valendo 50, mas ainda irei ver)</a:t>
            </a:r>
          </a:p>
        </p:txBody>
      </p:sp>
      <p:cxnSp>
        <p:nvCxnSpPr>
          <p:cNvPr id="15" name="Conector reto 14"/>
          <p:cNvCxnSpPr/>
          <p:nvPr/>
        </p:nvCxnSpPr>
        <p:spPr>
          <a:xfrm>
            <a:off x="165052" y="4052749"/>
            <a:ext cx="11595652" cy="0"/>
          </a:xfrm>
          <a:prstGeom prst="line">
            <a:avLst/>
          </a:prstGeom>
          <a:ln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Jamboard - Free Software To Use for Remote Team-Building Program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778" y="2888759"/>
            <a:ext cx="942529" cy="942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CaixaDeTexto 15">
            <a:extLst>
              <a:ext uri="{FF2B5EF4-FFF2-40B4-BE49-F238E27FC236}">
                <a16:creationId xmlns:a16="http://schemas.microsoft.com/office/drawing/2014/main" id="{B228DC9F-970B-4542-971C-A626E466F7EF}"/>
              </a:ext>
            </a:extLst>
          </p:cNvPr>
          <p:cNvSpPr txBox="1"/>
          <p:nvPr/>
        </p:nvSpPr>
        <p:spPr>
          <a:xfrm>
            <a:off x="1696275" y="3120983"/>
            <a:ext cx="98463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3000" dirty="0"/>
              <a:t>Não será mais utilizado (o </a:t>
            </a:r>
            <a:r>
              <a:rPr lang="pt-BR" sz="3000" dirty="0" err="1"/>
              <a:t>padlet</a:t>
            </a:r>
            <a:r>
              <a:rPr lang="pt-BR" sz="3000" dirty="0"/>
              <a:t> talvez).</a:t>
            </a:r>
          </a:p>
        </p:txBody>
      </p:sp>
    </p:spTree>
    <p:extLst>
      <p:ext uri="{BB962C8B-B14F-4D97-AF65-F5344CB8AC3E}">
        <p14:creationId xmlns:p14="http://schemas.microsoft.com/office/powerpoint/2010/main" val="3019067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AF99EF9-8F0B-4F41-B4F0-BBEDD15B87F4}"/>
              </a:ext>
            </a:extLst>
          </p:cNvPr>
          <p:cNvSpPr txBox="1"/>
          <p:nvPr/>
        </p:nvSpPr>
        <p:spPr>
          <a:xfrm>
            <a:off x="417442" y="306387"/>
            <a:ext cx="10939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8DC63F"/>
                </a:solidFill>
              </a:rPr>
              <a:t>COMO VOU APRENDER?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406E7CA-2001-49F2-BED1-8EA4539E3277}"/>
              </a:ext>
            </a:extLst>
          </p:cNvPr>
          <p:cNvSpPr txBox="1"/>
          <p:nvPr/>
        </p:nvSpPr>
        <p:spPr>
          <a:xfrm>
            <a:off x="304800" y="995501"/>
            <a:ext cx="11489635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pt-BR" sz="2700" dirty="0"/>
              <a:t>Veja os materiais ANTES da aula;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pt-BR" sz="2700" dirty="0"/>
              <a:t>Aproveite bem o seu tempo e não PROCASTINE;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pt-BR" sz="2700" dirty="0"/>
              <a:t>Faça as atividades logo e no prazo, assim não vai ACUMULAR;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pt-BR" sz="2700" dirty="0"/>
              <a:t>Retire suas dúvidas nos momentos síncronos e marque C.A. – caso tenha necessidade;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pt-BR" sz="2700" dirty="0"/>
              <a:t>Evite se comparar aos outros e faça da forma que você achar melhor para você;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pt-BR" sz="2700" dirty="0"/>
              <a:t>Antes de culpar a professora verifique se você TENTOU TODAS AS POSSIBILIDADES e se você BUSCOU AJUDA;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pt-BR" sz="2700" dirty="0"/>
              <a:t>Pergunte, aprenda com seus colegas, tire suas dúvidas ANTES DE ENTREGAR AS ATIVIDADES;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pt-BR" sz="2700" dirty="0"/>
              <a:t>Estou à disposição pelo whats se precisar – mas não no domingo às 23h!!!!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pt-BR" sz="2700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A1ECFB21-2CB7-4D75-9ABA-B72C7272AA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2631" y="140493"/>
            <a:ext cx="1873837" cy="1873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370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AF99EF9-8F0B-4F41-B4F0-BBEDD15B87F4}"/>
              </a:ext>
            </a:extLst>
          </p:cNvPr>
          <p:cNvSpPr txBox="1"/>
          <p:nvPr/>
        </p:nvSpPr>
        <p:spPr>
          <a:xfrm>
            <a:off x="417443" y="717204"/>
            <a:ext cx="10939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8DC63F"/>
                </a:solidFill>
              </a:rPr>
              <a:t>COMO ENTRO EM CONTANTO COM A PROFESSORA?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6A3BEE0-C39D-443A-B201-216AD20A83DD}"/>
              </a:ext>
            </a:extLst>
          </p:cNvPr>
          <p:cNvSpPr txBox="1"/>
          <p:nvPr/>
        </p:nvSpPr>
        <p:spPr>
          <a:xfrm>
            <a:off x="417443" y="1347017"/>
            <a:ext cx="650681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/>
              <a:t>O contato poderá ser feito de duas formas:</a:t>
            </a:r>
          </a:p>
          <a:p>
            <a:endParaRPr lang="pt-BR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200" dirty="0">
                <a:solidFill>
                  <a:srgbClr val="FFC000"/>
                </a:solidFill>
              </a:rPr>
              <a:t>Via e-mail institucional: </a:t>
            </a:r>
            <a:r>
              <a:rPr lang="pt-BR" sz="2200" dirty="0"/>
              <a:t> cristiane.cruz@ifrn.edu.br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200" dirty="0">
                <a:solidFill>
                  <a:srgbClr val="FFC000"/>
                </a:solidFill>
              </a:rPr>
              <a:t>Via e-mail pessoal: </a:t>
            </a:r>
            <a:r>
              <a:rPr lang="pt-BR" sz="2200" dirty="0"/>
              <a:t>cristianebrito1978@gmail.com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200" dirty="0">
                <a:solidFill>
                  <a:srgbClr val="FFC000"/>
                </a:solidFill>
              </a:rPr>
              <a:t>Via formulário de dúvidas na página da disciplina: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189274E-B877-459F-8961-AA086F1162FB}"/>
              </a:ext>
            </a:extLst>
          </p:cNvPr>
          <p:cNvSpPr txBox="1"/>
          <p:nvPr/>
        </p:nvSpPr>
        <p:spPr>
          <a:xfrm>
            <a:off x="7310680" y="3524000"/>
            <a:ext cx="4651515" cy="1785104"/>
          </a:xfrm>
          <a:prstGeom prst="rect">
            <a:avLst/>
          </a:prstGeom>
          <a:solidFill>
            <a:srgbClr val="8DC63F">
              <a:alpha val="50196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200" dirty="0"/>
              <a:t>A comunicação </a:t>
            </a:r>
            <a:r>
              <a:rPr lang="pt-BR" sz="2200" b="1" dirty="0">
                <a:solidFill>
                  <a:srgbClr val="FFC000"/>
                </a:solidFill>
              </a:rPr>
              <a:t>via formulário </a:t>
            </a:r>
            <a:r>
              <a:rPr lang="pt-BR" sz="2200" dirty="0"/>
              <a:t>traz a </a:t>
            </a:r>
            <a:r>
              <a:rPr lang="pt-BR" sz="2200" b="1" dirty="0">
                <a:solidFill>
                  <a:srgbClr val="FFC000"/>
                </a:solidFill>
              </a:rPr>
              <a:t>vantagem</a:t>
            </a:r>
            <a:r>
              <a:rPr lang="pt-BR" sz="2200" dirty="0"/>
              <a:t> de que a professora automaticamente reconhece a qual turma a/o estudante que fez a pergunta pertence.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51FEA50-CA9F-4362-B598-FD0A8E7175E4}"/>
              </a:ext>
            </a:extLst>
          </p:cNvPr>
          <p:cNvSpPr txBox="1"/>
          <p:nvPr/>
        </p:nvSpPr>
        <p:spPr>
          <a:xfrm>
            <a:off x="417443" y="5585124"/>
            <a:ext cx="522393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dirty="0"/>
              <a:t>Exemplo do formulário de envio de dúvidas.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2"/>
          <a:srcRect l="19120" t="22173" r="19227" b="43655"/>
          <a:stretch/>
        </p:blipFill>
        <p:spPr>
          <a:xfrm>
            <a:off x="362326" y="3354573"/>
            <a:ext cx="6815833" cy="2123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079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AF99EF9-8F0B-4F41-B4F0-BBEDD15B87F4}"/>
              </a:ext>
            </a:extLst>
          </p:cNvPr>
          <p:cNvSpPr txBox="1"/>
          <p:nvPr/>
        </p:nvSpPr>
        <p:spPr>
          <a:xfrm>
            <a:off x="112645" y="0"/>
            <a:ext cx="903798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500" b="1" dirty="0">
                <a:solidFill>
                  <a:srgbClr val="8DC63F"/>
                </a:solidFill>
              </a:rPr>
              <a:t>HORÁRIO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65F072C-023F-4C2B-B23F-36543D08970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913" t="22469" r="19131" b="4131"/>
          <a:stretch/>
        </p:blipFill>
        <p:spPr>
          <a:xfrm>
            <a:off x="198783" y="784830"/>
            <a:ext cx="11767929" cy="5905144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7137751F-369E-4B48-BF30-73A82315325B}"/>
              </a:ext>
            </a:extLst>
          </p:cNvPr>
          <p:cNvSpPr txBox="1"/>
          <p:nvPr/>
        </p:nvSpPr>
        <p:spPr>
          <a:xfrm>
            <a:off x="2014330" y="3949148"/>
            <a:ext cx="10469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C.A.</a:t>
            </a:r>
          </a:p>
          <a:p>
            <a:pPr algn="just"/>
            <a:r>
              <a:rPr lang="pt-BR" sz="3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C.A.</a:t>
            </a:r>
          </a:p>
          <a:p>
            <a:pPr algn="just"/>
            <a:endParaRPr lang="pt-BR" sz="3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pt-BR" sz="3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8E19DE9-51D6-4563-8385-E6CE154E9DD3}"/>
              </a:ext>
            </a:extLst>
          </p:cNvPr>
          <p:cNvSpPr txBox="1"/>
          <p:nvPr/>
        </p:nvSpPr>
        <p:spPr>
          <a:xfrm>
            <a:off x="6096000" y="3949148"/>
            <a:ext cx="10469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C.A.</a:t>
            </a:r>
          </a:p>
          <a:p>
            <a:pPr algn="just"/>
            <a:r>
              <a:rPr lang="pt-BR" sz="3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C.A.</a:t>
            </a:r>
          </a:p>
          <a:p>
            <a:pPr algn="just"/>
            <a:endParaRPr lang="pt-BR" sz="3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pt-BR" sz="3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26190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AF99EF9-8F0B-4F41-B4F0-BBEDD15B87F4}"/>
              </a:ext>
            </a:extLst>
          </p:cNvPr>
          <p:cNvSpPr txBox="1"/>
          <p:nvPr/>
        </p:nvSpPr>
        <p:spPr>
          <a:xfrm>
            <a:off x="404193" y="22287"/>
            <a:ext cx="903798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500" b="1" dirty="0">
                <a:solidFill>
                  <a:srgbClr val="8DC63F"/>
                </a:solidFill>
              </a:rPr>
              <a:t>CRONOGRAMA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E8B4664-812A-4862-B041-BC3E57B9CE3D}"/>
              </a:ext>
            </a:extLst>
          </p:cNvPr>
          <p:cNvSpPr txBox="1"/>
          <p:nvPr/>
        </p:nvSpPr>
        <p:spPr>
          <a:xfrm>
            <a:off x="288235" y="807117"/>
            <a:ext cx="1161552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FFFF00"/>
                </a:solidFill>
              </a:rPr>
              <a:t>20/01/2021 – </a:t>
            </a:r>
            <a:r>
              <a:rPr lang="pt-BR" sz="2800" dirty="0"/>
              <a:t>FUTURO COM WILL – EXPLICAÇÃO E ATIVIDADE </a:t>
            </a:r>
          </a:p>
          <a:p>
            <a:r>
              <a:rPr lang="pt-BR" sz="2800" dirty="0">
                <a:solidFill>
                  <a:srgbClr val="FFFF00"/>
                </a:solidFill>
              </a:rPr>
              <a:t>25/01/2021 – </a:t>
            </a:r>
            <a:r>
              <a:rPr lang="pt-BR" sz="2800" dirty="0"/>
              <a:t>FUTURO COM BE GOING TO – EXPLICAÇÃO </a:t>
            </a:r>
          </a:p>
          <a:p>
            <a:r>
              <a:rPr lang="pt-BR" sz="2800" dirty="0">
                <a:solidFill>
                  <a:srgbClr val="FFFF00"/>
                </a:solidFill>
              </a:rPr>
              <a:t>27/01/2021 – </a:t>
            </a:r>
            <a:r>
              <a:rPr lang="pt-BR" sz="2800" dirty="0"/>
              <a:t>COMPARAÇÃO ENTRE FUTURO COM WILL E BE GOING TO – ATIVIDADE SEMANAL</a:t>
            </a:r>
          </a:p>
          <a:p>
            <a:r>
              <a:rPr lang="pt-BR" sz="2800" dirty="0">
                <a:solidFill>
                  <a:srgbClr val="FFFF00"/>
                </a:solidFill>
              </a:rPr>
              <a:t>03/02/2021 – </a:t>
            </a:r>
            <a:r>
              <a:rPr lang="pt-BR" sz="2800" dirty="0"/>
              <a:t>FUTURO COM PRESENT PROGRESSIVE/CONTINUOUS</a:t>
            </a:r>
          </a:p>
          <a:p>
            <a:r>
              <a:rPr lang="pt-BR" sz="2800" dirty="0">
                <a:solidFill>
                  <a:srgbClr val="FFFF00"/>
                </a:solidFill>
              </a:rPr>
              <a:t>05/02/2021 – </a:t>
            </a:r>
            <a:r>
              <a:rPr lang="pt-BR" sz="2800" dirty="0"/>
              <a:t>FUTURO COM PRESENT PROGRESSIVE/CONTINUOUS – ATIVIDADE SEMANAL</a:t>
            </a:r>
          </a:p>
          <a:p>
            <a:r>
              <a:rPr lang="pt-BR" sz="2800" dirty="0">
                <a:solidFill>
                  <a:srgbClr val="FFFF00"/>
                </a:solidFill>
              </a:rPr>
              <a:t>08/02/2021 – </a:t>
            </a:r>
            <a:r>
              <a:rPr lang="pt-BR" sz="2800" dirty="0"/>
              <a:t>FUTURO COM SIMPLE PRESENT</a:t>
            </a:r>
          </a:p>
          <a:p>
            <a:r>
              <a:rPr lang="pt-BR" sz="2800" dirty="0">
                <a:solidFill>
                  <a:srgbClr val="FFFF00"/>
                </a:solidFill>
              </a:rPr>
              <a:t>10/02/2021 – </a:t>
            </a:r>
            <a:r>
              <a:rPr lang="pt-BR" sz="2800" dirty="0"/>
              <a:t>FUTURO COM SIMPLE PRESENT – ATIVIDADE SEMANAL </a:t>
            </a:r>
          </a:p>
          <a:p>
            <a:r>
              <a:rPr lang="pt-BR" sz="2800" dirty="0">
                <a:solidFill>
                  <a:schemeClr val="bg1"/>
                </a:solidFill>
                <a:highlight>
                  <a:srgbClr val="FFFF00"/>
                </a:highlight>
              </a:rPr>
              <a:t>15/02/2021 – CARNAVAL</a:t>
            </a:r>
          </a:p>
          <a:p>
            <a:r>
              <a:rPr lang="pt-BR" sz="2800" dirty="0">
                <a:solidFill>
                  <a:schemeClr val="bg1"/>
                </a:solidFill>
                <a:highlight>
                  <a:srgbClr val="FFFF00"/>
                </a:highlight>
              </a:rPr>
              <a:t>17/02/2021 – CARNAVAL</a:t>
            </a:r>
          </a:p>
          <a:p>
            <a:r>
              <a:rPr lang="pt-BR" sz="2800" dirty="0">
                <a:solidFill>
                  <a:srgbClr val="FFFF00"/>
                </a:solidFill>
              </a:rPr>
              <a:t>22/02/2021 – </a:t>
            </a:r>
            <a:r>
              <a:rPr lang="pt-BR" sz="2800" dirty="0"/>
              <a:t>RESULTADOS, REPOSIÇÃO E REVISÃO.</a:t>
            </a:r>
            <a:endParaRPr lang="pt-BR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45374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a">
  <a:themeElements>
    <a:clrScheme name="Galeri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1031</TotalTime>
  <Words>412</Words>
  <Application>Microsoft Office PowerPoint</Application>
  <PresentationFormat>Widescreen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Gill Sans MT</vt:lpstr>
      <vt:lpstr>Wingdings</vt:lpstr>
      <vt:lpstr>Galeria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Jr</dc:creator>
  <cp:lastModifiedBy>Cristiane de Brito Cruz</cp:lastModifiedBy>
  <cp:revision>141</cp:revision>
  <dcterms:created xsi:type="dcterms:W3CDTF">2020-09-21T11:09:05Z</dcterms:created>
  <dcterms:modified xsi:type="dcterms:W3CDTF">2021-01-18T22:32:23Z</dcterms:modified>
</cp:coreProperties>
</file>