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9"/>
  </p:notesMasterIdLst>
  <p:handoutMasterIdLst>
    <p:handoutMasterId r:id="rId40"/>
  </p:handoutMasterIdLst>
  <p:sldIdLst>
    <p:sldId id="257" r:id="rId2"/>
    <p:sldId id="269" r:id="rId3"/>
    <p:sldId id="291" r:id="rId4"/>
    <p:sldId id="258" r:id="rId5"/>
    <p:sldId id="259" r:id="rId6"/>
    <p:sldId id="292" r:id="rId7"/>
    <p:sldId id="260" r:id="rId8"/>
    <p:sldId id="261" r:id="rId9"/>
    <p:sldId id="264" r:id="rId10"/>
    <p:sldId id="265" r:id="rId11"/>
    <p:sldId id="266" r:id="rId12"/>
    <p:sldId id="262" r:id="rId13"/>
    <p:sldId id="263" r:id="rId14"/>
    <p:sldId id="267" r:id="rId15"/>
    <p:sldId id="268" r:id="rId16"/>
    <p:sldId id="293" r:id="rId17"/>
    <p:sldId id="280" r:id="rId18"/>
    <p:sldId id="281" r:id="rId19"/>
    <p:sldId id="270" r:id="rId20"/>
    <p:sldId id="282" r:id="rId21"/>
    <p:sldId id="271" r:id="rId22"/>
    <p:sldId id="283" r:id="rId23"/>
    <p:sldId id="272" r:id="rId24"/>
    <p:sldId id="284" r:id="rId25"/>
    <p:sldId id="273" r:id="rId26"/>
    <p:sldId id="285" r:id="rId27"/>
    <p:sldId id="274" r:id="rId28"/>
    <p:sldId id="286" r:id="rId29"/>
    <p:sldId id="276" r:id="rId30"/>
    <p:sldId id="287" r:id="rId31"/>
    <p:sldId id="275" r:id="rId32"/>
    <p:sldId id="288" r:id="rId33"/>
    <p:sldId id="277" r:id="rId34"/>
    <p:sldId id="289" r:id="rId35"/>
    <p:sldId id="278" r:id="rId36"/>
    <p:sldId id="290" r:id="rId37"/>
    <p:sldId id="279" r:id="rId38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3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A170B22-A4BB-4708-B0CE-A73E8306129B}" type="datetime1">
              <a:rPr lang="pt-BR" smtClean="0"/>
              <a:t>18/01/2021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245E56-2EE9-450B-A671-BE5C90BAC91C}" type="datetime1">
              <a:rPr lang="pt-BR" smtClean="0"/>
              <a:t>18/01/2021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4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2F3AF6F7-5911-45C3-BE0F-7F38FEFE43FA}" type="datetime1">
              <a:rPr lang="pt-BR" smtClean="0"/>
              <a:t>18/01/2021</a:t>
            </a:fld>
            <a:endParaRPr lang="en-US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0C3F0E-1EAD-419A-B8F3-CB7CDE6B1E86}" type="datetime1">
              <a:rPr lang="pt-BR" smtClean="0"/>
              <a:t>18/01/2021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74CCBA-3812-426F-BA8C-8BC3E97D7FB5}" type="datetime1">
              <a:rPr lang="pt-BR" smtClean="0"/>
              <a:t>18/01/2021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8C737E-092E-4203-A347-8410086932C6}" type="datetime1">
              <a:rPr lang="pt-BR" smtClean="0"/>
              <a:t>18/01/2021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4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494319B4-ED34-4D08-91C0-F7E8BD9417E6}" type="datetime1">
              <a:rPr lang="pt-BR" smtClean="0"/>
              <a:t>18/01/2021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D1C28D-3F4C-4305-9CD5-9949626E9ED5}" type="datetime1">
              <a:rPr lang="pt-BR" smtClean="0"/>
              <a:t>18/01/2021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5F8630-DFFC-437C-A718-61BE3F548C4E}" type="datetime1">
              <a:rPr lang="pt-BR" smtClean="0"/>
              <a:t>18/01/2021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12AD8E-909B-47FE-B3D6-961E1D2E7A49}" type="datetime1">
              <a:rPr lang="pt-BR" smtClean="0"/>
              <a:t>18/01/2021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0BF672-AFC3-4C39-AA84-C1113D4307F1}" type="datetime1">
              <a:rPr lang="pt-BR" smtClean="0"/>
              <a:t>18/01/2021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dirty="0"/>
              <a:t>Clique para editar o texto 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B01F5550-97CC-4F3B-A34B-FE39BFD06EF0}" type="datetime1">
              <a:rPr lang="pt-BR" smtClean="0"/>
              <a:t>18/01/2021</a:t>
            </a:fld>
            <a:endParaRPr lang="en-US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Espaço Reservado para o Número do Slid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dirty="0"/>
              <a:t>Clique no ícone para adicionar uma imagem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7975B8C2-382E-4F5E-B0CE-7E0EEF75E017}" type="datetime1">
              <a:rPr lang="pt-BR" smtClean="0"/>
              <a:t>18/01/2021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dirty="0"/>
              <a:t>Clique para editar o texto Mestre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ângu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1DF2A3A-30FD-464E-8202-27A276433376}" type="datetime1">
              <a:rPr lang="pt-BR" smtClean="0"/>
              <a:t>18/01/2021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Retângulo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pt-BR" sz="4400" b="1" dirty="0" err="1">
                <a:solidFill>
                  <a:schemeClr val="tx1"/>
                </a:solidFill>
              </a:rPr>
              <a:t>S</a:t>
            </a:r>
            <a:r>
              <a:rPr lang="pt-br" sz="4400" b="1" dirty="0" err="1">
                <a:solidFill>
                  <a:schemeClr val="tx1"/>
                </a:solidFill>
              </a:rPr>
              <a:t>imple</a:t>
            </a:r>
            <a:r>
              <a:rPr lang="pt-br" sz="4400" b="1" dirty="0">
                <a:solidFill>
                  <a:schemeClr val="tx1"/>
                </a:solidFill>
              </a:rPr>
              <a:t> future tense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BR" b="1" dirty="0" err="1">
                <a:solidFill>
                  <a:schemeClr val="tx1"/>
                </a:solidFill>
              </a:rPr>
              <a:t>T</a:t>
            </a:r>
            <a:r>
              <a:rPr lang="pt-br" b="1" dirty="0" err="1">
                <a:solidFill>
                  <a:schemeClr val="tx1"/>
                </a:solidFill>
              </a:rPr>
              <a:t>eacher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C</a:t>
            </a:r>
            <a:r>
              <a:rPr lang="pt-br" b="1" dirty="0">
                <a:solidFill>
                  <a:schemeClr val="tx1"/>
                </a:solidFill>
              </a:rPr>
              <a:t>ristiane de Brito Cruz</a:t>
            </a:r>
          </a:p>
        </p:txBody>
      </p:sp>
      <p:pic>
        <p:nvPicPr>
          <p:cNvPr id="7" name="image8.png" descr="Resultado de imagem para ifrn currais novos">
            <a:extLst>
              <a:ext uri="{FF2B5EF4-FFF2-40B4-BE49-F238E27FC236}">
                <a16:creationId xmlns:a16="http://schemas.microsoft.com/office/drawing/2014/main" id="{78101304-8FD2-43CD-AA36-EB465F353D1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4419" y="4214191"/>
            <a:ext cx="2065469" cy="247306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243562-E67B-459D-9E3E-80C0F277E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85" y="3664536"/>
            <a:ext cx="5277677" cy="202064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3000" dirty="0"/>
              <a:t>Junto aos pronomes </a:t>
            </a:r>
            <a:r>
              <a:rPr lang="pt-BR" sz="3000" b="1" dirty="0"/>
              <a:t>"I" </a:t>
            </a:r>
            <a:r>
              <a:rPr lang="pt-BR" sz="3000" dirty="0"/>
              <a:t>ou </a:t>
            </a:r>
            <a:r>
              <a:rPr lang="pt-BR" sz="3000" b="1" dirty="0"/>
              <a:t>"</a:t>
            </a:r>
            <a:r>
              <a:rPr lang="pt-BR" sz="3000" b="1" dirty="0" err="1"/>
              <a:t>we</a:t>
            </a:r>
            <a:r>
              <a:rPr lang="pt-BR" sz="3000" b="1" dirty="0"/>
              <a:t>", </a:t>
            </a:r>
            <a:r>
              <a:rPr lang="pt-BR" sz="3000" dirty="0"/>
              <a:t>para indicar uma </a:t>
            </a:r>
            <a:r>
              <a:rPr lang="pt-BR" sz="3000" b="1" dirty="0"/>
              <a:t>decisão espontânea</a:t>
            </a:r>
            <a:r>
              <a:rPr lang="pt-BR" sz="30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30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30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6" y="920890"/>
            <a:ext cx="5015947" cy="250811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3200" dirty="0">
                <a:solidFill>
                  <a:schemeClr val="tx1"/>
                </a:solidFill>
              </a:rPr>
              <a:t>O</a:t>
            </a:r>
            <a:r>
              <a:rPr lang="pt-br" sz="3200" dirty="0">
                <a:solidFill>
                  <a:schemeClr val="tx1"/>
                </a:solidFill>
              </a:rPr>
              <a:t> “</a:t>
            </a:r>
            <a:r>
              <a:rPr lang="pt-br" sz="3200" b="1" dirty="0" err="1">
                <a:solidFill>
                  <a:schemeClr val="tx1"/>
                </a:solidFill>
              </a:rPr>
              <a:t>Simple</a:t>
            </a:r>
            <a:r>
              <a:rPr lang="pt-br" sz="3200" b="1" dirty="0">
                <a:solidFill>
                  <a:schemeClr val="tx1"/>
                </a:solidFill>
              </a:rPr>
              <a:t> Future Tense</a:t>
            </a:r>
            <a:r>
              <a:rPr lang="pt-br" sz="3200" dirty="0">
                <a:solidFill>
                  <a:schemeClr val="tx1"/>
                </a:solidFill>
              </a:rPr>
              <a:t>” em inglês é formado pelo auxiliar </a:t>
            </a:r>
            <a:r>
              <a:rPr lang="pt-br" sz="3200" b="1" dirty="0" err="1">
                <a:solidFill>
                  <a:srgbClr val="FF0000"/>
                </a:solidFill>
              </a:rPr>
              <a:t>will</a:t>
            </a:r>
            <a:r>
              <a:rPr lang="pt-br" sz="3200" dirty="0">
                <a:solidFill>
                  <a:schemeClr val="tx1"/>
                </a:solidFill>
              </a:rPr>
              <a:t> e é usado para: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9F707E1-C445-476B-9C16-1AED5CABA7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1"/>
          <a:stretch/>
        </p:blipFill>
        <p:spPr>
          <a:xfrm>
            <a:off x="5883962" y="394185"/>
            <a:ext cx="5935729" cy="607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92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243562-E67B-459D-9E3E-80C0F277E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85" y="3664536"/>
            <a:ext cx="5277677" cy="202064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3000" dirty="0"/>
              <a:t>Junto aos pronomes </a:t>
            </a:r>
            <a:r>
              <a:rPr lang="pt-BR" sz="3000" b="1" dirty="0"/>
              <a:t>"I" </a:t>
            </a:r>
            <a:r>
              <a:rPr lang="pt-BR" sz="3000" dirty="0"/>
              <a:t>ou </a:t>
            </a:r>
            <a:r>
              <a:rPr lang="pt-BR" sz="3000" b="1" dirty="0"/>
              <a:t>"</a:t>
            </a:r>
            <a:r>
              <a:rPr lang="pt-BR" sz="3000" b="1" dirty="0" err="1"/>
              <a:t>we</a:t>
            </a:r>
            <a:r>
              <a:rPr lang="pt-BR" sz="3000" b="1" dirty="0"/>
              <a:t>", </a:t>
            </a:r>
            <a:r>
              <a:rPr lang="pt-BR" sz="3000" dirty="0"/>
              <a:t>para indicar uma </a:t>
            </a:r>
            <a:r>
              <a:rPr lang="pt-BR" sz="3000" b="1" dirty="0"/>
              <a:t>decisão espontânea</a:t>
            </a:r>
            <a:r>
              <a:rPr lang="pt-BR" sz="30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30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30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6" y="920890"/>
            <a:ext cx="5015947" cy="250811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3200" dirty="0">
                <a:solidFill>
                  <a:schemeClr val="tx1"/>
                </a:solidFill>
              </a:rPr>
              <a:t>O</a:t>
            </a:r>
            <a:r>
              <a:rPr lang="pt-br" sz="3200" dirty="0">
                <a:solidFill>
                  <a:schemeClr val="tx1"/>
                </a:solidFill>
              </a:rPr>
              <a:t> “</a:t>
            </a:r>
            <a:r>
              <a:rPr lang="pt-br" sz="3200" b="1" dirty="0" err="1">
                <a:solidFill>
                  <a:schemeClr val="tx1"/>
                </a:solidFill>
              </a:rPr>
              <a:t>Simple</a:t>
            </a:r>
            <a:r>
              <a:rPr lang="pt-br" sz="3200" b="1" dirty="0">
                <a:solidFill>
                  <a:schemeClr val="tx1"/>
                </a:solidFill>
              </a:rPr>
              <a:t> Future Tense</a:t>
            </a:r>
            <a:r>
              <a:rPr lang="pt-br" sz="3200" dirty="0">
                <a:solidFill>
                  <a:schemeClr val="tx1"/>
                </a:solidFill>
              </a:rPr>
              <a:t>” em inglês é formado pelo auxiliar </a:t>
            </a:r>
            <a:r>
              <a:rPr lang="pt-br" sz="3200" b="1" dirty="0" err="1">
                <a:solidFill>
                  <a:srgbClr val="FF0000"/>
                </a:solidFill>
              </a:rPr>
              <a:t>will</a:t>
            </a:r>
            <a:r>
              <a:rPr lang="pt-br" sz="3200" dirty="0">
                <a:solidFill>
                  <a:schemeClr val="tx1"/>
                </a:solidFill>
              </a:rPr>
              <a:t> e é usado para: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F8EA7939-C145-412A-B9D6-B4D2474BCC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3961" y="379879"/>
          <a:ext cx="5935729" cy="6098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5342857" imgH="3962953" progId="Paint.Picture">
                  <p:embed/>
                </p:oleObj>
              </mc:Choice>
              <mc:Fallback>
                <p:oleObj name="Imagem de Bitmap" r:id="rId2" imgW="5342857" imgH="3962953" progId="Paint.Picture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F8EA7939-C145-412A-B9D6-B4D2474BCC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961" y="379879"/>
                        <a:ext cx="5935729" cy="60986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6775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243562-E67B-459D-9E3E-80C0F277E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782" y="3767066"/>
            <a:ext cx="6867940" cy="227592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3000" dirty="0"/>
              <a:t>Junto ao pronome </a:t>
            </a:r>
            <a:r>
              <a:rPr lang="pt-BR" sz="3000" b="1" dirty="0"/>
              <a:t>"I" </a:t>
            </a:r>
            <a:r>
              <a:rPr lang="pt-BR" sz="3000" dirty="0"/>
              <a:t>na forma </a:t>
            </a:r>
            <a:r>
              <a:rPr lang="pt-BR" sz="3000" b="1" dirty="0"/>
              <a:t>interrogativa </a:t>
            </a:r>
            <a:r>
              <a:rPr lang="pt-BR" sz="3000" dirty="0"/>
              <a:t>para fazer uma </a:t>
            </a:r>
            <a:r>
              <a:rPr lang="pt-BR" sz="3000" b="1" dirty="0"/>
              <a:t>oferta</a:t>
            </a:r>
            <a:r>
              <a:rPr lang="pt-BR" sz="3000" dirty="0"/>
              <a:t>;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6" y="920890"/>
            <a:ext cx="5015947" cy="250811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3200" dirty="0">
                <a:solidFill>
                  <a:schemeClr val="tx1"/>
                </a:solidFill>
              </a:rPr>
              <a:t>O</a:t>
            </a:r>
            <a:r>
              <a:rPr lang="pt-br" sz="3200" dirty="0">
                <a:solidFill>
                  <a:schemeClr val="tx1"/>
                </a:solidFill>
              </a:rPr>
              <a:t> “</a:t>
            </a:r>
            <a:r>
              <a:rPr lang="pt-br" sz="3200" b="1" dirty="0" err="1">
                <a:solidFill>
                  <a:schemeClr val="tx1"/>
                </a:solidFill>
              </a:rPr>
              <a:t>Simple</a:t>
            </a:r>
            <a:r>
              <a:rPr lang="pt-br" sz="3200" b="1" dirty="0">
                <a:solidFill>
                  <a:schemeClr val="tx1"/>
                </a:solidFill>
              </a:rPr>
              <a:t> Future Tense</a:t>
            </a:r>
            <a:r>
              <a:rPr lang="pt-br" sz="3200" dirty="0">
                <a:solidFill>
                  <a:schemeClr val="tx1"/>
                </a:solidFill>
              </a:rPr>
              <a:t>” em inglês às vezes é formado pelo auxiliar </a:t>
            </a:r>
            <a:r>
              <a:rPr lang="pt-br" sz="3200" b="1" dirty="0" err="1">
                <a:solidFill>
                  <a:srgbClr val="FF0000"/>
                </a:solidFill>
              </a:rPr>
              <a:t>shall</a:t>
            </a:r>
            <a:r>
              <a:rPr lang="pt-br" sz="3200" dirty="0">
                <a:solidFill>
                  <a:schemeClr val="tx1"/>
                </a:solidFill>
              </a:rPr>
              <a:t> e é usado para: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692141-B6B7-4F68-8E01-D58F92936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37" b="3804"/>
          <a:stretch/>
        </p:blipFill>
        <p:spPr bwMode="auto">
          <a:xfrm>
            <a:off x="5701749" y="380865"/>
            <a:ext cx="3838816" cy="290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A8CCE29-43B0-4EDD-8A9F-28D17D78E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5"/>
          <a:stretch/>
        </p:blipFill>
        <p:spPr bwMode="auto">
          <a:xfrm>
            <a:off x="8057322" y="3282238"/>
            <a:ext cx="3750365" cy="319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134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243562-E67B-459D-9E3E-80C0F277E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3664536"/>
            <a:ext cx="5403575" cy="265675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3000" dirty="0"/>
              <a:t>Junto ao </a:t>
            </a:r>
            <a:r>
              <a:rPr lang="pt-BR" sz="3000" dirty="0" err="1"/>
              <a:t>proneme</a:t>
            </a:r>
            <a:r>
              <a:rPr lang="pt-BR" sz="3000" dirty="0"/>
              <a:t> "</a:t>
            </a:r>
            <a:r>
              <a:rPr lang="pt-BR" sz="3000" b="1" dirty="0" err="1"/>
              <a:t>we</a:t>
            </a:r>
            <a:r>
              <a:rPr lang="pt-BR" sz="3000" dirty="0"/>
              <a:t>" na forma </a:t>
            </a:r>
            <a:r>
              <a:rPr lang="pt-BR" sz="3000" b="1" dirty="0"/>
              <a:t>interrogativa </a:t>
            </a:r>
            <a:r>
              <a:rPr lang="pt-BR" sz="3000" dirty="0"/>
              <a:t>para fazer uma </a:t>
            </a:r>
            <a:r>
              <a:rPr lang="pt-BR" sz="3000" b="1" dirty="0"/>
              <a:t>sugestão</a:t>
            </a:r>
            <a:r>
              <a:rPr lang="pt-BR" sz="30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3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60BB905-ACF0-4302-AD6C-599A3E74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34" y="403356"/>
            <a:ext cx="6192080" cy="606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9EFF167-59BF-492D-AB82-78D35D87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6" y="920890"/>
            <a:ext cx="5015947" cy="250811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3200" dirty="0">
                <a:solidFill>
                  <a:schemeClr val="tx1"/>
                </a:solidFill>
              </a:rPr>
              <a:t>O</a:t>
            </a:r>
            <a:r>
              <a:rPr lang="pt-br" sz="3200" dirty="0">
                <a:solidFill>
                  <a:schemeClr val="tx1"/>
                </a:solidFill>
              </a:rPr>
              <a:t> “</a:t>
            </a:r>
            <a:r>
              <a:rPr lang="pt-br" sz="3200" b="1" dirty="0" err="1">
                <a:solidFill>
                  <a:schemeClr val="tx1"/>
                </a:solidFill>
              </a:rPr>
              <a:t>Simple</a:t>
            </a:r>
            <a:r>
              <a:rPr lang="pt-br" sz="3200" b="1" dirty="0">
                <a:solidFill>
                  <a:schemeClr val="tx1"/>
                </a:solidFill>
              </a:rPr>
              <a:t> Future Tense</a:t>
            </a:r>
            <a:r>
              <a:rPr lang="pt-br" sz="3200" dirty="0">
                <a:solidFill>
                  <a:schemeClr val="tx1"/>
                </a:solidFill>
              </a:rPr>
              <a:t>” em inglês às vezes é formado pelo auxiliar </a:t>
            </a:r>
            <a:r>
              <a:rPr lang="pt-br" sz="3200" b="1" dirty="0" err="1">
                <a:solidFill>
                  <a:srgbClr val="FF0000"/>
                </a:solidFill>
              </a:rPr>
              <a:t>shall</a:t>
            </a:r>
            <a:r>
              <a:rPr lang="pt-br" sz="3200" dirty="0">
                <a:solidFill>
                  <a:schemeClr val="tx1"/>
                </a:solidFill>
              </a:rPr>
              <a:t> e é usado para:</a:t>
            </a:r>
          </a:p>
        </p:txBody>
      </p:sp>
    </p:spTree>
    <p:extLst>
      <p:ext uri="{BB962C8B-B14F-4D97-AF65-F5344CB8AC3E}">
        <p14:creationId xmlns:p14="http://schemas.microsoft.com/office/powerpoint/2010/main" val="3875954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243562-E67B-459D-9E3E-80C0F277E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20" y="3429000"/>
            <a:ext cx="5277677" cy="273325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3000" dirty="0"/>
              <a:t>Junto ao pronome </a:t>
            </a:r>
            <a:r>
              <a:rPr lang="pt-BR" sz="3000" b="1" dirty="0"/>
              <a:t>"I" </a:t>
            </a:r>
            <a:r>
              <a:rPr lang="pt-BR" sz="3000" dirty="0"/>
              <a:t>na forma </a:t>
            </a:r>
            <a:r>
              <a:rPr lang="pt-BR" sz="3000" b="1" dirty="0"/>
              <a:t>interrogativa </a:t>
            </a:r>
            <a:r>
              <a:rPr lang="pt-BR" sz="3000" dirty="0"/>
              <a:t>para </a:t>
            </a:r>
            <a:r>
              <a:rPr lang="pt-BR" sz="3000" b="1" dirty="0"/>
              <a:t>pedir conselhos ou instruções;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30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3000" dirty="0"/>
          </a:p>
          <a:p>
            <a:pPr>
              <a:buFont typeface="Wingdings" panose="05000000000000000000" pitchFamily="2" charset="2"/>
              <a:buChar char="ü"/>
            </a:pPr>
            <a:endParaRPr lang="pt-BR" sz="30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30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122" name="Picture 2" descr="Psalm 116:12 What shall I render to the LORD for all his benefits toward me?">
            <a:extLst>
              <a:ext uri="{FF2B5EF4-FFF2-40B4-BE49-F238E27FC236}">
                <a16:creationId xmlns:a16="http://schemas.microsoft.com/office/drawing/2014/main" id="{D197E2F2-3651-4BF2-BBE6-E46844488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33" y="393132"/>
            <a:ext cx="6306373" cy="605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D1A33547-5F6E-43E1-8EBC-9C3E84FFD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6" y="920890"/>
            <a:ext cx="5015947" cy="250811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3200" dirty="0">
                <a:solidFill>
                  <a:schemeClr val="tx1"/>
                </a:solidFill>
              </a:rPr>
              <a:t>O</a:t>
            </a:r>
            <a:r>
              <a:rPr lang="pt-br" sz="3200" dirty="0">
                <a:solidFill>
                  <a:schemeClr val="tx1"/>
                </a:solidFill>
              </a:rPr>
              <a:t> “</a:t>
            </a:r>
            <a:r>
              <a:rPr lang="pt-br" sz="3200" b="1" dirty="0" err="1">
                <a:solidFill>
                  <a:schemeClr val="tx1"/>
                </a:solidFill>
              </a:rPr>
              <a:t>Simple</a:t>
            </a:r>
            <a:r>
              <a:rPr lang="pt-br" sz="3200" b="1" dirty="0">
                <a:solidFill>
                  <a:schemeClr val="tx1"/>
                </a:solidFill>
              </a:rPr>
              <a:t> Future Tense</a:t>
            </a:r>
            <a:r>
              <a:rPr lang="pt-br" sz="3200" dirty="0">
                <a:solidFill>
                  <a:schemeClr val="tx1"/>
                </a:solidFill>
              </a:rPr>
              <a:t>” em inglês às vezes é formado pelo auxiliar </a:t>
            </a:r>
            <a:r>
              <a:rPr lang="pt-br" sz="3200" b="1" dirty="0" err="1">
                <a:solidFill>
                  <a:srgbClr val="FF0000"/>
                </a:solidFill>
              </a:rPr>
              <a:t>shall</a:t>
            </a:r>
            <a:r>
              <a:rPr lang="pt-br" sz="3200" dirty="0">
                <a:solidFill>
                  <a:schemeClr val="tx1"/>
                </a:solidFill>
              </a:rPr>
              <a:t> e é usado para:</a:t>
            </a:r>
          </a:p>
        </p:txBody>
      </p:sp>
    </p:spTree>
    <p:extLst>
      <p:ext uri="{BB962C8B-B14F-4D97-AF65-F5344CB8AC3E}">
        <p14:creationId xmlns:p14="http://schemas.microsoft.com/office/powerpoint/2010/main" val="201922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243562-E67B-459D-9E3E-80C0F277E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20" y="3429000"/>
            <a:ext cx="5277677" cy="273325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3000" dirty="0"/>
              <a:t>Junto ao pronome </a:t>
            </a:r>
            <a:r>
              <a:rPr lang="pt-BR" sz="3000" b="1" dirty="0"/>
              <a:t>“</a:t>
            </a:r>
            <a:r>
              <a:rPr lang="pt-BR" sz="3000" b="1" dirty="0" err="1"/>
              <a:t>you</a:t>
            </a:r>
            <a:r>
              <a:rPr lang="pt-BR" sz="3000" b="1" dirty="0"/>
              <a:t>" </a:t>
            </a:r>
            <a:r>
              <a:rPr lang="pt-BR" sz="3000" dirty="0"/>
              <a:t>para </a:t>
            </a:r>
            <a:r>
              <a:rPr lang="pt-BR" sz="3000" b="1" dirty="0"/>
              <a:t>dar ordens.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30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3000" dirty="0"/>
          </a:p>
          <a:p>
            <a:pPr>
              <a:buFont typeface="Wingdings" panose="05000000000000000000" pitchFamily="2" charset="2"/>
              <a:buChar char="ü"/>
            </a:pPr>
            <a:endParaRPr lang="pt-BR" sz="30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30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148" name="Picture 4" descr="Meme: &quot;COVID-19 You shall not pass!&quot; - All Templates - Meme-arsenal.com">
            <a:extLst>
              <a:ext uri="{FF2B5EF4-FFF2-40B4-BE49-F238E27FC236}">
                <a16:creationId xmlns:a16="http://schemas.microsoft.com/office/drawing/2014/main" id="{2D2FCD28-3FD8-479B-BBA3-5BD865BF9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8"/>
          <a:stretch/>
        </p:blipFill>
        <p:spPr bwMode="auto">
          <a:xfrm>
            <a:off x="5622233" y="386098"/>
            <a:ext cx="6211958" cy="609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BAC1DCD3-4764-4042-BF6E-0E4BF3F86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6" y="920890"/>
            <a:ext cx="5015947" cy="250811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3200" dirty="0">
                <a:solidFill>
                  <a:schemeClr val="tx1"/>
                </a:solidFill>
              </a:rPr>
              <a:t>O</a:t>
            </a:r>
            <a:r>
              <a:rPr lang="pt-br" sz="3200" dirty="0">
                <a:solidFill>
                  <a:schemeClr val="tx1"/>
                </a:solidFill>
              </a:rPr>
              <a:t> “</a:t>
            </a:r>
            <a:r>
              <a:rPr lang="pt-br" sz="3200" b="1" dirty="0" err="1">
                <a:solidFill>
                  <a:schemeClr val="tx1"/>
                </a:solidFill>
              </a:rPr>
              <a:t>Simple</a:t>
            </a:r>
            <a:r>
              <a:rPr lang="pt-br" sz="3200" b="1" dirty="0">
                <a:solidFill>
                  <a:schemeClr val="tx1"/>
                </a:solidFill>
              </a:rPr>
              <a:t> Future Tense</a:t>
            </a:r>
            <a:r>
              <a:rPr lang="pt-br" sz="3200" dirty="0">
                <a:solidFill>
                  <a:schemeClr val="tx1"/>
                </a:solidFill>
              </a:rPr>
              <a:t>” em inglês às vezes é formado pelo auxiliar </a:t>
            </a:r>
            <a:r>
              <a:rPr lang="pt-br" sz="3200" b="1" dirty="0" err="1">
                <a:solidFill>
                  <a:srgbClr val="FF0000"/>
                </a:solidFill>
              </a:rPr>
              <a:t>shall</a:t>
            </a:r>
            <a:r>
              <a:rPr lang="pt-br" sz="3200" dirty="0">
                <a:solidFill>
                  <a:schemeClr val="tx1"/>
                </a:solidFill>
              </a:rPr>
              <a:t> e é usado para:</a:t>
            </a:r>
          </a:p>
        </p:txBody>
      </p:sp>
    </p:spTree>
    <p:extLst>
      <p:ext uri="{BB962C8B-B14F-4D97-AF65-F5344CB8AC3E}">
        <p14:creationId xmlns:p14="http://schemas.microsoft.com/office/powerpoint/2010/main" val="2653814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4FE9747-8621-46FD-9C96-E8AEDC732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4052" y="463832"/>
            <a:ext cx="9349409" cy="36244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Previsão de futuro;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Futuro incerto (não planejado);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Acompanhado de “</a:t>
            </a:r>
            <a:r>
              <a:rPr lang="pt-B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probably</a:t>
            </a:r>
            <a:r>
              <a:rPr lang="pt-B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”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Algo é improvável ou impossível que aconteça no futuro;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Indisposição para fazer algo;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Uma promessa;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Uma decisão espontânea.</a:t>
            </a: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2600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3BDC963-6CE3-4267-826B-F9D8EA1B0E8B}"/>
              </a:ext>
            </a:extLst>
          </p:cNvPr>
          <p:cNvSpPr txBox="1">
            <a:spLocks/>
          </p:cNvSpPr>
          <p:nvPr/>
        </p:nvSpPr>
        <p:spPr>
          <a:xfrm>
            <a:off x="702364" y="2050778"/>
            <a:ext cx="775252" cy="523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Will</a:t>
            </a:r>
            <a:endParaRPr lang="pt-BR" sz="2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2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755E72AD-8419-4A82-9A10-5978E1153AFC}"/>
              </a:ext>
            </a:extLst>
          </p:cNvPr>
          <p:cNvSpPr txBox="1">
            <a:spLocks/>
          </p:cNvSpPr>
          <p:nvPr/>
        </p:nvSpPr>
        <p:spPr>
          <a:xfrm>
            <a:off x="2498034" y="4969569"/>
            <a:ext cx="1146313" cy="755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Shall</a:t>
            </a: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2600" dirty="0"/>
          </a:p>
        </p:txBody>
      </p:sp>
      <p:sp>
        <p:nvSpPr>
          <p:cNvPr id="3" name="Chave Esquerda 2">
            <a:extLst>
              <a:ext uri="{FF2B5EF4-FFF2-40B4-BE49-F238E27FC236}">
                <a16:creationId xmlns:a16="http://schemas.microsoft.com/office/drawing/2014/main" id="{26E31F8D-73B5-4713-BC27-EAC6BCD75EF0}"/>
              </a:ext>
            </a:extLst>
          </p:cNvPr>
          <p:cNvSpPr/>
          <p:nvPr/>
        </p:nvSpPr>
        <p:spPr>
          <a:xfrm>
            <a:off x="1477617" y="861394"/>
            <a:ext cx="1020417" cy="2902226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have Esquerda 3">
            <a:extLst>
              <a:ext uri="{FF2B5EF4-FFF2-40B4-BE49-F238E27FC236}">
                <a16:creationId xmlns:a16="http://schemas.microsoft.com/office/drawing/2014/main" id="{513B05B4-FAFA-4C1B-8EA5-77C10E53ACFA}"/>
              </a:ext>
            </a:extLst>
          </p:cNvPr>
          <p:cNvSpPr/>
          <p:nvPr/>
        </p:nvSpPr>
        <p:spPr>
          <a:xfrm>
            <a:off x="3498575" y="4359965"/>
            <a:ext cx="901148" cy="1636641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C0BB5A7-F2C1-4837-BFB8-913E94BE359F}"/>
              </a:ext>
            </a:extLst>
          </p:cNvPr>
          <p:cNvSpPr txBox="1"/>
          <p:nvPr/>
        </p:nvSpPr>
        <p:spPr>
          <a:xfrm>
            <a:off x="4399723" y="4270344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Uma oferta;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Uma sugestão;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Pedir conselhos ou instruções;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Dar ordens.</a:t>
            </a:r>
          </a:p>
        </p:txBody>
      </p:sp>
    </p:spTree>
    <p:extLst>
      <p:ext uri="{BB962C8B-B14F-4D97-AF65-F5344CB8AC3E}">
        <p14:creationId xmlns:p14="http://schemas.microsoft.com/office/powerpoint/2010/main" val="4177734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026" y="1941308"/>
            <a:ext cx="5015947" cy="250811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Exercício </a:t>
            </a:r>
            <a:endParaRPr lang="pt-br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713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026" y="1941308"/>
            <a:ext cx="5015947" cy="250811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r>
              <a:rPr lang="pt-BR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01</a:t>
            </a:r>
            <a:endParaRPr lang="pt-br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485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4FE9747-8621-46FD-9C96-E8AEDC732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85" y="382964"/>
            <a:ext cx="5363606" cy="607881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Previsão de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Futuro incerto (não planejado);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Algo é improvável ou impossível que aconteça no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Indisposição para fazer algo;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oferta;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sugestão;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promessa;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decisão espontânea;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Pedir conselhos ou instruções;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Dar ordens;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26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4BECDF9-746D-42DE-9E53-21ADFD826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191" y="382964"/>
            <a:ext cx="6079224" cy="607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5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153" y="1981064"/>
            <a:ext cx="5266079" cy="250811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3200" dirty="0">
                <a:solidFill>
                  <a:schemeClr val="tx1"/>
                </a:solidFill>
              </a:rPr>
              <a:t>O</a:t>
            </a:r>
            <a:r>
              <a:rPr lang="pt-br" sz="3200" dirty="0">
                <a:solidFill>
                  <a:schemeClr val="tx1"/>
                </a:solidFill>
              </a:rPr>
              <a:t> “</a:t>
            </a:r>
            <a:r>
              <a:rPr lang="pt-br" sz="3200" b="1" dirty="0" err="1">
                <a:solidFill>
                  <a:schemeClr val="tx1"/>
                </a:solidFill>
              </a:rPr>
              <a:t>Simple</a:t>
            </a:r>
            <a:r>
              <a:rPr lang="pt-br" sz="3200" b="1" dirty="0">
                <a:solidFill>
                  <a:schemeClr val="tx1"/>
                </a:solidFill>
              </a:rPr>
              <a:t> Future Tense</a:t>
            </a:r>
            <a:r>
              <a:rPr lang="pt-br" sz="3200" dirty="0">
                <a:solidFill>
                  <a:schemeClr val="tx1"/>
                </a:solidFill>
              </a:rPr>
              <a:t>” em inglês formas: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170" name="Picture 2" descr="Will em inglês - Gramática - GCFGlobal Idiomas">
            <a:extLst>
              <a:ext uri="{FF2B5EF4-FFF2-40B4-BE49-F238E27FC236}">
                <a16:creationId xmlns:a16="http://schemas.microsoft.com/office/drawing/2014/main" id="{C3911F92-E599-4B63-9F26-15DB4B057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32" y="396216"/>
            <a:ext cx="6213615" cy="605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497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026" y="1941308"/>
            <a:ext cx="5015947" cy="250811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r>
              <a:rPr lang="pt-BR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02</a:t>
            </a:r>
            <a:endParaRPr lang="pt-br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923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4FE9747-8621-46FD-9C96-E8AEDC732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85" y="382964"/>
            <a:ext cx="5363606" cy="607881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Previsão de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Futuro incerto (não planejado);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Algo é improvável ou impossível que aconteça no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Indisposição para fazer algo;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oferta;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sugestão;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promessa;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decisão espontânea;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Pedir conselhos ou instruções;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Dar ordens;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2600" dirty="0"/>
          </a:p>
        </p:txBody>
      </p:sp>
      <p:pic>
        <p:nvPicPr>
          <p:cNvPr id="7" name="Picture 2" descr="If YOU TRY AND FAIL CONGRATULATIONS MOST PEOPLE WON'T EVEN TRY LIFE  PLAYGROUND Keep Trying and Never Lose Your Drive! Double Tap 👊🏽👊🏽 | Meme  on SIZZLE">
            <a:extLst>
              <a:ext uri="{FF2B5EF4-FFF2-40B4-BE49-F238E27FC236}">
                <a16:creationId xmlns:a16="http://schemas.microsoft.com/office/drawing/2014/main" id="{5A16C1DE-2F54-4359-9EA3-98046E8D9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8"/>
          <a:stretch/>
        </p:blipFill>
        <p:spPr bwMode="auto">
          <a:xfrm>
            <a:off x="5883959" y="396215"/>
            <a:ext cx="5933453" cy="607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42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026" y="1941308"/>
            <a:ext cx="5015947" cy="250811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r>
              <a:rPr lang="pt-BR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03</a:t>
            </a:r>
            <a:endParaRPr lang="pt-br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077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4FE9747-8621-46FD-9C96-E8AEDC732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85" y="382964"/>
            <a:ext cx="5363606" cy="607881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Previsão de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Futuro incerto (não planejado);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Algo é improvável ou impossível que aconteça no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Indisposição para fazer algo;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oferta;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sugestão;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promessa;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decisão espontânea;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Pedir conselhos ou instruções;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Dar ordens;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2600" dirty="0"/>
          </a:p>
        </p:txBody>
      </p:sp>
      <p:pic>
        <p:nvPicPr>
          <p:cNvPr id="6" name="Picture 2" descr="Londres Reino Unido Setembro 2018 Close World Ends You Solo — Fotografia de  Stock Editorial © opturadesign #217895866">
            <a:extLst>
              <a:ext uri="{FF2B5EF4-FFF2-40B4-BE49-F238E27FC236}">
                <a16:creationId xmlns:a16="http://schemas.microsoft.com/office/drawing/2014/main" id="{218C3739-0CD3-4DDC-BD50-4529402CC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59" y="382964"/>
            <a:ext cx="5936536" cy="609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893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026" y="1941308"/>
            <a:ext cx="5015947" cy="250811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r>
              <a:rPr lang="pt-BR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04</a:t>
            </a:r>
            <a:endParaRPr lang="pt-br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677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4FE9747-8621-46FD-9C96-E8AEDC732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85" y="382964"/>
            <a:ext cx="5363606" cy="607881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Previsão de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Futuro incerto (não planejado);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Algo é improvável ou impossível que aconteça no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Indisposição para fazer algo;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oferta;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sugestão;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promessa;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decisão espontânea;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Pedir conselhos ou instruções;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Dar ordens;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2600" dirty="0"/>
          </a:p>
        </p:txBody>
      </p:sp>
      <p:pic>
        <p:nvPicPr>
          <p:cNvPr id="11266" name="Picture 2" descr="You shall not leave this place">
            <a:extLst>
              <a:ext uri="{FF2B5EF4-FFF2-40B4-BE49-F238E27FC236}">
                <a16:creationId xmlns:a16="http://schemas.microsoft.com/office/drawing/2014/main" id="{EF999AF3-6022-40AE-AD1A-D6FB4A571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191" y="382963"/>
            <a:ext cx="6079224" cy="609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645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026" y="1941308"/>
            <a:ext cx="5015947" cy="250811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r>
              <a:rPr lang="pt-BR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05</a:t>
            </a:r>
            <a:endParaRPr lang="pt-br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514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4FE9747-8621-46FD-9C96-E8AEDC732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85" y="382964"/>
            <a:ext cx="5363606" cy="607881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Previsão de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Futuro incerto (não planejado);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Algo é improvável ou impossível que aconteça no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Indisposição para fazer algo;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oferta;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sugestão;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promessa;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decisão espontânea;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Pedir conselhos ou instruções;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Dar ordens;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2600" dirty="0"/>
          </a:p>
        </p:txBody>
      </p:sp>
      <p:pic>
        <p:nvPicPr>
          <p:cNvPr id="12292" name="Picture 4" descr="12 Quotes - Doing the Unconventional and Winning in Business">
            <a:extLst>
              <a:ext uri="{FF2B5EF4-FFF2-40B4-BE49-F238E27FC236}">
                <a16:creationId xmlns:a16="http://schemas.microsoft.com/office/drawing/2014/main" id="{B238727B-76C8-4B0A-B9EE-8E77BACE1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191" y="382964"/>
            <a:ext cx="6079224" cy="6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245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026" y="1941308"/>
            <a:ext cx="5015947" cy="250811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r>
              <a:rPr lang="pt-BR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06</a:t>
            </a:r>
            <a:endParaRPr lang="pt-br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825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4FE9747-8621-46FD-9C96-E8AEDC732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85" y="382964"/>
            <a:ext cx="5363606" cy="607881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Previsão de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Futuro incerto (não planejado);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Algo é improvável ou impossível que aconteça no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Indisposição para fazer algo;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oferta;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sugestão;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promessa;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decisão espontânea;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Pedir conselhos ou instruções;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Dar ordens;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2600" dirty="0"/>
          </a:p>
        </p:txBody>
      </p:sp>
      <p:pic>
        <p:nvPicPr>
          <p:cNvPr id="14338" name="Picture 2" descr="Was Albert Einstein right about a generation of idiots? | Daily Mail Online">
            <a:extLst>
              <a:ext uri="{FF2B5EF4-FFF2-40B4-BE49-F238E27FC236}">
                <a16:creationId xmlns:a16="http://schemas.microsoft.com/office/drawing/2014/main" id="{03786CD2-1A7D-4681-9DAE-51048BEF6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192" y="382964"/>
            <a:ext cx="6079224" cy="60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656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153" y="1981064"/>
            <a:ext cx="5266079" cy="250811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3200" dirty="0">
                <a:solidFill>
                  <a:schemeClr val="tx1"/>
                </a:solidFill>
              </a:rPr>
              <a:t>O</a:t>
            </a:r>
            <a:r>
              <a:rPr lang="pt-br" sz="3200" dirty="0">
                <a:solidFill>
                  <a:schemeClr val="tx1"/>
                </a:solidFill>
              </a:rPr>
              <a:t> “</a:t>
            </a:r>
            <a:r>
              <a:rPr lang="pt-br" sz="3200" b="1" dirty="0" err="1">
                <a:solidFill>
                  <a:schemeClr val="tx1"/>
                </a:solidFill>
              </a:rPr>
              <a:t>Simple</a:t>
            </a:r>
            <a:r>
              <a:rPr lang="pt-br" sz="3200" b="1" dirty="0">
                <a:solidFill>
                  <a:schemeClr val="tx1"/>
                </a:solidFill>
              </a:rPr>
              <a:t> Future Tense</a:t>
            </a:r>
            <a:r>
              <a:rPr lang="pt-br" sz="3200" dirty="0">
                <a:solidFill>
                  <a:schemeClr val="tx1"/>
                </a:solidFill>
              </a:rPr>
              <a:t>” em inglês exemplos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1B5A2E6-353B-4506-8D35-F027D608A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6"/>
          <a:stretch/>
        </p:blipFill>
        <p:spPr bwMode="auto">
          <a:xfrm>
            <a:off x="5645599" y="393130"/>
            <a:ext cx="6190248" cy="604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10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026" y="1941308"/>
            <a:ext cx="5015947" cy="250811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r>
              <a:rPr lang="pt-BR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07</a:t>
            </a:r>
            <a:endParaRPr lang="pt-br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001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4FE9747-8621-46FD-9C96-E8AEDC732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85" y="382964"/>
            <a:ext cx="5363606" cy="607881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Previsão de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Futuro incerto (não planejado);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Algo é improvável ou impossível que aconteça no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Indisposição para fazer algo;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oferta;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sugestão;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promessa;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decisão espontânea;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Pedir conselhos ou instruções;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Dar ordens;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2600" dirty="0"/>
          </a:p>
        </p:txBody>
      </p:sp>
      <p:pic>
        <p:nvPicPr>
          <p:cNvPr id="6" name="Picture 2" descr="jealousy quotes for girls - Căutare Google on We Heart It">
            <a:extLst>
              <a:ext uri="{FF2B5EF4-FFF2-40B4-BE49-F238E27FC236}">
                <a16:creationId xmlns:a16="http://schemas.microsoft.com/office/drawing/2014/main" id="{6820BA13-9AD7-488E-B3BD-FFE0E1EA2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191" y="369706"/>
            <a:ext cx="6079224" cy="610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205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026" y="1941308"/>
            <a:ext cx="5015947" cy="250811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r>
              <a:rPr lang="pt-BR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08</a:t>
            </a:r>
            <a:endParaRPr lang="pt-br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08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4FE9747-8621-46FD-9C96-E8AEDC732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85" y="382964"/>
            <a:ext cx="5363606" cy="607881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Previsão de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Futuro incerto (não planejado);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Algo é improvável ou impossível que aconteça no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Indisposição para fazer algo;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oferta;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sugestão;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promessa;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decisão espontânea;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Pedir conselhos ou instruções;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Dar ordens;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2600" dirty="0"/>
          </a:p>
        </p:txBody>
      </p:sp>
      <p:pic>
        <p:nvPicPr>
          <p:cNvPr id="15362" name="Picture 2" descr="Shall We Dance? – Wikipédia, a enciclopédia livre">
            <a:extLst>
              <a:ext uri="{FF2B5EF4-FFF2-40B4-BE49-F238E27FC236}">
                <a16:creationId xmlns:a16="http://schemas.microsoft.com/office/drawing/2014/main" id="{54411EC8-E02B-49D1-8F14-5C4B6C5B5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61" y="382964"/>
            <a:ext cx="5933453" cy="611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4489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026" y="1941308"/>
            <a:ext cx="5015947" cy="250811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r>
              <a:rPr lang="pt-BR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09</a:t>
            </a:r>
            <a:endParaRPr lang="pt-br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78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4FE9747-8621-46FD-9C96-E8AEDC732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85" y="382964"/>
            <a:ext cx="5363606" cy="607881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Previsão de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Futuro incerto (não planejado);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Algo é improvável ou impossível que aconteça no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Indisposição para fazer algo;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oferta;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sugestão;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promessa;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decisão espontânea;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Pedir conselhos ou instruções;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Dar ordens;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26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1987513-1FF5-42F0-8452-D5BDABB56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940" y="401171"/>
            <a:ext cx="6086475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74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026" y="1941308"/>
            <a:ext cx="5015947" cy="250811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r>
              <a:rPr lang="pt-BR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</a:t>
            </a:r>
            <a:endParaRPr lang="pt-br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712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4FE9747-8621-46FD-9C96-E8AEDC732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85" y="382964"/>
            <a:ext cx="5363606" cy="607881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Previsão de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Futuro incerto (não planejado);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Algo é improvável ou impossível que aconteça no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Indisposição para fazer algo;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oferta;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sugestão;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promessa;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decisão espontânea;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Pedir conselhos ou instruções;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Dar ordens;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2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5D74EFB-DF1A-4097-AF57-D0FE30AFB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191" y="382964"/>
            <a:ext cx="6079224" cy="609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3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243562-E67B-459D-9E3E-80C0F277E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86" y="4101858"/>
            <a:ext cx="5174976" cy="12788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3000" dirty="0"/>
              <a:t>Fazer</a:t>
            </a:r>
            <a:r>
              <a:rPr lang="pt-BR" sz="3000" b="1" dirty="0"/>
              <a:t> previsões </a:t>
            </a:r>
            <a:r>
              <a:rPr lang="pt-BR" sz="3000" dirty="0"/>
              <a:t>de futuro.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6" y="920890"/>
            <a:ext cx="5015947" cy="2908988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3200" dirty="0">
                <a:solidFill>
                  <a:schemeClr val="tx1"/>
                </a:solidFill>
              </a:rPr>
              <a:t>O</a:t>
            </a:r>
            <a:r>
              <a:rPr lang="pt-br" sz="3200" dirty="0">
                <a:solidFill>
                  <a:schemeClr val="tx1"/>
                </a:solidFill>
              </a:rPr>
              <a:t> “</a:t>
            </a:r>
            <a:r>
              <a:rPr lang="pt-br" sz="3200" b="1" dirty="0" err="1">
                <a:solidFill>
                  <a:schemeClr val="tx1"/>
                </a:solidFill>
              </a:rPr>
              <a:t>Simple</a:t>
            </a:r>
            <a:r>
              <a:rPr lang="pt-br" sz="3200" b="1" dirty="0">
                <a:solidFill>
                  <a:schemeClr val="tx1"/>
                </a:solidFill>
              </a:rPr>
              <a:t> Future Tense</a:t>
            </a:r>
            <a:r>
              <a:rPr lang="pt-br" sz="3200" dirty="0">
                <a:solidFill>
                  <a:schemeClr val="tx1"/>
                </a:solidFill>
              </a:rPr>
              <a:t>” em inglês é formado pelo auxiliar </a:t>
            </a:r>
            <a:r>
              <a:rPr lang="pt-br" sz="3200" b="1" dirty="0" err="1">
                <a:solidFill>
                  <a:srgbClr val="FF0000"/>
                </a:solidFill>
              </a:rPr>
              <a:t>will</a:t>
            </a:r>
            <a:r>
              <a:rPr lang="pt-br" sz="3200" dirty="0">
                <a:solidFill>
                  <a:schemeClr val="tx1"/>
                </a:solidFill>
              </a:rPr>
              <a:t> e é usado para: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12881C5-13B6-4D48-94BE-1526CAD6DFD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262" y="404055"/>
            <a:ext cx="6019798" cy="6049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499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243562-E67B-459D-9E3E-80C0F277E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86" y="4101858"/>
            <a:ext cx="5174976" cy="127883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3000" dirty="0"/>
              <a:t>Para descrever um </a:t>
            </a:r>
            <a:r>
              <a:rPr lang="pt-BR" sz="3000" b="1" dirty="0"/>
              <a:t>futuro incerto (não planejado)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6" y="920890"/>
            <a:ext cx="5015947" cy="2908988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3200">
                <a:solidFill>
                  <a:schemeClr val="tx1"/>
                </a:solidFill>
              </a:rPr>
              <a:t>O</a:t>
            </a:r>
            <a:r>
              <a:rPr lang="pt-br" sz="3200">
                <a:solidFill>
                  <a:schemeClr val="tx1"/>
                </a:solidFill>
              </a:rPr>
              <a:t> “</a:t>
            </a:r>
            <a:r>
              <a:rPr lang="pt-br" sz="3200" b="1">
                <a:solidFill>
                  <a:schemeClr val="tx1"/>
                </a:solidFill>
              </a:rPr>
              <a:t>Simple Future Tense</a:t>
            </a:r>
            <a:r>
              <a:rPr lang="pt-br" sz="3200">
                <a:solidFill>
                  <a:schemeClr val="tx1"/>
                </a:solidFill>
              </a:rPr>
              <a:t>” em inglês é formado pelo auxiliar </a:t>
            </a:r>
            <a:r>
              <a:rPr lang="pt-br" sz="3200" b="1">
                <a:solidFill>
                  <a:srgbClr val="FF0000"/>
                </a:solidFill>
              </a:rPr>
              <a:t>will</a:t>
            </a:r>
            <a:r>
              <a:rPr lang="pt-br" sz="3200">
                <a:solidFill>
                  <a:schemeClr val="tx1"/>
                </a:solidFill>
              </a:rPr>
              <a:t> e é usado para:</a:t>
            </a:r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0533D6F-66EA-418A-BA78-16F562483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262" y="388935"/>
            <a:ext cx="6042550" cy="607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05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8" y="4961569"/>
            <a:ext cx="8852452" cy="1172924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Dica: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3200" dirty="0">
                <a:solidFill>
                  <a:schemeClr val="tx1"/>
                </a:solidFill>
              </a:rPr>
              <a:t>Sempre que aparecer a palavra “</a:t>
            </a:r>
            <a:r>
              <a:rPr lang="pt-BR" sz="3200" b="1" dirty="0" err="1">
                <a:solidFill>
                  <a:schemeClr val="tx1"/>
                </a:solidFill>
              </a:rPr>
              <a:t>probably</a:t>
            </a:r>
            <a:r>
              <a:rPr lang="pt-BR" sz="3200" dirty="0" err="1">
                <a:solidFill>
                  <a:schemeClr val="tx1"/>
                </a:solidFill>
              </a:rPr>
              <a:t>”devemos</a:t>
            </a:r>
            <a:r>
              <a:rPr lang="pt-BR" sz="3200" dirty="0">
                <a:solidFill>
                  <a:schemeClr val="tx1"/>
                </a:solidFill>
              </a:rPr>
              <a:t> usar “</a:t>
            </a:r>
            <a:r>
              <a:rPr lang="pt-BR" sz="3200" b="1" dirty="0" err="1">
                <a:solidFill>
                  <a:schemeClr val="tx1"/>
                </a:solidFill>
              </a:rPr>
              <a:t>will</a:t>
            </a:r>
            <a:r>
              <a:rPr lang="pt-BR" sz="3200" dirty="0">
                <a:solidFill>
                  <a:schemeClr val="tx1"/>
                </a:solidFill>
              </a:rPr>
              <a:t>”</a:t>
            </a:r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DC87BED-0619-4D13-AB0B-5BD52B07E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8" t="20290" r="20000" b="20773"/>
          <a:stretch/>
        </p:blipFill>
        <p:spPr bwMode="auto">
          <a:xfrm>
            <a:off x="775253" y="616173"/>
            <a:ext cx="7036998" cy="389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E5E4954-68C5-48CD-9590-050E887A6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0" r="50743"/>
          <a:stretch/>
        </p:blipFill>
        <p:spPr bwMode="auto">
          <a:xfrm>
            <a:off x="9954554" y="4648774"/>
            <a:ext cx="1826628" cy="179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CEA32F0B-C9C3-4B6E-973D-E6811F4E5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034" y="631350"/>
            <a:ext cx="3266566" cy="388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382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243562-E67B-459D-9E3E-80C0F277E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940" y="3664536"/>
            <a:ext cx="5390322" cy="202064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3000" dirty="0"/>
              <a:t>Na forma </a:t>
            </a:r>
            <a:r>
              <a:rPr lang="pt-BR" sz="3000" b="1" dirty="0"/>
              <a:t>negativa</a:t>
            </a:r>
            <a:r>
              <a:rPr lang="pt-BR" sz="3000" dirty="0"/>
              <a:t> para dizer que algo é </a:t>
            </a:r>
            <a:r>
              <a:rPr lang="pt-BR" sz="3000" b="1" dirty="0"/>
              <a:t>improvável</a:t>
            </a:r>
            <a:r>
              <a:rPr lang="pt-BR" sz="3000" dirty="0"/>
              <a:t> ou </a:t>
            </a:r>
            <a:r>
              <a:rPr lang="pt-BR" sz="3000" b="1" dirty="0"/>
              <a:t>impossível</a:t>
            </a:r>
            <a:r>
              <a:rPr lang="pt-BR" sz="3000" dirty="0"/>
              <a:t> que aconteça no futuro.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6" y="920890"/>
            <a:ext cx="5015947" cy="2908988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3200" dirty="0">
                <a:solidFill>
                  <a:schemeClr val="tx1"/>
                </a:solidFill>
              </a:rPr>
              <a:t>O</a:t>
            </a:r>
            <a:r>
              <a:rPr lang="pt-br" sz="3200" dirty="0">
                <a:solidFill>
                  <a:schemeClr val="tx1"/>
                </a:solidFill>
              </a:rPr>
              <a:t> “</a:t>
            </a:r>
            <a:r>
              <a:rPr lang="pt-br" sz="3200" b="1" dirty="0" err="1">
                <a:solidFill>
                  <a:schemeClr val="tx1"/>
                </a:solidFill>
              </a:rPr>
              <a:t>Simple</a:t>
            </a:r>
            <a:r>
              <a:rPr lang="pt-br" sz="3200" b="1" dirty="0">
                <a:solidFill>
                  <a:schemeClr val="tx1"/>
                </a:solidFill>
              </a:rPr>
              <a:t> Future Tense</a:t>
            </a:r>
            <a:r>
              <a:rPr lang="pt-br" sz="3200" dirty="0">
                <a:solidFill>
                  <a:schemeClr val="tx1"/>
                </a:solidFill>
              </a:rPr>
              <a:t>” em inglês é formado pelo auxiliar </a:t>
            </a:r>
            <a:r>
              <a:rPr lang="pt-br" sz="3200" b="1" dirty="0" err="1">
                <a:solidFill>
                  <a:srgbClr val="FF0000"/>
                </a:solidFill>
              </a:rPr>
              <a:t>will</a:t>
            </a:r>
            <a:r>
              <a:rPr lang="pt-br" sz="3200" dirty="0">
                <a:solidFill>
                  <a:schemeClr val="tx1"/>
                </a:solidFill>
              </a:rPr>
              <a:t> e é usado para: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738B769-E4AA-4812-9A19-472FF4B1A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3" t="39563" r="43597"/>
          <a:stretch/>
        </p:blipFill>
        <p:spPr bwMode="auto">
          <a:xfrm>
            <a:off x="5529466" y="381371"/>
            <a:ext cx="6271594" cy="32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DB9716A-1F6E-4130-BBD8-B9C14682FF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10523" r="4947" b="31912"/>
          <a:stretch/>
        </p:blipFill>
        <p:spPr bwMode="auto">
          <a:xfrm>
            <a:off x="5529466" y="3508991"/>
            <a:ext cx="6271594" cy="299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883B198-9164-42AB-961B-6631B4B1B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" t="14636" r="66578"/>
          <a:stretch/>
        </p:blipFill>
        <p:spPr bwMode="auto">
          <a:xfrm>
            <a:off x="7633252" y="1418745"/>
            <a:ext cx="1947982" cy="22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261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243562-E67B-459D-9E3E-80C0F277E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940" y="3717545"/>
            <a:ext cx="5174976" cy="202064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3000" dirty="0"/>
              <a:t>Na forma </a:t>
            </a:r>
            <a:r>
              <a:rPr lang="pt-BR" sz="3000" b="1" dirty="0"/>
              <a:t>negativa</a:t>
            </a:r>
            <a:r>
              <a:rPr lang="pt-BR" sz="3000" dirty="0"/>
              <a:t> para expressar </a:t>
            </a:r>
            <a:r>
              <a:rPr lang="pt-BR" sz="3000" b="1" dirty="0"/>
              <a:t>indisposição</a:t>
            </a:r>
            <a:r>
              <a:rPr lang="pt-BR" sz="3000" dirty="0"/>
              <a:t> para fazer algo;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30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6" y="920890"/>
            <a:ext cx="5015947" cy="2908988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3200">
                <a:solidFill>
                  <a:schemeClr val="tx1"/>
                </a:solidFill>
              </a:rPr>
              <a:t>O</a:t>
            </a:r>
            <a:r>
              <a:rPr lang="pt-br" sz="3200">
                <a:solidFill>
                  <a:schemeClr val="tx1"/>
                </a:solidFill>
              </a:rPr>
              <a:t> “</a:t>
            </a:r>
            <a:r>
              <a:rPr lang="pt-br" sz="3200" b="1">
                <a:solidFill>
                  <a:schemeClr val="tx1"/>
                </a:solidFill>
              </a:rPr>
              <a:t>Simple Future Tense</a:t>
            </a:r>
            <a:r>
              <a:rPr lang="pt-br" sz="3200">
                <a:solidFill>
                  <a:schemeClr val="tx1"/>
                </a:solidFill>
              </a:rPr>
              <a:t>” em inglês é formado pelo auxiliar </a:t>
            </a:r>
            <a:r>
              <a:rPr lang="pt-br" sz="3200" b="1">
                <a:solidFill>
                  <a:srgbClr val="FF0000"/>
                </a:solidFill>
              </a:rPr>
              <a:t>will</a:t>
            </a:r>
            <a:r>
              <a:rPr lang="pt-br" sz="3200">
                <a:solidFill>
                  <a:schemeClr val="tx1"/>
                </a:solidFill>
              </a:rPr>
              <a:t> e é usado para:</a:t>
            </a:r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E9FFC66-AC48-4C84-A979-74C6B112A64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262" y="375040"/>
            <a:ext cx="6019798" cy="6078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216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243562-E67B-459D-9E3E-80C0F277E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86" y="3664536"/>
            <a:ext cx="5174976" cy="202064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3000" dirty="0"/>
              <a:t>Fazer uma </a:t>
            </a:r>
            <a:r>
              <a:rPr lang="pt-BR" sz="3000" b="1" dirty="0"/>
              <a:t>promessa;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30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6" y="920890"/>
            <a:ext cx="5015947" cy="250811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3200" dirty="0">
                <a:solidFill>
                  <a:schemeClr val="tx1"/>
                </a:solidFill>
              </a:rPr>
              <a:t>O</a:t>
            </a:r>
            <a:r>
              <a:rPr lang="pt-br" sz="3200" dirty="0">
                <a:solidFill>
                  <a:schemeClr val="tx1"/>
                </a:solidFill>
              </a:rPr>
              <a:t> “</a:t>
            </a:r>
            <a:r>
              <a:rPr lang="pt-br" sz="3200" b="1" dirty="0" err="1">
                <a:solidFill>
                  <a:schemeClr val="tx1"/>
                </a:solidFill>
              </a:rPr>
              <a:t>Simple</a:t>
            </a:r>
            <a:r>
              <a:rPr lang="pt-br" sz="3200" b="1" dirty="0">
                <a:solidFill>
                  <a:schemeClr val="tx1"/>
                </a:solidFill>
              </a:rPr>
              <a:t> Future Tense</a:t>
            </a:r>
            <a:r>
              <a:rPr lang="pt-br" sz="3200" dirty="0">
                <a:solidFill>
                  <a:schemeClr val="tx1"/>
                </a:solidFill>
              </a:rPr>
              <a:t>” em inglês é formado pelo auxiliar </a:t>
            </a:r>
            <a:r>
              <a:rPr lang="pt-br" sz="3200" b="1" dirty="0" err="1">
                <a:solidFill>
                  <a:srgbClr val="FF0000"/>
                </a:solidFill>
              </a:rPr>
              <a:t>will</a:t>
            </a:r>
            <a:r>
              <a:rPr lang="pt-br" sz="3200" dirty="0">
                <a:solidFill>
                  <a:schemeClr val="tx1"/>
                </a:solidFill>
              </a:rPr>
              <a:t> e é usado para: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886DE88-6BBA-482B-91A3-6E358204B6B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9"/>
          <a:stretch/>
        </p:blipFill>
        <p:spPr bwMode="auto">
          <a:xfrm>
            <a:off x="5883963" y="403355"/>
            <a:ext cx="5930349" cy="6063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0736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14_TF78438558" id="{EFC388B7-E3E7-46E9-90A0-7401A222EB8A}" vid="{685F28B6-3FA5-49C7-9831-35ED941F70C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{EF025DA5-5868-46DD-8C70-482C58073215}tf78438558_win32</Template>
  <TotalTime>214</TotalTime>
  <Words>911</Words>
  <Application>Microsoft Office PowerPoint</Application>
  <PresentationFormat>Widescreen</PresentationFormat>
  <Paragraphs>295</Paragraphs>
  <Slides>37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3" baseType="lpstr">
      <vt:lpstr>Calibri</vt:lpstr>
      <vt:lpstr>Century Gothic</vt:lpstr>
      <vt:lpstr>Garamond</vt:lpstr>
      <vt:lpstr>Wingdings</vt:lpstr>
      <vt:lpstr>SavonVTI</vt:lpstr>
      <vt:lpstr>Imagem de Bitmap</vt:lpstr>
      <vt:lpstr>Simple future tense</vt:lpstr>
      <vt:lpstr>O “Simple Future Tense” em inglês formas:</vt:lpstr>
      <vt:lpstr>O “Simple Future Tense” em inglês exemplos</vt:lpstr>
      <vt:lpstr>O “Simple Future Tense” em inglês é formado pelo auxiliar will e é usado para:</vt:lpstr>
      <vt:lpstr>O “Simple Future Tense” em inglês é formado pelo auxiliar will e é usado para:</vt:lpstr>
      <vt:lpstr>Dica:  Sempre que aparecer a palavra “probably”devemos usar “will”</vt:lpstr>
      <vt:lpstr>O “Simple Future Tense” em inglês é formado pelo auxiliar will e é usado para:</vt:lpstr>
      <vt:lpstr>O “Simple Future Tense” em inglês é formado pelo auxiliar will e é usado para:</vt:lpstr>
      <vt:lpstr>O “Simple Future Tense” em inglês é formado pelo auxiliar will e é usado para:</vt:lpstr>
      <vt:lpstr>O “Simple Future Tense” em inglês é formado pelo auxiliar will e é usado para:</vt:lpstr>
      <vt:lpstr>O “Simple Future Tense” em inglês é formado pelo auxiliar will e é usado para:</vt:lpstr>
      <vt:lpstr>O “Simple Future Tense” em inglês às vezes é formado pelo auxiliar shall e é usado para:</vt:lpstr>
      <vt:lpstr>O “Simple Future Tense” em inglês às vezes é formado pelo auxiliar shall e é usado para:</vt:lpstr>
      <vt:lpstr>O “Simple Future Tense” em inglês às vezes é formado pelo auxiliar shall e é usado para:</vt:lpstr>
      <vt:lpstr>O “Simple Future Tense” em inglês às vezes é formado pelo auxiliar shall e é usado para:</vt:lpstr>
      <vt:lpstr>Apresentação do PowerPoint</vt:lpstr>
      <vt:lpstr>Exercício </vt:lpstr>
      <vt:lpstr>Question 01</vt:lpstr>
      <vt:lpstr>Apresentação do PowerPoint</vt:lpstr>
      <vt:lpstr>Question 02</vt:lpstr>
      <vt:lpstr>Apresentação do PowerPoint</vt:lpstr>
      <vt:lpstr>Question 03</vt:lpstr>
      <vt:lpstr>Apresentação do PowerPoint</vt:lpstr>
      <vt:lpstr>Question 04</vt:lpstr>
      <vt:lpstr>Apresentação do PowerPoint</vt:lpstr>
      <vt:lpstr>Question 05</vt:lpstr>
      <vt:lpstr>Apresentação do PowerPoint</vt:lpstr>
      <vt:lpstr>Question 06</vt:lpstr>
      <vt:lpstr>Apresentação do PowerPoint</vt:lpstr>
      <vt:lpstr>Question 07</vt:lpstr>
      <vt:lpstr>Apresentação do PowerPoint</vt:lpstr>
      <vt:lpstr>Question 08</vt:lpstr>
      <vt:lpstr>Apresentação do PowerPoint</vt:lpstr>
      <vt:lpstr>Question 09</vt:lpstr>
      <vt:lpstr>Apresentação do PowerPoint</vt:lpstr>
      <vt:lpstr>Question 10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future tense</dc:title>
  <dc:creator>Cristiane de Brito Cruz</dc:creator>
  <cp:lastModifiedBy>Cristiane de Brito Cruz</cp:lastModifiedBy>
  <cp:revision>24</cp:revision>
  <dcterms:created xsi:type="dcterms:W3CDTF">2021-01-17T16:07:52Z</dcterms:created>
  <dcterms:modified xsi:type="dcterms:W3CDTF">2021-01-18T23:46:39Z</dcterms:modified>
</cp:coreProperties>
</file>