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170B22-A4BB-4708-B0CE-A73E8306129B}" type="datetime1">
              <a:rPr lang="pt-BR" smtClean="0"/>
              <a:t>17/01/2021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245E56-2EE9-450B-A671-BE5C90BAC91C}" type="datetime1">
              <a:rPr lang="pt-BR" smtClean="0"/>
              <a:t>17/01/2021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F3AF6F7-5911-45C3-BE0F-7F38FEFE43FA}" type="datetime1">
              <a:rPr lang="pt-BR" smtClean="0"/>
              <a:t>17/01/2021</a:t>
            </a:fld>
            <a:endParaRPr lang="en-US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0C3F0E-1EAD-419A-B8F3-CB7CDE6B1E86}" type="datetime1">
              <a:rPr lang="pt-BR" smtClean="0"/>
              <a:t>17/01/2021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74CCBA-3812-426F-BA8C-8BC3E97D7FB5}" type="datetime1">
              <a:rPr lang="pt-BR" smtClean="0"/>
              <a:t>17/01/2021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8C737E-092E-4203-A347-8410086932C6}" type="datetime1">
              <a:rPr lang="pt-BR" smtClean="0"/>
              <a:t>17/01/2021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494319B4-ED34-4D08-91C0-F7E8BD9417E6}" type="datetime1">
              <a:rPr lang="pt-BR" smtClean="0"/>
              <a:t>17/01/2021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D1C28D-3F4C-4305-9CD5-9949626E9ED5}" type="datetime1">
              <a:rPr lang="pt-BR" smtClean="0"/>
              <a:t>17/01/2021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F8630-DFFC-437C-A718-61BE3F548C4E}" type="datetime1">
              <a:rPr lang="pt-BR" smtClean="0"/>
              <a:t>17/01/2021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800"/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12AD8E-909B-47FE-B3D6-961E1D2E7A49}" type="datetime1">
              <a:rPr lang="pt-BR" smtClean="0"/>
              <a:t>17/01/2021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0BF672-AFC3-4C39-AA84-C1113D4307F1}" type="datetime1">
              <a:rPr lang="pt-BR" smtClean="0"/>
              <a:t>17/01/2021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01F5550-97CC-4F3B-A34B-FE39BFD06EF0}" type="datetime1">
              <a:rPr lang="pt-BR" smtClean="0"/>
              <a:t>17/01/2021</a:t>
            </a:fld>
            <a:endParaRPr lang="en-US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dirty="0"/>
              <a:t>Clique no ícone para adicionar uma imagem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975B8C2-382E-4F5E-B0CE-7E0EEF75E017}" type="datetime1">
              <a:rPr lang="pt-BR" smtClean="0"/>
              <a:t>17/01/2021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 texto Mestre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1DF2A3A-30FD-464E-8202-27A276433376}" type="datetime1">
              <a:rPr lang="pt-BR" smtClean="0"/>
              <a:t>17/01/2021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ampliada de um logotipo&#10;&#10;Descrição gerada automaticament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tângulo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pt-BR" sz="4400" b="1" dirty="0" err="1">
                <a:solidFill>
                  <a:schemeClr val="tx1"/>
                </a:solidFill>
              </a:rPr>
              <a:t>S</a:t>
            </a:r>
            <a:r>
              <a:rPr lang="pt-br" sz="4400" b="1" dirty="0" err="1">
                <a:solidFill>
                  <a:schemeClr val="tx1"/>
                </a:solidFill>
              </a:rPr>
              <a:t>imple</a:t>
            </a:r>
            <a:r>
              <a:rPr lang="pt-br" sz="4400" b="1" dirty="0">
                <a:solidFill>
                  <a:schemeClr val="tx1"/>
                </a:solidFill>
              </a:rPr>
              <a:t> future tense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t-BR" b="1" dirty="0" err="1">
                <a:solidFill>
                  <a:schemeClr val="tx1"/>
                </a:solidFill>
              </a:rPr>
              <a:t>T</a:t>
            </a:r>
            <a:r>
              <a:rPr lang="pt-br" b="1" dirty="0" err="1">
                <a:solidFill>
                  <a:schemeClr val="tx1"/>
                </a:solidFill>
              </a:rPr>
              <a:t>eacher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C</a:t>
            </a:r>
            <a:r>
              <a:rPr lang="pt-br" b="1" dirty="0">
                <a:solidFill>
                  <a:schemeClr val="tx1"/>
                </a:solidFill>
              </a:rPr>
              <a:t>ristiane de Brito Cruz</a:t>
            </a:r>
          </a:p>
        </p:txBody>
      </p:sp>
      <p:pic>
        <p:nvPicPr>
          <p:cNvPr id="7" name="image8.png" descr="Resultado de imagem para ifrn currais novos">
            <a:extLst>
              <a:ext uri="{FF2B5EF4-FFF2-40B4-BE49-F238E27FC236}">
                <a16:creationId xmlns:a16="http://schemas.microsoft.com/office/drawing/2014/main" id="{78101304-8FD2-43CD-AA36-EB465F353D1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4419" y="4214191"/>
            <a:ext cx="2065469" cy="24730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5" y="3664536"/>
            <a:ext cx="5277677" cy="20206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Junto aos pronomes </a:t>
            </a:r>
            <a:r>
              <a:rPr lang="pt-BR" sz="3000" b="1" dirty="0"/>
              <a:t>"I" </a:t>
            </a:r>
            <a:r>
              <a:rPr lang="pt-BR" sz="3000" dirty="0"/>
              <a:t>ou </a:t>
            </a:r>
            <a:r>
              <a:rPr lang="pt-BR" sz="3000" b="1" dirty="0"/>
              <a:t>"</a:t>
            </a:r>
            <a:r>
              <a:rPr lang="pt-BR" sz="3000" b="1" dirty="0" err="1"/>
              <a:t>we</a:t>
            </a:r>
            <a:r>
              <a:rPr lang="pt-BR" sz="3000" b="1" dirty="0"/>
              <a:t>", </a:t>
            </a:r>
            <a:r>
              <a:rPr lang="pt-BR" sz="3000" dirty="0"/>
              <a:t>para indicar uma </a:t>
            </a:r>
            <a:r>
              <a:rPr lang="pt-BR" sz="3000" b="1" dirty="0"/>
              <a:t>decisão espontânea</a:t>
            </a:r>
            <a:r>
              <a:rPr lang="pt-BR" sz="3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0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will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8EA7939-C145-412A-B9D6-B4D2474BC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30192"/>
              </p:ext>
            </p:extLst>
          </p:nvPr>
        </p:nvGraphicFramePr>
        <p:xfrm>
          <a:off x="5883961" y="379879"/>
          <a:ext cx="5935729" cy="609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342857" imgH="3962953" progId="Paint.Picture">
                  <p:embed/>
                </p:oleObj>
              </mc:Choice>
              <mc:Fallback>
                <p:oleObj name="Imagem de Bitmap" r:id="rId2" imgW="5342857" imgH="3962953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BA7ECD00-847C-4885-96FB-E01B808CF2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961" y="379879"/>
                        <a:ext cx="5935729" cy="6098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10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20" y="3429000"/>
            <a:ext cx="5277677" cy="27332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Junto ao pronome </a:t>
            </a:r>
            <a:r>
              <a:rPr lang="pt-BR" sz="3000" b="1" dirty="0"/>
              <a:t>"I" </a:t>
            </a:r>
            <a:r>
              <a:rPr lang="pt-BR" sz="3000" dirty="0"/>
              <a:t>na forma </a:t>
            </a:r>
            <a:r>
              <a:rPr lang="pt-BR" sz="3000" b="1" dirty="0"/>
              <a:t>interrogativa</a:t>
            </a:r>
            <a:r>
              <a:rPr lang="pt-BR" sz="3000" dirty="0"/>
              <a:t>, acompanhado por </a:t>
            </a:r>
            <a:r>
              <a:rPr lang="pt-BR" sz="3000" b="1" dirty="0"/>
              <a:t>"</a:t>
            </a:r>
            <a:r>
              <a:rPr lang="pt-BR" sz="3000" b="1" dirty="0" err="1"/>
              <a:t>shall</a:t>
            </a:r>
            <a:r>
              <a:rPr lang="pt-BR" sz="3000" b="1" dirty="0"/>
              <a:t>", </a:t>
            </a:r>
            <a:r>
              <a:rPr lang="pt-BR" sz="3000" dirty="0"/>
              <a:t>para </a:t>
            </a:r>
            <a:r>
              <a:rPr lang="pt-BR" sz="3000" b="1" dirty="0"/>
              <a:t>pedir conselhos ou instruções;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0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  <a:p>
            <a:pPr>
              <a:buFont typeface="Wingdings" panose="05000000000000000000" pitchFamily="2" charset="2"/>
              <a:buChar char="ü"/>
            </a:pPr>
            <a:endParaRPr lang="pt-BR" sz="30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will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2" name="Picture 2" descr="Psalm 116:12 What shall I render to the LORD for all his benefits toward me?">
            <a:extLst>
              <a:ext uri="{FF2B5EF4-FFF2-40B4-BE49-F238E27FC236}">
                <a16:creationId xmlns:a16="http://schemas.microsoft.com/office/drawing/2014/main" id="{D197E2F2-3651-4BF2-BBE6-E4684448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33" y="393132"/>
            <a:ext cx="6306373" cy="60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20" y="3429000"/>
            <a:ext cx="5277677" cy="27332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Junto ao pronome </a:t>
            </a:r>
            <a:r>
              <a:rPr lang="pt-BR" sz="3000" b="1" dirty="0"/>
              <a:t>“</a:t>
            </a:r>
            <a:r>
              <a:rPr lang="pt-BR" sz="3000" b="1" dirty="0" err="1"/>
              <a:t>you</a:t>
            </a:r>
            <a:r>
              <a:rPr lang="pt-BR" sz="3000" b="1" dirty="0"/>
              <a:t>" </a:t>
            </a:r>
            <a:r>
              <a:rPr lang="pt-BR" sz="3000" dirty="0"/>
              <a:t>para </a:t>
            </a:r>
            <a:r>
              <a:rPr lang="pt-BR" sz="3000" b="1" dirty="0"/>
              <a:t>dar ordens.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0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  <a:p>
            <a:pPr>
              <a:buFont typeface="Wingdings" panose="05000000000000000000" pitchFamily="2" charset="2"/>
              <a:buChar char="ü"/>
            </a:pPr>
            <a:endParaRPr lang="pt-BR" sz="30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will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148" name="Picture 4" descr="Meme: &quot;COVID-19 You shall not pass!&quot; - All Templates - Meme-arsenal.com">
            <a:extLst>
              <a:ext uri="{FF2B5EF4-FFF2-40B4-BE49-F238E27FC236}">
                <a16:creationId xmlns:a16="http://schemas.microsoft.com/office/drawing/2014/main" id="{2D2FCD28-3FD8-479B-BBA3-5BD865BF92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8"/>
          <a:stretch/>
        </p:blipFill>
        <p:spPr bwMode="auto">
          <a:xfrm>
            <a:off x="5622233" y="386098"/>
            <a:ext cx="6211958" cy="60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1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53" y="1981064"/>
            <a:ext cx="5266079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formas: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170" name="Picture 2" descr="Will em inglês - Gramática - GCFGlobal Idiomas">
            <a:extLst>
              <a:ext uri="{FF2B5EF4-FFF2-40B4-BE49-F238E27FC236}">
                <a16:creationId xmlns:a16="http://schemas.microsoft.com/office/drawing/2014/main" id="{C3911F92-E599-4B63-9F26-15DB4B05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32" y="396216"/>
            <a:ext cx="6213615" cy="60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3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" name="Picture 2" descr="Dicas de Livros: Playlist... - Whitney Houston - I Will Always Love You">
            <a:extLst>
              <a:ext uri="{FF2B5EF4-FFF2-40B4-BE49-F238E27FC236}">
                <a16:creationId xmlns:a16="http://schemas.microsoft.com/office/drawing/2014/main" id="{4B98D08E-B6EB-4AD1-AC20-00B541AA2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1" y="382964"/>
            <a:ext cx="5933453" cy="60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3375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7" name="Picture 2" descr="If YOU TRY AND FAIL CONGRATULATIONS MOST PEOPLE WON'T EVEN TRY LIFE  PLAYGROUND Keep Trying and Never Lose Your Drive! Double Tap 👊🏽👊🏽 | Meme  on SIZZLE">
            <a:extLst>
              <a:ext uri="{FF2B5EF4-FFF2-40B4-BE49-F238E27FC236}">
                <a16:creationId xmlns:a16="http://schemas.microsoft.com/office/drawing/2014/main" id="{5A16C1DE-2F54-4359-9EA3-98046E8D9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18"/>
          <a:stretch/>
        </p:blipFill>
        <p:spPr bwMode="auto">
          <a:xfrm>
            <a:off x="5883959" y="396215"/>
            <a:ext cx="5933453" cy="607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6" name="Picture 2" descr="Londres Reino Unido Setembro 2018 Close World Ends You Solo — Fotografia de  Stock Editorial © opturadesign #217895866">
            <a:extLst>
              <a:ext uri="{FF2B5EF4-FFF2-40B4-BE49-F238E27FC236}">
                <a16:creationId xmlns:a16="http://schemas.microsoft.com/office/drawing/2014/main" id="{218C3739-0CD3-4DDC-BD50-4529402C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59" y="382964"/>
            <a:ext cx="5936536" cy="609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89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11266" name="Picture 2" descr="You shall not leave this place">
            <a:extLst>
              <a:ext uri="{FF2B5EF4-FFF2-40B4-BE49-F238E27FC236}">
                <a16:creationId xmlns:a16="http://schemas.microsoft.com/office/drawing/2014/main" id="{EF999AF3-6022-40AE-AD1A-D6FB4A57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1" y="382963"/>
            <a:ext cx="6079224" cy="609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45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12292" name="Picture 4" descr="12 Quotes - Doing the Unconventional and Winning in Business">
            <a:extLst>
              <a:ext uri="{FF2B5EF4-FFF2-40B4-BE49-F238E27FC236}">
                <a16:creationId xmlns:a16="http://schemas.microsoft.com/office/drawing/2014/main" id="{B238727B-76C8-4B0A-B9EE-8E77BACE1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1" y="382964"/>
            <a:ext cx="6079224" cy="6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45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14338" name="Picture 2" descr="Was Albert Einstein right about a generation of idiots? | Daily Mail Online">
            <a:extLst>
              <a:ext uri="{FF2B5EF4-FFF2-40B4-BE49-F238E27FC236}">
                <a16:creationId xmlns:a16="http://schemas.microsoft.com/office/drawing/2014/main" id="{03786CD2-1A7D-4681-9DAE-51048BEF6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2" y="382964"/>
            <a:ext cx="6079224" cy="607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5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6" y="4101858"/>
            <a:ext cx="5174976" cy="12788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Fazer</a:t>
            </a:r>
            <a:r>
              <a:rPr lang="pt-BR" sz="3000" b="1" dirty="0"/>
              <a:t> previsões </a:t>
            </a:r>
            <a:r>
              <a:rPr lang="pt-BR" sz="3000" dirty="0"/>
              <a:t>de futuro.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908988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will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12881C5-13B6-4D48-94BE-1526CAD6DF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62" y="404055"/>
            <a:ext cx="6019798" cy="6049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499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6" name="Picture 2" descr="jealousy quotes for girls - Căutare Google on We Heart It">
            <a:extLst>
              <a:ext uri="{FF2B5EF4-FFF2-40B4-BE49-F238E27FC236}">
                <a16:creationId xmlns:a16="http://schemas.microsoft.com/office/drawing/2014/main" id="{6820BA13-9AD7-488E-B3BD-FFE0E1EA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91" y="369706"/>
            <a:ext cx="6079224" cy="610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05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15362" name="Picture 2" descr="Shall We Dance? – Wikipédia, a enciclopédia livre">
            <a:extLst>
              <a:ext uri="{FF2B5EF4-FFF2-40B4-BE49-F238E27FC236}">
                <a16:creationId xmlns:a16="http://schemas.microsoft.com/office/drawing/2014/main" id="{54411EC8-E02B-49D1-8F14-5C4B6C5B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1" y="382964"/>
            <a:ext cx="5933453" cy="61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448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987513-1FF5-42F0-8452-D5BDABB56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940" y="401171"/>
            <a:ext cx="608647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74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20D5397-5E51-4AA1-9047-B759A1EF0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962" y="41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4FE9747-8621-46FD-9C96-E8AEDC73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85" y="382964"/>
            <a:ext cx="5363606" cy="607881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Previsão de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Futuro incerto (não planejado);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Algo é improvável ou impossível que aconteça no futuro;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Indisposição para fazer algo;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oferta;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sugestão;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Uma promessa;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/>
              <a:t>Uma decisão espontânea;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Pedir conselhos ou instruções;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2600" dirty="0">
                <a:highlight>
                  <a:srgbClr val="FFFF00"/>
                </a:highlight>
              </a:rPr>
              <a:t>Dar ordens;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6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2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D74EFB-DF1A-4097-AF57-D0FE30AFB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191" y="382964"/>
            <a:ext cx="6079224" cy="609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6" y="4101858"/>
            <a:ext cx="5174976" cy="127883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Para descrever um </a:t>
            </a:r>
            <a:r>
              <a:rPr lang="pt-BR" sz="3000" b="1" dirty="0"/>
              <a:t>futuro incerto (não planejado)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908988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>
                <a:solidFill>
                  <a:schemeClr val="tx1"/>
                </a:solidFill>
              </a:rPr>
              <a:t>O</a:t>
            </a:r>
            <a:r>
              <a:rPr lang="pt-br" sz="3200">
                <a:solidFill>
                  <a:schemeClr val="tx1"/>
                </a:solidFill>
              </a:rPr>
              <a:t> “</a:t>
            </a:r>
            <a:r>
              <a:rPr lang="pt-br" sz="3200" b="1">
                <a:solidFill>
                  <a:schemeClr val="tx1"/>
                </a:solidFill>
              </a:rPr>
              <a:t>Simple Future Tense</a:t>
            </a:r>
            <a:r>
              <a:rPr lang="pt-br" sz="320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>
                <a:solidFill>
                  <a:srgbClr val="FF0000"/>
                </a:solidFill>
              </a:rPr>
              <a:t>will</a:t>
            </a:r>
            <a:r>
              <a:rPr lang="pt-br" sz="3200">
                <a:solidFill>
                  <a:schemeClr val="tx1"/>
                </a:solidFill>
              </a:rPr>
              <a:t> e é usado para: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89E3C00-D045-4F2D-8D8C-36C5EFC665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62" y="404055"/>
            <a:ext cx="6019798" cy="6049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105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40" y="3664536"/>
            <a:ext cx="5390322" cy="20206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Na forma </a:t>
            </a:r>
            <a:r>
              <a:rPr lang="pt-BR" sz="3000" b="1" dirty="0"/>
              <a:t>negativa</a:t>
            </a:r>
            <a:r>
              <a:rPr lang="pt-BR" sz="3000" dirty="0"/>
              <a:t> para dizer que algo é </a:t>
            </a:r>
            <a:r>
              <a:rPr lang="pt-BR" sz="3000" b="1" dirty="0"/>
              <a:t>improvável</a:t>
            </a:r>
            <a:r>
              <a:rPr lang="pt-BR" sz="3000" dirty="0"/>
              <a:t> ou </a:t>
            </a:r>
            <a:r>
              <a:rPr lang="pt-BR" sz="3000" b="1" dirty="0"/>
              <a:t>impossível</a:t>
            </a:r>
            <a:r>
              <a:rPr lang="pt-BR" sz="3000" dirty="0"/>
              <a:t> que aconteça no futuro.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908988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>
                <a:solidFill>
                  <a:schemeClr val="tx1"/>
                </a:solidFill>
              </a:rPr>
              <a:t>O</a:t>
            </a:r>
            <a:r>
              <a:rPr lang="pt-br" sz="3200">
                <a:solidFill>
                  <a:schemeClr val="tx1"/>
                </a:solidFill>
              </a:rPr>
              <a:t> “</a:t>
            </a:r>
            <a:r>
              <a:rPr lang="pt-br" sz="3200" b="1">
                <a:solidFill>
                  <a:schemeClr val="tx1"/>
                </a:solidFill>
              </a:rPr>
              <a:t>Simple Future Tense</a:t>
            </a:r>
            <a:r>
              <a:rPr lang="pt-br" sz="320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>
                <a:solidFill>
                  <a:srgbClr val="FF0000"/>
                </a:solidFill>
              </a:rPr>
              <a:t>will</a:t>
            </a:r>
            <a:r>
              <a:rPr lang="pt-br" sz="3200">
                <a:solidFill>
                  <a:schemeClr val="tx1"/>
                </a:solidFill>
              </a:rPr>
              <a:t> e é usado para: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61431B8-2D9C-4EB9-A96D-538BDAFC27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62" y="404055"/>
            <a:ext cx="6019798" cy="6049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261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40" y="3717545"/>
            <a:ext cx="5174976" cy="20206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Na forma </a:t>
            </a:r>
            <a:r>
              <a:rPr lang="pt-BR" sz="3000" b="1" dirty="0"/>
              <a:t>negativa</a:t>
            </a:r>
            <a:r>
              <a:rPr lang="pt-BR" sz="3000" dirty="0"/>
              <a:t> para expressar </a:t>
            </a:r>
            <a:r>
              <a:rPr lang="pt-BR" sz="3000" b="1" dirty="0"/>
              <a:t>indisposição</a:t>
            </a:r>
            <a:r>
              <a:rPr lang="pt-BR" sz="3000" dirty="0"/>
              <a:t> para fazer algo;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908988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>
                <a:solidFill>
                  <a:schemeClr val="tx1"/>
                </a:solidFill>
              </a:rPr>
              <a:t>O</a:t>
            </a:r>
            <a:r>
              <a:rPr lang="pt-br" sz="3200">
                <a:solidFill>
                  <a:schemeClr val="tx1"/>
                </a:solidFill>
              </a:rPr>
              <a:t> “</a:t>
            </a:r>
            <a:r>
              <a:rPr lang="pt-br" sz="3200" b="1">
                <a:solidFill>
                  <a:schemeClr val="tx1"/>
                </a:solidFill>
              </a:rPr>
              <a:t>Simple Future Tense</a:t>
            </a:r>
            <a:r>
              <a:rPr lang="pt-br" sz="320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>
                <a:solidFill>
                  <a:srgbClr val="FF0000"/>
                </a:solidFill>
              </a:rPr>
              <a:t>will</a:t>
            </a:r>
            <a:r>
              <a:rPr lang="pt-br" sz="3200">
                <a:solidFill>
                  <a:schemeClr val="tx1"/>
                </a:solidFill>
              </a:rPr>
              <a:t> e é usado para: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E9FFC66-AC48-4C84-A979-74C6B112A6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62" y="375040"/>
            <a:ext cx="6019798" cy="6078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21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82" y="3767066"/>
            <a:ext cx="6867940" cy="22759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Junto ao pronome </a:t>
            </a:r>
            <a:r>
              <a:rPr lang="pt-BR" sz="3000" b="1" dirty="0"/>
              <a:t>"I" </a:t>
            </a:r>
            <a:r>
              <a:rPr lang="pt-BR" sz="3000" dirty="0"/>
              <a:t>na forma </a:t>
            </a:r>
            <a:r>
              <a:rPr lang="pt-BR" sz="3000" b="1" dirty="0"/>
              <a:t>interrogativa</a:t>
            </a:r>
            <a:r>
              <a:rPr lang="pt-BR" sz="3000" dirty="0"/>
              <a:t>, acompanhado por </a:t>
            </a:r>
            <a:r>
              <a:rPr lang="pt-BR" sz="3000" b="1" dirty="0"/>
              <a:t>"</a:t>
            </a:r>
            <a:r>
              <a:rPr lang="pt-BR" sz="3000" b="1" dirty="0" err="1"/>
              <a:t>shall</a:t>
            </a:r>
            <a:r>
              <a:rPr lang="pt-BR" sz="3000" b="1" dirty="0"/>
              <a:t>", </a:t>
            </a:r>
            <a:r>
              <a:rPr lang="pt-BR" sz="3000" dirty="0"/>
              <a:t>para fazer uma </a:t>
            </a:r>
            <a:r>
              <a:rPr lang="pt-BR" sz="3000" b="1" dirty="0"/>
              <a:t>oferta</a:t>
            </a:r>
            <a:r>
              <a:rPr lang="pt-BR" sz="3000" dirty="0"/>
              <a:t>;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>
                <a:solidFill>
                  <a:schemeClr val="tx1"/>
                </a:solidFill>
              </a:rPr>
              <a:t>O</a:t>
            </a:r>
            <a:r>
              <a:rPr lang="pt-br" sz="3200">
                <a:solidFill>
                  <a:schemeClr val="tx1"/>
                </a:solidFill>
              </a:rPr>
              <a:t> “</a:t>
            </a:r>
            <a:r>
              <a:rPr lang="pt-br" sz="3200" b="1">
                <a:solidFill>
                  <a:schemeClr val="tx1"/>
                </a:solidFill>
              </a:rPr>
              <a:t>Simple Future Tense</a:t>
            </a:r>
            <a:r>
              <a:rPr lang="pt-br" sz="320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>
                <a:solidFill>
                  <a:srgbClr val="FF0000"/>
                </a:solidFill>
              </a:rPr>
              <a:t>will</a:t>
            </a:r>
            <a:r>
              <a:rPr lang="pt-br" sz="3200">
                <a:solidFill>
                  <a:schemeClr val="tx1"/>
                </a:solidFill>
              </a:rPr>
              <a:t> e é usado para: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692141-B6B7-4F68-8E01-D58F92936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37" b="3804"/>
          <a:stretch/>
        </p:blipFill>
        <p:spPr bwMode="auto">
          <a:xfrm>
            <a:off x="5701749" y="380865"/>
            <a:ext cx="3838816" cy="290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A8CCE29-43B0-4EDD-8A9F-28D17D78E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5"/>
          <a:stretch/>
        </p:blipFill>
        <p:spPr bwMode="auto">
          <a:xfrm>
            <a:off x="8057322" y="3282238"/>
            <a:ext cx="3750365" cy="319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3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3664536"/>
            <a:ext cx="5403575" cy="265675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Junto ao </a:t>
            </a:r>
            <a:r>
              <a:rPr lang="pt-BR" sz="3000" dirty="0" err="1"/>
              <a:t>proneme</a:t>
            </a:r>
            <a:r>
              <a:rPr lang="pt-BR" sz="3000" dirty="0"/>
              <a:t> "</a:t>
            </a:r>
            <a:r>
              <a:rPr lang="pt-BR" sz="3000" b="1" dirty="0" err="1"/>
              <a:t>we</a:t>
            </a:r>
            <a:r>
              <a:rPr lang="pt-BR" sz="3000" dirty="0"/>
              <a:t>" na forma </a:t>
            </a:r>
            <a:r>
              <a:rPr lang="pt-BR" sz="3000" b="1" dirty="0"/>
              <a:t>interrogativa</a:t>
            </a:r>
            <a:r>
              <a:rPr lang="pt-BR" sz="3000" dirty="0"/>
              <a:t>, acompanhado por "</a:t>
            </a:r>
            <a:r>
              <a:rPr lang="pt-BR" sz="3000" b="1" dirty="0" err="1"/>
              <a:t>shall</a:t>
            </a:r>
            <a:r>
              <a:rPr lang="pt-BR" sz="3000" dirty="0"/>
              <a:t>", para fazer uma </a:t>
            </a:r>
            <a:r>
              <a:rPr lang="pt-BR" sz="3000" b="1" dirty="0"/>
              <a:t>sugestão</a:t>
            </a:r>
            <a:r>
              <a:rPr lang="pt-BR" sz="3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will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0BB905-ACF0-4302-AD6C-599A3E74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34" y="403356"/>
            <a:ext cx="6192080" cy="60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5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6" y="3664536"/>
            <a:ext cx="5174976" cy="20206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Fazer uma </a:t>
            </a:r>
            <a:r>
              <a:rPr lang="pt-BR" sz="3000" b="1" dirty="0"/>
              <a:t>promessa;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will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886DE88-6BBA-482B-91A3-6E358204B6B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9"/>
          <a:stretch/>
        </p:blipFill>
        <p:spPr bwMode="auto">
          <a:xfrm>
            <a:off x="5883963" y="403355"/>
            <a:ext cx="5930349" cy="6063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99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243562-E67B-459D-9E3E-80C0F277E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5" y="3664536"/>
            <a:ext cx="5277677" cy="20206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3000" dirty="0"/>
              <a:t>Junto aos pronomes </a:t>
            </a:r>
            <a:r>
              <a:rPr lang="pt-BR" sz="3000" b="1" dirty="0"/>
              <a:t>"I" </a:t>
            </a:r>
            <a:r>
              <a:rPr lang="pt-BR" sz="3000" dirty="0"/>
              <a:t>ou </a:t>
            </a:r>
            <a:r>
              <a:rPr lang="pt-BR" sz="3000" b="1" dirty="0"/>
              <a:t>"</a:t>
            </a:r>
            <a:r>
              <a:rPr lang="pt-BR" sz="3000" b="1" dirty="0" err="1"/>
              <a:t>we</a:t>
            </a:r>
            <a:r>
              <a:rPr lang="pt-BR" sz="3000" b="1" dirty="0"/>
              <a:t>", </a:t>
            </a:r>
            <a:r>
              <a:rPr lang="pt-BR" sz="3000" dirty="0"/>
              <a:t>para indicar uma </a:t>
            </a:r>
            <a:r>
              <a:rPr lang="pt-BR" sz="3000" b="1" dirty="0"/>
              <a:t>decisão espontânea</a:t>
            </a:r>
            <a:r>
              <a:rPr lang="pt-BR" sz="30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3000" b="1" dirty="0"/>
          </a:p>
          <a:p>
            <a:pPr>
              <a:buFont typeface="Wingdings" panose="05000000000000000000" pitchFamily="2" charset="2"/>
              <a:buChar char="ü"/>
            </a:pPr>
            <a:endParaRPr lang="pt-BR" sz="3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95E2C65-E717-4AEC-8890-F7D66F16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86" y="920890"/>
            <a:ext cx="5015947" cy="250811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3200" dirty="0">
                <a:solidFill>
                  <a:schemeClr val="tx1"/>
                </a:solidFill>
              </a:rPr>
              <a:t>O</a:t>
            </a:r>
            <a:r>
              <a:rPr lang="pt-br" sz="3200" dirty="0">
                <a:solidFill>
                  <a:schemeClr val="tx1"/>
                </a:solidFill>
              </a:rPr>
              <a:t> “</a:t>
            </a:r>
            <a:r>
              <a:rPr lang="pt-br" sz="3200" b="1" dirty="0" err="1">
                <a:solidFill>
                  <a:schemeClr val="tx1"/>
                </a:solidFill>
              </a:rPr>
              <a:t>Simple</a:t>
            </a:r>
            <a:r>
              <a:rPr lang="pt-br" sz="3200" b="1" dirty="0">
                <a:solidFill>
                  <a:schemeClr val="tx1"/>
                </a:solidFill>
              </a:rPr>
              <a:t> Future Tense</a:t>
            </a:r>
            <a:r>
              <a:rPr lang="pt-br" sz="3200" dirty="0">
                <a:solidFill>
                  <a:schemeClr val="tx1"/>
                </a:solidFill>
              </a:rPr>
              <a:t>” em inglês é formado pelo auxiliar </a:t>
            </a:r>
            <a:r>
              <a:rPr lang="pt-br" sz="3200" b="1" dirty="0" err="1">
                <a:solidFill>
                  <a:srgbClr val="FF0000"/>
                </a:solidFill>
              </a:rPr>
              <a:t>will</a:t>
            </a:r>
            <a:r>
              <a:rPr lang="pt-br" sz="3200" dirty="0">
                <a:solidFill>
                  <a:schemeClr val="tx1"/>
                </a:solidFill>
              </a:rPr>
              <a:t> e é usado para: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F707E1-C445-476B-9C16-1AED5CABA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"/>
          <a:stretch/>
        </p:blipFill>
        <p:spPr>
          <a:xfrm>
            <a:off x="5883962" y="394185"/>
            <a:ext cx="5935729" cy="607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30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14_TF78438558" id="{EFC388B7-E3E7-46E9-90A0-7401A222EB8A}" vid="{685F28B6-3FA5-49C7-9831-35ED941F70C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{EF025DA5-5868-46DD-8C70-482C58073215}tf78438558_win32</Template>
  <TotalTime>124</TotalTime>
  <Words>823</Words>
  <Application>Microsoft Office PowerPoint</Application>
  <PresentationFormat>Widescreen</PresentationFormat>
  <Paragraphs>249</Paragraphs>
  <Slides>23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Garamond</vt:lpstr>
      <vt:lpstr>Wingdings</vt:lpstr>
      <vt:lpstr>SavonVTI</vt:lpstr>
      <vt:lpstr>Imagem do Paintbrush</vt:lpstr>
      <vt:lpstr>Simple future tense</vt:lpstr>
      <vt:lpstr>O “Simple Future Tense” em inglês é formado pelo auxiliar will e é usado para:</vt:lpstr>
      <vt:lpstr>O “Simple Future Tense” em inglês é formado pelo auxiliar will e é usado para:</vt:lpstr>
      <vt:lpstr>O “Simple Future Tense” em inglês é formado pelo auxiliar will e é usado para:</vt:lpstr>
      <vt:lpstr>O “Simple Future Tense” em inglês é formado pelo auxiliar will e é usado para:</vt:lpstr>
      <vt:lpstr>O “Simple Future Tense” em inglês é formado pelo auxiliar will e é usado para:</vt:lpstr>
      <vt:lpstr>O “Simple Future Tense” em inglês é formado pelo auxiliar will e é usado para:</vt:lpstr>
      <vt:lpstr>O “Simple Future Tense” em inglês é formado pelo auxiliar will e é usado para:</vt:lpstr>
      <vt:lpstr>O “Simple Future Tense” em inglês é formado pelo auxiliar will e é usado para:</vt:lpstr>
      <vt:lpstr>O “Simple Future Tense” em inglês é formado pelo auxiliar will e é usado para:</vt:lpstr>
      <vt:lpstr>O “Simple Future Tense” em inglês é formado pelo auxiliar will e é usado para:</vt:lpstr>
      <vt:lpstr>O “Simple Future Tense” em inglês é formado pelo auxiliar will e é usado para:</vt:lpstr>
      <vt:lpstr>O “Simple Future Tense” em inglês formas: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future tense</dc:title>
  <dc:creator>Cristiane de Brito Cruz</dc:creator>
  <cp:lastModifiedBy>Cristiane de Brito Cruz</cp:lastModifiedBy>
  <cp:revision>14</cp:revision>
  <dcterms:created xsi:type="dcterms:W3CDTF">2021-01-17T16:07:52Z</dcterms:created>
  <dcterms:modified xsi:type="dcterms:W3CDTF">2021-01-17T18:30:30Z</dcterms:modified>
</cp:coreProperties>
</file>