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Calibri" pitchFamily="34" charset="0"/>
      <p:regular r:id="rId7"/>
      <p:bold r:id="rId8"/>
      <p:italic r:id="rId9"/>
      <p:boldItalic r:id="rId10"/>
    </p:embeddedFont>
    <p:embeddedFont>
      <p:font typeface="Raleway" charset="0"/>
      <p:regular r:id="rId11"/>
    </p:embeddedFont>
    <p:embeddedFont>
      <p:font typeface="Playfair Display Bold Italics" charset="0"/>
      <p:regular r:id="rId12"/>
    </p:embeddedFont>
    <p:embeddedFont>
      <p:font typeface="Playfair Display" charset="0"/>
      <p:regular r:id="rId13"/>
    </p:embeddedFont>
    <p:embeddedFont>
      <p:font typeface="Raleway Bold" charset="0"/>
      <p:regular r:id="rId14"/>
    </p:embeddedFont>
    <p:embeddedFont>
      <p:font typeface="Playfair Display Italics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18" d="100"/>
          <a:sy n="18" d="100"/>
        </p:scale>
        <p:origin x="-126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458404" y="-337757"/>
            <a:ext cx="19182287" cy="6177234"/>
          </a:xfrm>
          <a:prstGeom prst="rect">
            <a:avLst/>
          </a:prstGeom>
          <a:solidFill>
            <a:srgbClr val="EEC0BF">
              <a:alpha val="73725"/>
            </a:srgbClr>
          </a:solidFill>
        </p:spPr>
      </p:sp>
      <p:grpSp>
        <p:nvGrpSpPr>
          <p:cNvPr id="3" name="Group 3"/>
          <p:cNvGrpSpPr/>
          <p:nvPr/>
        </p:nvGrpSpPr>
        <p:grpSpPr>
          <a:xfrm>
            <a:off x="313375" y="3061788"/>
            <a:ext cx="17661250" cy="6946604"/>
            <a:chOff x="0" y="0"/>
            <a:chExt cx="23548334" cy="9262139"/>
          </a:xfrm>
        </p:grpSpPr>
        <p:sp>
          <p:nvSpPr>
            <p:cNvPr id="4" name="TextBox 4"/>
            <p:cNvSpPr txBox="1"/>
            <p:nvPr/>
          </p:nvSpPr>
          <p:spPr>
            <a:xfrm>
              <a:off x="0" y="57150"/>
              <a:ext cx="23548334" cy="325578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9491"/>
                </a:lnSpc>
              </a:pPr>
              <a:r>
                <a:rPr lang="en-US" sz="8400">
                  <a:solidFill>
                    <a:srgbClr val="050707"/>
                  </a:solidFill>
                  <a:latin typeface="Playfair Display Bold Italics"/>
                </a:rPr>
                <a:t>Interrogative pronouns and colors</a:t>
              </a:r>
            </a:p>
            <a:p>
              <a:pPr>
                <a:lnSpc>
                  <a:spcPts val="9491"/>
                </a:lnSpc>
              </a:pPr>
              <a:endParaRPr lang="en-US" sz="8400">
                <a:solidFill>
                  <a:srgbClr val="050707"/>
                </a:solidFill>
                <a:latin typeface="Playfair Display Bold Italics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4949938"/>
              <a:ext cx="19553404" cy="431220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5165"/>
                </a:lnSpc>
              </a:pPr>
              <a:r>
                <a:rPr lang="en-US" sz="3689" spc="184">
                  <a:solidFill>
                    <a:srgbClr val="050707"/>
                  </a:solidFill>
                  <a:latin typeface="Raleway"/>
                </a:rPr>
                <a:t>DANIEL VITOR SILVA DE LIMA</a:t>
              </a:r>
            </a:p>
            <a:p>
              <a:pPr>
                <a:lnSpc>
                  <a:spcPts val="5165"/>
                </a:lnSpc>
              </a:pPr>
              <a:r>
                <a:rPr lang="en-US" sz="3689" spc="184">
                  <a:solidFill>
                    <a:srgbClr val="050707"/>
                  </a:solidFill>
                  <a:latin typeface="Raleway"/>
                </a:rPr>
                <a:t>DAVID GUSTAVO ARAUJO DANTAS</a:t>
              </a:r>
            </a:p>
            <a:p>
              <a:pPr>
                <a:lnSpc>
                  <a:spcPts val="5165"/>
                </a:lnSpc>
              </a:pPr>
              <a:r>
                <a:rPr lang="en-US" sz="3689" spc="184">
                  <a:solidFill>
                    <a:srgbClr val="050707"/>
                  </a:solidFill>
                  <a:latin typeface="Raleway"/>
                </a:rPr>
                <a:t>JASYNALARRARA SOUZA MEDEIROS</a:t>
              </a:r>
            </a:p>
            <a:p>
              <a:pPr>
                <a:lnSpc>
                  <a:spcPts val="5165"/>
                </a:lnSpc>
              </a:pPr>
              <a:r>
                <a:rPr lang="en-US" sz="3689" spc="184">
                  <a:solidFill>
                    <a:srgbClr val="050707"/>
                  </a:solidFill>
                  <a:latin typeface="Raleway"/>
                </a:rPr>
                <a:t>NARA LUANA DANTAS SALDANHA</a:t>
              </a:r>
            </a:p>
            <a:p>
              <a:pPr>
                <a:lnSpc>
                  <a:spcPts val="5165"/>
                </a:lnSpc>
              </a:pPr>
              <a:r>
                <a:rPr lang="en-US" sz="3689" spc="184">
                  <a:solidFill>
                    <a:srgbClr val="050707"/>
                  </a:solidFill>
                  <a:latin typeface="Raleway"/>
                </a:rPr>
                <a:t>YASMIN SANDRIELY SANTOS MAIA</a:t>
              </a:r>
            </a:p>
          </p:txBody>
        </p:sp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rcRect l="2358" r="2358"/>
          <a:stretch>
            <a:fillRect/>
          </a:stretch>
        </p:blipFill>
        <p:spPr>
          <a:xfrm>
            <a:off x="16384471" y="8618117"/>
            <a:ext cx="1590154" cy="1668883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10720697" y="962025"/>
            <a:ext cx="6538603" cy="547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480"/>
              </a:lnSpc>
            </a:pPr>
            <a:r>
              <a:rPr lang="en-US" sz="3200" spc="352">
                <a:solidFill>
                  <a:srgbClr val="050707"/>
                </a:solidFill>
                <a:latin typeface="Raleway"/>
              </a:rPr>
              <a:t>FEBRUARY 11,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8656286" y="-323850"/>
            <a:ext cx="9631714" cy="10934700"/>
          </a:xfrm>
          <a:prstGeom prst="rect">
            <a:avLst/>
          </a:prstGeom>
          <a:solidFill>
            <a:srgbClr val="EEC0BF"/>
          </a:solidFill>
        </p:spPr>
      </p:sp>
      <p:grpSp>
        <p:nvGrpSpPr>
          <p:cNvPr id="3" name="Group 3"/>
          <p:cNvGrpSpPr/>
          <p:nvPr/>
        </p:nvGrpSpPr>
        <p:grpSpPr>
          <a:xfrm>
            <a:off x="8656286" y="1523284"/>
            <a:ext cx="9631714" cy="6820547"/>
            <a:chOff x="0" y="0"/>
            <a:chExt cx="12842286" cy="9094062"/>
          </a:xfrm>
        </p:grpSpPr>
        <p:sp>
          <p:nvSpPr>
            <p:cNvPr id="4" name="TextBox 4"/>
            <p:cNvSpPr txBox="1"/>
            <p:nvPr/>
          </p:nvSpPr>
          <p:spPr>
            <a:xfrm>
              <a:off x="1087080" y="-19050"/>
              <a:ext cx="10668125" cy="7048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079"/>
                </a:lnSpc>
              </a:pPr>
              <a:endParaRPr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1498600"/>
              <a:ext cx="12842286" cy="34036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080"/>
                </a:lnSpc>
              </a:pPr>
              <a:r>
                <a:rPr lang="en-US" sz="8400" spc="84">
                  <a:solidFill>
                    <a:srgbClr val="050707"/>
                  </a:solidFill>
                  <a:latin typeface="Playfair Display"/>
                </a:rPr>
                <a:t>INTERROGATIVES PRONUNS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1087080" y="5800952"/>
              <a:ext cx="10668125" cy="32931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080"/>
                </a:lnSpc>
              </a:pPr>
              <a:r>
                <a:rPr lang="en-US" sz="7200" spc="431">
                  <a:solidFill>
                    <a:srgbClr val="050707"/>
                  </a:solidFill>
                  <a:latin typeface="Playfair Display Italics"/>
                </a:rPr>
                <a:t>Pronomes Interrogativos</a:t>
              </a: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242196" y="3759590"/>
            <a:ext cx="8250003" cy="7384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20"/>
              </a:lnSpc>
              <a:spcBef>
                <a:spcPct val="0"/>
              </a:spcBef>
            </a:pPr>
            <a:r>
              <a:rPr lang="en-US" sz="4300" spc="258">
                <a:solidFill>
                  <a:srgbClr val="000000"/>
                </a:solidFill>
                <a:latin typeface="Raleway Bold"/>
              </a:rPr>
              <a:t>What </a:t>
            </a:r>
            <a:r>
              <a:rPr lang="en-US" sz="4300" spc="258">
                <a:solidFill>
                  <a:srgbClr val="000000"/>
                </a:solidFill>
                <a:latin typeface="Raleway"/>
              </a:rPr>
              <a:t>- Qual / Quais / O que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42196" y="4412267"/>
            <a:ext cx="3678873" cy="7297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20"/>
              </a:lnSpc>
              <a:spcBef>
                <a:spcPct val="0"/>
              </a:spcBef>
            </a:pPr>
            <a:r>
              <a:rPr lang="en-US" sz="4300" spc="257">
                <a:solidFill>
                  <a:srgbClr val="000000"/>
                </a:solidFill>
                <a:latin typeface="Raleway Bold"/>
              </a:rPr>
              <a:t>Who </a:t>
            </a:r>
            <a:r>
              <a:rPr lang="en-US" sz="4300" spc="257">
                <a:solidFill>
                  <a:srgbClr val="000000"/>
                </a:solidFill>
                <a:latin typeface="Raleway"/>
              </a:rPr>
              <a:t>- Quem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42196" y="5056261"/>
            <a:ext cx="4125001" cy="7326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20"/>
              </a:lnSpc>
              <a:spcBef>
                <a:spcPct val="0"/>
              </a:spcBef>
            </a:pPr>
            <a:r>
              <a:rPr lang="en-US" sz="4300" spc="258">
                <a:solidFill>
                  <a:srgbClr val="000000"/>
                </a:solidFill>
                <a:latin typeface="Raleway Bold"/>
              </a:rPr>
              <a:t>Where </a:t>
            </a:r>
            <a:r>
              <a:rPr lang="en-US" sz="4300" spc="258">
                <a:solidFill>
                  <a:srgbClr val="000000"/>
                </a:solidFill>
                <a:latin typeface="Raleway"/>
              </a:rPr>
              <a:t>- Onde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42196" y="5703180"/>
            <a:ext cx="4218469" cy="738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20"/>
              </a:lnSpc>
              <a:spcBef>
                <a:spcPct val="0"/>
              </a:spcBef>
            </a:pPr>
            <a:r>
              <a:rPr lang="en-US" sz="4300" spc="257">
                <a:solidFill>
                  <a:srgbClr val="000000"/>
                </a:solidFill>
                <a:latin typeface="Raleway Bold"/>
              </a:rPr>
              <a:t>Why</a:t>
            </a:r>
            <a:r>
              <a:rPr lang="en-US" sz="4300" spc="257">
                <a:solidFill>
                  <a:srgbClr val="000000"/>
                </a:solidFill>
                <a:latin typeface="Raleway"/>
              </a:rPr>
              <a:t> - Por 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200001" y="6407837"/>
            <a:ext cx="7685099" cy="2850463"/>
            <a:chOff x="0" y="0"/>
            <a:chExt cx="20971950" cy="777865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971949" cy="7778659"/>
            </a:xfrm>
            <a:custGeom>
              <a:avLst/>
              <a:gdLst/>
              <a:ahLst/>
              <a:cxnLst/>
              <a:rect l="l" t="t" r="r" b="b"/>
              <a:pathLst>
                <a:path w="20971949" h="7778659">
                  <a:moveTo>
                    <a:pt x="0" y="0"/>
                  </a:moveTo>
                  <a:lnTo>
                    <a:pt x="0" y="7778659"/>
                  </a:lnTo>
                  <a:lnTo>
                    <a:pt x="20971949" y="7778659"/>
                  </a:lnTo>
                  <a:lnTo>
                    <a:pt x="20971949" y="0"/>
                  </a:lnTo>
                  <a:lnTo>
                    <a:pt x="0" y="0"/>
                  </a:lnTo>
                  <a:close/>
                  <a:moveTo>
                    <a:pt x="20910990" y="7717699"/>
                  </a:moveTo>
                  <a:lnTo>
                    <a:pt x="59690" y="7717699"/>
                  </a:lnTo>
                  <a:lnTo>
                    <a:pt x="59690" y="59690"/>
                  </a:lnTo>
                  <a:lnTo>
                    <a:pt x="20910990" y="59690"/>
                  </a:lnTo>
                  <a:lnTo>
                    <a:pt x="20910990" y="7717699"/>
                  </a:lnTo>
                  <a:close/>
                </a:path>
              </a:pathLst>
            </a:custGeom>
            <a:solidFill>
              <a:srgbClr val="EEC0BF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1028700" y="3077930"/>
            <a:ext cx="7685099" cy="2850463"/>
            <a:chOff x="0" y="0"/>
            <a:chExt cx="20971950" cy="777865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0971949" cy="7778659"/>
            </a:xfrm>
            <a:custGeom>
              <a:avLst/>
              <a:gdLst/>
              <a:ahLst/>
              <a:cxnLst/>
              <a:rect l="l" t="t" r="r" b="b"/>
              <a:pathLst>
                <a:path w="20971949" h="7778659">
                  <a:moveTo>
                    <a:pt x="0" y="0"/>
                  </a:moveTo>
                  <a:lnTo>
                    <a:pt x="0" y="7778659"/>
                  </a:lnTo>
                  <a:lnTo>
                    <a:pt x="20971949" y="7778659"/>
                  </a:lnTo>
                  <a:lnTo>
                    <a:pt x="20971949" y="0"/>
                  </a:lnTo>
                  <a:lnTo>
                    <a:pt x="0" y="0"/>
                  </a:lnTo>
                  <a:close/>
                  <a:moveTo>
                    <a:pt x="20910990" y="7717699"/>
                  </a:moveTo>
                  <a:lnTo>
                    <a:pt x="59690" y="7717699"/>
                  </a:lnTo>
                  <a:lnTo>
                    <a:pt x="59690" y="59690"/>
                  </a:lnTo>
                  <a:lnTo>
                    <a:pt x="20910990" y="59690"/>
                  </a:lnTo>
                  <a:lnTo>
                    <a:pt x="20910990" y="7717699"/>
                  </a:lnTo>
                  <a:close/>
                </a:path>
              </a:pathLst>
            </a:custGeom>
            <a:solidFill>
              <a:srgbClr val="EEC0BF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1307316" y="3670527"/>
            <a:ext cx="7127868" cy="1665270"/>
            <a:chOff x="0" y="0"/>
            <a:chExt cx="9503823" cy="2220360"/>
          </a:xfrm>
        </p:grpSpPr>
        <p:sp>
          <p:nvSpPr>
            <p:cNvPr id="7" name="TextBox 7"/>
            <p:cNvSpPr txBox="1"/>
            <p:nvPr/>
          </p:nvSpPr>
          <p:spPr>
            <a:xfrm>
              <a:off x="0" y="973117"/>
              <a:ext cx="9503823" cy="12472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840"/>
                </a:lnSpc>
              </a:pPr>
              <a:r>
                <a:rPr lang="en-US" sz="5600" spc="56">
                  <a:solidFill>
                    <a:srgbClr val="050707"/>
                  </a:solidFill>
                  <a:latin typeface="Raleway"/>
                </a:rPr>
                <a:t>What’s your name?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85725"/>
              <a:ext cx="9503823" cy="7938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spc="210">
                  <a:solidFill>
                    <a:srgbClr val="050707"/>
                  </a:solidFill>
                  <a:latin typeface="Raleway Bold"/>
                </a:rPr>
                <a:t>WHAT</a:t>
              </a: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028700" y="6407837"/>
            <a:ext cx="7685099" cy="2850463"/>
            <a:chOff x="0" y="0"/>
            <a:chExt cx="20971950" cy="7778659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0971949" cy="7778659"/>
            </a:xfrm>
            <a:custGeom>
              <a:avLst/>
              <a:gdLst/>
              <a:ahLst/>
              <a:cxnLst/>
              <a:rect l="l" t="t" r="r" b="b"/>
              <a:pathLst>
                <a:path w="20971949" h="7778659">
                  <a:moveTo>
                    <a:pt x="0" y="0"/>
                  </a:moveTo>
                  <a:lnTo>
                    <a:pt x="0" y="7778659"/>
                  </a:lnTo>
                  <a:lnTo>
                    <a:pt x="20971949" y="7778659"/>
                  </a:lnTo>
                  <a:lnTo>
                    <a:pt x="20971949" y="0"/>
                  </a:lnTo>
                  <a:lnTo>
                    <a:pt x="0" y="0"/>
                  </a:lnTo>
                  <a:close/>
                  <a:moveTo>
                    <a:pt x="20910990" y="7717699"/>
                  </a:moveTo>
                  <a:lnTo>
                    <a:pt x="59690" y="7717699"/>
                  </a:lnTo>
                  <a:lnTo>
                    <a:pt x="59690" y="59690"/>
                  </a:lnTo>
                  <a:lnTo>
                    <a:pt x="20910990" y="59690"/>
                  </a:lnTo>
                  <a:lnTo>
                    <a:pt x="20910990" y="7717699"/>
                  </a:lnTo>
                  <a:close/>
                </a:path>
              </a:pathLst>
            </a:custGeom>
            <a:solidFill>
              <a:srgbClr val="EEC0BF"/>
            </a:solidFill>
          </p:spPr>
        </p:sp>
      </p:grpSp>
      <p:grpSp>
        <p:nvGrpSpPr>
          <p:cNvPr id="11" name="Group 11"/>
          <p:cNvGrpSpPr/>
          <p:nvPr/>
        </p:nvGrpSpPr>
        <p:grpSpPr>
          <a:xfrm>
            <a:off x="1585932" y="6626860"/>
            <a:ext cx="6570636" cy="2631440"/>
            <a:chOff x="0" y="0"/>
            <a:chExt cx="8760848" cy="3508587"/>
          </a:xfrm>
        </p:grpSpPr>
        <p:sp>
          <p:nvSpPr>
            <p:cNvPr id="12" name="TextBox 12"/>
            <p:cNvSpPr txBox="1"/>
            <p:nvPr/>
          </p:nvSpPr>
          <p:spPr>
            <a:xfrm>
              <a:off x="0" y="942340"/>
              <a:ext cx="8760848" cy="25662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839"/>
                </a:lnSpc>
              </a:pPr>
              <a:r>
                <a:rPr lang="en-US" sz="5600" spc="56">
                  <a:solidFill>
                    <a:srgbClr val="050707"/>
                  </a:solidFill>
                  <a:latin typeface="Raleway"/>
                </a:rPr>
                <a:t>Where are you from?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85725"/>
              <a:ext cx="8760848" cy="7926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spc="210">
                  <a:solidFill>
                    <a:srgbClr val="050707"/>
                  </a:solidFill>
                  <a:latin typeface="Raleway Bold"/>
                </a:rPr>
                <a:t>WHERE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9200001" y="3077930"/>
            <a:ext cx="7685099" cy="2850463"/>
            <a:chOff x="0" y="0"/>
            <a:chExt cx="20971950" cy="777865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0971949" cy="7778659"/>
            </a:xfrm>
            <a:custGeom>
              <a:avLst/>
              <a:gdLst/>
              <a:ahLst/>
              <a:cxnLst/>
              <a:rect l="l" t="t" r="r" b="b"/>
              <a:pathLst>
                <a:path w="20971949" h="7778659">
                  <a:moveTo>
                    <a:pt x="0" y="0"/>
                  </a:moveTo>
                  <a:lnTo>
                    <a:pt x="0" y="7778659"/>
                  </a:lnTo>
                  <a:lnTo>
                    <a:pt x="20971949" y="7778659"/>
                  </a:lnTo>
                  <a:lnTo>
                    <a:pt x="20971949" y="0"/>
                  </a:lnTo>
                  <a:lnTo>
                    <a:pt x="0" y="0"/>
                  </a:lnTo>
                  <a:close/>
                  <a:moveTo>
                    <a:pt x="20910990" y="7717699"/>
                  </a:moveTo>
                  <a:lnTo>
                    <a:pt x="59690" y="7717699"/>
                  </a:lnTo>
                  <a:lnTo>
                    <a:pt x="59690" y="59690"/>
                  </a:lnTo>
                  <a:lnTo>
                    <a:pt x="20910990" y="59690"/>
                  </a:lnTo>
                  <a:lnTo>
                    <a:pt x="20910990" y="7717699"/>
                  </a:lnTo>
                  <a:close/>
                </a:path>
              </a:pathLst>
            </a:custGeom>
            <a:solidFill>
              <a:srgbClr val="EEC0BF"/>
            </a:solidFill>
          </p:spPr>
        </p:sp>
      </p:grpSp>
      <p:grpSp>
        <p:nvGrpSpPr>
          <p:cNvPr id="16" name="Group 16"/>
          <p:cNvGrpSpPr/>
          <p:nvPr/>
        </p:nvGrpSpPr>
        <p:grpSpPr>
          <a:xfrm>
            <a:off x="9757232" y="3682742"/>
            <a:ext cx="6570636" cy="1640840"/>
            <a:chOff x="0" y="0"/>
            <a:chExt cx="8760848" cy="2187787"/>
          </a:xfrm>
        </p:grpSpPr>
        <p:sp>
          <p:nvSpPr>
            <p:cNvPr id="17" name="TextBox 17"/>
            <p:cNvSpPr txBox="1"/>
            <p:nvPr/>
          </p:nvSpPr>
          <p:spPr>
            <a:xfrm>
              <a:off x="0" y="942340"/>
              <a:ext cx="8760848" cy="12454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839"/>
                </a:lnSpc>
              </a:pPr>
              <a:r>
                <a:rPr lang="en-US" sz="5600" spc="56">
                  <a:solidFill>
                    <a:srgbClr val="050707"/>
                  </a:solidFill>
                  <a:latin typeface="Raleway"/>
                </a:rPr>
                <a:t>Who are you?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85725"/>
              <a:ext cx="8760848" cy="7926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spc="210">
                  <a:solidFill>
                    <a:srgbClr val="050707"/>
                  </a:solidFill>
                  <a:latin typeface="Raleway Bold"/>
                </a:rPr>
                <a:t>WHO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757232" y="6517349"/>
            <a:ext cx="6570636" cy="2631440"/>
            <a:chOff x="0" y="0"/>
            <a:chExt cx="8760848" cy="3508587"/>
          </a:xfrm>
        </p:grpSpPr>
        <p:sp>
          <p:nvSpPr>
            <p:cNvPr id="20" name="TextBox 20"/>
            <p:cNvSpPr txBox="1"/>
            <p:nvPr/>
          </p:nvSpPr>
          <p:spPr>
            <a:xfrm>
              <a:off x="0" y="942340"/>
              <a:ext cx="8760848" cy="25662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839"/>
                </a:lnSpc>
              </a:pPr>
              <a:r>
                <a:rPr lang="en-US" sz="5600" spc="56">
                  <a:solidFill>
                    <a:srgbClr val="050707"/>
                  </a:solidFill>
                  <a:latin typeface="Raleway"/>
                </a:rPr>
                <a:t>Why do you study English?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85725"/>
              <a:ext cx="8760848" cy="7926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spc="210">
                  <a:solidFill>
                    <a:srgbClr val="050707"/>
                  </a:solidFill>
                  <a:latin typeface="Raleway Bold"/>
                </a:rPr>
                <a:t>WHY</a:t>
              </a:r>
            </a:p>
          </p:txBody>
        </p:sp>
      </p:grpSp>
      <p:sp>
        <p:nvSpPr>
          <p:cNvPr id="22" name="AutoShape 22"/>
          <p:cNvSpPr/>
          <p:nvPr/>
        </p:nvSpPr>
        <p:spPr>
          <a:xfrm>
            <a:off x="-408197" y="-316149"/>
            <a:ext cx="19018703" cy="2632375"/>
          </a:xfrm>
          <a:prstGeom prst="rect">
            <a:avLst/>
          </a:prstGeom>
          <a:solidFill>
            <a:srgbClr val="EEC0BF"/>
          </a:solidFill>
        </p:spPr>
      </p:sp>
      <p:sp>
        <p:nvSpPr>
          <p:cNvPr id="23" name="TextBox 23"/>
          <p:cNvSpPr txBox="1"/>
          <p:nvPr/>
        </p:nvSpPr>
        <p:spPr>
          <a:xfrm>
            <a:off x="843765" y="141224"/>
            <a:ext cx="16600470" cy="21750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03"/>
              </a:lnSpc>
            </a:pPr>
            <a:r>
              <a:rPr lang="en-US" sz="6400" spc="64">
                <a:solidFill>
                  <a:srgbClr val="222321"/>
                </a:solidFill>
                <a:latin typeface="Playfair Display Italics"/>
              </a:rPr>
              <a:t>Interrogatives pronuns  </a:t>
            </a:r>
          </a:p>
          <a:p>
            <a:pPr algn="ctr">
              <a:lnSpc>
                <a:spcPts val="8704"/>
              </a:lnSpc>
            </a:pPr>
            <a:r>
              <a:rPr lang="en-US" sz="6400" spc="64">
                <a:solidFill>
                  <a:srgbClr val="222321"/>
                </a:solidFill>
                <a:latin typeface="Playfair Display Italics"/>
              </a:rPr>
              <a:t>Pronomes interrogativos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87543" y="713786"/>
            <a:ext cx="17017886" cy="6128309"/>
          </a:xfrm>
          <a:prstGeom prst="rect">
            <a:avLst/>
          </a:prstGeom>
          <a:solidFill>
            <a:srgbClr val="EEC0BF"/>
          </a:solidFill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2794" r="4738"/>
          <a:stretch>
            <a:fillRect/>
          </a:stretch>
        </p:blipFill>
        <p:spPr>
          <a:xfrm>
            <a:off x="1984758" y="4440048"/>
            <a:ext cx="3745389" cy="3245788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rcRect l="776" r="1463"/>
          <a:stretch>
            <a:fillRect/>
          </a:stretch>
        </p:blipFill>
        <p:spPr>
          <a:xfrm>
            <a:off x="7263363" y="4440048"/>
            <a:ext cx="3735031" cy="3245788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rcRect r="4051" b="16483"/>
          <a:stretch>
            <a:fillRect/>
          </a:stretch>
        </p:blipFill>
        <p:spPr>
          <a:xfrm>
            <a:off x="12413179" y="4440048"/>
            <a:ext cx="3728948" cy="3245788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663171" y="1972706"/>
            <a:ext cx="12935415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8000" spc="80">
                <a:solidFill>
                  <a:srgbClr val="050707"/>
                </a:solidFill>
                <a:latin typeface="Playfair Display Bold Italics"/>
              </a:rPr>
              <a:t>Colors - Cores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1664256" y="8150369"/>
            <a:ext cx="4465121" cy="1244456"/>
            <a:chOff x="0" y="0"/>
            <a:chExt cx="5953494" cy="1659275"/>
          </a:xfrm>
        </p:grpSpPr>
        <p:sp>
          <p:nvSpPr>
            <p:cNvPr id="8" name="TextBox 8"/>
            <p:cNvSpPr txBox="1"/>
            <p:nvPr/>
          </p:nvSpPr>
          <p:spPr>
            <a:xfrm>
              <a:off x="0" y="-85725"/>
              <a:ext cx="5953494" cy="8147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040"/>
                </a:lnSpc>
              </a:pPr>
              <a:r>
                <a:rPr lang="en-US" sz="3600" spc="215">
                  <a:solidFill>
                    <a:srgbClr val="050707"/>
                  </a:solidFill>
                  <a:latin typeface="Raleway"/>
                </a:rPr>
                <a:t>BLACK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904260"/>
              <a:ext cx="5953494" cy="7550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00"/>
                </a:lnSpc>
              </a:pPr>
              <a:r>
                <a:rPr lang="en-US" sz="3200" spc="32">
                  <a:solidFill>
                    <a:srgbClr val="050707"/>
                  </a:solidFill>
                  <a:latin typeface="Raleway"/>
                </a:rPr>
                <a:t>Preto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911440" y="8215472"/>
            <a:ext cx="4465121" cy="1244456"/>
            <a:chOff x="0" y="0"/>
            <a:chExt cx="5953494" cy="1659275"/>
          </a:xfrm>
        </p:grpSpPr>
        <p:sp>
          <p:nvSpPr>
            <p:cNvPr id="11" name="TextBox 11"/>
            <p:cNvSpPr txBox="1"/>
            <p:nvPr/>
          </p:nvSpPr>
          <p:spPr>
            <a:xfrm>
              <a:off x="0" y="-85725"/>
              <a:ext cx="5953494" cy="8147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040"/>
                </a:lnSpc>
              </a:pPr>
              <a:r>
                <a:rPr lang="en-US" sz="3600" spc="215">
                  <a:solidFill>
                    <a:srgbClr val="050707"/>
                  </a:solidFill>
                  <a:latin typeface="Raleway"/>
                </a:rPr>
                <a:t>PURPLE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904260"/>
              <a:ext cx="5953494" cy="7550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00"/>
                </a:lnSpc>
              </a:pPr>
              <a:r>
                <a:rPr lang="en-US" sz="3200" spc="32">
                  <a:solidFill>
                    <a:srgbClr val="050707"/>
                  </a:solidFill>
                  <a:latin typeface="Raleway"/>
                </a:rPr>
                <a:t>Roxo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2413179" y="8215472"/>
            <a:ext cx="4465121" cy="1244456"/>
            <a:chOff x="0" y="0"/>
            <a:chExt cx="5953494" cy="1659275"/>
          </a:xfrm>
        </p:grpSpPr>
        <p:sp>
          <p:nvSpPr>
            <p:cNvPr id="14" name="TextBox 14"/>
            <p:cNvSpPr txBox="1"/>
            <p:nvPr/>
          </p:nvSpPr>
          <p:spPr>
            <a:xfrm>
              <a:off x="0" y="-85725"/>
              <a:ext cx="5953494" cy="8147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040"/>
                </a:lnSpc>
              </a:pPr>
              <a:r>
                <a:rPr lang="en-US" sz="3600" spc="215">
                  <a:solidFill>
                    <a:srgbClr val="050707"/>
                  </a:solidFill>
                  <a:latin typeface="Raleway"/>
                </a:rPr>
                <a:t>GREY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904260"/>
              <a:ext cx="5953494" cy="7550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00"/>
                </a:lnSpc>
              </a:pPr>
              <a:r>
                <a:rPr lang="en-US" sz="3200" spc="32">
                  <a:solidFill>
                    <a:srgbClr val="050707"/>
                  </a:solidFill>
                  <a:latin typeface="Raleway"/>
                </a:rPr>
                <a:t>Cinza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87543" y="713786"/>
            <a:ext cx="17017886" cy="6128309"/>
          </a:xfrm>
          <a:prstGeom prst="rect">
            <a:avLst/>
          </a:prstGeom>
          <a:solidFill>
            <a:srgbClr val="EEC0BF"/>
          </a:solidFill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 l="3082" r="14627" b="4684"/>
          <a:stretch>
            <a:fillRect/>
          </a:stretch>
        </p:blipFill>
        <p:spPr>
          <a:xfrm>
            <a:off x="2026262" y="4440048"/>
            <a:ext cx="3741109" cy="3245788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rcRect r="5936" b="18411"/>
          <a:stretch>
            <a:fillRect/>
          </a:stretch>
        </p:blipFill>
        <p:spPr>
          <a:xfrm>
            <a:off x="7259844" y="4440048"/>
            <a:ext cx="3742069" cy="3245788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rcRect r="8957" b="20866"/>
          <a:stretch>
            <a:fillRect/>
          </a:stretch>
        </p:blipFill>
        <p:spPr>
          <a:xfrm>
            <a:off x="12778601" y="4440048"/>
            <a:ext cx="3734278" cy="3245788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663171" y="1972706"/>
            <a:ext cx="12935415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8000" spc="80">
                <a:solidFill>
                  <a:srgbClr val="050707"/>
                </a:solidFill>
                <a:latin typeface="Playfair Display Bold Italics"/>
              </a:rPr>
              <a:t>Colors - Cores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1664256" y="8150369"/>
            <a:ext cx="4465121" cy="1244456"/>
            <a:chOff x="0" y="0"/>
            <a:chExt cx="5953494" cy="1659275"/>
          </a:xfrm>
        </p:grpSpPr>
        <p:sp>
          <p:nvSpPr>
            <p:cNvPr id="8" name="TextBox 8"/>
            <p:cNvSpPr txBox="1"/>
            <p:nvPr/>
          </p:nvSpPr>
          <p:spPr>
            <a:xfrm>
              <a:off x="0" y="-85725"/>
              <a:ext cx="5953494" cy="8147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040"/>
                </a:lnSpc>
              </a:pPr>
              <a:r>
                <a:rPr lang="en-US" sz="3600" spc="215">
                  <a:solidFill>
                    <a:srgbClr val="050707"/>
                  </a:solidFill>
                  <a:latin typeface="Raleway"/>
                </a:rPr>
                <a:t>GOLD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904260"/>
              <a:ext cx="5953494" cy="7550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00"/>
                </a:lnSpc>
              </a:pPr>
              <a:r>
                <a:rPr lang="en-US" sz="3200" spc="32">
                  <a:solidFill>
                    <a:srgbClr val="050707"/>
                  </a:solidFill>
                  <a:latin typeface="Raleway"/>
                </a:rPr>
                <a:t>Dourado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911440" y="8215472"/>
            <a:ext cx="4465121" cy="1244456"/>
            <a:chOff x="0" y="0"/>
            <a:chExt cx="5953494" cy="1659275"/>
          </a:xfrm>
        </p:grpSpPr>
        <p:sp>
          <p:nvSpPr>
            <p:cNvPr id="11" name="TextBox 11"/>
            <p:cNvSpPr txBox="1"/>
            <p:nvPr/>
          </p:nvSpPr>
          <p:spPr>
            <a:xfrm>
              <a:off x="0" y="-85725"/>
              <a:ext cx="5953494" cy="8147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040"/>
                </a:lnSpc>
              </a:pPr>
              <a:r>
                <a:rPr lang="en-US" sz="3600" spc="215">
                  <a:solidFill>
                    <a:srgbClr val="050707"/>
                  </a:solidFill>
                  <a:latin typeface="Raleway"/>
                </a:rPr>
                <a:t>LIME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904260"/>
              <a:ext cx="5953494" cy="7550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00"/>
                </a:lnSpc>
              </a:pPr>
              <a:r>
                <a:rPr lang="en-US" sz="3200" spc="32">
                  <a:solidFill>
                    <a:srgbClr val="050707"/>
                  </a:solidFill>
                  <a:latin typeface="Raleway"/>
                </a:rPr>
                <a:t>Verde limão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2413179" y="8215472"/>
            <a:ext cx="4465121" cy="1244456"/>
            <a:chOff x="0" y="0"/>
            <a:chExt cx="5953494" cy="1659275"/>
          </a:xfrm>
        </p:grpSpPr>
        <p:sp>
          <p:nvSpPr>
            <p:cNvPr id="14" name="TextBox 14"/>
            <p:cNvSpPr txBox="1"/>
            <p:nvPr/>
          </p:nvSpPr>
          <p:spPr>
            <a:xfrm>
              <a:off x="0" y="-85725"/>
              <a:ext cx="5953494" cy="8147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040"/>
                </a:lnSpc>
              </a:pPr>
              <a:r>
                <a:rPr lang="en-US" sz="3600" spc="215">
                  <a:solidFill>
                    <a:srgbClr val="050707"/>
                  </a:solidFill>
                  <a:latin typeface="Raleway"/>
                </a:rPr>
                <a:t>BLUE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904260"/>
              <a:ext cx="5953494" cy="7550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00"/>
                </a:lnSpc>
              </a:pPr>
              <a:r>
                <a:rPr lang="en-US" sz="3200" spc="32">
                  <a:solidFill>
                    <a:srgbClr val="050707"/>
                  </a:solidFill>
                  <a:latin typeface="Raleway"/>
                </a:rPr>
                <a:t>Azul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77</Words>
  <Application>Microsoft Office PowerPoint</Application>
  <PresentationFormat>Personalizar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3" baseType="lpstr">
      <vt:lpstr>Arial</vt:lpstr>
      <vt:lpstr>Calibri</vt:lpstr>
      <vt:lpstr>Raleway</vt:lpstr>
      <vt:lpstr>Playfair Display Bold Italics</vt:lpstr>
      <vt:lpstr>Playfair Display</vt:lpstr>
      <vt:lpstr>Raleway Bold</vt:lpstr>
      <vt:lpstr>Playfair Display Italics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Interrogative pronouns and colors</dc:title>
  <dc:creator>Cristiane de Brito Cruz</dc:creator>
  <cp:lastModifiedBy>Cristiane de Brito Cruz</cp:lastModifiedBy>
  <cp:revision>2</cp:revision>
  <dcterms:created xsi:type="dcterms:W3CDTF">2006-08-16T00:00:00Z</dcterms:created>
  <dcterms:modified xsi:type="dcterms:W3CDTF">2020-02-11T19:40:55Z</dcterms:modified>
  <dc:identifier>DADzg0vD-_8</dc:identifier>
</cp:coreProperties>
</file>