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6" r:id="rId3"/>
    <p:sldId id="256" r:id="rId4"/>
    <p:sldId id="257" r:id="rId5"/>
    <p:sldId id="260" r:id="rId6"/>
    <p:sldId id="258" r:id="rId7"/>
    <p:sldId id="259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76783-AA1F-414C-BC32-3BDC8870B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05E632-3690-4366-8EF9-64C057605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BDF7D1-61DA-4371-81BE-006BE1EF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D7DE2C-04B1-49FE-ACBC-0240A316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33CBF8-9EFC-4EA1-8F13-34B92F14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37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EBDAC-8223-45BB-85EB-281EBF27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548357-1A83-4A25-B789-0BE2C978C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4650E1-BED9-4936-878D-8AFDCA721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2D5B2E-2120-44B6-924F-A0E27BE2A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79CAC5-55AE-4FBA-B104-4E50A5EA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92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A4B9CC-A053-4898-BC73-9008CB605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821E77E-EA9B-4E2F-B585-6E10CE401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A99030-CDCD-448C-B15B-20014544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E1933F-C078-4CE0-BF6D-5AFFA89B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C13F9A-4980-4CFD-B999-C38FE5ED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59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E12295-C9BA-4518-A6AE-2AFA59AC1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320ECB-73BB-420D-B3EE-5E1B35E20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968A79-0331-4900-B6E9-180977B3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B43BB6-6F55-4249-8260-F05C1BA7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1B1824-A9F7-41DD-B779-597C066F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7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6AF8B-7E3D-4145-8A95-51C30DD6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402ECF-AC6B-416F-A24A-8B5866553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EABB2D-2D7E-4164-90AD-0DEDF187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BCD316-28C7-4482-AFB7-5720BEFB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BF9DAC-87B3-4E3C-9157-C881B207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81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DEC2D-43FD-40B4-92EB-737753B2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1D5095-024A-41F1-BF56-C765A1467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2195099-55AD-42CB-A25F-F2570F17D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F5FED57-1A7B-4487-B7FD-EA6FF7CA0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8CE5A7-5BC8-4C10-B0DD-4DDF0ED3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F38CEA-5F95-47A6-A8F1-2ED2FA66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18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CADB7-6533-49E5-9262-93BE0737D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2ECF29-E16B-4715-A152-FBB6A193E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97858CF-DDCA-4C69-A5DE-8C1B5574E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B3319F-9298-4B7D-A204-4B1C0563B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CF37A6-514C-43EE-AAC2-A9A0D68FD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3F7500E-FCB3-4DA1-8F58-D5E02830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871BC68-327F-40C6-84DD-FC8F1787D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5A3C3CB-C43A-4913-B494-1E9C736BE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24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23DBD-C3B7-4819-8879-B4F67BB39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E4B321F-A345-4666-B125-7B75A5180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56FE095-A769-41C7-A7E6-D5AC7896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E057C20-CE87-4910-82CF-A501AE306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49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38CB9B-7BC6-4E9A-8B72-3176AB0B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EFEE2BA-85EE-4D6F-A9ED-B8FAB59F7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A6B498-D065-4B50-B557-0833801F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46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01124F-0710-4F60-BBDB-2A31CEF6A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2A8439-1389-4D47-A2FF-F74848CE2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FD4EF0F-5008-41AE-B215-DAB9F3841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B64864-14CA-4EE2-8FDB-33A3A344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FBC6FDF-0145-4015-B628-67510F679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41EBC5-7BFB-4A1E-95C9-D42ABA322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35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0B2218-BA62-420A-A272-179C6741A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7563CDE-35D2-4E81-884B-898237536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61DDB9B-961D-4747-B4B6-7E6DAE911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4C63C5-70BE-4CC2-99CB-14C73442A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50B79F-C64C-4DBF-B229-6D4000F2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9E83BE-3875-4EBC-8972-F577D4F40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25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80C76C-6621-409E-AE31-5FC53DEB8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0CF466-803E-4488-AE9C-5A78C62BB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F89C36-AEDD-4AEE-89EC-3A9E553CE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DDCDD-2C95-4CA7-AF26-6C03FCD812F0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9E6ED1-472C-4D3F-804E-43BEB7DDF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E4FD07-CE69-4215-8493-71D2D0DE4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E668E-332C-4525-B653-F57AE5113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94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BD93F1-D9FB-4F51-81DA-70FA43056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49"/>
            <a:ext cx="10515600" cy="6572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dirty="0"/>
              <a:t>IFRN- Campus Currais Novos</a:t>
            </a:r>
            <a:br>
              <a:rPr lang="pt-BR" dirty="0"/>
            </a:br>
            <a:r>
              <a:rPr lang="pt-BR" dirty="0"/>
              <a:t>DISCIPLINA DE INGLÊS I </a:t>
            </a:r>
            <a:br>
              <a:rPr lang="pt-BR" dirty="0"/>
            </a:br>
            <a:r>
              <a:rPr lang="pt-BR" dirty="0"/>
              <a:t>PROF(a).: CRISTIANE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PERSONAL PRONOUNS AND POSSESSIVE ADJECTIVES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CURRAIS NOVOS/RN</a:t>
            </a:r>
          </a:p>
          <a:p>
            <a:pPr marL="0" indent="0" algn="ctr">
              <a:buNone/>
            </a:pPr>
            <a:r>
              <a:rPr lang="pt-BR" dirty="0"/>
              <a:t>2020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AAEF419-46C1-4AC2-8220-5E38E298C8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1632" cy="136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00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D49FC-A5AB-402A-99D6-66934DDB5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err="1"/>
              <a:t>Possessive</a:t>
            </a:r>
            <a:r>
              <a:rPr lang="pt-BR" b="1" dirty="0"/>
              <a:t> </a:t>
            </a:r>
            <a:r>
              <a:rPr lang="pt-BR" b="1" dirty="0" err="1"/>
              <a:t>adjectives</a:t>
            </a: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A67C79-6A40-4508-8ACC-53488CB05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É importante lembrar que os adjetivos possessivos não podem vir sozinhos, eles necessitam ser acompanhados para fazerem sentido. </a:t>
            </a:r>
          </a:p>
          <a:p>
            <a:pPr marL="0" indent="0">
              <a:buNone/>
            </a:pPr>
            <a:r>
              <a:rPr lang="en-US" dirty="0"/>
              <a:t> Ex.: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dirty="0"/>
              <a:t> Did you see </a:t>
            </a:r>
            <a:r>
              <a:rPr lang="en-US" b="1" dirty="0"/>
              <a:t>my</a:t>
            </a:r>
            <a:r>
              <a:rPr lang="en-US" dirty="0"/>
              <a:t>? (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viu</a:t>
            </a:r>
            <a:r>
              <a:rPr lang="en-US" dirty="0"/>
              <a:t> </a:t>
            </a:r>
            <a:r>
              <a:rPr lang="en-US" b="1" dirty="0" err="1"/>
              <a:t>minha</a:t>
            </a:r>
            <a:r>
              <a:rPr lang="en-US" b="1" dirty="0"/>
              <a:t>?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pt-BR" b="1" dirty="0">
                <a:solidFill>
                  <a:srgbClr val="00B050"/>
                </a:solidFill>
              </a:rPr>
              <a:t>        √ </a:t>
            </a:r>
            <a:r>
              <a:rPr lang="pt-BR" b="1" dirty="0" err="1"/>
              <a:t>My</a:t>
            </a:r>
            <a:r>
              <a:rPr lang="pt-BR" dirty="0"/>
              <a:t> </a:t>
            </a:r>
            <a:r>
              <a:rPr lang="pt-BR" dirty="0" err="1"/>
              <a:t>shoulder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hurt</a:t>
            </a:r>
            <a:r>
              <a:rPr lang="pt-BR" dirty="0"/>
              <a:t>.    (</a:t>
            </a:r>
            <a:r>
              <a:rPr lang="pt-BR" b="1" dirty="0"/>
              <a:t>Meu </a:t>
            </a:r>
            <a:r>
              <a:rPr lang="pt-BR" dirty="0"/>
              <a:t>ombro está machucado.)</a:t>
            </a:r>
            <a:endParaRPr lang="en-US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757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AAECF-EE3A-436C-A9A2-452A0DBA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DISCENTES: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5C332E-1E4E-4E7A-B612-9C3768C33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Almir silva Teodoro Júnior;</a:t>
            </a:r>
          </a:p>
          <a:p>
            <a:r>
              <a:rPr lang="pt-BR" dirty="0"/>
              <a:t>Joailson Miranda da Silva Júnior;</a:t>
            </a:r>
          </a:p>
          <a:p>
            <a:r>
              <a:rPr lang="pt-BR" dirty="0"/>
              <a:t>João Roger Macêdo da Silva;</a:t>
            </a:r>
          </a:p>
          <a:p>
            <a:r>
              <a:rPr lang="pt-BR" dirty="0" err="1"/>
              <a:t>Maciléia</a:t>
            </a:r>
            <a:r>
              <a:rPr lang="pt-BR" dirty="0"/>
              <a:t> da Silva Davi;</a:t>
            </a:r>
          </a:p>
          <a:p>
            <a:r>
              <a:rPr lang="pt-BR" dirty="0"/>
              <a:t>Paula </a:t>
            </a:r>
            <a:r>
              <a:rPr lang="pt-BR" dirty="0" err="1"/>
              <a:t>Rafaelly</a:t>
            </a:r>
            <a:r>
              <a:rPr lang="pt-BR" dirty="0"/>
              <a:t> Gomes de Souza;</a:t>
            </a:r>
          </a:p>
        </p:txBody>
      </p:sp>
    </p:spTree>
    <p:extLst>
      <p:ext uri="{BB962C8B-B14F-4D97-AF65-F5344CB8AC3E}">
        <p14:creationId xmlns:p14="http://schemas.microsoft.com/office/powerpoint/2010/main" val="2587361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C3CC1-B4DF-44DE-864C-5C32DF0B96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A8938E-E8E7-4195-983A-77D3B14562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" name="Imagem 10" descr="Uma imagem contendo xícara, comida, café, mesa&#10;&#10;Descrição gerada automaticamente">
            <a:extLst>
              <a:ext uri="{FF2B5EF4-FFF2-40B4-BE49-F238E27FC236}">
                <a16:creationId xmlns:a16="http://schemas.microsoft.com/office/drawing/2014/main" id="{E66A8A80-DD9D-4680-8A35-A45ED1711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3" y="587145"/>
            <a:ext cx="11084781" cy="615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6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788B20-08ED-43B7-92E0-ACC04BF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Personal</a:t>
            </a:r>
            <a:r>
              <a:rPr lang="pt-BR" b="1" dirty="0"/>
              <a:t> </a:t>
            </a:r>
            <a:r>
              <a:rPr lang="pt-BR" b="1" dirty="0" err="1"/>
              <a:t>pronouns</a:t>
            </a:r>
            <a:r>
              <a:rPr lang="pt-BR" b="1" dirty="0"/>
              <a:t>, </a:t>
            </a:r>
            <a:r>
              <a:rPr lang="pt-BR" b="1" dirty="0" err="1"/>
              <a:t>what</a:t>
            </a:r>
            <a:r>
              <a:rPr lang="pt-BR" b="1" dirty="0"/>
              <a:t> are?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7BD02D-FCF7-4157-8268-1BD7A331F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São termos que designam os sujeitos da frase;</a:t>
            </a:r>
          </a:p>
          <a:p>
            <a:r>
              <a:rPr lang="pt-BR" b="1" dirty="0"/>
              <a:t>o elemento neutro: animais  (it)</a:t>
            </a:r>
            <a:endParaRPr lang="pt-BR" dirty="0"/>
          </a:p>
        </p:txBody>
      </p:sp>
      <p:pic>
        <p:nvPicPr>
          <p:cNvPr id="6" name="Imagem 5" descr="Desenho de personagens de desenho animado&#10;&#10;Descrição gerada automaticamente">
            <a:extLst>
              <a:ext uri="{FF2B5EF4-FFF2-40B4-BE49-F238E27FC236}">
                <a16:creationId xmlns:a16="http://schemas.microsoft.com/office/drawing/2014/main" id="{3A5BEB8E-838F-48F5-B4CC-0E209422AE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443" y="2875722"/>
            <a:ext cx="8050695" cy="402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574E90-1949-4924-B663-AEA13DB79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D1EA40-7116-4FCB-9369-70F29FAA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6960" cy="38546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0F612C-F90E-4F6F-AF22-70A5DC415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19" y="642857"/>
            <a:ext cx="4352315" cy="2813320"/>
          </a:xfrm>
        </p:spPr>
        <p:txBody>
          <a:bodyPr>
            <a:normAutofit/>
          </a:bodyPr>
          <a:lstStyle/>
          <a:p>
            <a:br>
              <a:rPr lang="pt-BR" dirty="0">
                <a:effectLst/>
              </a:rPr>
            </a:br>
            <a:r>
              <a:rPr lang="pt-BR" b="1" dirty="0" err="1">
                <a:effectLst/>
              </a:rPr>
              <a:t>Object</a:t>
            </a:r>
            <a:r>
              <a:rPr lang="pt-BR" b="1" dirty="0">
                <a:effectLst/>
              </a:rPr>
              <a:t> </a:t>
            </a:r>
            <a:r>
              <a:rPr lang="pt-BR" b="1" dirty="0" err="1">
                <a:effectLst/>
              </a:rPr>
              <a:t>pronouns</a:t>
            </a:r>
            <a:r>
              <a:rPr lang="pt-BR" b="1" dirty="0">
                <a:effectLst/>
              </a:rPr>
              <a:t> X </a:t>
            </a:r>
            <a:r>
              <a:rPr lang="pt-BR" b="1" dirty="0" err="1">
                <a:effectLst/>
              </a:rPr>
              <a:t>subject</a:t>
            </a:r>
            <a:r>
              <a:rPr lang="pt-BR" b="1" dirty="0">
                <a:effectLst/>
              </a:rPr>
              <a:t> </a:t>
            </a:r>
            <a:r>
              <a:rPr lang="pt-BR" b="1" dirty="0" err="1">
                <a:effectLst/>
              </a:rPr>
              <a:t>pronouns</a:t>
            </a:r>
            <a:br>
              <a:rPr lang="pt-BR" b="1" dirty="0">
                <a:effectLst/>
              </a:rPr>
            </a:br>
            <a:endParaRPr lang="pt-B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6484" cy="38546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CF1CD8B-D430-49E7-8630-84152C414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5528" y="73152"/>
            <a:ext cx="1178966" cy="232963"/>
            <a:chOff x="7763256" y="73152"/>
            <a:chExt cx="1178966" cy="232963"/>
          </a:xfrm>
        </p:grpSpPr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1F5B8298-9AB4-45B4-B28E-C8C1A2644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100AEF19-4AE6-42BE-81E6-95700DB853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4">
              <a:extLst>
                <a:ext uri="{FF2B5EF4-FFF2-40B4-BE49-F238E27FC236}">
                  <a16:creationId xmlns:a16="http://schemas.microsoft.com/office/drawing/2014/main" id="{1192B5C1-AE13-49EA-82FD-F3C3BC02A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6">
              <a:extLst>
                <a:ext uri="{FF2B5EF4-FFF2-40B4-BE49-F238E27FC236}">
                  <a16:creationId xmlns:a16="http://schemas.microsoft.com/office/drawing/2014/main" id="{713612B5-8E9D-4FEF-86B9-52A0FABD8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4">
              <a:extLst>
                <a:ext uri="{FF2B5EF4-FFF2-40B4-BE49-F238E27FC236}">
                  <a16:creationId xmlns:a16="http://schemas.microsoft.com/office/drawing/2014/main" id="{14FC746D-B820-44A3-B1B3-53B690BC2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6">
              <a:extLst>
                <a:ext uri="{FF2B5EF4-FFF2-40B4-BE49-F238E27FC236}">
                  <a16:creationId xmlns:a16="http://schemas.microsoft.com/office/drawing/2014/main" id="{8778550A-567F-40F6-A77F-2E2B50175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C28C989E-85FD-4D1C-AF77-82F4B985FD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58FDDCED-5FC6-4B14-A0E2-DF4310ED9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4">
              <a:extLst>
                <a:ext uri="{FF2B5EF4-FFF2-40B4-BE49-F238E27FC236}">
                  <a16:creationId xmlns:a16="http://schemas.microsoft.com/office/drawing/2014/main" id="{E80E854B-CCEB-4CEF-B465-561C4C872A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6">
              <a:extLst>
                <a:ext uri="{FF2B5EF4-FFF2-40B4-BE49-F238E27FC236}">
                  <a16:creationId xmlns:a16="http://schemas.microsoft.com/office/drawing/2014/main" id="{02BED26F-9C32-4DF8-8739-D89F6F059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CE3B71C9-F500-46F1-8D17-C3EF4DA5F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C14431D0-29B6-473C-B2FD-4661864DA4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>
              <a:extLst>
                <a:ext uri="{FF2B5EF4-FFF2-40B4-BE49-F238E27FC236}">
                  <a16:creationId xmlns:a16="http://schemas.microsoft.com/office/drawing/2014/main" id="{D10457BA-9444-4642-861C-78120DD8D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7C95C30-0364-4C32-B686-0C366086A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0BDEDBA-CA15-41EE-B2C6-8A973B5E62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02B9007-982C-4F69-A443-B07F3BEFD6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28596B48-F33B-451E-8C2D-3525B3387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B493BB9-A171-4B97-B05A-187E03FFA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4">
              <a:extLst>
                <a:ext uri="{FF2B5EF4-FFF2-40B4-BE49-F238E27FC236}">
                  <a16:creationId xmlns:a16="http://schemas.microsoft.com/office/drawing/2014/main" id="{973B8111-A5EB-4EE8-9813-8495336F67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6A4F8D39-9886-490F-B7A9-3B2693299A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CCA79F-6FD7-4D70-B9E4-348301F80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4099034"/>
            <a:ext cx="10785191" cy="2196771"/>
          </a:xfrm>
        </p:spPr>
        <p:txBody>
          <a:bodyPr anchor="ctr">
            <a:normAutofit/>
          </a:bodyPr>
          <a:lstStyle/>
          <a:p>
            <a:r>
              <a:rPr lang="pt-BR" sz="3200" dirty="0"/>
              <a:t>Os pronomes objetos                  </a:t>
            </a:r>
            <a:r>
              <a:rPr lang="pt-BR" sz="3200" b="1" dirty="0"/>
              <a:t>após o verbo principal;</a:t>
            </a:r>
            <a:endParaRPr lang="pt-BR" sz="3200" dirty="0"/>
          </a:p>
          <a:p>
            <a:r>
              <a:rPr lang="pt-BR" sz="3200" dirty="0"/>
              <a:t>Os pronomes sujeitos                  </a:t>
            </a:r>
            <a:r>
              <a:rPr lang="pt-BR" sz="3200" b="1" dirty="0"/>
              <a:t>antes do verbo principal;</a:t>
            </a:r>
          </a:p>
          <a:p>
            <a:endParaRPr lang="pt-BR" sz="2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6492875"/>
            <a:ext cx="12191999" cy="36512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ta: para a Direita 3">
            <a:extLst>
              <a:ext uri="{FF2B5EF4-FFF2-40B4-BE49-F238E27FC236}">
                <a16:creationId xmlns:a16="http://schemas.microsoft.com/office/drawing/2014/main" id="{7ADBFC1C-D960-4FB7-99A4-CFBD6B0D269E}"/>
              </a:ext>
            </a:extLst>
          </p:cNvPr>
          <p:cNvSpPr/>
          <p:nvPr/>
        </p:nvSpPr>
        <p:spPr>
          <a:xfrm>
            <a:off x="4957847" y="4586759"/>
            <a:ext cx="689113" cy="198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148C8454-8276-412C-A2BD-2D7E96060D0A}"/>
              </a:ext>
            </a:extLst>
          </p:cNvPr>
          <p:cNvSpPr/>
          <p:nvPr/>
        </p:nvSpPr>
        <p:spPr>
          <a:xfrm>
            <a:off x="4957846" y="5242499"/>
            <a:ext cx="689113" cy="198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9418138E-E2E1-4BF3-8671-9FBA14725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160352"/>
              </p:ext>
            </p:extLst>
          </p:nvPr>
        </p:nvGraphicFramePr>
        <p:xfrm>
          <a:off x="4732271" y="-55335"/>
          <a:ext cx="7423857" cy="4491990"/>
        </p:xfrm>
        <a:graphic>
          <a:graphicData uri="http://schemas.openxmlformats.org/drawingml/2006/table">
            <a:tbl>
              <a:tblPr/>
              <a:tblGrid>
                <a:gridCol w="2474619">
                  <a:extLst>
                    <a:ext uri="{9D8B030D-6E8A-4147-A177-3AD203B41FA5}">
                      <a16:colId xmlns:a16="http://schemas.microsoft.com/office/drawing/2014/main" val="1665931514"/>
                    </a:ext>
                  </a:extLst>
                </a:gridCol>
                <a:gridCol w="2474619">
                  <a:extLst>
                    <a:ext uri="{9D8B030D-6E8A-4147-A177-3AD203B41FA5}">
                      <a16:colId xmlns:a16="http://schemas.microsoft.com/office/drawing/2014/main" val="114552785"/>
                    </a:ext>
                  </a:extLst>
                </a:gridCol>
                <a:gridCol w="2474619">
                  <a:extLst>
                    <a:ext uri="{9D8B030D-6E8A-4147-A177-3AD203B41FA5}">
                      <a16:colId xmlns:a16="http://schemas.microsoft.com/office/drawing/2014/main" val="34504407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</a:rPr>
                        <a:t> </a:t>
                      </a: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FFFFFF"/>
                          </a:solidFill>
                          <a:effectLst/>
                        </a:rPr>
                        <a:t>Subject pronouns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FFFFFF"/>
                          </a:solidFill>
                          <a:effectLst/>
                        </a:rPr>
                        <a:t>Object pronouns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23882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pt-BR" sz="24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pt-BR" sz="2400" b="1" dirty="0">
                          <a:solidFill>
                            <a:srgbClr val="000000"/>
                          </a:solidFill>
                          <a:effectLst/>
                        </a:rPr>
                        <a:t>Singular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000000"/>
                          </a:solidFill>
                          <a:effectLst/>
                        </a:rPr>
                        <a:t>I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</a:rPr>
                        <a:t>Me</a:t>
                      </a: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4674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err="1">
                          <a:solidFill>
                            <a:srgbClr val="000000"/>
                          </a:solidFill>
                          <a:effectLst/>
                        </a:rPr>
                        <a:t>You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>
                          <a:effectLst/>
                        </a:rPr>
                        <a:t>You</a:t>
                      </a: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5735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000000"/>
                          </a:solidFill>
                          <a:effectLst/>
                        </a:rPr>
                        <a:t>He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</a:rPr>
                        <a:t>Him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067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000000"/>
                          </a:solidFill>
                          <a:effectLst/>
                        </a:rPr>
                        <a:t>She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</a:rPr>
                        <a:t>Her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2544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000000"/>
                          </a:solidFill>
                          <a:effectLst/>
                        </a:rPr>
                        <a:t>It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</a:rPr>
                        <a:t>It</a:t>
                      </a: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70805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pt-BR" sz="2400" b="1" dirty="0">
                          <a:solidFill>
                            <a:srgbClr val="000000"/>
                          </a:solidFill>
                          <a:effectLst/>
                        </a:rPr>
                        <a:t>Plural</a:t>
                      </a:r>
                      <a:r>
                        <a:rPr lang="pt-BR" sz="2400" b="1" u="sng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000000"/>
                          </a:solidFill>
                          <a:effectLst/>
                        </a:rPr>
                        <a:t>We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</a:rPr>
                        <a:t>Us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385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000000"/>
                          </a:solidFill>
                          <a:effectLst/>
                        </a:rPr>
                        <a:t>You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</a:rPr>
                        <a:t>You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0414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>
                          <a:solidFill>
                            <a:srgbClr val="000000"/>
                          </a:solidFill>
                          <a:effectLst/>
                        </a:rPr>
                        <a:t>They</a:t>
                      </a:r>
                      <a:endParaRPr lang="pt-BR" sz="240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err="1">
                          <a:effectLst/>
                        </a:rPr>
                        <a:t>Them</a:t>
                      </a:r>
                      <a:endParaRPr lang="pt-BR" sz="2400" dirty="0">
                        <a:effectLst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349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815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13C26-7521-4F6B-A97D-2FA3B13A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Exemplos dos pronomes sujeitos: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7245F7-9CD3-46B0-BBD4-5C697DE4C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altLang="pt-BR" dirty="0" err="1"/>
              <a:t>What</a:t>
            </a:r>
            <a:r>
              <a:rPr lang="pt-BR" altLang="pt-BR" dirty="0"/>
              <a:t> </a:t>
            </a:r>
            <a:r>
              <a:rPr lang="pt-BR" altLang="pt-BR" dirty="0" err="1"/>
              <a:t>kind</a:t>
            </a:r>
            <a:r>
              <a:rPr lang="pt-BR" altLang="pt-BR" dirty="0"/>
              <a:t> </a:t>
            </a:r>
            <a:r>
              <a:rPr lang="pt-BR" altLang="pt-BR" dirty="0" err="1"/>
              <a:t>of</a:t>
            </a:r>
            <a:r>
              <a:rPr lang="pt-BR" altLang="pt-BR" dirty="0"/>
              <a:t> </a:t>
            </a:r>
            <a:r>
              <a:rPr lang="pt-BR" altLang="pt-BR" dirty="0" err="1"/>
              <a:t>students</a:t>
            </a:r>
            <a:r>
              <a:rPr lang="pt-BR" altLang="pt-BR" dirty="0"/>
              <a:t> are </a:t>
            </a:r>
            <a:r>
              <a:rPr lang="pt-BR" altLang="pt-BR" b="1" dirty="0" err="1"/>
              <a:t>they</a:t>
            </a:r>
            <a:r>
              <a:rPr lang="pt-BR" altLang="pt-BR" dirty="0"/>
              <a:t>? (Que tipo de estudantes são </a:t>
            </a:r>
            <a:r>
              <a:rPr lang="pt-BR" altLang="pt-BR" b="1" dirty="0"/>
              <a:t>eles.);</a:t>
            </a:r>
            <a:endParaRPr lang="pt-BR" b="1" dirty="0"/>
          </a:p>
          <a:p>
            <a:pPr marL="0" indent="0">
              <a:buNone/>
            </a:pPr>
            <a:r>
              <a:rPr lang="pt-BR" b="1" dirty="0"/>
              <a:t>- </a:t>
            </a:r>
            <a:r>
              <a:rPr lang="pt-BR" b="1" dirty="0" err="1"/>
              <a:t>They</a:t>
            </a:r>
            <a:r>
              <a:rPr lang="pt-BR" b="1" dirty="0"/>
              <a:t> </a:t>
            </a:r>
            <a:r>
              <a:rPr lang="pt-BR" dirty="0"/>
              <a:t>are </a:t>
            </a:r>
            <a:r>
              <a:rPr lang="pt-BR" dirty="0" err="1"/>
              <a:t>good</a:t>
            </a:r>
            <a:r>
              <a:rPr lang="pt-BR" dirty="0"/>
              <a:t> </a:t>
            </a:r>
            <a:r>
              <a:rPr lang="pt-BR" dirty="0" err="1"/>
              <a:t>students</a:t>
            </a:r>
            <a:r>
              <a:rPr lang="pt-BR" dirty="0"/>
              <a:t>. (</a:t>
            </a:r>
            <a:r>
              <a:rPr lang="pt-BR" b="1" dirty="0"/>
              <a:t>Eles</a:t>
            </a:r>
            <a:r>
              <a:rPr lang="pt-BR" dirty="0"/>
              <a:t> são bons alunos);</a:t>
            </a:r>
          </a:p>
          <a:p>
            <a:r>
              <a:rPr lang="pt-BR" dirty="0" err="1"/>
              <a:t>Where</a:t>
            </a:r>
            <a:r>
              <a:rPr lang="pt-BR" dirty="0"/>
              <a:t> are </a:t>
            </a:r>
            <a:r>
              <a:rPr lang="pt-BR" b="1" dirty="0" err="1"/>
              <a:t>you</a:t>
            </a:r>
            <a:r>
              <a:rPr lang="pt-BR" dirty="0"/>
              <a:t> </a:t>
            </a:r>
            <a:r>
              <a:rPr lang="pt-BR" dirty="0" err="1"/>
              <a:t>from</a:t>
            </a:r>
            <a:r>
              <a:rPr lang="pt-BR" dirty="0"/>
              <a:t>? (De onde </a:t>
            </a:r>
            <a:r>
              <a:rPr lang="pt-BR" b="1" dirty="0"/>
              <a:t>você </a:t>
            </a:r>
            <a:r>
              <a:rPr lang="pt-BR" dirty="0"/>
              <a:t>é?);</a:t>
            </a:r>
          </a:p>
          <a:p>
            <a:pPr marL="0" indent="0">
              <a:buNone/>
            </a:pPr>
            <a:r>
              <a:rPr lang="pt-BR" b="1" dirty="0"/>
              <a:t>- </a:t>
            </a:r>
            <a:r>
              <a:rPr lang="pt-BR" b="1" dirty="0" err="1"/>
              <a:t>I’</a:t>
            </a:r>
            <a:r>
              <a:rPr lang="pt-BR" dirty="0" err="1"/>
              <a:t>m</a:t>
            </a:r>
            <a:r>
              <a:rPr lang="pt-BR" dirty="0"/>
              <a:t> </a:t>
            </a:r>
            <a:r>
              <a:rPr lang="pt-BR" dirty="0" err="1"/>
              <a:t>from</a:t>
            </a:r>
            <a:r>
              <a:rPr lang="pt-BR" dirty="0"/>
              <a:t> </a:t>
            </a:r>
            <a:r>
              <a:rPr lang="pt-BR" dirty="0" err="1"/>
              <a:t>Japan</a:t>
            </a:r>
            <a:r>
              <a:rPr lang="pt-BR" dirty="0"/>
              <a:t>. (</a:t>
            </a:r>
            <a:r>
              <a:rPr lang="pt-BR" b="1" dirty="0"/>
              <a:t>Eu </a:t>
            </a:r>
            <a:r>
              <a:rPr lang="pt-BR" dirty="0"/>
              <a:t>sou do Japão);</a:t>
            </a:r>
          </a:p>
          <a:p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dog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beautiful</a:t>
            </a:r>
            <a:r>
              <a:rPr lang="pt-BR" dirty="0"/>
              <a:t>. </a:t>
            </a:r>
            <a:r>
              <a:rPr lang="pt-BR" b="1" dirty="0"/>
              <a:t>It*</a:t>
            </a:r>
            <a:r>
              <a:rPr lang="pt-BR" dirty="0"/>
              <a:t> </a:t>
            </a:r>
            <a:r>
              <a:rPr lang="pt-BR" u="sng" dirty="0" err="1"/>
              <a:t>is</a:t>
            </a:r>
            <a:r>
              <a:rPr lang="pt-BR" dirty="0"/>
              <a:t> a Labrador. (O cachorro dela é lindo. </a:t>
            </a:r>
            <a:r>
              <a:rPr lang="pt-BR" b="1" dirty="0"/>
              <a:t>Ele</a:t>
            </a:r>
            <a:r>
              <a:rPr lang="pt-BR" dirty="0"/>
              <a:t> é um Labrador.);</a:t>
            </a:r>
          </a:p>
          <a:p>
            <a:r>
              <a:rPr lang="pt-BR" b="1" dirty="0"/>
              <a:t>He/</a:t>
            </a:r>
            <a:r>
              <a:rPr lang="pt-BR" b="1" dirty="0" err="1"/>
              <a:t>she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a </a:t>
            </a:r>
            <a:r>
              <a:rPr lang="pt-BR" dirty="0" err="1"/>
              <a:t>teacher</a:t>
            </a:r>
            <a:r>
              <a:rPr lang="pt-BR" dirty="0"/>
              <a:t>. (</a:t>
            </a:r>
            <a:r>
              <a:rPr lang="pt-BR" b="1" dirty="0"/>
              <a:t>Ele/Ela </a:t>
            </a:r>
            <a:r>
              <a:rPr lang="pt-BR" dirty="0"/>
              <a:t>é uma professor(a));</a:t>
            </a:r>
          </a:p>
          <a:p>
            <a:r>
              <a:rPr lang="pt-BR" dirty="0"/>
              <a:t>Do </a:t>
            </a:r>
            <a:r>
              <a:rPr lang="pt-BR" b="1" dirty="0" err="1"/>
              <a:t>you</a:t>
            </a:r>
            <a:r>
              <a:rPr lang="pt-BR" b="1" dirty="0"/>
              <a:t>* </a:t>
            </a:r>
            <a:r>
              <a:rPr lang="pt-BR" dirty="0" err="1"/>
              <a:t>have</a:t>
            </a:r>
            <a:r>
              <a:rPr lang="pt-BR" dirty="0"/>
              <a:t> brothers? (</a:t>
            </a:r>
            <a:r>
              <a:rPr lang="pt-BR" b="1" dirty="0"/>
              <a:t>Vocês </a:t>
            </a:r>
            <a:r>
              <a:rPr lang="pt-BR" dirty="0"/>
              <a:t>têm irmãos?)</a:t>
            </a:r>
          </a:p>
          <a:p>
            <a:pPr marL="0" indent="0">
              <a:buNone/>
            </a:pPr>
            <a:r>
              <a:rPr lang="pt-BR" b="1" dirty="0"/>
              <a:t>- </a:t>
            </a:r>
            <a:r>
              <a:rPr lang="pt-BR" b="1" dirty="0" err="1"/>
              <a:t>We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</a:t>
            </a:r>
            <a:r>
              <a:rPr lang="pt-BR" dirty="0" err="1"/>
              <a:t>three</a:t>
            </a:r>
            <a:r>
              <a:rPr lang="pt-BR" dirty="0"/>
              <a:t> </a:t>
            </a:r>
            <a:r>
              <a:rPr lang="pt-BR" dirty="0" err="1"/>
              <a:t>sisters</a:t>
            </a:r>
            <a:r>
              <a:rPr lang="pt-BR" dirty="0"/>
              <a:t>. (</a:t>
            </a:r>
            <a:r>
              <a:rPr lang="pt-BR" b="1" dirty="0"/>
              <a:t>Nós</a:t>
            </a:r>
            <a:r>
              <a:rPr lang="pt-BR" dirty="0"/>
              <a:t> temos três irmãs.)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2175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615F2-C765-4552-B313-7B9D7097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Exemplos dos pronomes objetos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11BE61-7437-4795-AF3E-B1CC8A79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6845"/>
            <a:ext cx="10515600" cy="4351338"/>
          </a:xfrm>
        </p:spPr>
        <p:txBody>
          <a:bodyPr/>
          <a:lstStyle/>
          <a:p>
            <a:r>
              <a:rPr lang="pt-BR" altLang="pt-BR" dirty="0" err="1"/>
              <a:t>What</a:t>
            </a:r>
            <a:r>
              <a:rPr lang="pt-BR" altLang="pt-BR" dirty="0"/>
              <a:t> </a:t>
            </a:r>
            <a:r>
              <a:rPr lang="pt-BR" altLang="pt-BR" dirty="0" err="1"/>
              <a:t>happened</a:t>
            </a:r>
            <a:r>
              <a:rPr lang="pt-BR" altLang="pt-BR" dirty="0"/>
              <a:t> </a:t>
            </a:r>
            <a:r>
              <a:rPr lang="pt-BR" altLang="pt-BR" dirty="0" err="1"/>
              <a:t>to</a:t>
            </a:r>
            <a:r>
              <a:rPr lang="pt-BR" altLang="pt-BR" dirty="0"/>
              <a:t> </a:t>
            </a:r>
            <a:r>
              <a:rPr lang="pt-BR" altLang="pt-BR" dirty="0" err="1"/>
              <a:t>the</a:t>
            </a:r>
            <a:r>
              <a:rPr lang="pt-BR" altLang="pt-BR" dirty="0"/>
              <a:t> </a:t>
            </a:r>
            <a:r>
              <a:rPr lang="pt-BR" altLang="pt-BR" dirty="0" err="1"/>
              <a:t>keys</a:t>
            </a:r>
            <a:r>
              <a:rPr lang="pt-BR" altLang="pt-BR" dirty="0"/>
              <a:t>? ( O que aconteceu com as chaves?)</a:t>
            </a:r>
          </a:p>
          <a:p>
            <a:pPr>
              <a:buFontTx/>
              <a:buChar char="-"/>
            </a:pPr>
            <a:r>
              <a:rPr lang="pt-BR" dirty="0" err="1">
                <a:effectLst/>
              </a:rPr>
              <a:t>She</a:t>
            </a:r>
            <a:r>
              <a:rPr lang="pt-BR" dirty="0">
                <a:effectLst/>
              </a:rPr>
              <a:t> </a:t>
            </a:r>
            <a:r>
              <a:rPr lang="pt-BR" b="1" dirty="0" err="1">
                <a:effectLst/>
              </a:rPr>
              <a:t>gave</a:t>
            </a:r>
            <a:r>
              <a:rPr lang="pt-BR" dirty="0">
                <a:effectLst/>
              </a:rPr>
              <a:t> me </a:t>
            </a:r>
            <a:r>
              <a:rPr lang="pt-BR" dirty="0" err="1">
                <a:effectLst/>
              </a:rPr>
              <a:t>the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keys</a:t>
            </a:r>
            <a:r>
              <a:rPr lang="pt-BR" dirty="0">
                <a:effectLst/>
              </a:rPr>
              <a:t>. (Ela me </a:t>
            </a:r>
            <a:r>
              <a:rPr lang="pt-BR" b="1" dirty="0">
                <a:effectLst/>
              </a:rPr>
              <a:t>deu </a:t>
            </a:r>
            <a:r>
              <a:rPr lang="pt-BR" dirty="0">
                <a:effectLst/>
              </a:rPr>
              <a:t>as chaves.)</a:t>
            </a:r>
          </a:p>
          <a:p>
            <a:r>
              <a:rPr lang="pt-BR" altLang="pt-BR" dirty="0" err="1"/>
              <a:t>What</a:t>
            </a:r>
            <a:r>
              <a:rPr lang="pt-BR" altLang="pt-BR" dirty="0"/>
              <a:t> </a:t>
            </a:r>
            <a:r>
              <a:rPr lang="pt-BR" altLang="pt-BR" dirty="0" err="1"/>
              <a:t>is</a:t>
            </a:r>
            <a:r>
              <a:rPr lang="pt-BR" altLang="pt-BR" dirty="0"/>
              <a:t> </a:t>
            </a:r>
            <a:r>
              <a:rPr lang="pt-BR" altLang="pt-BR" dirty="0" err="1"/>
              <a:t>this</a:t>
            </a:r>
            <a:r>
              <a:rPr lang="pt-BR" altLang="pt-BR" dirty="0"/>
              <a:t> book </a:t>
            </a:r>
            <a:r>
              <a:rPr lang="pt-BR" altLang="pt-BR" dirty="0" err="1"/>
              <a:t>doing</a:t>
            </a:r>
            <a:r>
              <a:rPr lang="pt-BR" altLang="pt-BR" dirty="0"/>
              <a:t> </a:t>
            </a:r>
            <a:r>
              <a:rPr lang="pt-BR" altLang="pt-BR" dirty="0" err="1"/>
              <a:t>here</a:t>
            </a:r>
            <a:r>
              <a:rPr lang="pt-BR" altLang="pt-BR" dirty="0"/>
              <a:t>? (O que este livro está fazendo aqui?)</a:t>
            </a:r>
          </a:p>
          <a:p>
            <a:r>
              <a:rPr lang="en-US" dirty="0">
                <a:effectLst/>
              </a:rPr>
              <a:t>I am going to read </a:t>
            </a:r>
            <a:r>
              <a:rPr lang="en-US" b="1" dirty="0">
                <a:effectLst/>
              </a:rPr>
              <a:t>it</a:t>
            </a:r>
            <a:r>
              <a:rPr lang="en-US" dirty="0">
                <a:effectLst/>
              </a:rPr>
              <a:t>. (Eu </a:t>
            </a:r>
            <a:r>
              <a:rPr lang="en-US" dirty="0" err="1">
                <a:effectLst/>
              </a:rPr>
              <a:t>vou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lê</a:t>
            </a:r>
            <a:r>
              <a:rPr lang="en-US" b="1" dirty="0">
                <a:effectLst/>
              </a:rPr>
              <a:t>-lo.</a:t>
            </a:r>
            <a:r>
              <a:rPr lang="en-US" dirty="0">
                <a:effectLst/>
              </a:rPr>
              <a:t>)</a:t>
            </a:r>
            <a:endParaRPr lang="pt-BR" dirty="0">
              <a:effectLst/>
            </a:endParaRPr>
          </a:p>
          <a:p>
            <a:pPr>
              <a:buFontTx/>
              <a:buChar char="-"/>
            </a:pPr>
            <a:endParaRPr lang="pt-BR" dirty="0">
              <a:effectLst/>
            </a:endParaRPr>
          </a:p>
          <a:p>
            <a:endParaRPr lang="pt-B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EB78ED2-A07D-47C8-AAD3-10280B549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Imagem 6" descr="Uma imagem contendo texto, desenho&#10;&#10;Descrição gerada automaticamente">
            <a:extLst>
              <a:ext uri="{FF2B5EF4-FFF2-40B4-BE49-F238E27FC236}">
                <a16:creationId xmlns:a16="http://schemas.microsoft.com/office/drawing/2014/main" id="{43F37D88-E6D8-46A8-B83E-9CDC2607A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035" y="3816626"/>
            <a:ext cx="7601603" cy="321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52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8" descr="Uma imagem contendo mesa, preto, quarto&#10;&#10;Descrição gerada automaticamente">
            <a:extLst>
              <a:ext uri="{FF2B5EF4-FFF2-40B4-BE49-F238E27FC236}">
                <a16:creationId xmlns:a16="http://schemas.microsoft.com/office/drawing/2014/main" id="{123A9BAB-1EFE-4ED2-BCB3-D5E258F39B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930" y="368908"/>
            <a:ext cx="9251576" cy="6167716"/>
          </a:xfrm>
        </p:spPr>
      </p:pic>
    </p:spTree>
    <p:extLst>
      <p:ext uri="{BB962C8B-B14F-4D97-AF65-F5344CB8AC3E}">
        <p14:creationId xmlns:p14="http://schemas.microsoft.com/office/powerpoint/2010/main" val="1004320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94AA6-7B76-4F64-9010-F087E918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9" y="629266"/>
            <a:ext cx="5127031" cy="1676603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800" b="1" dirty="0"/>
            </a:br>
            <a:r>
              <a:rPr lang="pt-BR" sz="4000" b="1" dirty="0" err="1"/>
              <a:t>Possessive</a:t>
            </a:r>
            <a:r>
              <a:rPr lang="pt-BR" sz="4000" b="1" dirty="0"/>
              <a:t> </a:t>
            </a:r>
            <a:r>
              <a:rPr lang="pt-BR" sz="4000" b="1" dirty="0" err="1"/>
              <a:t>adjectives</a:t>
            </a:r>
            <a:r>
              <a:rPr lang="pt-BR" sz="4000" b="1" dirty="0"/>
              <a:t>, </a:t>
            </a:r>
            <a:r>
              <a:rPr lang="pt-BR" sz="4000" b="1" dirty="0" err="1"/>
              <a:t>what</a:t>
            </a:r>
            <a:r>
              <a:rPr lang="pt-BR" sz="4000" b="1" dirty="0"/>
              <a:t> are?</a:t>
            </a:r>
            <a:br>
              <a:rPr lang="pt-BR" sz="4000" b="1" dirty="0"/>
            </a:b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1E91A0-5778-4EE3-9314-E4CA89B0A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30" y="2438400"/>
            <a:ext cx="5127029" cy="3785419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São adjetivos que expressam o sentido de posse;</a:t>
            </a:r>
          </a:p>
          <a:p>
            <a:pPr algn="just"/>
            <a:r>
              <a:rPr lang="pt-BR" sz="2400" dirty="0"/>
              <a:t>Não variam em gênero*;</a:t>
            </a:r>
          </a:p>
          <a:p>
            <a:pPr algn="just"/>
            <a:r>
              <a:rPr lang="pt-BR" sz="2400" dirty="0"/>
              <a:t>Não variam em número;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endParaRPr lang="pt-BR" sz="2400" dirty="0"/>
          </a:p>
        </p:txBody>
      </p:sp>
      <p:pic>
        <p:nvPicPr>
          <p:cNvPr id="1028" name="Picture 4" descr="Image result for possessive adjectives">
            <a:extLst>
              <a:ext uri="{FF2B5EF4-FFF2-40B4-BE49-F238E27FC236}">
                <a16:creationId xmlns:a16="http://schemas.microsoft.com/office/drawing/2014/main" id="{C9B579EB-CC22-4924-AD1A-0923A168B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958" y="0"/>
            <a:ext cx="67208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223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222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Apresentação do PowerPoint</vt:lpstr>
      <vt:lpstr>DISCENTES:</vt:lpstr>
      <vt:lpstr>Apresentação do PowerPoint</vt:lpstr>
      <vt:lpstr>Personal pronouns, what are?</vt:lpstr>
      <vt:lpstr> Object pronouns X subject pronouns </vt:lpstr>
      <vt:lpstr>Exemplos dos pronomes sujeitos:</vt:lpstr>
      <vt:lpstr>Exemplos dos pronomes objetos </vt:lpstr>
      <vt:lpstr>Apresentação do PowerPoint</vt:lpstr>
      <vt:lpstr> Possessive adjectives, what are? </vt:lpstr>
      <vt:lpstr>Possessive adjectives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joailson junior</dc:creator>
  <cp:lastModifiedBy>joailson junior</cp:lastModifiedBy>
  <cp:revision>8</cp:revision>
  <dcterms:created xsi:type="dcterms:W3CDTF">2020-02-11T11:46:16Z</dcterms:created>
  <dcterms:modified xsi:type="dcterms:W3CDTF">2020-02-11T15:29:07Z</dcterms:modified>
</cp:coreProperties>
</file>