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bril Fatface" panose="02000503000000020003" pitchFamily="2" charset="0"/>
      <p:regular r:id="rId7"/>
    </p:embeddedFont>
    <p:embeddedFont>
      <p:font typeface="Abril Fatface Italics" panose="02000503000000020003" pitchFamily="2" charset="0"/>
      <p:regular r:id="rId8"/>
    </p:embeddedFont>
    <p:embeddedFont>
      <p:font typeface="Arimo" panose="020B0604020202020204" pitchFamily="34" charset="0"/>
      <p:regular r:id="rId9"/>
    </p:embeddedFont>
    <p:embeddedFont>
      <p:font typeface="Arimo Bold" panose="020B0704020202020204" pitchFamily="34" charset="0"/>
      <p:regular r:id="rId10"/>
    </p:embeddedFont>
    <p:embeddedFont>
      <p:font typeface="Arimo Bold Italics" panose="020B0704020202090204" pitchFamily="34" charset="0"/>
      <p:regular r:id="rId11"/>
    </p:embeddedFont>
    <p:embeddedFont>
      <p:font typeface="Arimo Italics" panose="020B0604020202090204" pitchFamily="34" charset="0"/>
      <p:regular r:id="rId12"/>
    </p:embeddedFont>
    <p:embeddedFont>
      <p:font typeface="Cormorant Garamond Bold" pitchFamily="2" charset="0"/>
      <p:regular r:id="rId13"/>
    </p:embeddedFont>
    <p:embeddedFont>
      <p:font typeface="Cormorant Garamond Bold Italics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 /><Relationship Id="rId13" Type="http://schemas.openxmlformats.org/officeDocument/2006/relationships/font" Target="fonts/font7.fntdata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font" Target="fonts/font1.fntdata" /><Relationship Id="rId12" Type="http://schemas.openxmlformats.org/officeDocument/2006/relationships/font" Target="fonts/font6.fntdata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5.fntdata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font" Target="fonts/font4.fntdata" /><Relationship Id="rId19" Type="http://schemas.microsoft.com/office/2016/11/relationships/changesInfo" Target="changesInfos/changesInfo1.xml" /><Relationship Id="rId4" Type="http://schemas.openxmlformats.org/officeDocument/2006/relationships/slide" Target="slides/slide3.xml" /><Relationship Id="rId9" Type="http://schemas.openxmlformats.org/officeDocument/2006/relationships/font" Target="fonts/font3.fntdata" /><Relationship Id="rId14" Type="http://schemas.openxmlformats.org/officeDocument/2006/relationships/font" Target="fonts/font8.fntdata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a Luana Dantas Saldanha" userId="94ebbbb8-cb81-44f7-8adf-3a14782f1070" providerId="ADAL" clId="{A0FCFCE8-4A20-C646-9185-54215052BF52}"/>
    <pc:docChg chg="modSld">
      <pc:chgData name="Nara Luana Dantas Saldanha" userId="94ebbbb8-cb81-44f7-8adf-3a14782f1070" providerId="ADAL" clId="{A0FCFCE8-4A20-C646-9185-54215052BF52}" dt="2020-10-29T21:11:47.860" v="60" actId="1076"/>
      <pc:docMkLst>
        <pc:docMk/>
      </pc:docMkLst>
      <pc:sldChg chg="modSp">
        <pc:chgData name="Nara Luana Dantas Saldanha" userId="94ebbbb8-cb81-44f7-8adf-3a14782f1070" providerId="ADAL" clId="{A0FCFCE8-4A20-C646-9185-54215052BF52}" dt="2020-10-29T21:11:47.860" v="60" actId="1076"/>
        <pc:sldMkLst>
          <pc:docMk/>
          <pc:sldMk cId="0" sldId="258"/>
        </pc:sldMkLst>
        <pc:spChg chg="mod">
          <ac:chgData name="Nara Luana Dantas Saldanha" userId="94ebbbb8-cb81-44f7-8adf-3a14782f1070" providerId="ADAL" clId="{A0FCFCE8-4A20-C646-9185-54215052BF52}" dt="2020-10-29T21:11:47.860" v="60" actId="1076"/>
          <ac:spMkLst>
            <pc:docMk/>
            <pc:sldMk cId="0" sldId="258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647" y="750559"/>
            <a:ext cx="465669" cy="415673"/>
          </a:xfrm>
          <a:prstGeom prst="rect">
            <a:avLst/>
          </a:prstGeom>
          <a:solidFill>
            <a:srgbClr val="A7ADA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8000"/>
          </a:blip>
          <a:srcRect l="23313" r="26781"/>
          <a:stretch>
            <a:fillRect/>
          </a:stretch>
        </p:blipFill>
        <p:spPr>
          <a:xfrm>
            <a:off x="9144000" y="156690"/>
            <a:ext cx="9144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74000"/>
          </a:blip>
          <a:srcRect l="28682" r="27254"/>
          <a:stretch>
            <a:fillRect/>
          </a:stretch>
        </p:blipFill>
        <p:spPr>
          <a:xfrm>
            <a:off x="6259189" y="1624564"/>
            <a:ext cx="5769621" cy="73512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2573" y="4613275"/>
            <a:ext cx="6130922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00"/>
              </a:lnSpc>
            </a:pPr>
            <a:r>
              <a:rPr lang="en-US" sz="10000" spc="200">
                <a:solidFill>
                  <a:srgbClr val="F3F4F0"/>
                </a:solidFill>
                <a:latin typeface="Cormorant Garamond Bold Bold"/>
              </a:rPr>
              <a:t>Elizabeth 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8130" y="525842"/>
            <a:ext cx="7048542" cy="1429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3000" spc="390">
                <a:solidFill>
                  <a:srgbClr val="F3F4F0"/>
                </a:solidFill>
                <a:latin typeface="Cormorant Garamond Bold"/>
              </a:rPr>
              <a:t>IFRN, CURRAIS NOVOS</a:t>
            </a:r>
          </a:p>
          <a:p>
            <a:pPr algn="just">
              <a:lnSpc>
                <a:spcPts val="3779"/>
              </a:lnSpc>
            </a:pPr>
            <a:r>
              <a:rPr lang="en-US" sz="3000" spc="390">
                <a:solidFill>
                  <a:srgbClr val="F3F4F0"/>
                </a:solidFill>
                <a:latin typeface="Cormorant Garamond Bold"/>
              </a:rPr>
              <a:t>3º ALIMENTOS VESPERTINO</a:t>
            </a:r>
          </a:p>
          <a:p>
            <a:pPr algn="just">
              <a:lnSpc>
                <a:spcPts val="3779"/>
              </a:lnSpc>
            </a:pPr>
            <a:endParaRPr lang="en-US" sz="3000" spc="390">
              <a:solidFill>
                <a:srgbClr val="F3F4F0"/>
              </a:solidFill>
              <a:latin typeface="Cormorant Garamon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1647" y="8885802"/>
            <a:ext cx="7038382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300" lvl="1" indent="-247650">
              <a:lnSpc>
                <a:spcPts val="2850"/>
              </a:lnSpc>
              <a:buFont typeface="Arial"/>
              <a:buChar char="•"/>
            </a:pPr>
            <a:r>
              <a:rPr lang="en-US" sz="3000" spc="60">
                <a:solidFill>
                  <a:srgbClr val="FFFFFF"/>
                </a:solidFill>
                <a:latin typeface="Cormorant Garamond Bold Bold"/>
              </a:rPr>
              <a:t>ANA BIANCA ANDRADE GONÇALO</a:t>
            </a:r>
          </a:p>
          <a:p>
            <a:pPr marL="495300" lvl="1" indent="-247650">
              <a:lnSpc>
                <a:spcPts val="2850"/>
              </a:lnSpc>
              <a:buFont typeface="Arial"/>
              <a:buChar char="•"/>
            </a:pPr>
            <a:r>
              <a:rPr lang="en-US" sz="3000" spc="60">
                <a:solidFill>
                  <a:srgbClr val="FFFFFF"/>
                </a:solidFill>
                <a:latin typeface="Cormorant Garamond Bold Bold"/>
              </a:rPr>
              <a:t>DANIEL VITOR SILVA DE LIMA</a:t>
            </a:r>
          </a:p>
          <a:p>
            <a:pPr marL="495300" lvl="1" indent="-247650">
              <a:lnSpc>
                <a:spcPts val="2850"/>
              </a:lnSpc>
              <a:buFont typeface="Arial"/>
              <a:buChar char="•"/>
            </a:pPr>
            <a:r>
              <a:rPr lang="en-US" sz="3000" spc="60">
                <a:solidFill>
                  <a:srgbClr val="FFFFFF"/>
                </a:solidFill>
                <a:latin typeface="Cormorant Garamond Bold Bold"/>
              </a:rPr>
              <a:t>NARA LUANA DANTAS SALDANHA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A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8000"/>
          </a:blip>
          <a:srcRect/>
          <a:stretch>
            <a:fillRect/>
          </a:stretch>
        </p:blipFill>
        <p:spPr>
          <a:xfrm>
            <a:off x="0" y="1087641"/>
            <a:ext cx="5582438" cy="81706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0000"/>
          </a:blip>
          <a:srcRect l="10952"/>
          <a:stretch>
            <a:fillRect/>
          </a:stretch>
        </p:blipFill>
        <p:spPr>
          <a:xfrm>
            <a:off x="3478466" y="4848790"/>
            <a:ext cx="4670847" cy="52453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709995" y="2438965"/>
            <a:ext cx="9578005" cy="48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spc="44">
                <a:solidFill>
                  <a:srgbClr val="000000"/>
                </a:solidFill>
                <a:latin typeface="Cormorant Garamond Bold Bold"/>
              </a:rPr>
              <a:t>NAME: H</a:t>
            </a:r>
            <a:r>
              <a:rPr lang="en-US" sz="4500" spc="44">
                <a:solidFill>
                  <a:srgbClr val="000000"/>
                </a:solidFill>
                <a:latin typeface="Cormorant Garamond Bold"/>
              </a:rPr>
              <a:t>er name was Elizabeth I</a:t>
            </a:r>
          </a:p>
          <a:p>
            <a:pPr>
              <a:lnSpc>
                <a:spcPts val="5400"/>
              </a:lnSpc>
            </a:pPr>
            <a:r>
              <a:rPr lang="en-US" sz="4500" spc="44">
                <a:solidFill>
                  <a:srgbClr val="000000"/>
                </a:solidFill>
                <a:latin typeface="Cormorant Garamond Bold Bold"/>
              </a:rPr>
              <a:t>COUNTRY: She was born in England </a:t>
            </a:r>
          </a:p>
          <a:p>
            <a:pPr>
              <a:lnSpc>
                <a:spcPts val="5400"/>
              </a:lnSpc>
            </a:pPr>
            <a:r>
              <a:rPr lang="en-US" sz="4500" spc="44">
                <a:solidFill>
                  <a:srgbClr val="000000"/>
                </a:solidFill>
                <a:latin typeface="Cormorant Garamond Bold Bold"/>
              </a:rPr>
              <a:t>BIRTH: on September 7th, 1533</a:t>
            </a:r>
          </a:p>
          <a:p>
            <a:pPr>
              <a:lnSpc>
                <a:spcPts val="5400"/>
              </a:lnSpc>
            </a:pPr>
            <a:r>
              <a:rPr lang="en-US" sz="4500" spc="44">
                <a:solidFill>
                  <a:srgbClr val="000000"/>
                </a:solidFill>
                <a:latin typeface="Cormorant Garamond Bold Bold"/>
              </a:rPr>
              <a:t>AGE: She d</a:t>
            </a:r>
            <a:r>
              <a:rPr lang="en-US" sz="4500" spc="44">
                <a:solidFill>
                  <a:srgbClr val="000000"/>
                </a:solidFill>
                <a:latin typeface="Cormorant Garamond Bold"/>
              </a:rPr>
              <a:t>ied at 69</a:t>
            </a:r>
          </a:p>
          <a:p>
            <a:pPr>
              <a:lnSpc>
                <a:spcPts val="5400"/>
              </a:lnSpc>
            </a:pPr>
            <a:r>
              <a:rPr lang="en-US" sz="4500" spc="44">
                <a:solidFill>
                  <a:srgbClr val="000000"/>
                </a:solidFill>
                <a:latin typeface="Cormorant Garamond Bold Bold"/>
              </a:rPr>
              <a:t>OCCUPATION: W</a:t>
            </a:r>
            <a:r>
              <a:rPr lang="en-US" sz="4500" spc="44">
                <a:solidFill>
                  <a:srgbClr val="000000"/>
                </a:solidFill>
                <a:latin typeface="Cormorant Garamond Bold"/>
              </a:rPr>
              <a:t>as queen</a:t>
            </a:r>
          </a:p>
          <a:p>
            <a:pPr>
              <a:lnSpc>
                <a:spcPts val="5400"/>
              </a:lnSpc>
            </a:pPr>
            <a:r>
              <a:rPr lang="en-US" sz="4500" spc="44">
                <a:solidFill>
                  <a:srgbClr val="000000"/>
                </a:solidFill>
                <a:latin typeface="Cormorant Garamond Bold Bold"/>
              </a:rPr>
              <a:t>MARITAL STATUS: W</a:t>
            </a:r>
            <a:r>
              <a:rPr lang="en-US" sz="4500" spc="44">
                <a:solidFill>
                  <a:srgbClr val="000000"/>
                </a:solidFill>
                <a:latin typeface="Cormorant Garamond Bold"/>
              </a:rPr>
              <a:t>as single</a:t>
            </a:r>
          </a:p>
          <a:p>
            <a:pPr algn="l">
              <a:lnSpc>
                <a:spcPts val="5400"/>
              </a:lnSpc>
            </a:pPr>
            <a:r>
              <a:rPr lang="en-US" sz="4500" spc="44">
                <a:solidFill>
                  <a:srgbClr val="000000"/>
                </a:solidFill>
                <a:latin typeface="Cormorant Garamond Bold Bold"/>
              </a:rPr>
              <a:t>CHILDREN´S: D</a:t>
            </a:r>
            <a:r>
              <a:rPr lang="en-US" sz="4500" spc="44">
                <a:solidFill>
                  <a:srgbClr val="000000"/>
                </a:solidFill>
                <a:latin typeface="Cormorant Garamond Bold"/>
              </a:rPr>
              <a:t>on't have children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125" t="3050" b="2894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72772" y="0"/>
            <a:ext cx="4498328" cy="10287000"/>
          </a:xfrm>
          <a:prstGeom prst="rect">
            <a:avLst/>
          </a:prstGeom>
          <a:solidFill>
            <a:srgbClr val="A7ADAD">
              <a:alpha val="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841918" y="5101387"/>
            <a:ext cx="1591290" cy="4211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697337" y="5143500"/>
            <a:ext cx="331363" cy="32613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TextBox 5"/>
          <p:cNvSpPr txBox="1"/>
          <p:nvPr/>
        </p:nvSpPr>
        <p:spPr>
          <a:xfrm>
            <a:off x="1360063" y="3930091"/>
            <a:ext cx="7481856" cy="198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65">
                <a:solidFill>
                  <a:srgbClr val="000000"/>
                </a:solidFill>
                <a:latin typeface="Abril Fatface Bold"/>
              </a:rPr>
              <a:t>PALAVRAS DESCONHECIDAS: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37563" y="436552"/>
            <a:ext cx="8419737" cy="93296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03"/>
              </a:lnSpc>
              <a:spcBef>
                <a:spcPct val="0"/>
              </a:spcBef>
            </a:pPr>
            <a:r>
              <a:rPr lang="en-US" sz="4400" spc="687">
                <a:solidFill>
                  <a:srgbClr val="000000"/>
                </a:solidFill>
                <a:latin typeface="Arimo Bold"/>
              </a:rPr>
              <a:t>SUMPTUOUS:</a:t>
            </a:r>
          </a:p>
          <a:p>
            <a:pPr>
              <a:lnSpc>
                <a:spcPts val="7263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674">
                <a:solidFill>
                  <a:srgbClr val="000000"/>
                </a:solidFill>
                <a:latin typeface="Arimo"/>
              </a:rPr>
              <a:t>SUNTUOSO/SUNTUOSA</a:t>
            </a:r>
          </a:p>
          <a:p>
            <a:pPr>
              <a:lnSpc>
                <a:spcPts val="7403"/>
              </a:lnSpc>
              <a:spcBef>
                <a:spcPct val="0"/>
              </a:spcBef>
            </a:pPr>
            <a:r>
              <a:rPr lang="en-US" sz="4400" spc="687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687">
                <a:solidFill>
                  <a:srgbClr val="000000"/>
                </a:solidFill>
                <a:latin typeface="Arimo Bold"/>
              </a:rPr>
              <a:t>KINGDOM:</a:t>
            </a:r>
          </a:p>
          <a:p>
            <a:pPr>
              <a:lnSpc>
                <a:spcPts val="7263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674">
                <a:solidFill>
                  <a:srgbClr val="000000"/>
                </a:solidFill>
                <a:latin typeface="Arimo"/>
              </a:rPr>
              <a:t>REINO</a:t>
            </a:r>
          </a:p>
          <a:p>
            <a:pPr>
              <a:lnSpc>
                <a:spcPts val="7403"/>
              </a:lnSpc>
              <a:spcBef>
                <a:spcPct val="0"/>
              </a:spcBef>
            </a:pPr>
            <a:r>
              <a:rPr lang="en-US" sz="4400" spc="687">
                <a:solidFill>
                  <a:srgbClr val="000000"/>
                </a:solidFill>
                <a:latin typeface="Arimo Bold"/>
              </a:rPr>
              <a:t> DELIGHTED:</a:t>
            </a:r>
          </a:p>
          <a:p>
            <a:pPr>
              <a:lnSpc>
                <a:spcPts val="7263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674">
                <a:solidFill>
                  <a:srgbClr val="000000"/>
                </a:solidFill>
                <a:latin typeface="Arimo"/>
              </a:rPr>
              <a:t>DELEITADA/ DELEITADO</a:t>
            </a:r>
          </a:p>
          <a:p>
            <a:pPr>
              <a:lnSpc>
                <a:spcPts val="7403"/>
              </a:lnSpc>
              <a:spcBef>
                <a:spcPct val="0"/>
              </a:spcBef>
            </a:pPr>
            <a:r>
              <a:rPr lang="en-US" sz="4400" spc="687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687">
                <a:solidFill>
                  <a:srgbClr val="000000"/>
                </a:solidFill>
                <a:latin typeface="Arimo Bold"/>
              </a:rPr>
              <a:t>STANTLY:</a:t>
            </a:r>
          </a:p>
          <a:p>
            <a:pPr>
              <a:lnSpc>
                <a:spcPts val="7263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674">
                <a:solidFill>
                  <a:srgbClr val="000000"/>
                </a:solidFill>
                <a:latin typeface="Arimo"/>
              </a:rPr>
              <a:t>CONSTANTEMENTE </a:t>
            </a:r>
          </a:p>
          <a:p>
            <a:pPr>
              <a:lnSpc>
                <a:spcPts val="7403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imo Bold"/>
              </a:rPr>
              <a:t>ANNOUNCED:</a:t>
            </a:r>
          </a:p>
          <a:p>
            <a:pPr algn="l">
              <a:lnSpc>
                <a:spcPts val="7403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imo Bold"/>
              </a:rPr>
              <a:t> </a:t>
            </a:r>
            <a:r>
              <a:rPr lang="pt-BR" sz="4400">
                <a:solidFill>
                  <a:srgbClr val="000000"/>
                </a:solidFill>
                <a:latin typeface="Arimo"/>
              </a:rPr>
              <a:t>ANUNCIADA/ ANUNCIADO </a:t>
            </a:r>
            <a:endParaRPr lang="en-US" sz="440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3000"/>
          </a:blip>
          <a:srcRect l="14466" t="1808" b="18585"/>
          <a:stretch>
            <a:fillRect/>
          </a:stretch>
        </p:blipFill>
        <p:spPr>
          <a:xfrm>
            <a:off x="0" y="0"/>
            <a:ext cx="8437274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1000"/>
          </a:blip>
          <a:srcRect/>
          <a:stretch>
            <a:fillRect/>
          </a:stretch>
        </p:blipFill>
        <p:spPr>
          <a:xfrm>
            <a:off x="0" y="5572681"/>
            <a:ext cx="3771455" cy="471431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16562638" y="5123045"/>
            <a:ext cx="1434234" cy="40911"/>
          </a:xfrm>
          <a:prstGeom prst="rect">
            <a:avLst/>
          </a:prstGeom>
          <a:solidFill>
            <a:srgbClr val="F3F4F0"/>
          </a:solidFill>
        </p:spPr>
      </p:sp>
      <p:sp>
        <p:nvSpPr>
          <p:cNvPr id="5" name="TextBox 5"/>
          <p:cNvSpPr txBox="1"/>
          <p:nvPr/>
        </p:nvSpPr>
        <p:spPr>
          <a:xfrm rot="5400000">
            <a:off x="12573000" y="4572000"/>
            <a:ext cx="8229600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spc="75">
                <a:solidFill>
                  <a:srgbClr val="F3F4F0"/>
                </a:solidFill>
                <a:latin typeface="Cormorant Garamond Bold Bold"/>
              </a:rPr>
              <a:t>CURIOSIDADES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72126" y="1009650"/>
            <a:ext cx="9844174" cy="181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3902" lvl="1" indent="-236951">
              <a:lnSpc>
                <a:spcPts val="3616"/>
              </a:lnSpc>
              <a:buFont typeface="Arial"/>
              <a:buChar char="•"/>
            </a:pPr>
            <a:r>
              <a:rPr lang="en-US" sz="2870" spc="373">
                <a:solidFill>
                  <a:srgbClr val="FFFFFF"/>
                </a:solidFill>
                <a:latin typeface="Cormorant Garamond Bold"/>
              </a:rPr>
              <a:t>Seu irmão foi coroado e morreu aos 15 anos, sua irmã mais velha foi coroada e morreu após 9 anos de reinado. Aí então Elizabteh foi consagrada Rainha da inglaterra.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72126" y="3242310"/>
            <a:ext cx="9844174" cy="190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300" lvl="1" indent="-247650">
              <a:lnSpc>
                <a:spcPts val="3779"/>
              </a:lnSpc>
              <a:buFont typeface="Arial"/>
              <a:buChar char="•"/>
            </a:pPr>
            <a:r>
              <a:rPr lang="en-US" sz="3000" spc="390">
                <a:solidFill>
                  <a:srgbClr val="FFFFFF"/>
                </a:solidFill>
                <a:latin typeface="Cormorant Garamond Bold"/>
              </a:rPr>
              <a:t>Elizabeth I é conhecida também como a Rainha Virgem, visto que ela nunca teve um sucessor. Rumores circulavam pelo reino, reais ou não, as provas são inconclusivas.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72126" y="5553631"/>
            <a:ext cx="9844174" cy="332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300" lvl="1" indent="-247650">
              <a:lnSpc>
                <a:spcPts val="3779"/>
              </a:lnSpc>
              <a:buFont typeface="Arial"/>
              <a:buChar char="•"/>
            </a:pPr>
            <a:r>
              <a:rPr lang="en-US" sz="3000" spc="390">
                <a:solidFill>
                  <a:srgbClr val="FFFFFF"/>
                </a:solidFill>
                <a:latin typeface="Cormorant Garamond Bold"/>
              </a:rPr>
              <a:t>Elizabeth se preocupava com a imagem que passava para seus súditos. A rainha era uma mulher conhecida por estar sempre usando roupas coloridas — enquanto as outras funcionárias do reino só poderiam usar vestes de cores brancas ou pretas — e maquiagem branca.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4169" y="1983260"/>
            <a:ext cx="40042" cy="6934752"/>
          </a:xfrm>
          <a:prstGeom prst="rect">
            <a:avLst/>
          </a:prstGeom>
          <a:solidFill>
            <a:srgbClr val="F3F4F0"/>
          </a:solidFill>
        </p:spPr>
      </p:sp>
      <p:grpSp>
        <p:nvGrpSpPr>
          <p:cNvPr id="3" name="Group 3"/>
          <p:cNvGrpSpPr/>
          <p:nvPr/>
        </p:nvGrpSpPr>
        <p:grpSpPr>
          <a:xfrm rot="-10800000">
            <a:off x="8710118" y="2662415"/>
            <a:ext cx="1614092" cy="292297"/>
            <a:chOff x="0" y="0"/>
            <a:chExt cx="2805223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49530"/>
              <a:ext cx="2805223" cy="408940"/>
            </a:xfrm>
            <a:custGeom>
              <a:avLst/>
              <a:gdLst/>
              <a:ahLst/>
              <a:cxnLst/>
              <a:rect l="l" t="t" r="r" b="b"/>
              <a:pathLst>
                <a:path w="2805223" h="408940">
                  <a:moveTo>
                    <a:pt x="2599483" y="0"/>
                  </a:moveTo>
                  <a:cubicBezTo>
                    <a:pt x="2499153" y="0"/>
                    <a:pt x="2416603" y="72390"/>
                    <a:pt x="2397553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398823" y="242570"/>
                  </a:lnTo>
                  <a:cubicBezTo>
                    <a:pt x="2416603" y="337820"/>
                    <a:pt x="2500423" y="408940"/>
                    <a:pt x="2600753" y="408940"/>
                  </a:cubicBezTo>
                  <a:cubicBezTo>
                    <a:pt x="2713783" y="408940"/>
                    <a:pt x="2805223" y="317500"/>
                    <a:pt x="2805223" y="204470"/>
                  </a:cubicBezTo>
                  <a:cubicBezTo>
                    <a:pt x="2805223" y="91440"/>
                    <a:pt x="2713783" y="0"/>
                    <a:pt x="2599483" y="0"/>
                  </a:cubicBezTo>
                  <a:close/>
                </a:path>
              </a:pathLst>
            </a:custGeom>
            <a:solidFill>
              <a:srgbClr val="F3F4F0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8710118" y="5304488"/>
            <a:ext cx="1614092" cy="292297"/>
            <a:chOff x="0" y="0"/>
            <a:chExt cx="2805223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49530"/>
              <a:ext cx="2805223" cy="408940"/>
            </a:xfrm>
            <a:custGeom>
              <a:avLst/>
              <a:gdLst/>
              <a:ahLst/>
              <a:cxnLst/>
              <a:rect l="l" t="t" r="r" b="b"/>
              <a:pathLst>
                <a:path w="2805223" h="408940">
                  <a:moveTo>
                    <a:pt x="2599483" y="0"/>
                  </a:moveTo>
                  <a:cubicBezTo>
                    <a:pt x="2499153" y="0"/>
                    <a:pt x="2416603" y="72390"/>
                    <a:pt x="2397553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398823" y="242570"/>
                  </a:lnTo>
                  <a:cubicBezTo>
                    <a:pt x="2416603" y="337820"/>
                    <a:pt x="2500423" y="408940"/>
                    <a:pt x="2600753" y="408940"/>
                  </a:cubicBezTo>
                  <a:cubicBezTo>
                    <a:pt x="2713783" y="408940"/>
                    <a:pt x="2805223" y="317500"/>
                    <a:pt x="2805223" y="204470"/>
                  </a:cubicBezTo>
                  <a:cubicBezTo>
                    <a:pt x="2805223" y="91440"/>
                    <a:pt x="2713783" y="0"/>
                    <a:pt x="2599483" y="0"/>
                  </a:cubicBezTo>
                  <a:close/>
                </a:path>
              </a:pathLst>
            </a:custGeom>
            <a:solidFill>
              <a:srgbClr val="F3F4F0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8710118" y="7946560"/>
            <a:ext cx="1614092" cy="292297"/>
            <a:chOff x="0" y="0"/>
            <a:chExt cx="2805223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49530"/>
              <a:ext cx="2805223" cy="408940"/>
            </a:xfrm>
            <a:custGeom>
              <a:avLst/>
              <a:gdLst/>
              <a:ahLst/>
              <a:cxnLst/>
              <a:rect l="l" t="t" r="r" b="b"/>
              <a:pathLst>
                <a:path w="2805223" h="408940">
                  <a:moveTo>
                    <a:pt x="2599483" y="0"/>
                  </a:moveTo>
                  <a:cubicBezTo>
                    <a:pt x="2499153" y="0"/>
                    <a:pt x="2416603" y="72390"/>
                    <a:pt x="2397553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398823" y="242570"/>
                  </a:lnTo>
                  <a:cubicBezTo>
                    <a:pt x="2416603" y="337820"/>
                    <a:pt x="2500423" y="408940"/>
                    <a:pt x="2600753" y="408940"/>
                  </a:cubicBezTo>
                  <a:cubicBezTo>
                    <a:pt x="2713783" y="408940"/>
                    <a:pt x="2805223" y="317500"/>
                    <a:pt x="2805223" y="204470"/>
                  </a:cubicBezTo>
                  <a:cubicBezTo>
                    <a:pt x="2805223" y="91440"/>
                    <a:pt x="2713783" y="0"/>
                    <a:pt x="2599483" y="0"/>
                  </a:cubicBezTo>
                  <a:close/>
                </a:path>
              </a:pathLst>
            </a:custGeom>
            <a:solidFill>
              <a:srgbClr val="F3F4F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1999"/>
          </a:blip>
          <a:srcRect l="22153" r="20809"/>
          <a:stretch>
            <a:fillRect/>
          </a:stretch>
        </p:blipFill>
        <p:spPr>
          <a:xfrm>
            <a:off x="9326480" y="45903"/>
            <a:ext cx="9159519" cy="102870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5400000">
            <a:off x="12419188" y="3674928"/>
            <a:ext cx="8137794" cy="302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0000" spc="200">
                <a:solidFill>
                  <a:srgbClr val="F3F4F0"/>
                </a:solidFill>
                <a:latin typeface="Abril Fatface"/>
              </a:rPr>
              <a:t>SIMPLE PRESENT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2895" y="321020"/>
            <a:ext cx="8598520" cy="138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4"/>
              </a:lnSpc>
              <a:spcBef>
                <a:spcPct val="0"/>
              </a:spcBef>
            </a:pPr>
            <a:r>
              <a:rPr lang="en-US" sz="2899" spc="376">
                <a:solidFill>
                  <a:srgbClr val="A62424"/>
                </a:solidFill>
                <a:latin typeface="Arimo Bold"/>
              </a:rPr>
              <a:t>POR VEZES, AS FRASES NO SIMPLE PRESENT APRESENTAM EXPRESSÕES DE TEMPO (ADVÉRBIOS).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8522" y="2553294"/>
            <a:ext cx="7921596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3000" spc="390">
                <a:solidFill>
                  <a:srgbClr val="FFFFFF"/>
                </a:solidFill>
                <a:latin typeface="Arimo"/>
              </a:rPr>
              <a:t>The queen </a:t>
            </a:r>
            <a:r>
              <a:rPr lang="en-US" sz="3000" u="sng" spc="390">
                <a:solidFill>
                  <a:srgbClr val="FFFFFF"/>
                </a:solidFill>
                <a:latin typeface="Arimo Bold"/>
              </a:rPr>
              <a:t>daily</a:t>
            </a:r>
            <a:r>
              <a:rPr lang="en-US" sz="3000" spc="39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000" spc="390">
                <a:solidFill>
                  <a:srgbClr val="FFFFFF"/>
                </a:solidFill>
                <a:latin typeface="Arimo"/>
              </a:rPr>
              <a:t>drinks whiskey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8522" y="4959237"/>
            <a:ext cx="7995863" cy="95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3000" spc="390">
                <a:solidFill>
                  <a:srgbClr val="FFFFFF"/>
                </a:solidFill>
                <a:latin typeface="Arimo"/>
              </a:rPr>
              <a:t>The queen </a:t>
            </a:r>
            <a:r>
              <a:rPr lang="en-US" sz="3000" u="sng" spc="390">
                <a:solidFill>
                  <a:srgbClr val="FFFFFF"/>
                </a:solidFill>
                <a:latin typeface="Arimo Bold"/>
              </a:rPr>
              <a:t>always</a:t>
            </a:r>
            <a:r>
              <a:rPr lang="en-US" sz="3000" spc="390">
                <a:solidFill>
                  <a:srgbClr val="FFFFFF"/>
                </a:solidFill>
                <a:latin typeface="Arimo"/>
              </a:rPr>
              <a:t> wanted to put England on the map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522" y="7837439"/>
            <a:ext cx="7827088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3000" spc="390">
                <a:solidFill>
                  <a:srgbClr val="FFFFFF"/>
                </a:solidFill>
                <a:latin typeface="Arimo"/>
              </a:rPr>
              <a:t>The queen killed her cousin </a:t>
            </a:r>
            <a:r>
              <a:rPr lang="en-US" sz="3000" u="sng" spc="390">
                <a:solidFill>
                  <a:srgbClr val="FFFFFF"/>
                </a:solidFill>
                <a:latin typeface="Arimo Bold"/>
              </a:rPr>
              <a:t>today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 I</dc:title>
  <cp:lastModifiedBy>Nara Luana Dantas Saldanha</cp:lastModifiedBy>
  <cp:revision>2</cp:revision>
  <dcterms:created xsi:type="dcterms:W3CDTF">2006-08-16T00:00:00Z</dcterms:created>
  <dcterms:modified xsi:type="dcterms:W3CDTF">2020-10-29T21:12:30Z</dcterms:modified>
  <dc:identifier>DAD2zOwI6ps</dc:identifier>
</cp:coreProperties>
</file>