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3" r:id="rId2"/>
    <p:sldId id="323" r:id="rId3"/>
    <p:sldId id="330" r:id="rId4"/>
    <p:sldId id="315" r:id="rId5"/>
    <p:sldId id="324" r:id="rId6"/>
    <p:sldId id="317" r:id="rId7"/>
    <p:sldId id="319" r:id="rId8"/>
    <p:sldId id="327" r:id="rId9"/>
    <p:sldId id="328" r:id="rId10"/>
    <p:sldId id="325" r:id="rId11"/>
    <p:sldId id="326" r:id="rId12"/>
    <p:sldId id="331" r:id="rId13"/>
    <p:sldId id="304" r:id="rId14"/>
    <p:sldId id="305" r:id="rId15"/>
    <p:sldId id="332" r:id="rId16"/>
    <p:sldId id="306" r:id="rId17"/>
    <p:sldId id="333" r:id="rId18"/>
    <p:sldId id="309" r:id="rId19"/>
    <p:sldId id="310" r:id="rId20"/>
    <p:sldId id="311" r:id="rId21"/>
    <p:sldId id="312" r:id="rId22"/>
    <p:sldId id="313" r:id="rId23"/>
    <p:sldId id="329" r:id="rId24"/>
    <p:sldId id="334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35" r:id="rId37"/>
    <p:sldId id="34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>
      <p:cViewPr varScale="1">
        <p:scale>
          <a:sx n="87" d="100"/>
          <a:sy n="87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843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7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3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3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s://moodle.ifrs.edu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26" y="3067101"/>
            <a:ext cx="586722" cy="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74603" y="4831988"/>
            <a:ext cx="5064890" cy="479009"/>
          </a:xfrm>
        </p:spPr>
        <p:txBody>
          <a:bodyPr>
            <a:normAutofit/>
          </a:bodyPr>
          <a:lstStyle/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http://docente.ifrn.edu.br/cristianecruz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4" y="2415227"/>
            <a:ext cx="558911" cy="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2" y="3616730"/>
            <a:ext cx="630157" cy="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65" y="4730868"/>
            <a:ext cx="656985" cy="6906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573" y="5405839"/>
            <a:ext cx="997612" cy="574711"/>
          </a:xfrm>
          <a:prstGeom prst="rect">
            <a:avLst/>
          </a:prstGeom>
        </p:spPr>
      </p:pic>
      <p:pic>
        <p:nvPicPr>
          <p:cNvPr id="6" name="Picture 2" descr="Resultado de imagem para google classro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02" y="5839047"/>
            <a:ext cx="1348467" cy="1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gmai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7" y="4267675"/>
            <a:ext cx="570495" cy="4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ifrn currais nov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2118025" y="2525316"/>
            <a:ext cx="2038907" cy="412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2250" b="1" dirty="0" err="1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551383" y="3094052"/>
            <a:ext cx="2275554" cy="52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103033" y="3689940"/>
            <a:ext cx="5093594" cy="47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510754" y="4314623"/>
            <a:ext cx="4328746" cy="47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cristianebrito1978@gmail.com</a:t>
            </a: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4748185" y="5405839"/>
            <a:ext cx="2175084" cy="46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suap.ifrn.edu.br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497833" y="5901946"/>
            <a:ext cx="2668134" cy="885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Ambiente virtual de aprendizagem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50874A23-4292-4193-B477-F4BD9942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5" y="280358"/>
            <a:ext cx="3108733" cy="722628"/>
          </a:xfrm>
        </p:spPr>
        <p:txBody>
          <a:bodyPr>
            <a:normAutofit fontScale="90000"/>
          </a:bodyPr>
          <a:lstStyle/>
          <a:p>
            <a:r>
              <a:rPr lang="pt-BR" sz="4500" b="1" dirty="0" err="1"/>
              <a:t>English</a:t>
            </a:r>
            <a:r>
              <a:rPr lang="pt-BR" sz="4500" b="1" dirty="0"/>
              <a:t> </a:t>
            </a:r>
            <a:r>
              <a:rPr lang="pt-BR" sz="4500" b="1" dirty="0" err="1"/>
              <a:t>Class</a:t>
            </a:r>
            <a:endParaRPr lang="pt-BR" sz="45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6ADF8C25-8C63-46FE-A5D1-91855CB205E6}"/>
              </a:ext>
            </a:extLst>
          </p:cNvPr>
          <p:cNvSpPr/>
          <p:nvPr/>
        </p:nvSpPr>
        <p:spPr>
          <a:xfrm>
            <a:off x="1982326" y="1099967"/>
            <a:ext cx="4228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002060"/>
                </a:solidFill>
              </a:rPr>
              <a:t>Teacher</a:t>
            </a:r>
            <a:r>
              <a:rPr lang="pt-BR" sz="2400" b="1" dirty="0">
                <a:solidFill>
                  <a:srgbClr val="002060"/>
                </a:solidFill>
              </a:rPr>
              <a:t> Cristiane de Brito Cruz</a:t>
            </a:r>
          </a:p>
          <a:p>
            <a:r>
              <a:rPr lang="pt-BR" sz="2400" b="1" dirty="0">
                <a:solidFill>
                  <a:srgbClr val="002060"/>
                </a:solidFill>
              </a:rPr>
              <a:t>(84) 996-087-119</a:t>
            </a:r>
          </a:p>
        </p:txBody>
      </p:sp>
    </p:spTree>
    <p:extLst>
      <p:ext uri="{BB962C8B-B14F-4D97-AF65-F5344CB8AC3E}">
        <p14:creationId xmlns:p14="http://schemas.microsoft.com/office/powerpoint/2010/main" val="22143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 rot="620023">
            <a:off x="1799774" y="137919"/>
            <a:ext cx="3513844" cy="72008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STUDY TIPS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6800" r="51175" b="69550"/>
          <a:stretch/>
        </p:blipFill>
        <p:spPr>
          <a:xfrm>
            <a:off x="248207" y="1916832"/>
            <a:ext cx="2759474" cy="21101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980" r="2778" b="69950"/>
          <a:stretch/>
        </p:blipFill>
        <p:spPr>
          <a:xfrm>
            <a:off x="3120616" y="1916832"/>
            <a:ext cx="3001166" cy="20870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1100" r="50000" b="56300"/>
          <a:stretch/>
        </p:blipFill>
        <p:spPr>
          <a:xfrm>
            <a:off x="6234717" y="1892857"/>
            <a:ext cx="2796222" cy="21110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2" t="31100" r="1176" b="56300"/>
          <a:stretch/>
        </p:blipFill>
        <p:spPr>
          <a:xfrm>
            <a:off x="1529264" y="4066977"/>
            <a:ext cx="2956834" cy="22471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r="50000" b="42650"/>
          <a:stretch/>
        </p:blipFill>
        <p:spPr>
          <a:xfrm>
            <a:off x="4621199" y="4084937"/>
            <a:ext cx="2946827" cy="22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0" t="43700" r="3828" b="42650"/>
          <a:stretch/>
        </p:blipFill>
        <p:spPr>
          <a:xfrm>
            <a:off x="248207" y="1916832"/>
            <a:ext cx="2759474" cy="21101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6" r="50547" b="29514"/>
          <a:stretch/>
        </p:blipFill>
        <p:spPr>
          <a:xfrm>
            <a:off x="3094111" y="1906924"/>
            <a:ext cx="3027671" cy="211018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56963" r="2352" b="29387"/>
          <a:stretch/>
        </p:blipFill>
        <p:spPr>
          <a:xfrm>
            <a:off x="6234716" y="1885287"/>
            <a:ext cx="2796223" cy="21186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5" r="49499" b="15725"/>
          <a:stretch/>
        </p:blipFill>
        <p:spPr>
          <a:xfrm>
            <a:off x="1529264" y="4076884"/>
            <a:ext cx="2956834" cy="22372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 t="70348" r="3071" b="16002"/>
          <a:stretch/>
        </p:blipFill>
        <p:spPr>
          <a:xfrm>
            <a:off x="4621199" y="4084937"/>
            <a:ext cx="2938571" cy="222918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 rot="620023">
            <a:off x="1799774" y="137919"/>
            <a:ext cx="3513844" cy="72008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STUDY TIPS</a:t>
            </a:r>
          </a:p>
        </p:txBody>
      </p:sp>
    </p:spTree>
    <p:extLst>
      <p:ext uri="{BB962C8B-B14F-4D97-AF65-F5344CB8AC3E}">
        <p14:creationId xmlns:p14="http://schemas.microsoft.com/office/powerpoint/2010/main" val="9520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07478"/>
              </p:ext>
            </p:extLst>
          </p:nvPr>
        </p:nvGraphicFramePr>
        <p:xfrm>
          <a:off x="179512" y="620688"/>
          <a:ext cx="8820473" cy="56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5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3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7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46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7h</a:t>
                      </a:r>
                      <a:r>
                        <a:rPr lang="pt-BR" sz="2000" baseline="0" dirty="0"/>
                        <a:t> – 7h50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030A0"/>
                          </a:solidFill>
                        </a:rPr>
                        <a:t>4º MSI</a:t>
                      </a:r>
                      <a:r>
                        <a:rPr lang="pt-BR" sz="2000" b="1" baseline="0" dirty="0">
                          <a:solidFill>
                            <a:srgbClr val="7030A0"/>
                          </a:solidFill>
                        </a:rPr>
                        <a:t> Matutino</a:t>
                      </a:r>
                      <a:endParaRPr lang="pt-BR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7h50 – 8h30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---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---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030A0"/>
                          </a:solidFill>
                        </a:rPr>
                        <a:t>4º MSI</a:t>
                      </a:r>
                      <a:r>
                        <a:rPr lang="pt-BR" sz="2000" b="1" baseline="0" dirty="0">
                          <a:solidFill>
                            <a:srgbClr val="7030A0"/>
                          </a:solidFill>
                        </a:rPr>
                        <a:t> Matutino</a:t>
                      </a:r>
                      <a:endParaRPr lang="pt-BR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8h50 – 9h35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030A0"/>
                          </a:solidFill>
                        </a:rPr>
                        <a:t>4º MSI</a:t>
                      </a:r>
                      <a:r>
                        <a:rPr lang="pt-BR" sz="2000" b="1" baseline="0" dirty="0">
                          <a:solidFill>
                            <a:srgbClr val="7030A0"/>
                          </a:solidFill>
                        </a:rPr>
                        <a:t> Matutino</a:t>
                      </a:r>
                      <a:endParaRPr lang="pt-BR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C.A 2º Info</a:t>
                      </a:r>
                      <a:endParaRPr lang="pt-BR" sz="20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R.G.</a:t>
                      </a:r>
                      <a:endParaRPr lang="pt-BR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9h35 – 10h20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C.A.T.A.L.</a:t>
                      </a:r>
                      <a:endParaRPr lang="pt-BR" sz="20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C.A. 3º </a:t>
                      </a:r>
                      <a:r>
                        <a:rPr lang="pt-BR" sz="2000" b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Alim</a:t>
                      </a:r>
                      <a:r>
                        <a:rPr lang="pt-BR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0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R.G.</a:t>
                      </a:r>
                      <a:endParaRPr lang="pt-BR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10h20 – 11h15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R.P</a:t>
                      </a:r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11h15 – 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R.P</a:t>
                      </a:r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4603">
                <a:tc gridSpan="4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INTERVALO PARA ALMOÇO</a:t>
                      </a:r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13h</a:t>
                      </a:r>
                      <a:r>
                        <a:rPr lang="pt-BR" sz="2000" baseline="0" dirty="0"/>
                        <a:t> – 13h50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3º Alimentos</a:t>
                      </a:r>
                      <a:r>
                        <a:rPr lang="pt-BR" sz="2000" b="1" baseline="0" dirty="0">
                          <a:solidFill>
                            <a:srgbClr val="00B050"/>
                          </a:solidFill>
                        </a:rPr>
                        <a:t> VESP.</a:t>
                      </a:r>
                      <a:endParaRPr lang="pt-BR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C.A.T.S.I.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T.A.L.</a:t>
                      </a:r>
                      <a:r>
                        <a:rPr lang="pt-BR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1º Período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13h50 – 14h30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3º Alimentos</a:t>
                      </a:r>
                      <a:r>
                        <a:rPr lang="pt-BR" sz="2000" b="1" baseline="0" dirty="0">
                          <a:solidFill>
                            <a:srgbClr val="00B050"/>
                          </a:solidFill>
                        </a:rPr>
                        <a:t> VESP.</a:t>
                      </a:r>
                      <a:endParaRPr lang="pt-BR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7030A0"/>
                          </a:solidFill>
                        </a:rPr>
                        <a:t>C.A.</a:t>
                      </a:r>
                      <a:r>
                        <a:rPr lang="pt-BR" sz="2000" b="1" baseline="0" dirty="0" smtClean="0">
                          <a:solidFill>
                            <a:srgbClr val="7030A0"/>
                          </a:solidFill>
                        </a:rPr>
                        <a:t> 4º MSI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T.A.L.</a:t>
                      </a:r>
                      <a:r>
                        <a:rPr lang="pt-BR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1º Período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702">
                <a:tc>
                  <a:txBody>
                    <a:bodyPr/>
                    <a:lstStyle/>
                    <a:p>
                      <a:r>
                        <a:rPr lang="pt-BR" sz="2000" dirty="0"/>
                        <a:t>14h50 – 15h35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70C0"/>
                          </a:solidFill>
                        </a:rPr>
                        <a:t>2º Informática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2000" b="1" baseline="0" dirty="0" err="1">
                          <a:solidFill>
                            <a:srgbClr val="0070C0"/>
                          </a:solidFill>
                        </a:rPr>
                        <a:t>Vesp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5702">
                <a:tc>
                  <a:txBody>
                    <a:bodyPr/>
                    <a:lstStyle/>
                    <a:p>
                      <a:r>
                        <a:rPr lang="pt-BR" sz="2000" dirty="0"/>
                        <a:t>15h35 – 16h20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70C0"/>
                          </a:solidFill>
                        </a:rPr>
                        <a:t>2º Informática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2000" b="1" baseline="0" dirty="0" err="1">
                          <a:solidFill>
                            <a:srgbClr val="0070C0"/>
                          </a:solidFill>
                        </a:rPr>
                        <a:t>Vesp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5702">
                <a:tc>
                  <a:txBody>
                    <a:bodyPr/>
                    <a:lstStyle/>
                    <a:p>
                      <a:r>
                        <a:rPr lang="pt-BR" sz="2000" dirty="0"/>
                        <a:t>16h20 – 17h15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070C0"/>
                          </a:solidFill>
                        </a:rPr>
                        <a:t>2º Informática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2000" b="1" baseline="0" dirty="0" err="1">
                          <a:solidFill>
                            <a:srgbClr val="0070C0"/>
                          </a:solidFill>
                        </a:rPr>
                        <a:t>Vesp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3º Alimentos</a:t>
                      </a:r>
                      <a:r>
                        <a:rPr lang="pt-BR" sz="2000" b="1" baseline="0" dirty="0">
                          <a:solidFill>
                            <a:srgbClr val="00B050"/>
                          </a:solidFill>
                        </a:rPr>
                        <a:t> VESP.</a:t>
                      </a:r>
                      <a:endParaRPr lang="pt-BR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17h15 – 18h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54868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Horários da Prof.ª. Cristiane</a:t>
            </a:r>
          </a:p>
        </p:txBody>
      </p:sp>
    </p:spTree>
    <p:extLst>
      <p:ext uri="{BB962C8B-B14F-4D97-AF65-F5344CB8AC3E}">
        <p14:creationId xmlns:p14="http://schemas.microsoft.com/office/powerpoint/2010/main" val="14624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0"/>
            <a:ext cx="3921351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5" y="1052736"/>
            <a:ext cx="7992888" cy="5400600"/>
          </a:xfrm>
        </p:spPr>
        <p:txBody>
          <a:bodyPr>
            <a:noAutofit/>
          </a:bodyPr>
          <a:lstStyle/>
          <a:p>
            <a:pPr algn="just"/>
            <a:r>
              <a:rPr lang="pt-BR" b="1" dirty="0"/>
              <a:t>Curso: </a:t>
            </a:r>
            <a:r>
              <a:rPr lang="pt-BR" dirty="0"/>
              <a:t>Técnico Integrado em Alimentos </a:t>
            </a:r>
          </a:p>
          <a:p>
            <a:pPr algn="just"/>
            <a:r>
              <a:rPr lang="pt-BR" b="1" dirty="0"/>
              <a:t>Disciplina:</a:t>
            </a:r>
            <a:r>
              <a:rPr lang="pt-BR" dirty="0"/>
              <a:t> Inglês I </a:t>
            </a:r>
          </a:p>
          <a:p>
            <a:pPr algn="just"/>
            <a:r>
              <a:rPr lang="pt-BR" b="1" dirty="0"/>
              <a:t>Carga-Horária:</a:t>
            </a:r>
            <a:r>
              <a:rPr lang="pt-BR" dirty="0"/>
              <a:t> 90h (120 h/a) – 30 aulas por bimestre.</a:t>
            </a:r>
          </a:p>
          <a:p>
            <a:pPr algn="just"/>
            <a:r>
              <a:rPr lang="pt-BR" b="1" dirty="0"/>
              <a:t>EMENTA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Introdução à produção de sentido a partir de textos orais e escritos por meio de funções </a:t>
            </a:r>
            <a:r>
              <a:rPr lang="pt-BR" dirty="0" err="1"/>
              <a:t>sociocomunicativas</a:t>
            </a:r>
            <a:r>
              <a:rPr lang="pt-BR" dirty="0"/>
              <a:t>, estruturas básicas da língua-alvo e gêneros textuais de diversos domínios, considerando também as demandas da formação profissional; reflexão acerca da influência da língua-alvo na construção </a:t>
            </a:r>
            <a:r>
              <a:rPr lang="pt-BR" dirty="0" err="1"/>
              <a:t>identitária</a:t>
            </a:r>
            <a:r>
              <a:rPr lang="pt-BR" dirty="0"/>
              <a:t> do aluno e de sua comunidade.</a:t>
            </a:r>
          </a:p>
        </p:txBody>
      </p:sp>
    </p:spTree>
    <p:extLst>
      <p:ext uri="{BB962C8B-B14F-4D97-AF65-F5344CB8AC3E}">
        <p14:creationId xmlns:p14="http://schemas.microsoft.com/office/powerpoint/2010/main" val="12665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692696"/>
            <a:ext cx="7949484" cy="5400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Objetivos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 smtClean="0"/>
              <a:t>Conhecer </a:t>
            </a:r>
            <a:r>
              <a:rPr lang="pt-BR" sz="2500" dirty="0"/>
              <a:t>a LI, utilizando-a como base para a reflexão sobre sua língua materna e os aspectos culturais que elas compreendem, contribuindo para o resgate de identidade do aluno.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Definir a si mesmo na língua-alvo (ser capaz de cumprimentar o outro adequadamente na língua-alvo, oralmente e por escrito, dizer/perguntar nome, idade, estado civil, cidade natal e emprego; coisas ou pessoas que ama, gosta, não gosta e detesta; suas atividades do dia a dia, sua rotina) na modalidade escrita e/ou oral.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Dar e seguir instruções; 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949484" cy="44644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Objetivos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Produzir sentido a partir de elementos linguísticos e extralinguísticos de gêneros textuais (orais, escritos e/ou híbridos) na língua-alvo.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Ampliar de modo autônomo o próprio vocabulário a partir de estratégias de aprendizagem e compreensão, bem como do uso de ferramentas de tradução eletrônicas e dicionários convencionais.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Apropriar-se de elementos que auxiliem no processo de leitura, oralidade e escrita, tendo em vista a aprendizagem autônoma e contínua. 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604448" cy="60932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Bases Científico-Tecnológicas (Conteúdos)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>
                <a:solidFill>
                  <a:srgbClr val="FF0000"/>
                </a:solidFill>
              </a:rPr>
              <a:t>• Funções </a:t>
            </a:r>
            <a:r>
              <a:rPr lang="pt-BR" sz="2500" b="1" dirty="0" err="1">
                <a:solidFill>
                  <a:srgbClr val="FF0000"/>
                </a:solidFill>
              </a:rPr>
              <a:t>sócio-comunicativas</a:t>
            </a:r>
            <a:r>
              <a:rPr lang="pt-BR" sz="2500" b="1" dirty="0">
                <a:solidFill>
                  <a:srgbClr val="FF0000"/>
                </a:solidFill>
              </a:rPr>
              <a:t> básicas: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Funções </a:t>
            </a:r>
            <a:r>
              <a:rPr lang="pt-BR" sz="2500" dirty="0" err="1"/>
              <a:t>sócio-comunicativas</a:t>
            </a:r>
            <a:r>
              <a:rPr lang="pt-BR" sz="2500" dirty="0"/>
              <a:t> básicas: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Apresentar-se ao outro mencionando nome, idade, estado civil, naturalidade e profissão (e.g.: I </a:t>
            </a:r>
            <a:r>
              <a:rPr lang="pt-BR" sz="2500" dirty="0" err="1"/>
              <a:t>am</a:t>
            </a:r>
            <a:r>
              <a:rPr lang="pt-BR" sz="2500" dirty="0"/>
              <a:t> [</a:t>
            </a:r>
            <a:r>
              <a:rPr lang="pt-BR" sz="2500" dirty="0" err="1"/>
              <a:t>name</a:t>
            </a:r>
            <a:r>
              <a:rPr lang="pt-BR" sz="2500" dirty="0"/>
              <a:t>]; I </a:t>
            </a:r>
            <a:r>
              <a:rPr lang="pt-BR" sz="2500" dirty="0" err="1"/>
              <a:t>am</a:t>
            </a:r>
            <a:r>
              <a:rPr lang="pt-BR" sz="2500" dirty="0"/>
              <a:t> [age]; I </a:t>
            </a:r>
            <a:r>
              <a:rPr lang="pt-BR" sz="2500" dirty="0" err="1"/>
              <a:t>am</a:t>
            </a:r>
            <a:r>
              <a:rPr lang="pt-BR" sz="2500" dirty="0"/>
              <a:t> [marital status]; I </a:t>
            </a:r>
            <a:r>
              <a:rPr lang="pt-BR" sz="2500" dirty="0" err="1"/>
              <a:t>am</a:t>
            </a:r>
            <a:r>
              <a:rPr lang="pt-BR" sz="2500" dirty="0"/>
              <a:t> </a:t>
            </a:r>
            <a:r>
              <a:rPr lang="pt-BR" sz="2500" dirty="0" err="1"/>
              <a:t>from</a:t>
            </a:r>
            <a:r>
              <a:rPr lang="pt-BR" sz="2500" dirty="0"/>
              <a:t> [</a:t>
            </a:r>
            <a:r>
              <a:rPr lang="pt-BR" sz="2500" dirty="0" err="1"/>
              <a:t>hometown</a:t>
            </a:r>
            <a:r>
              <a:rPr lang="pt-BR" sz="2500" dirty="0"/>
              <a:t>]; I </a:t>
            </a:r>
            <a:r>
              <a:rPr lang="pt-BR" sz="2500" dirty="0" err="1"/>
              <a:t>am</a:t>
            </a:r>
            <a:r>
              <a:rPr lang="pt-BR" sz="2500" dirty="0"/>
              <a:t> a/</a:t>
            </a:r>
            <a:r>
              <a:rPr lang="pt-BR" sz="2500" dirty="0" err="1"/>
              <a:t>an</a:t>
            </a:r>
            <a:r>
              <a:rPr lang="pt-BR" sz="2500" dirty="0"/>
              <a:t> [</a:t>
            </a:r>
            <a:r>
              <a:rPr lang="pt-BR" sz="2500" dirty="0" err="1"/>
              <a:t>job</a:t>
            </a:r>
            <a:r>
              <a:rPr lang="pt-BR" sz="2500" dirty="0"/>
              <a:t>]).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Posicionar-se em relação a diferentes tópicos (e.g.: I </a:t>
            </a:r>
            <a:r>
              <a:rPr lang="pt-BR" sz="2500" dirty="0" err="1"/>
              <a:t>love</a:t>
            </a:r>
            <a:r>
              <a:rPr lang="pt-BR" sz="2500" dirty="0"/>
              <a:t> [e.g.: </a:t>
            </a:r>
            <a:r>
              <a:rPr lang="pt-BR" sz="2500" dirty="0" err="1"/>
              <a:t>singer</a:t>
            </a:r>
            <a:r>
              <a:rPr lang="pt-BR" sz="2500" dirty="0"/>
              <a:t>]; I </a:t>
            </a:r>
            <a:r>
              <a:rPr lang="pt-BR" sz="2500" dirty="0" err="1"/>
              <a:t>like</a:t>
            </a:r>
            <a:r>
              <a:rPr lang="pt-BR" sz="2500" dirty="0"/>
              <a:t> [</a:t>
            </a:r>
            <a:r>
              <a:rPr lang="pt-BR" sz="2500" dirty="0" err="1"/>
              <a:t>singer</a:t>
            </a:r>
            <a:r>
              <a:rPr lang="pt-BR" sz="2500" dirty="0"/>
              <a:t>]; I </a:t>
            </a:r>
            <a:r>
              <a:rPr lang="pt-BR" sz="2500" dirty="0" err="1"/>
              <a:t>don’t</a:t>
            </a:r>
            <a:r>
              <a:rPr lang="pt-BR" sz="2500" dirty="0"/>
              <a:t> </a:t>
            </a:r>
            <a:r>
              <a:rPr lang="pt-BR" sz="2500" dirty="0" err="1"/>
              <a:t>like</a:t>
            </a:r>
            <a:r>
              <a:rPr lang="pt-BR" sz="2500" dirty="0"/>
              <a:t> [</a:t>
            </a:r>
            <a:r>
              <a:rPr lang="pt-BR" sz="2500" dirty="0" err="1"/>
              <a:t>singer</a:t>
            </a:r>
            <a:r>
              <a:rPr lang="pt-BR" sz="2500" dirty="0"/>
              <a:t>]; I </a:t>
            </a:r>
            <a:r>
              <a:rPr lang="pt-BR" sz="2500" dirty="0" err="1"/>
              <a:t>hate</a:t>
            </a:r>
            <a:r>
              <a:rPr lang="pt-BR" sz="2500" dirty="0"/>
              <a:t> [</a:t>
            </a:r>
            <a:r>
              <a:rPr lang="pt-BR" sz="2500" dirty="0" err="1"/>
              <a:t>singer</a:t>
            </a:r>
            <a:r>
              <a:rPr lang="pt-BR" sz="2500" dirty="0"/>
              <a:t>]).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Falar sobre a própria rotina (e.g.: </a:t>
            </a:r>
            <a:r>
              <a:rPr lang="pt-BR" sz="2500" dirty="0" err="1"/>
              <a:t>On</a:t>
            </a:r>
            <a:r>
              <a:rPr lang="pt-BR" sz="2500" dirty="0"/>
              <a:t> [e.g.: </a:t>
            </a:r>
            <a:r>
              <a:rPr lang="pt-BR" sz="2500" dirty="0" err="1"/>
              <a:t>Mondays</a:t>
            </a:r>
            <a:r>
              <a:rPr lang="pt-BR" sz="2500" dirty="0"/>
              <a:t>], I </a:t>
            </a:r>
            <a:r>
              <a:rPr lang="pt-BR" sz="2500" dirty="0" err="1"/>
              <a:t>wake</a:t>
            </a:r>
            <a:r>
              <a:rPr lang="pt-BR" sz="2500" dirty="0"/>
              <a:t> </a:t>
            </a:r>
            <a:r>
              <a:rPr lang="pt-BR" sz="2500" dirty="0" err="1"/>
              <a:t>up</a:t>
            </a:r>
            <a:r>
              <a:rPr lang="pt-BR" sz="2500" dirty="0"/>
              <a:t>, I </a:t>
            </a:r>
            <a:r>
              <a:rPr lang="pt-BR" sz="2500" dirty="0" err="1"/>
              <a:t>get</a:t>
            </a:r>
            <a:r>
              <a:rPr lang="pt-BR" sz="2500" dirty="0"/>
              <a:t> </a:t>
            </a:r>
            <a:r>
              <a:rPr lang="pt-BR" sz="2500" dirty="0" err="1"/>
              <a:t>up</a:t>
            </a:r>
            <a:r>
              <a:rPr lang="pt-BR" sz="2500" dirty="0"/>
              <a:t>, I </a:t>
            </a:r>
            <a:r>
              <a:rPr lang="pt-BR" sz="2500" dirty="0" err="1"/>
              <a:t>take</a:t>
            </a:r>
            <a:r>
              <a:rPr lang="pt-BR" sz="2500" dirty="0"/>
              <a:t> a </a:t>
            </a:r>
            <a:r>
              <a:rPr lang="pt-BR" sz="2500" dirty="0" err="1"/>
              <a:t>shower</a:t>
            </a:r>
            <a:r>
              <a:rPr lang="pt-BR" sz="2500" dirty="0"/>
              <a:t>… [</a:t>
            </a:r>
            <a:r>
              <a:rPr lang="pt-BR" sz="2500" dirty="0" err="1"/>
              <a:t>etc</a:t>
            </a:r>
            <a:r>
              <a:rPr lang="pt-BR" sz="2500" dirty="0"/>
              <a:t>]).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Descobrir informações pessoais sobre o outro, como nome, idade, estado civil, naturalidade e profissão (e.g.: </a:t>
            </a:r>
            <a:r>
              <a:rPr lang="pt-BR" sz="2500" dirty="0" err="1"/>
              <a:t>What</a:t>
            </a:r>
            <a:r>
              <a:rPr lang="pt-BR" sz="2500" dirty="0"/>
              <a:t> </a:t>
            </a:r>
            <a:r>
              <a:rPr lang="pt-BR" sz="2500" dirty="0" err="1"/>
              <a:t>is</a:t>
            </a:r>
            <a:r>
              <a:rPr lang="pt-BR" sz="2500" dirty="0"/>
              <a:t> </a:t>
            </a:r>
            <a:r>
              <a:rPr lang="pt-BR" sz="2500" dirty="0" err="1"/>
              <a:t>your</a:t>
            </a:r>
            <a:r>
              <a:rPr lang="pt-BR" sz="2500" dirty="0"/>
              <a:t> </a:t>
            </a:r>
            <a:r>
              <a:rPr lang="pt-BR" sz="2500" dirty="0" err="1"/>
              <a:t>name</a:t>
            </a:r>
            <a:r>
              <a:rPr lang="pt-BR" sz="2500" dirty="0"/>
              <a:t>? </a:t>
            </a:r>
            <a:r>
              <a:rPr lang="pt-BR" sz="2500" dirty="0" err="1"/>
              <a:t>How</a:t>
            </a:r>
            <a:r>
              <a:rPr lang="pt-BR" sz="2500" dirty="0"/>
              <a:t> </a:t>
            </a:r>
            <a:r>
              <a:rPr lang="pt-BR" sz="2500" dirty="0" err="1"/>
              <a:t>old</a:t>
            </a:r>
            <a:r>
              <a:rPr lang="pt-BR" sz="2500" dirty="0"/>
              <a:t> are </a:t>
            </a:r>
            <a:r>
              <a:rPr lang="pt-BR" sz="2500" dirty="0" err="1"/>
              <a:t>you</a:t>
            </a:r>
            <a:r>
              <a:rPr lang="pt-BR" sz="2500" dirty="0"/>
              <a:t>? Are </a:t>
            </a:r>
            <a:r>
              <a:rPr lang="pt-BR" sz="2500" dirty="0" err="1"/>
              <a:t>you</a:t>
            </a:r>
            <a:r>
              <a:rPr lang="pt-BR" sz="2500" dirty="0"/>
              <a:t> single? </a:t>
            </a:r>
            <a:r>
              <a:rPr lang="pt-BR" sz="2500" dirty="0" err="1"/>
              <a:t>Where</a:t>
            </a:r>
            <a:r>
              <a:rPr lang="pt-BR" sz="2500" dirty="0"/>
              <a:t> are </a:t>
            </a:r>
            <a:r>
              <a:rPr lang="pt-BR" sz="2500" dirty="0" err="1"/>
              <a:t>you</a:t>
            </a:r>
            <a:r>
              <a:rPr lang="pt-BR" sz="2500" dirty="0"/>
              <a:t> </a:t>
            </a:r>
            <a:r>
              <a:rPr lang="pt-BR" sz="2500" dirty="0" err="1"/>
              <a:t>from</a:t>
            </a:r>
            <a:r>
              <a:rPr lang="pt-BR" sz="2500" dirty="0"/>
              <a:t>? </a:t>
            </a:r>
            <a:r>
              <a:rPr lang="pt-BR" sz="2500" dirty="0" err="1"/>
              <a:t>What’s</a:t>
            </a:r>
            <a:r>
              <a:rPr lang="pt-BR" sz="2500" dirty="0"/>
              <a:t> </a:t>
            </a:r>
            <a:r>
              <a:rPr lang="pt-BR" sz="2500" dirty="0" err="1"/>
              <a:t>your</a:t>
            </a:r>
            <a:r>
              <a:rPr lang="pt-BR" sz="2500" dirty="0"/>
              <a:t> </a:t>
            </a:r>
            <a:r>
              <a:rPr lang="pt-BR" sz="2500" dirty="0" err="1"/>
              <a:t>job</a:t>
            </a:r>
            <a:r>
              <a:rPr lang="pt-BR" sz="2500" dirty="0"/>
              <a:t>?). 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42812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764704"/>
            <a:ext cx="8172400" cy="5760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Bases Científico-Tecnológicas (Conteúdos)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>
                <a:solidFill>
                  <a:srgbClr val="FF0000"/>
                </a:solidFill>
              </a:rPr>
              <a:t>• Funções </a:t>
            </a:r>
            <a:r>
              <a:rPr lang="pt-BR" sz="2500" b="1" dirty="0" err="1">
                <a:solidFill>
                  <a:srgbClr val="FF0000"/>
                </a:solidFill>
              </a:rPr>
              <a:t>sócio-comunicativas</a:t>
            </a:r>
            <a:r>
              <a:rPr lang="pt-BR" sz="2500" b="1" dirty="0">
                <a:solidFill>
                  <a:srgbClr val="FF0000"/>
                </a:solidFill>
              </a:rPr>
              <a:t> básicas: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Descobrir as preferências do outro (e.g.: Do </a:t>
            </a:r>
            <a:r>
              <a:rPr lang="pt-BR" sz="2500" dirty="0" err="1"/>
              <a:t>you</a:t>
            </a:r>
            <a:r>
              <a:rPr lang="pt-BR" sz="2500" dirty="0"/>
              <a:t> [</a:t>
            </a:r>
            <a:r>
              <a:rPr lang="pt-BR" sz="2500" dirty="0" err="1"/>
              <a:t>like</a:t>
            </a:r>
            <a:r>
              <a:rPr lang="pt-BR" sz="2500" dirty="0"/>
              <a:t>] [e.g.: </a:t>
            </a:r>
            <a:r>
              <a:rPr lang="pt-BR" sz="2500" dirty="0" err="1"/>
              <a:t>band</a:t>
            </a:r>
            <a:r>
              <a:rPr lang="pt-BR" sz="2500" dirty="0"/>
              <a:t>]? </a:t>
            </a:r>
            <a:r>
              <a:rPr lang="pt-BR" sz="2500" dirty="0" err="1"/>
              <a:t>What</a:t>
            </a:r>
            <a:r>
              <a:rPr lang="pt-BR" sz="2500" dirty="0"/>
              <a:t> [</a:t>
            </a:r>
            <a:r>
              <a:rPr lang="pt-BR" sz="2500" dirty="0" err="1"/>
              <a:t>bands</a:t>
            </a:r>
            <a:r>
              <a:rPr lang="pt-BR" sz="2500" dirty="0"/>
              <a:t>] do </a:t>
            </a:r>
            <a:r>
              <a:rPr lang="pt-BR" sz="2500" dirty="0" err="1"/>
              <a:t>you</a:t>
            </a:r>
            <a:r>
              <a:rPr lang="pt-BR" sz="2500" dirty="0"/>
              <a:t> [</a:t>
            </a:r>
            <a:r>
              <a:rPr lang="pt-BR" sz="2500" dirty="0" err="1"/>
              <a:t>like</a:t>
            </a:r>
            <a:r>
              <a:rPr lang="pt-BR" sz="2500" dirty="0"/>
              <a:t>]?).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Descobrir informações sobre a rotina do outro (e.g.: </a:t>
            </a:r>
            <a:r>
              <a:rPr lang="pt-BR" sz="2500" dirty="0" err="1"/>
              <a:t>What</a:t>
            </a:r>
            <a:r>
              <a:rPr lang="pt-BR" sz="2500" dirty="0"/>
              <a:t> do </a:t>
            </a:r>
            <a:r>
              <a:rPr lang="pt-BR" sz="2500" dirty="0" err="1"/>
              <a:t>you</a:t>
            </a:r>
            <a:r>
              <a:rPr lang="pt-BR" sz="2500" dirty="0"/>
              <a:t> </a:t>
            </a:r>
            <a:r>
              <a:rPr lang="pt-BR" sz="2500" dirty="0" err="1"/>
              <a:t>usually</a:t>
            </a:r>
            <a:r>
              <a:rPr lang="pt-BR" sz="2500" dirty="0"/>
              <a:t> do </a:t>
            </a:r>
            <a:r>
              <a:rPr lang="pt-BR" sz="2500" dirty="0" err="1"/>
              <a:t>on</a:t>
            </a:r>
            <a:r>
              <a:rPr lang="pt-BR" sz="2500" dirty="0"/>
              <a:t> [</a:t>
            </a:r>
            <a:r>
              <a:rPr lang="pt-BR" sz="2500" dirty="0" err="1"/>
              <a:t>Mondays</a:t>
            </a:r>
            <a:r>
              <a:rPr lang="pt-BR" sz="2500" dirty="0"/>
              <a:t>]?).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Dar instruções (e.g.: </a:t>
            </a:r>
            <a:r>
              <a:rPr lang="pt-BR" sz="2500" dirty="0" err="1"/>
              <a:t>Pay</a:t>
            </a:r>
            <a:r>
              <a:rPr lang="pt-BR" sz="2500" dirty="0"/>
              <a:t> </a:t>
            </a:r>
            <a:r>
              <a:rPr lang="pt-BR" sz="2500" dirty="0" err="1"/>
              <a:t>attention</a:t>
            </a:r>
            <a:r>
              <a:rPr lang="pt-BR" sz="2500" dirty="0"/>
              <a:t>!).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As funções acima relacionadas a uma terceira pessoa (masculina e feminina);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Vocabulário básico: o Profissões; números (relativos especialmente às idades dos alunos); estados civis; tipos de programas de TV, tipos de filme, música e comida; esportes, disciplinas escolares.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Dias da semana; atividades relativas ao dia-a-dia dos alunos. 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16910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052736"/>
            <a:ext cx="7814257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Procedimentos Metodológicos e Recursos Didáticos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Aulas expositivas dialogadas.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Atividades orais e escritas em sala de aula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Projetos/Atividades envolvendo gêneros textuais de natureza lúdica (como música e vídeo), informativa (por exemplo, notícias), literárias (como poemas curtos) e/ou técnica e científica.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Acesso à Internet como elemento de pesquisa;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Estudo dirigido de listas de vocabulário;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Projetos/Atividades que propiciem ao aluno a oportunidade de construir seu próprio conhecimento e partilhá-lo com os colegas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36575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908720"/>
            <a:ext cx="7978080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Avaliação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Estratégias de avaliação formativa que indiquem ao aprendiz “o que precisa ser feito, revisto, estudado, reelaborado, para superar dificuldades e estabelecer relações para o desenvolvimento de estruturas cognitivas” (Soares e Ribeiro, 2001).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Instrumentos avaliativos escritos e orais considerando os processos de ensino-aprendizagem desenvolvidos nas aulas.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Projetos/Trabalhos individuais e em grupo, escritos e/ou orais (produção textual, apresentações, </a:t>
            </a:r>
            <a:r>
              <a:rPr lang="pt-BR" sz="2500" dirty="0" err="1"/>
              <a:t>etc</a:t>
            </a:r>
            <a:r>
              <a:rPr lang="pt-BR" sz="2500" dirty="0"/>
              <a:t>).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726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340768"/>
            <a:ext cx="8017097" cy="2160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Bibliografia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1. MURPHY, Raymond. </a:t>
            </a:r>
            <a:r>
              <a:rPr lang="pt-BR" sz="2500" b="1" dirty="0" err="1"/>
              <a:t>Essential</a:t>
            </a:r>
            <a:r>
              <a:rPr lang="pt-BR" sz="2500" b="1" dirty="0"/>
              <a:t> </a:t>
            </a:r>
            <a:r>
              <a:rPr lang="pt-BR" sz="2500" b="1" dirty="0" err="1"/>
              <a:t>Grammar</a:t>
            </a:r>
            <a:r>
              <a:rPr lang="pt-BR" sz="2500" b="1" dirty="0"/>
              <a:t> in Use. </a:t>
            </a:r>
            <a:r>
              <a:rPr lang="pt-BR" sz="2500" dirty="0"/>
              <a:t>São Paulo: Martins Fontes, 2004.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2. DICIONÁRIO </a:t>
            </a:r>
            <a:r>
              <a:rPr lang="pt-BR" sz="2500" b="1" dirty="0"/>
              <a:t>Escolar </a:t>
            </a:r>
            <a:r>
              <a:rPr lang="pt-BR" sz="2500" b="1" dirty="0" err="1"/>
              <a:t>Longman</a:t>
            </a:r>
            <a:r>
              <a:rPr lang="pt-BR" sz="2500" b="1" dirty="0"/>
              <a:t> Inglês-Português</a:t>
            </a:r>
            <a:r>
              <a:rPr lang="pt-BR" sz="2500" dirty="0"/>
              <a:t>, Português-Inglês.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11790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282762" cy="60353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0808"/>
            <a:ext cx="7848871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500" b="1" dirty="0"/>
              <a:t>Trabalhos</a:t>
            </a:r>
            <a:r>
              <a:rPr lang="pt-BR" sz="2500" dirty="0"/>
              <a:t> – Escritos, Seminários, Apresentações, etc.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Exercícios </a:t>
            </a:r>
            <a:r>
              <a:rPr lang="pt-BR" sz="2500" dirty="0"/>
              <a:t>– Feitos em sala (entregues ou não), Oralidade.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Avaliação</a:t>
            </a:r>
            <a:r>
              <a:rPr lang="pt-BR" sz="2500" dirty="0"/>
              <a:t> – Conteúdos do Bimestre.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Testes </a:t>
            </a:r>
            <a:r>
              <a:rPr lang="pt-BR" sz="2500" dirty="0"/>
              <a:t>– orais e/ou escritos.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Participação em Sala </a:t>
            </a:r>
            <a:r>
              <a:rPr lang="pt-BR" sz="2500" dirty="0"/>
              <a:t>(Oralidade, exercícios).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7683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80720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entre as partes: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340768"/>
            <a:ext cx="7776864" cy="49972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Trabalhos: entregar nas datas previstas;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Nas apresentações todos falarem (os que não falarem terão 0,0);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Não fazer leituras de slides, mas sim explicar conteúdos;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Não faltar injustificadamente Avaliação Individual (procurar a Secretaria para entrega de documentos);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Avaliações Individuais serão todas sem consulta (dicionário, caderno, celular)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Testes e provas terão porcentagens de Questões objetivas (70%) e subjetivas (30%) – Podendo ser modificado este item;</a:t>
            </a:r>
          </a:p>
        </p:txBody>
      </p:sp>
    </p:spTree>
    <p:extLst>
      <p:ext uri="{BB962C8B-B14F-4D97-AF65-F5344CB8AC3E}">
        <p14:creationId xmlns:p14="http://schemas.microsoft.com/office/powerpoint/2010/main" val="2515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556792"/>
            <a:ext cx="8172400" cy="38450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Reposição* (Toda subjetiva);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Devolução de trabalhos durante o bimestre ou no final dele;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Atenção às explicações durante as aulas;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Atenção ao horário de chegada nas aulas (encaminhar a ETEP);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Explicação e repetição em casos de necessidade;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Frequência aos </a:t>
            </a:r>
            <a:r>
              <a:rPr lang="pt-BR" sz="2500" dirty="0" err="1"/>
              <a:t>C.A.s</a:t>
            </a:r>
            <a:r>
              <a:rPr lang="pt-BR" sz="2500" dirty="0"/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Respeito no tratamento entre as pessoas.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80720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entre as partes:</a:t>
            </a:r>
          </a:p>
        </p:txBody>
      </p:sp>
    </p:spTree>
    <p:extLst>
      <p:ext uri="{BB962C8B-B14F-4D97-AF65-F5344CB8AC3E}">
        <p14:creationId xmlns:p14="http://schemas.microsoft.com/office/powerpoint/2010/main" val="1820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416824" cy="720080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088" y="908720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Who are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single/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married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Do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boyfriend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girlfriend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Are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gay/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lesbian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birthday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do?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for a living?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instragram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favorite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color?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pets?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1459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4502196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</a:t>
            </a:r>
            <a:r>
              <a:rPr lang="en-US" sz="2600" dirty="0" smtClean="0">
                <a:cs typeface="Calibri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Favorite color: </a:t>
            </a:r>
            <a:r>
              <a:rPr lang="en-US" sz="2600" dirty="0" smtClean="0">
                <a:cs typeface="Calibri"/>
              </a:rPr>
              <a:t>navy blue.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Leisure time: </a:t>
            </a:r>
            <a:r>
              <a:rPr lang="en-US" sz="2600" dirty="0" smtClean="0">
                <a:cs typeface="Calibri"/>
              </a:rPr>
              <a:t>Prayer and meditation.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Mood: </a:t>
            </a:r>
            <a:r>
              <a:rPr lang="en-US" sz="2600" dirty="0" smtClean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Pets:</a:t>
            </a:r>
            <a:r>
              <a:rPr lang="en-US" sz="2600" dirty="0" smtClean="0">
                <a:cs typeface="Calibri"/>
              </a:rPr>
              <a:t> None.</a:t>
            </a: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5078260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Children’s: </a:t>
            </a:r>
            <a:r>
              <a:rPr lang="en-US" sz="2600" dirty="0" smtClean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</a:t>
            </a:r>
            <a:r>
              <a:rPr lang="en-US" sz="2600" dirty="0" smtClean="0">
                <a:cs typeface="Calibri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</a:t>
            </a:r>
            <a:r>
              <a:rPr lang="en-US" sz="2600" dirty="0" smtClean="0">
                <a:cs typeface="Calibri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709" y="-1"/>
            <a:ext cx="2360291" cy="1764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610" y="1772816"/>
            <a:ext cx="2017390" cy="14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493424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</a:t>
            </a:r>
            <a:r>
              <a:rPr lang="en-US" sz="2600" dirty="0" smtClean="0">
                <a:cs typeface="Calibri"/>
              </a:rPr>
              <a:t>.</a:t>
            </a: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24308"/>
            <a:ext cx="3131840" cy="2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5078260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</a:t>
            </a:r>
            <a:r>
              <a:rPr lang="en-US" sz="2600" dirty="0" smtClean="0">
                <a:cs typeface="Calibri"/>
              </a:rPr>
              <a:t>.</a:t>
            </a: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49" y="476672"/>
            <a:ext cx="2859851" cy="20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500625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</a:t>
            </a:r>
            <a:r>
              <a:rPr lang="en-US" sz="2600" dirty="0" smtClean="0">
                <a:cs typeface="Calibri"/>
              </a:rPr>
              <a:t>.</a:t>
            </a: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40768"/>
            <a:ext cx="293490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4"/>
            <a:ext cx="9136518" cy="68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m para me obrig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me obrig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4" t="68055" r="8734" b="13889"/>
          <a:stretch/>
        </p:blipFill>
        <p:spPr bwMode="auto">
          <a:xfrm rot="20851232">
            <a:off x="2943785" y="4272736"/>
            <a:ext cx="5498215" cy="15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493424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</a:t>
            </a:r>
            <a:r>
              <a:rPr lang="en-US" sz="2600" dirty="0" smtClean="0">
                <a:cs typeface="Calibri"/>
              </a:rPr>
              <a:t>.</a:t>
            </a: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340768"/>
            <a:ext cx="2915816" cy="20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500625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</a:t>
            </a:r>
            <a:r>
              <a:rPr lang="en-US" sz="2600" dirty="0" smtClean="0">
                <a:cs typeface="Calibri"/>
              </a:rPr>
              <a:t>.</a:t>
            </a: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58" y="2505877"/>
            <a:ext cx="2802287" cy="19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500625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Favorite color: </a:t>
            </a:r>
            <a:r>
              <a:rPr lang="en-US" sz="2600" dirty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Leisure time: </a:t>
            </a:r>
            <a:r>
              <a:rPr lang="en-US" sz="2600" dirty="0">
                <a:cs typeface="Calibri"/>
              </a:rPr>
              <a:t>Prayer and </a:t>
            </a:r>
            <a:r>
              <a:rPr lang="en-US" sz="2600" dirty="0" smtClean="0">
                <a:cs typeface="Calibri"/>
              </a:rPr>
              <a:t>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564904"/>
            <a:ext cx="33242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500625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</a:t>
            </a:r>
            <a:r>
              <a:rPr lang="en-US" sz="2600" dirty="0" smtClean="0">
                <a:cs typeface="Calibri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Favorite color: </a:t>
            </a:r>
            <a:r>
              <a:rPr lang="en-US" sz="2600" dirty="0" smtClean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Leisure time: </a:t>
            </a:r>
            <a:r>
              <a:rPr lang="en-US" sz="2600" dirty="0" smtClean="0">
                <a:cs typeface="Calibri"/>
              </a:rPr>
              <a:t>Prayer and 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40" y="2708920"/>
            <a:ext cx="28916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486223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</a:t>
            </a:r>
            <a:r>
              <a:rPr lang="en-US" sz="2600" dirty="0" smtClean="0">
                <a:cs typeface="Calibri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Favorite color: </a:t>
            </a:r>
            <a:r>
              <a:rPr lang="en-US" sz="2600" dirty="0" smtClean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Leisure time: </a:t>
            </a:r>
            <a:r>
              <a:rPr lang="en-US" sz="2600" dirty="0" smtClean="0">
                <a:cs typeface="Calibri"/>
              </a:rPr>
              <a:t>Prayer and 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264" y="3140968"/>
            <a:ext cx="3371850" cy="2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277266" cy="9016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erlin Sans FB"/>
                <a:cs typeface="Calibri Light"/>
              </a:rPr>
              <a:t>Pope Francisco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663108"/>
            <a:ext cx="5868144" cy="493424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Name: </a:t>
            </a:r>
            <a:r>
              <a:rPr lang="pt-BR" sz="2600" dirty="0">
                <a:cs typeface="Calibri Light" panose="020F0302020204030204" pitchFamily="34" charset="0"/>
              </a:rPr>
              <a:t>Jorge Mario Bergoglio.</a:t>
            </a:r>
            <a:endParaRPr lang="en-US" sz="260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Country: </a:t>
            </a:r>
            <a:r>
              <a:rPr lang="en-US" sz="2600" dirty="0">
                <a:cs typeface="Calibri"/>
              </a:rPr>
              <a:t>Argentina.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Birth: </a:t>
            </a:r>
            <a:r>
              <a:rPr lang="en-US" sz="2600" dirty="0">
                <a:cs typeface="Calibri"/>
              </a:rPr>
              <a:t>December 17th, 1932.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Age: </a:t>
            </a:r>
            <a:r>
              <a:rPr lang="en-US" sz="2600" dirty="0">
                <a:cs typeface="Calibri"/>
              </a:rPr>
              <a:t>82 years old.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Profession/Occupation</a:t>
            </a:r>
            <a:r>
              <a:rPr lang="en-US" sz="2600" b="1" dirty="0">
                <a:cs typeface="Calibri"/>
              </a:rPr>
              <a:t>: </a:t>
            </a:r>
            <a:r>
              <a:rPr lang="en-US" sz="2600" dirty="0">
                <a:cs typeface="Calibri"/>
              </a:rPr>
              <a:t>Bishop, Archbishop and Pope.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Marital status: </a:t>
            </a:r>
            <a:r>
              <a:rPr lang="en-US" sz="2600" dirty="0">
                <a:cs typeface="Calibri"/>
              </a:rPr>
              <a:t>Single.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Children’s: </a:t>
            </a:r>
            <a:r>
              <a:rPr lang="en-US" sz="2600" dirty="0">
                <a:cs typeface="Calibri"/>
              </a:rPr>
              <a:t>None</a:t>
            </a:r>
            <a:r>
              <a:rPr lang="en-US" sz="2600" dirty="0" smtClean="0">
                <a:cs typeface="Calibri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Favorite color: </a:t>
            </a:r>
            <a:r>
              <a:rPr lang="en-US" sz="2600" dirty="0" smtClean="0">
                <a:cs typeface="Calibri"/>
              </a:rPr>
              <a:t>navy blue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cs typeface="Calibri"/>
              </a:rPr>
              <a:t>Leisure time: </a:t>
            </a:r>
            <a:r>
              <a:rPr lang="en-US" sz="2600" dirty="0" smtClean="0">
                <a:cs typeface="Calibri"/>
              </a:rPr>
              <a:t>Prayer and meditation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Mood: </a:t>
            </a:r>
            <a:r>
              <a:rPr lang="en-US" sz="2600" dirty="0">
                <a:cs typeface="Calibri"/>
              </a:rPr>
              <a:t>bored, tired.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cs typeface="Calibri"/>
              </a:rPr>
              <a:t>Pets:</a:t>
            </a:r>
            <a:r>
              <a:rPr lang="en-US" sz="2600" dirty="0">
                <a:cs typeface="Calibri"/>
              </a:rPr>
              <a:t> None.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2600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A14817-6C21-46D7-BE51-16508FF4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1988840"/>
            <a:ext cx="3024336" cy="30243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81" y="4073850"/>
            <a:ext cx="301551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16824" cy="720080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Minipresentation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556792"/>
            <a:ext cx="8100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Interrogative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pronuns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pt-BR" sz="26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t-BR" sz="26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Colors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pt-BR" sz="26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blue, 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etc. 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pronouns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Possessive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adjectives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Verb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etc.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Animal </a:t>
            </a:r>
            <a:r>
              <a:rPr lang="pt-B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names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dog</a:t>
            </a:r>
            <a:r>
              <a:rPr lang="pt-BR" sz="26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pt-BR" sz="26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etc.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professions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occupations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lawyer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doctor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etc.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countries,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nationalities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New York,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England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etc.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hundred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 </a:t>
            </a:r>
            <a:r>
              <a:rPr lang="pt-BR" sz="2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Leisure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600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r>
              <a:rPr lang="pt-BR" sz="26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hobbies,</a:t>
            </a: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etc.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Estados civis e adjetivos.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7764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16824" cy="720080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Minipresentation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15616" y="2276872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Apresentar vocabulário;</a:t>
            </a: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Apresentar perguntas e respostas;</a:t>
            </a: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Apresentar exemplos com imagens ou vídeos;</a:t>
            </a: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Tempo de máximo 10min por grupo;</a:t>
            </a:r>
          </a:p>
          <a:p>
            <a:pPr marL="457200" lvl="0" indent="-457200">
              <a:buFont typeface="+mj-lt"/>
              <a:buAutoNum type="arabicPeriod"/>
              <a:tabLst>
                <a:tab pos="457200" algn="l"/>
              </a:tabLst>
            </a:pPr>
            <a:r>
              <a:rPr lang="pt-B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Vale participação.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4358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le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0"/>
            <a:ext cx="3309259" cy="20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3563" y="-2502"/>
            <a:ext cx="3312367" cy="5760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i="1" dirty="0">
                <a:solidFill>
                  <a:schemeClr val="bg1"/>
                </a:solidFill>
              </a:rPr>
              <a:t>No </a:t>
            </a:r>
            <a:r>
              <a:rPr lang="pt-BR" sz="2800" i="1" dirty="0" err="1">
                <a:solidFill>
                  <a:schemeClr val="bg1"/>
                </a:solidFill>
              </a:rPr>
              <a:t>way</a:t>
            </a:r>
            <a:r>
              <a:rPr lang="pt-BR" sz="2800" i="1" dirty="0">
                <a:solidFill>
                  <a:schemeClr val="bg1"/>
                </a:solidFill>
              </a:rPr>
              <a:t>!!! </a:t>
            </a:r>
            <a:r>
              <a:rPr lang="pt-BR" sz="2800" i="1" dirty="0" err="1">
                <a:solidFill>
                  <a:schemeClr val="bg1"/>
                </a:solidFill>
              </a:rPr>
              <a:t>It’s</a:t>
            </a:r>
            <a:r>
              <a:rPr lang="pt-BR" sz="2800" i="1" dirty="0">
                <a:solidFill>
                  <a:schemeClr val="bg1"/>
                </a:solidFill>
              </a:rPr>
              <a:t> </a:t>
            </a:r>
            <a:r>
              <a:rPr lang="pt-BR" sz="2800" i="1" dirty="0" err="1">
                <a:solidFill>
                  <a:schemeClr val="bg1"/>
                </a:solidFill>
              </a:rPr>
              <a:t>the</a:t>
            </a:r>
            <a:r>
              <a:rPr lang="pt-BR" sz="2800" i="1" dirty="0">
                <a:solidFill>
                  <a:schemeClr val="bg1"/>
                </a:solidFill>
              </a:rPr>
              <a:t> </a:t>
            </a:r>
            <a:r>
              <a:rPr lang="pt-BR" sz="2800" i="1" dirty="0" err="1">
                <a:solidFill>
                  <a:schemeClr val="bg1"/>
                </a:solidFill>
              </a:rPr>
              <a:t>law</a:t>
            </a:r>
            <a:r>
              <a:rPr lang="pt-BR" sz="28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2" name="Picture 4" descr="Resultado de imagem para ppc tecnologia em sistemas para internet ifr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14" y="8519"/>
            <a:ext cx="1768350" cy="20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post gradua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20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47875"/>
            <a:ext cx="9144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7" y="0"/>
            <a:ext cx="91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 rot="16528159">
            <a:off x="376582" y="11668023"/>
            <a:ext cx="42974" cy="69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146" name="Picture 2" descr="Resultado de imagem para estudar inglÃª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4572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763" r="4807"/>
          <a:stretch/>
        </p:blipFill>
        <p:spPr>
          <a:xfrm>
            <a:off x="1529106" y="6237312"/>
            <a:ext cx="7555341" cy="6468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542" r="4734"/>
          <a:stretch/>
        </p:blipFill>
        <p:spPr>
          <a:xfrm>
            <a:off x="2123728" y="5613103"/>
            <a:ext cx="6960719" cy="662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r="1612"/>
          <a:stretch/>
        </p:blipFill>
        <p:spPr>
          <a:xfrm>
            <a:off x="2555777" y="5072572"/>
            <a:ext cx="6528670" cy="5865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4475" t="750" r="6220"/>
          <a:stretch/>
        </p:blipFill>
        <p:spPr>
          <a:xfrm>
            <a:off x="3563888" y="4564222"/>
            <a:ext cx="5520559" cy="52274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08" y="4048230"/>
            <a:ext cx="5043543" cy="54351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177" y="3599697"/>
            <a:ext cx="4666833" cy="49888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4819" r="4307"/>
          <a:stretch/>
        </p:blipFill>
        <p:spPr>
          <a:xfrm>
            <a:off x="5082005" y="3223383"/>
            <a:ext cx="4002442" cy="41884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4384" y="2806664"/>
            <a:ext cx="3758404" cy="44259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/>
          <a:srcRect l="2801" r="2424"/>
          <a:stretch/>
        </p:blipFill>
        <p:spPr>
          <a:xfrm>
            <a:off x="5891494" y="2358869"/>
            <a:ext cx="3192954" cy="42883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/>
          <a:srcRect l="6436" r="5331"/>
          <a:stretch/>
        </p:blipFill>
        <p:spPr>
          <a:xfrm>
            <a:off x="6380225" y="1970765"/>
            <a:ext cx="2704222" cy="37811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6919" y="1489937"/>
            <a:ext cx="2375813" cy="4818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008" y="-59636"/>
            <a:ext cx="1570439" cy="15800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654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F16F23D-69B9-408E-856A-20101C2B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90453"/>
            <a:ext cx="7056784" cy="6480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Recursos que o IFRN dispõe: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36B37138-6B32-42D6-9D96-02FEFB54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980727"/>
            <a:ext cx="8298080" cy="511256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Docente: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Letras – Licenciatura Plena e Habilitação em Língua Inglesa e Literaturas – UFRN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Especialista em Ensino e Aprendizagem de Língua Inglesa – UFRN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Membro da Associação Brasileira para professores de língua inglesa como segunda língua – BRAZTESOL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Diversos cursos na área (British </a:t>
            </a:r>
            <a:r>
              <a:rPr lang="pt-BR" sz="2200" dirty="0" err="1"/>
              <a:t>Council</a:t>
            </a:r>
            <a:r>
              <a:rPr lang="pt-BR" sz="2200" dirty="0"/>
              <a:t>, </a:t>
            </a:r>
            <a:r>
              <a:rPr lang="pt-BR" sz="2200" dirty="0" err="1"/>
              <a:t>National</a:t>
            </a:r>
            <a:r>
              <a:rPr lang="pt-BR" sz="2200" dirty="0"/>
              <a:t> </a:t>
            </a:r>
            <a:r>
              <a:rPr lang="pt-BR" sz="2200" dirty="0" err="1"/>
              <a:t>Geographic</a:t>
            </a:r>
            <a:r>
              <a:rPr lang="pt-BR" sz="22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Mestre em Educação pelo IFRN* (</a:t>
            </a:r>
            <a:r>
              <a:rPr lang="pt-BR" sz="2200" dirty="0" err="1"/>
              <a:t>Fev</a:t>
            </a:r>
            <a:r>
              <a:rPr lang="pt-BR" sz="2200" dirty="0"/>
              <a:t>/2020)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Outros recursos: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Centros de Aprendizagem (C.A.) (horário marcado)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strike="sngStrike" dirty="0"/>
              <a:t>Tutor de Aprendizagem de Laboratório (T.A.L.)*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Laboratório de Línguas*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Laboratórios de Informática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Biblioteca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Curso F.I.C.</a:t>
            </a:r>
          </a:p>
        </p:txBody>
      </p:sp>
    </p:spTree>
    <p:extLst>
      <p:ext uri="{BB962C8B-B14F-4D97-AF65-F5344CB8AC3E}">
        <p14:creationId xmlns:p14="http://schemas.microsoft.com/office/powerpoint/2010/main" val="35203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710871">
            <a:off x="1786988" y="311856"/>
            <a:ext cx="3364371" cy="576064"/>
          </a:xfrm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formas de </a:t>
            </a:r>
            <a:br>
              <a:rPr lang="pt-BR" sz="2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aprendizado: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6791" t="20897" r="17707" b="16417"/>
          <a:stretch/>
        </p:blipFill>
        <p:spPr>
          <a:xfrm>
            <a:off x="107504" y="1412775"/>
            <a:ext cx="5328592" cy="33443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4272" y="242088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  <a:latin typeface="Open Sans"/>
                <a:hlinkClick r:id="rId4"/>
              </a:rPr>
              <a:t>https://moodle.ifrs.edu.br/</a:t>
            </a:r>
            <a:r>
              <a:rPr lang="pt-BR" b="1" u="sng" dirty="0">
                <a:solidFill>
                  <a:srgbClr val="2A4678"/>
                </a:solidFill>
                <a:latin typeface="Open Sans"/>
              </a:rPr>
              <a:t> </a:t>
            </a:r>
            <a:endParaRPr lang="pt-BR" b="0" i="0" dirty="0">
              <a:solidFill>
                <a:srgbClr val="172938"/>
              </a:solidFill>
              <a:effectLst/>
              <a:latin typeface="Open Sans"/>
            </a:endParaRPr>
          </a:p>
        </p:txBody>
      </p:sp>
      <p:pic>
        <p:nvPicPr>
          <p:cNvPr id="1026" name="Picture 2" descr="Resultado de imagem para duolin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7" y="254698"/>
            <a:ext cx="3279913" cy="32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how to get away with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284984"/>
            <a:ext cx="3416698" cy="29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79" y="4777655"/>
            <a:ext cx="2580609" cy="19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2038</TotalTime>
  <Words>2160</Words>
  <Application>Microsoft Office PowerPoint</Application>
  <PresentationFormat>Apresentação na tela (4:3)</PresentationFormat>
  <Paragraphs>313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Arial</vt:lpstr>
      <vt:lpstr>Berlin Sans FB</vt:lpstr>
      <vt:lpstr>Calibri</vt:lpstr>
      <vt:lpstr>Calibri Light</vt:lpstr>
      <vt:lpstr>Corbel</vt:lpstr>
      <vt:lpstr>Open Sans</vt:lpstr>
      <vt:lpstr>Times New Roman</vt:lpstr>
      <vt:lpstr>Paralaxe</vt:lpstr>
      <vt:lpstr>English Class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Recursos que o IFRN dispõe:</vt:lpstr>
      <vt:lpstr>Apresentação do PowerPoint</vt:lpstr>
      <vt:lpstr>Outras formas de  aprendizado:</vt:lpstr>
      <vt:lpstr>10 STUDY TIPS</vt:lpstr>
      <vt:lpstr>10 STUDY TIPS</vt:lpstr>
      <vt:lpstr>Horários da Prof.ª. Cristiane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Proposta de Trabalho</vt:lpstr>
      <vt:lpstr>Compromisso entre as partes:</vt:lpstr>
      <vt:lpstr>Compromisso entre as partes:</vt:lpstr>
      <vt:lpstr>Introducing yourself to someone</vt:lpstr>
      <vt:lpstr>Pope Francisco</vt:lpstr>
      <vt:lpstr>Pope Francisco</vt:lpstr>
      <vt:lpstr>Pope Francisco</vt:lpstr>
      <vt:lpstr>Pope Francisco</vt:lpstr>
      <vt:lpstr>Pope Francisco</vt:lpstr>
      <vt:lpstr>Pope Francisco</vt:lpstr>
      <vt:lpstr>Pope Francisco</vt:lpstr>
      <vt:lpstr>Pope Francisco</vt:lpstr>
      <vt:lpstr>Pope Francisco</vt:lpstr>
      <vt:lpstr>Pope Francisco</vt:lpstr>
      <vt:lpstr>Pope Francisco</vt:lpstr>
      <vt:lpstr>Groups Minipresentation</vt:lpstr>
      <vt:lpstr>Groups Minipresentation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121</cp:revision>
  <dcterms:created xsi:type="dcterms:W3CDTF">2014-02-09T15:38:27Z</dcterms:created>
  <dcterms:modified xsi:type="dcterms:W3CDTF">2020-02-11T12:43:34Z</dcterms:modified>
</cp:coreProperties>
</file>