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81" r:id="rId5"/>
    <p:sldId id="283" r:id="rId6"/>
    <p:sldId id="28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B817053-A094-4958-B699-08CFD06BEE3C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646F10F-8F1E-4B09-A49D-321AE69F1C68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65708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Future Time: </a:t>
            </a:r>
            <a:r>
              <a:rPr lang="en-US" b="1" i="1" dirty="0">
                <a:solidFill>
                  <a:schemeClr val="accent2">
                    <a:lumMod val="75000"/>
                  </a:schemeClr>
                </a:solidFill>
              </a:rPr>
              <a:t>Be Going To</a:t>
            </a:r>
            <a:r>
              <a:rPr lang="en-US" b="1" i="1" dirty="0">
                <a:solidFill>
                  <a:schemeClr val="tx1"/>
                </a:solidFill>
              </a:rPr>
              <a:t> 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Will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473200"/>
          </a:xfrm>
        </p:spPr>
        <p:txBody>
          <a:bodyPr>
            <a:normAutofit/>
          </a:bodyPr>
          <a:lstStyle/>
          <a:p>
            <a:r>
              <a:rPr lang="en-US" sz="4000" dirty="0"/>
              <a:t>Teacher Cristiane Cruz</a:t>
            </a:r>
          </a:p>
        </p:txBody>
      </p:sp>
    </p:spTree>
    <p:extLst>
      <p:ext uri="{BB962C8B-B14F-4D97-AF65-F5344CB8AC3E}">
        <p14:creationId xmlns:p14="http://schemas.microsoft.com/office/powerpoint/2010/main" val="694152173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023872"/>
            <a:ext cx="8915400" cy="4834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300" b="1" dirty="0"/>
              <a:t>Affirmative Statements</a:t>
            </a:r>
          </a:p>
          <a:p>
            <a:pPr marL="0" indent="0">
              <a:buNone/>
            </a:pPr>
            <a:r>
              <a:rPr lang="en-US" sz="2300" b="1" dirty="0"/>
              <a:t>SUBJECT	BE	GOING TO	BASE FORM OF VERB.</a:t>
            </a:r>
          </a:p>
          <a:p>
            <a:pPr marL="0" indent="0">
              <a:buNone/>
            </a:pPr>
            <a:r>
              <a:rPr lang="en-US" sz="2300" b="1" dirty="0">
                <a:solidFill>
                  <a:srgbClr val="FF0000"/>
                </a:solidFill>
              </a:rPr>
              <a:t>He		</a:t>
            </a:r>
            <a:r>
              <a:rPr lang="en-US" sz="2300" b="1" u="sng" dirty="0">
                <a:solidFill>
                  <a:srgbClr val="FF0000"/>
                </a:solidFill>
              </a:rPr>
              <a:t> is 	going to </a:t>
            </a:r>
            <a:r>
              <a:rPr lang="en-US" sz="2300" b="1" dirty="0">
                <a:solidFill>
                  <a:srgbClr val="FF0000"/>
                </a:solidFill>
              </a:rPr>
              <a:t>	help 		you later.</a:t>
            </a:r>
          </a:p>
          <a:p>
            <a:pPr marL="0" indent="0">
              <a:buNone/>
            </a:pPr>
            <a:endParaRPr lang="en-US" sz="2300" b="1" dirty="0"/>
          </a:p>
          <a:p>
            <a:pPr marL="0" indent="0">
              <a:buNone/>
            </a:pPr>
            <a:r>
              <a:rPr lang="en-US" sz="2300" b="1" dirty="0"/>
              <a:t>Negative Statements</a:t>
            </a:r>
          </a:p>
          <a:p>
            <a:pPr marL="0" indent="0">
              <a:buNone/>
            </a:pPr>
            <a:r>
              <a:rPr lang="en-US" sz="2300" b="1" dirty="0"/>
              <a:t>SUBJECT	    BE	NOT 	GOING TO	BASE FORM OF VERB.</a:t>
            </a:r>
          </a:p>
          <a:p>
            <a:pPr marL="0" indent="0">
              <a:buNone/>
            </a:pPr>
            <a:r>
              <a:rPr lang="en-US" sz="2300" b="1" dirty="0">
                <a:solidFill>
                  <a:srgbClr val="FF0000"/>
                </a:solidFill>
              </a:rPr>
              <a:t>Anna and Tom   </a:t>
            </a:r>
            <a:r>
              <a:rPr lang="en-US" sz="2300" b="1" u="sng" dirty="0">
                <a:solidFill>
                  <a:srgbClr val="FF0000"/>
                </a:solidFill>
              </a:rPr>
              <a:t>are 	NOT	going to </a:t>
            </a:r>
            <a:r>
              <a:rPr lang="en-US" sz="2300" b="1" dirty="0">
                <a:solidFill>
                  <a:srgbClr val="FF0000"/>
                </a:solidFill>
              </a:rPr>
              <a:t>	visit             our parents.</a:t>
            </a:r>
          </a:p>
          <a:p>
            <a:pPr marL="0" indent="0">
              <a:buNone/>
            </a:pPr>
            <a:endParaRPr lang="en-US" sz="2300" b="1" dirty="0"/>
          </a:p>
          <a:p>
            <a:pPr marL="0" indent="0">
              <a:buNone/>
            </a:pPr>
            <a:r>
              <a:rPr lang="en-US" sz="2300" b="1" dirty="0"/>
              <a:t>Interrogative Statements</a:t>
            </a:r>
          </a:p>
          <a:p>
            <a:pPr marL="0" indent="0">
              <a:buNone/>
            </a:pPr>
            <a:r>
              <a:rPr lang="en-US" sz="2300" b="1" dirty="0"/>
              <a:t>BE 	SUBJECT	GOING TO	BASE FORM OF VERB.</a:t>
            </a:r>
          </a:p>
          <a:p>
            <a:pPr marL="0" indent="0">
              <a:buNone/>
            </a:pPr>
            <a:r>
              <a:rPr lang="en-US" sz="2300" b="1" u="sng" dirty="0">
                <a:solidFill>
                  <a:srgbClr val="FF0000"/>
                </a:solidFill>
              </a:rPr>
              <a:t>Are</a:t>
            </a:r>
            <a:r>
              <a:rPr lang="en-US" sz="2300" b="1" dirty="0">
                <a:solidFill>
                  <a:srgbClr val="FF0000"/>
                </a:solidFill>
              </a:rPr>
              <a:t> 	you		</a:t>
            </a:r>
            <a:r>
              <a:rPr lang="en-US" sz="2300" b="1" u="sng" dirty="0">
                <a:solidFill>
                  <a:srgbClr val="FF0000"/>
                </a:solidFill>
              </a:rPr>
              <a:t>going to</a:t>
            </a:r>
            <a:r>
              <a:rPr lang="en-US" sz="2300" b="1" dirty="0">
                <a:solidFill>
                  <a:srgbClr val="FF0000"/>
                </a:solidFill>
              </a:rPr>
              <a:t>	travel		this summer?</a:t>
            </a:r>
          </a:p>
          <a:p>
            <a:pPr marL="0" indent="0">
              <a:buNone/>
            </a:pPr>
            <a:endParaRPr lang="en-US" sz="2300" b="1" dirty="0"/>
          </a:p>
          <a:p>
            <a:pPr marL="0" indent="0">
              <a:buNone/>
            </a:pPr>
            <a:endParaRPr lang="en-US" sz="2300" b="1" dirty="0"/>
          </a:p>
          <a:p>
            <a:pPr marL="0" indent="0">
              <a:buNone/>
            </a:pPr>
            <a:endParaRPr lang="en-US" sz="23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Future with </a:t>
            </a:r>
            <a:r>
              <a:rPr lang="en-US" i="1" dirty="0">
                <a:solidFill>
                  <a:schemeClr val="tx1"/>
                </a:solidFill>
              </a:rPr>
              <a:t>Be Going To</a:t>
            </a:r>
          </a:p>
        </p:txBody>
      </p:sp>
    </p:spTree>
    <p:extLst>
      <p:ext uri="{BB962C8B-B14F-4D97-AF65-F5344CB8AC3E}">
        <p14:creationId xmlns:p14="http://schemas.microsoft.com/office/powerpoint/2010/main" val="27966416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947672"/>
            <a:ext cx="8915400" cy="47579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Yes/No Questions and Short Answers</a:t>
            </a:r>
          </a:p>
          <a:p>
            <a:pPr marL="0" indent="0">
              <a:buNone/>
            </a:pPr>
            <a:r>
              <a:rPr lang="en-US" sz="2200" b="1" dirty="0"/>
              <a:t>BE       SUBJECT	 GOING TO         BASE FORM OF VERB</a:t>
            </a:r>
          </a:p>
          <a:p>
            <a:pPr marL="0" indent="0">
              <a:buNone/>
            </a:pPr>
            <a:r>
              <a:rPr lang="en-US" sz="2200" b="1" dirty="0">
                <a:solidFill>
                  <a:srgbClr val="FF0000"/>
                </a:solidFill>
              </a:rPr>
              <a:t>Are </a:t>
            </a:r>
            <a:r>
              <a:rPr lang="en-US" sz="2200" dirty="0">
                <a:solidFill>
                  <a:srgbClr val="FF0000"/>
                </a:solidFill>
              </a:rPr>
              <a:t>    you 	  </a:t>
            </a:r>
            <a:r>
              <a:rPr lang="en-US" sz="2200" b="1" dirty="0">
                <a:solidFill>
                  <a:srgbClr val="FF0000"/>
                </a:solidFill>
              </a:rPr>
              <a:t>going to             </a:t>
            </a:r>
            <a:r>
              <a:rPr lang="en-US" sz="2200" dirty="0">
                <a:solidFill>
                  <a:srgbClr val="FF0000"/>
                </a:solidFill>
              </a:rPr>
              <a:t>help           me       	later?  </a:t>
            </a:r>
          </a:p>
          <a:p>
            <a:pPr marL="0" indent="0">
              <a:buNone/>
            </a:pP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( + )  Yes, I am.  			(  -  )  No, I’m not.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200" b="1" dirty="0"/>
              <a:t>Interrogative Pronoun Questions</a:t>
            </a:r>
          </a:p>
          <a:p>
            <a:pPr marL="0" indent="0">
              <a:buNone/>
            </a:pPr>
            <a:r>
              <a:rPr lang="en-US" sz="2000" b="1" dirty="0"/>
              <a:t>WH-WORD	BE       	SUBJECT	 GOING TO         BASE FORM OF VERB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Who  </a:t>
            </a:r>
            <a:r>
              <a:rPr lang="en-US" sz="2200" b="1" dirty="0">
                <a:solidFill>
                  <a:srgbClr val="FF0000"/>
                </a:solidFill>
              </a:rPr>
              <a:t>	               are	</a:t>
            </a:r>
            <a:r>
              <a:rPr lang="en-US" sz="2200" dirty="0">
                <a:solidFill>
                  <a:srgbClr val="FF0000"/>
                </a:solidFill>
              </a:rPr>
              <a:t>you</a:t>
            </a:r>
            <a:r>
              <a:rPr lang="en-US" sz="2200" b="1" dirty="0">
                <a:solidFill>
                  <a:srgbClr val="FF0000"/>
                </a:solidFill>
              </a:rPr>
              <a:t>	                 going to         </a:t>
            </a:r>
            <a:r>
              <a:rPr lang="en-US" sz="2200" dirty="0">
                <a:solidFill>
                  <a:srgbClr val="FF0000"/>
                </a:solidFill>
              </a:rPr>
              <a:t>call	later?</a:t>
            </a:r>
          </a:p>
          <a:p>
            <a:pPr marL="0" indent="0">
              <a:buNone/>
            </a:pPr>
            <a:endParaRPr lang="en-US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/>
              <a:t>WH-WORD 	 BE GOING TO         BASE FORM OF VERB	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Who	</a:t>
            </a:r>
            <a:r>
              <a:rPr lang="en-US" sz="2200">
                <a:solidFill>
                  <a:srgbClr val="FF0000"/>
                </a:solidFill>
              </a:rPr>
              <a:t>                </a:t>
            </a:r>
            <a:r>
              <a:rPr lang="en-US" sz="2200" b="1">
                <a:solidFill>
                  <a:srgbClr val="FF0000"/>
                </a:solidFill>
              </a:rPr>
              <a:t>is</a:t>
            </a:r>
            <a:r>
              <a:rPr lang="en-US" sz="2200">
                <a:solidFill>
                  <a:srgbClr val="FF0000"/>
                </a:solidFill>
              </a:rPr>
              <a:t>  </a:t>
            </a:r>
            <a:r>
              <a:rPr lang="en-US" sz="2200" b="1">
                <a:solidFill>
                  <a:srgbClr val="FF0000"/>
                </a:solidFill>
              </a:rPr>
              <a:t>going </a:t>
            </a:r>
            <a:r>
              <a:rPr lang="en-US" sz="2200" b="1" dirty="0">
                <a:solidFill>
                  <a:srgbClr val="FF0000"/>
                </a:solidFill>
              </a:rPr>
              <a:t>to          </a:t>
            </a:r>
            <a:r>
              <a:rPr lang="en-US" sz="2200" dirty="0">
                <a:solidFill>
                  <a:srgbClr val="FF0000"/>
                </a:solidFill>
              </a:rPr>
              <a:t>play 	chess with me?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Future with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2575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0025" y="1642872"/>
            <a:ext cx="8743950" cy="5062728"/>
          </a:xfrm>
        </p:spPr>
        <p:txBody>
          <a:bodyPr>
            <a:noAutofit/>
          </a:bodyPr>
          <a:lstStyle/>
          <a:p>
            <a:r>
              <a:rPr lang="en-US" sz="2100" b="1" dirty="0"/>
              <a:t>Predictions (</a:t>
            </a:r>
            <a:r>
              <a:rPr lang="en-US" sz="2100" b="1" dirty="0" err="1"/>
              <a:t>Previsões</a:t>
            </a:r>
            <a:r>
              <a:rPr lang="en-US" sz="2100" b="1" dirty="0"/>
              <a:t>)</a:t>
            </a:r>
            <a:endParaRPr lang="en-US" sz="2100" b="1" i="1" dirty="0"/>
          </a:p>
          <a:p>
            <a:pPr marL="0" indent="0">
              <a:buNone/>
            </a:pPr>
            <a:r>
              <a:rPr lang="en-US" sz="2100" dirty="0"/>
              <a:t>Use </a:t>
            </a:r>
            <a:r>
              <a:rPr lang="en-US" sz="2100" b="1" dirty="0"/>
              <a:t>will</a:t>
            </a:r>
            <a:r>
              <a:rPr lang="en-US" sz="2100" dirty="0"/>
              <a:t> se </a:t>
            </a:r>
            <a:r>
              <a:rPr lang="en-US" sz="2100" dirty="0" err="1"/>
              <a:t>sua</a:t>
            </a:r>
            <a:r>
              <a:rPr lang="en-US" sz="2100" dirty="0"/>
              <a:t> </a:t>
            </a:r>
            <a:r>
              <a:rPr lang="en-US" sz="2100" dirty="0" err="1"/>
              <a:t>previsão</a:t>
            </a:r>
            <a:r>
              <a:rPr lang="en-US" sz="2100" dirty="0"/>
              <a:t> </a:t>
            </a:r>
            <a:r>
              <a:rPr lang="en-US" sz="2100" dirty="0" err="1"/>
              <a:t>não</a:t>
            </a:r>
            <a:r>
              <a:rPr lang="en-US" sz="2100" dirty="0"/>
              <a:t> </a:t>
            </a:r>
            <a:r>
              <a:rPr lang="en-US" sz="2100" dirty="0" err="1"/>
              <a:t>tiver</a:t>
            </a:r>
            <a:r>
              <a:rPr lang="en-US" sz="2100" dirty="0"/>
              <a:t> </a:t>
            </a:r>
            <a:r>
              <a:rPr lang="en-US" sz="2100" dirty="0" err="1"/>
              <a:t>nenhuma</a:t>
            </a:r>
            <a:r>
              <a:rPr lang="en-US" sz="2100" dirty="0"/>
              <a:t> </a:t>
            </a:r>
            <a:r>
              <a:rPr lang="en-US" sz="2100" dirty="0" err="1"/>
              <a:t>evidência</a:t>
            </a:r>
            <a:r>
              <a:rPr lang="en-US" sz="2100" dirty="0"/>
              <a:t> </a:t>
            </a:r>
            <a:r>
              <a:rPr lang="en-US" sz="2100" dirty="0" err="1"/>
              <a:t>física</a:t>
            </a:r>
            <a:r>
              <a:rPr lang="en-US" sz="2100" dirty="0"/>
              <a:t> do que </a:t>
            </a:r>
            <a:r>
              <a:rPr lang="en-US" sz="2100" dirty="0" err="1"/>
              <a:t>vai</a:t>
            </a:r>
            <a:r>
              <a:rPr lang="en-US" sz="2100" dirty="0"/>
              <a:t> </a:t>
            </a:r>
            <a:r>
              <a:rPr lang="en-US" sz="2100" dirty="0" err="1"/>
              <a:t>acontecer</a:t>
            </a:r>
            <a:r>
              <a:rPr lang="en-US" sz="2100" dirty="0"/>
              <a:t>.  Neste </a:t>
            </a:r>
            <a:r>
              <a:rPr lang="en-US" sz="2100" dirty="0" err="1"/>
              <a:t>caso</a:t>
            </a:r>
            <a:r>
              <a:rPr lang="en-US" sz="2100" dirty="0"/>
              <a:t> é um </a:t>
            </a:r>
            <a:r>
              <a:rPr lang="en-US" sz="2100" b="1" dirty="0" err="1"/>
              <a:t>futuro</a:t>
            </a:r>
            <a:r>
              <a:rPr lang="en-US" sz="2100" b="1" dirty="0"/>
              <a:t> </a:t>
            </a:r>
            <a:r>
              <a:rPr lang="en-US" sz="2100" b="1" dirty="0" err="1"/>
              <a:t>incerto</a:t>
            </a:r>
            <a:r>
              <a:rPr lang="en-US" sz="2100" dirty="0"/>
              <a:t>. </a:t>
            </a:r>
            <a:r>
              <a:rPr lang="en-US" sz="2100" dirty="0" err="1"/>
              <a:t>Ao</a:t>
            </a:r>
            <a:r>
              <a:rPr lang="en-US" sz="2100" dirty="0"/>
              <a:t> </a:t>
            </a:r>
            <a:r>
              <a:rPr lang="en-US" sz="2100" dirty="0" err="1"/>
              <a:t>utilizar</a:t>
            </a:r>
            <a:r>
              <a:rPr lang="en-US" sz="2100" dirty="0"/>
              <a:t> a </a:t>
            </a:r>
            <a:r>
              <a:rPr lang="en-US" sz="2100" dirty="0" err="1"/>
              <a:t>palavra</a:t>
            </a:r>
            <a:r>
              <a:rPr lang="en-US" sz="2100" dirty="0"/>
              <a:t> </a:t>
            </a:r>
            <a:r>
              <a:rPr lang="en-US" sz="2100" b="1" dirty="0"/>
              <a:t>PROBABLY</a:t>
            </a:r>
            <a:r>
              <a:rPr lang="en-US" sz="2100" dirty="0"/>
              <a:t> o </a:t>
            </a:r>
            <a:r>
              <a:rPr lang="en-US" sz="2100" dirty="0" err="1"/>
              <a:t>uso</a:t>
            </a:r>
            <a:r>
              <a:rPr lang="en-US" sz="2100" dirty="0"/>
              <a:t> do </a:t>
            </a:r>
            <a:r>
              <a:rPr lang="en-US" sz="2100" b="1" dirty="0"/>
              <a:t>will</a:t>
            </a:r>
            <a:r>
              <a:rPr lang="en-US" sz="2100" dirty="0"/>
              <a:t> é </a:t>
            </a:r>
            <a:r>
              <a:rPr lang="en-US" sz="2100" dirty="0" err="1"/>
              <a:t>obrigatório</a:t>
            </a:r>
            <a:r>
              <a:rPr lang="en-US" sz="2100" dirty="0"/>
              <a:t>.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dirty="0">
                <a:solidFill>
                  <a:srgbClr val="FF0000"/>
                </a:solidFill>
              </a:rPr>
              <a:t>Electric cars </a:t>
            </a:r>
            <a:r>
              <a:rPr lang="en-US" sz="2100" b="1" dirty="0">
                <a:solidFill>
                  <a:srgbClr val="FF0000"/>
                </a:solidFill>
              </a:rPr>
              <a:t>will become </a:t>
            </a:r>
            <a:r>
              <a:rPr lang="en-US" sz="2100" dirty="0">
                <a:solidFill>
                  <a:srgbClr val="FF0000"/>
                </a:solidFill>
              </a:rPr>
              <a:t>popular in the next ten years.</a:t>
            </a:r>
          </a:p>
          <a:p>
            <a:pPr marL="0" indent="0">
              <a:buNone/>
            </a:pPr>
            <a:r>
              <a:rPr lang="en-US" sz="2100" dirty="0">
                <a:solidFill>
                  <a:srgbClr val="FF0000"/>
                </a:solidFill>
              </a:rPr>
              <a:t>They’</a:t>
            </a:r>
            <a:r>
              <a:rPr lang="en-US" sz="2100" b="1" dirty="0">
                <a:solidFill>
                  <a:srgbClr val="FF0000"/>
                </a:solidFill>
              </a:rPr>
              <a:t>ll probably win </a:t>
            </a:r>
            <a:r>
              <a:rPr lang="en-US" sz="2100" dirty="0">
                <a:solidFill>
                  <a:srgbClr val="FF0000"/>
                </a:solidFill>
              </a:rPr>
              <a:t>the championship.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dirty="0"/>
              <a:t>Use </a:t>
            </a:r>
            <a:r>
              <a:rPr lang="en-US" sz="2100" b="1" dirty="0"/>
              <a:t>be going to </a:t>
            </a:r>
            <a:r>
              <a:rPr lang="en-US" sz="2100" dirty="0"/>
              <a:t>se </a:t>
            </a:r>
            <a:r>
              <a:rPr lang="en-US" sz="2100" dirty="0" err="1"/>
              <a:t>você</a:t>
            </a:r>
            <a:r>
              <a:rPr lang="en-US" sz="2100" dirty="0"/>
              <a:t> </a:t>
            </a:r>
            <a:r>
              <a:rPr lang="en-US" sz="2100" dirty="0" err="1"/>
              <a:t>tiver</a:t>
            </a:r>
            <a:r>
              <a:rPr lang="en-US" sz="2100" dirty="0"/>
              <a:t> </a:t>
            </a:r>
            <a:r>
              <a:rPr lang="en-US" sz="2100" dirty="0" err="1"/>
              <a:t>alguma</a:t>
            </a:r>
            <a:r>
              <a:rPr lang="en-US" sz="2100" dirty="0"/>
              <a:t> </a:t>
            </a:r>
            <a:r>
              <a:rPr lang="en-US" sz="2100" dirty="0" err="1"/>
              <a:t>certeza</a:t>
            </a:r>
            <a:r>
              <a:rPr lang="en-US" sz="2100" dirty="0"/>
              <a:t> </a:t>
            </a:r>
            <a:r>
              <a:rPr lang="en-US" sz="2100" dirty="0" err="1"/>
              <a:t>ou</a:t>
            </a:r>
            <a:r>
              <a:rPr lang="en-US" sz="2100" dirty="0"/>
              <a:t> </a:t>
            </a:r>
            <a:r>
              <a:rPr lang="en-US" sz="2100" b="1" dirty="0" err="1"/>
              <a:t>evidência</a:t>
            </a:r>
            <a:r>
              <a:rPr lang="en-US" sz="2100" dirty="0"/>
              <a:t> do que </a:t>
            </a:r>
            <a:r>
              <a:rPr lang="en-US" sz="2100" dirty="0" err="1"/>
              <a:t>vai</a:t>
            </a:r>
            <a:r>
              <a:rPr lang="en-US" sz="2100" dirty="0"/>
              <a:t> </a:t>
            </a:r>
            <a:r>
              <a:rPr lang="en-US" sz="2100" dirty="0" err="1"/>
              <a:t>acontecer</a:t>
            </a:r>
            <a:r>
              <a:rPr lang="en-US" sz="2100" dirty="0"/>
              <a:t>.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dirty="0">
                <a:solidFill>
                  <a:srgbClr val="FF0000"/>
                </a:solidFill>
              </a:rPr>
              <a:t>Those cups </a:t>
            </a:r>
            <a:r>
              <a:rPr lang="en-US" sz="2100" b="1" dirty="0">
                <a:solidFill>
                  <a:srgbClr val="FF0000"/>
                </a:solidFill>
              </a:rPr>
              <a:t>are going to fall </a:t>
            </a:r>
            <a:r>
              <a:rPr lang="en-US" sz="2100" dirty="0">
                <a:solidFill>
                  <a:srgbClr val="FF0000"/>
                </a:solidFill>
              </a:rPr>
              <a:t>down. Go and get them!!!</a:t>
            </a:r>
          </a:p>
          <a:p>
            <a:pPr marL="0" indent="0">
              <a:buNone/>
            </a:pPr>
            <a:r>
              <a:rPr lang="en-US" sz="2100" dirty="0">
                <a:solidFill>
                  <a:srgbClr val="FF0000"/>
                </a:solidFill>
              </a:rPr>
              <a:t>They’</a:t>
            </a:r>
            <a:r>
              <a:rPr lang="en-US" sz="2100" b="1" dirty="0">
                <a:solidFill>
                  <a:srgbClr val="FF0000"/>
                </a:solidFill>
              </a:rPr>
              <a:t>re certainly going to visit </a:t>
            </a:r>
            <a:r>
              <a:rPr lang="en-US" sz="2100" dirty="0">
                <a:solidFill>
                  <a:srgbClr val="FF0000"/>
                </a:solidFill>
              </a:rPr>
              <a:t>their mother at the hospital. They left home 2min ago when they received a phone call.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tx1"/>
                </a:solidFill>
              </a:rPr>
              <a:t>Will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</a:p>
        </p:txBody>
      </p:sp>
    </p:spTree>
    <p:extLst>
      <p:ext uri="{BB962C8B-B14F-4D97-AF65-F5344CB8AC3E}">
        <p14:creationId xmlns:p14="http://schemas.microsoft.com/office/powerpoint/2010/main" val="28775053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6700" y="1905000"/>
            <a:ext cx="8724900" cy="4800600"/>
          </a:xfrm>
        </p:spPr>
        <p:txBody>
          <a:bodyPr>
            <a:normAutofit lnSpcReduction="10000"/>
          </a:bodyPr>
          <a:lstStyle/>
          <a:p>
            <a:r>
              <a:rPr lang="en-US" sz="2300" b="1" dirty="0" err="1"/>
              <a:t>Decisões</a:t>
            </a:r>
            <a:r>
              <a:rPr lang="en-US" sz="2300" b="1" dirty="0"/>
              <a:t> </a:t>
            </a:r>
            <a:r>
              <a:rPr lang="en-US" sz="2300" b="1" dirty="0" err="1"/>
              <a:t>rápidas</a:t>
            </a:r>
            <a:r>
              <a:rPr lang="en-US" sz="2300" b="1" dirty="0"/>
              <a:t> e </a:t>
            </a:r>
            <a:r>
              <a:rPr lang="en-US" sz="2300" b="1" dirty="0" err="1"/>
              <a:t>planos</a:t>
            </a:r>
            <a:r>
              <a:rPr lang="en-US" sz="2300" b="1" dirty="0"/>
              <a:t> </a:t>
            </a:r>
            <a:r>
              <a:rPr lang="en-US" sz="2300" b="1" dirty="0" err="1"/>
              <a:t>pré-estabelescidos</a:t>
            </a:r>
            <a:r>
              <a:rPr lang="en-US" sz="2300" b="1" dirty="0"/>
              <a:t>: </a:t>
            </a:r>
          </a:p>
          <a:p>
            <a:pPr marL="0" indent="0">
              <a:buNone/>
            </a:pPr>
            <a:r>
              <a:rPr lang="en-US" sz="2300" b="1" i="1" dirty="0">
                <a:solidFill>
                  <a:srgbClr val="FF0000"/>
                </a:solidFill>
              </a:rPr>
              <a:t>Will </a:t>
            </a:r>
            <a:r>
              <a:rPr lang="en-US" sz="2300" dirty="0"/>
              <a:t>— </a:t>
            </a:r>
            <a:r>
              <a:rPr lang="en-US" sz="2300" dirty="0" err="1"/>
              <a:t>geralmente</a:t>
            </a:r>
            <a:r>
              <a:rPr lang="en-US" sz="2300" dirty="0"/>
              <a:t> </a:t>
            </a:r>
            <a:r>
              <a:rPr lang="en-US" sz="2300" dirty="0" err="1"/>
              <a:t>usa</a:t>
            </a:r>
            <a:r>
              <a:rPr lang="en-US" sz="2300" dirty="0"/>
              <a:t>-se </a:t>
            </a:r>
            <a:r>
              <a:rPr lang="en-US" sz="2300" b="1" dirty="0"/>
              <a:t>will</a:t>
            </a:r>
            <a:r>
              <a:rPr lang="en-US" sz="2300" dirty="0"/>
              <a:t> para expresser </a:t>
            </a:r>
            <a:r>
              <a:rPr lang="en-US" sz="2300" dirty="0" err="1"/>
              <a:t>decisões</a:t>
            </a:r>
            <a:r>
              <a:rPr lang="en-US" sz="2300" dirty="0"/>
              <a:t> </a:t>
            </a:r>
            <a:r>
              <a:rPr lang="en-US" sz="2300" dirty="0" err="1"/>
              <a:t>rápidas</a:t>
            </a:r>
            <a:r>
              <a:rPr lang="en-US" sz="2300" dirty="0"/>
              <a:t> </a:t>
            </a:r>
            <a:r>
              <a:rPr lang="en-US" sz="2300" dirty="0" err="1"/>
              <a:t>na</a:t>
            </a:r>
            <a:r>
              <a:rPr lang="en-US" sz="2300" dirty="0"/>
              <a:t> hora que </a:t>
            </a:r>
            <a:r>
              <a:rPr lang="en-US" sz="2300" dirty="0" err="1"/>
              <a:t>você</a:t>
            </a:r>
            <a:r>
              <a:rPr lang="en-US" sz="2300" dirty="0"/>
              <a:t> </a:t>
            </a:r>
            <a:r>
              <a:rPr lang="en-US" sz="2300" dirty="0" err="1"/>
              <a:t>está</a:t>
            </a:r>
            <a:r>
              <a:rPr lang="en-US" sz="2300" dirty="0"/>
              <a:t> </a:t>
            </a:r>
            <a:r>
              <a:rPr lang="en-US" sz="2300" dirty="0" err="1"/>
              <a:t>falando</a:t>
            </a:r>
            <a:r>
              <a:rPr lang="en-US" sz="2300" dirty="0"/>
              <a:t>, </a:t>
            </a:r>
            <a:r>
              <a:rPr lang="en-US" sz="2300" dirty="0" err="1"/>
              <a:t>como</a:t>
            </a:r>
            <a:r>
              <a:rPr lang="en-US" sz="2300" dirty="0"/>
              <a:t> um </a:t>
            </a:r>
            <a:r>
              <a:rPr lang="en-US" sz="2300" dirty="0" err="1"/>
              <a:t>pedido</a:t>
            </a:r>
            <a:r>
              <a:rPr lang="en-US" sz="2300" dirty="0"/>
              <a:t> </a:t>
            </a:r>
            <a:r>
              <a:rPr lang="en-US" sz="2300" dirty="0" err="1"/>
              <a:t>em</a:t>
            </a:r>
            <a:r>
              <a:rPr lang="en-US" sz="2300" dirty="0"/>
              <a:t> um </a:t>
            </a:r>
            <a:r>
              <a:rPr lang="en-US" sz="2300" dirty="0" err="1"/>
              <a:t>restaurante</a:t>
            </a:r>
            <a:r>
              <a:rPr lang="en-US" sz="2300" dirty="0"/>
              <a:t> </a:t>
            </a:r>
            <a:r>
              <a:rPr lang="en-US" sz="2300" dirty="0" err="1"/>
              <a:t>ou</a:t>
            </a:r>
            <a:r>
              <a:rPr lang="en-US" sz="2300" dirty="0"/>
              <a:t> </a:t>
            </a:r>
            <a:r>
              <a:rPr lang="en-US" sz="2300" dirty="0" err="1"/>
              <a:t>oferecer</a:t>
            </a:r>
            <a:r>
              <a:rPr lang="en-US" sz="2300" dirty="0"/>
              <a:t> </a:t>
            </a:r>
            <a:r>
              <a:rPr lang="en-US" sz="2300" dirty="0" err="1"/>
              <a:t>ajuda</a:t>
            </a:r>
            <a:r>
              <a:rPr lang="en-US" sz="2300" dirty="0"/>
              <a:t> a </a:t>
            </a:r>
            <a:r>
              <a:rPr lang="en-US" sz="2300" dirty="0" err="1"/>
              <a:t>alguém</a:t>
            </a:r>
            <a:r>
              <a:rPr lang="en-US" sz="2300" dirty="0"/>
              <a:t>. É </a:t>
            </a:r>
            <a:r>
              <a:rPr lang="en-US" sz="2300" dirty="0" err="1"/>
              <a:t>uma</a:t>
            </a:r>
            <a:r>
              <a:rPr lang="en-US" sz="2300" dirty="0"/>
              <a:t> </a:t>
            </a:r>
            <a:r>
              <a:rPr lang="en-US" sz="2300" dirty="0" err="1"/>
              <a:t>decisão</a:t>
            </a:r>
            <a:r>
              <a:rPr lang="en-US" sz="2300" dirty="0"/>
              <a:t> </a:t>
            </a:r>
            <a:r>
              <a:rPr lang="en-US" sz="2300" dirty="0" err="1"/>
              <a:t>tomada</a:t>
            </a:r>
            <a:r>
              <a:rPr lang="en-US" sz="2300" dirty="0"/>
              <a:t> no </a:t>
            </a:r>
            <a:r>
              <a:rPr lang="en-US" sz="2300" b="1" dirty="0" err="1"/>
              <a:t>presente</a:t>
            </a:r>
            <a:r>
              <a:rPr lang="en-US" sz="2300" dirty="0"/>
              <a:t>.</a:t>
            </a:r>
          </a:p>
          <a:p>
            <a:pPr marL="0" indent="0">
              <a:buNone/>
            </a:pPr>
            <a:endParaRPr lang="en-US" sz="2300" dirty="0"/>
          </a:p>
          <a:p>
            <a:pPr marL="0" indent="0">
              <a:buNone/>
            </a:pPr>
            <a:r>
              <a:rPr lang="en-US" sz="2300" b="1" dirty="0">
                <a:solidFill>
                  <a:srgbClr val="FF0000"/>
                </a:solidFill>
              </a:rPr>
              <a:t>Waiter: </a:t>
            </a:r>
            <a:r>
              <a:rPr lang="en-US" sz="2300" dirty="0">
                <a:solidFill>
                  <a:srgbClr val="FF0000"/>
                </a:solidFill>
              </a:rPr>
              <a:t>- Are you going to order now, Sir?</a:t>
            </a:r>
          </a:p>
          <a:p>
            <a:pPr marL="0" indent="0">
              <a:buNone/>
            </a:pPr>
            <a:r>
              <a:rPr lang="en-US" sz="2300" b="1" dirty="0">
                <a:solidFill>
                  <a:srgbClr val="FF0000"/>
                </a:solidFill>
              </a:rPr>
              <a:t>Bob: </a:t>
            </a:r>
            <a:r>
              <a:rPr lang="en-US" sz="2300" dirty="0">
                <a:solidFill>
                  <a:srgbClr val="FF0000"/>
                </a:solidFill>
              </a:rPr>
              <a:t>- Yes. I’ll have a coffee and some </a:t>
            </a:r>
            <a:r>
              <a:rPr lang="en-US" sz="2300" dirty="0" err="1">
                <a:solidFill>
                  <a:srgbClr val="FF0000"/>
                </a:solidFill>
              </a:rPr>
              <a:t>coockies</a:t>
            </a:r>
            <a:r>
              <a:rPr lang="en-US" sz="2300" dirty="0">
                <a:solidFill>
                  <a:srgbClr val="FF0000"/>
                </a:solidFill>
              </a:rPr>
              <a:t>, please. </a:t>
            </a:r>
          </a:p>
          <a:p>
            <a:pPr marL="0" indent="0">
              <a:buNone/>
            </a:pPr>
            <a:endParaRPr lang="en-US" sz="23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 i="1" dirty="0">
                <a:solidFill>
                  <a:srgbClr val="FF0000"/>
                </a:solidFill>
              </a:rPr>
              <a:t>Be going to </a:t>
            </a:r>
            <a:r>
              <a:rPr lang="en-US" sz="2300" dirty="0"/>
              <a:t>— use </a:t>
            </a:r>
            <a:r>
              <a:rPr lang="en-US" sz="2300" b="1" dirty="0"/>
              <a:t>be going to </a:t>
            </a:r>
            <a:r>
              <a:rPr lang="en-US" sz="2300" dirty="0"/>
              <a:t>para </a:t>
            </a:r>
            <a:r>
              <a:rPr lang="en-US" sz="2300" dirty="0" err="1"/>
              <a:t>expressar</a:t>
            </a:r>
            <a:r>
              <a:rPr lang="en-US" sz="2300" dirty="0"/>
              <a:t> algo </a:t>
            </a:r>
            <a:r>
              <a:rPr lang="en-US" sz="2300" dirty="0" err="1"/>
              <a:t>já</a:t>
            </a:r>
            <a:r>
              <a:rPr lang="en-US" sz="2300" dirty="0"/>
              <a:t> </a:t>
            </a:r>
            <a:r>
              <a:rPr lang="en-US" sz="2300" dirty="0" err="1"/>
              <a:t>planejado</a:t>
            </a:r>
            <a:r>
              <a:rPr lang="en-US" sz="2300" dirty="0"/>
              <a:t>, </a:t>
            </a:r>
            <a:r>
              <a:rPr lang="en-US" sz="2300" dirty="0" err="1"/>
              <a:t>uma</a:t>
            </a:r>
            <a:r>
              <a:rPr lang="en-US" sz="2300" dirty="0"/>
              <a:t> </a:t>
            </a:r>
            <a:r>
              <a:rPr lang="en-US" sz="2300" dirty="0" err="1"/>
              <a:t>decisão</a:t>
            </a:r>
            <a:r>
              <a:rPr lang="en-US" sz="2300" dirty="0"/>
              <a:t> que </a:t>
            </a:r>
            <a:r>
              <a:rPr lang="en-US" sz="2300" dirty="0" err="1"/>
              <a:t>foi</a:t>
            </a:r>
            <a:r>
              <a:rPr lang="en-US" sz="2300" dirty="0"/>
              <a:t> </a:t>
            </a:r>
            <a:r>
              <a:rPr lang="en-US" sz="2300" dirty="0" err="1"/>
              <a:t>tomada</a:t>
            </a:r>
            <a:r>
              <a:rPr lang="en-US" sz="2300" dirty="0"/>
              <a:t> no </a:t>
            </a:r>
            <a:r>
              <a:rPr lang="en-US" sz="2300" b="1" dirty="0" err="1"/>
              <a:t>passado</a:t>
            </a:r>
            <a:r>
              <a:rPr lang="en-US" sz="2300" dirty="0"/>
              <a:t>.</a:t>
            </a:r>
          </a:p>
          <a:p>
            <a:pPr marL="0" indent="0">
              <a:buNone/>
            </a:pPr>
            <a:r>
              <a:rPr lang="en-US" sz="2300" dirty="0">
                <a:solidFill>
                  <a:srgbClr val="FF0000"/>
                </a:solidFill>
              </a:rPr>
              <a:t>I’m going to call Bob to help me with the project tomorrow.</a:t>
            </a:r>
          </a:p>
          <a:p>
            <a:pPr marL="0" indent="0">
              <a:buNone/>
            </a:pPr>
            <a:r>
              <a:rPr lang="en-US" sz="2300" dirty="0">
                <a:solidFill>
                  <a:srgbClr val="FF0000"/>
                </a:solidFill>
              </a:rPr>
              <a:t>Teresa is going to come this Saturday. </a:t>
            </a:r>
          </a:p>
          <a:p>
            <a:pPr marL="0" indent="0">
              <a:buNone/>
            </a:pPr>
            <a:endParaRPr lang="en-US" sz="23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tx1"/>
                </a:solidFill>
              </a:rPr>
              <a:t>Will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412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9550" y="1719072"/>
            <a:ext cx="8724900" cy="5138928"/>
          </a:xfrm>
        </p:spPr>
        <p:txBody>
          <a:bodyPr>
            <a:normAutofit/>
          </a:bodyPr>
          <a:lstStyle/>
          <a:p>
            <a:pPr algn="just"/>
            <a:r>
              <a:rPr lang="en-US" sz="2300" b="1" dirty="0" err="1"/>
              <a:t>Promessa</a:t>
            </a:r>
            <a:r>
              <a:rPr lang="en-US" sz="2300" b="1" dirty="0"/>
              <a:t> x </a:t>
            </a:r>
            <a:r>
              <a:rPr lang="en-US" sz="2300" b="1" dirty="0" err="1"/>
              <a:t>planos</a:t>
            </a:r>
            <a:r>
              <a:rPr lang="en-US" sz="2300" b="1" dirty="0"/>
              <a:t>:</a:t>
            </a:r>
          </a:p>
          <a:p>
            <a:pPr marL="0" indent="0" algn="just">
              <a:buNone/>
            </a:pPr>
            <a:r>
              <a:rPr lang="en-US" sz="2300" b="1" i="1" dirty="0">
                <a:solidFill>
                  <a:srgbClr val="FF0000"/>
                </a:solidFill>
              </a:rPr>
              <a:t>Will </a:t>
            </a:r>
            <a:r>
              <a:rPr lang="en-US" sz="2300" dirty="0"/>
              <a:t>— </a:t>
            </a:r>
            <a:r>
              <a:rPr lang="en-US" sz="2300" dirty="0" err="1"/>
              <a:t>utiliza</a:t>
            </a:r>
            <a:r>
              <a:rPr lang="en-US" sz="2300" dirty="0"/>
              <a:t>-se o </a:t>
            </a:r>
            <a:r>
              <a:rPr lang="en-US" sz="2300" b="1" dirty="0"/>
              <a:t>will</a:t>
            </a:r>
            <a:r>
              <a:rPr lang="en-US" sz="2300" dirty="0"/>
              <a:t> para </a:t>
            </a:r>
            <a:r>
              <a:rPr lang="en-US" sz="2300" dirty="0" err="1"/>
              <a:t>expressão</a:t>
            </a:r>
            <a:r>
              <a:rPr lang="en-US" sz="2300" dirty="0"/>
              <a:t> </a:t>
            </a:r>
            <a:r>
              <a:rPr lang="en-US" sz="2300" dirty="0" err="1"/>
              <a:t>uma</a:t>
            </a:r>
            <a:r>
              <a:rPr lang="en-US" sz="2300" dirty="0"/>
              <a:t> </a:t>
            </a:r>
            <a:r>
              <a:rPr lang="en-US" sz="2300" dirty="0" err="1"/>
              <a:t>intenção</a:t>
            </a:r>
            <a:r>
              <a:rPr lang="en-US" sz="2300" dirty="0"/>
              <a:t> </a:t>
            </a:r>
            <a:r>
              <a:rPr lang="en-US" sz="2300" dirty="0" err="1"/>
              <a:t>ou</a:t>
            </a:r>
            <a:r>
              <a:rPr lang="en-US" sz="2300" dirty="0"/>
              <a:t> </a:t>
            </a:r>
            <a:r>
              <a:rPr lang="en-US" sz="2300" dirty="0" err="1"/>
              <a:t>uma</a:t>
            </a:r>
            <a:r>
              <a:rPr lang="en-US" sz="2300" dirty="0"/>
              <a:t> </a:t>
            </a:r>
            <a:r>
              <a:rPr lang="en-US" sz="2300" dirty="0" err="1"/>
              <a:t>promessa</a:t>
            </a:r>
            <a:r>
              <a:rPr lang="en-US" sz="2300" dirty="0"/>
              <a:t> – </a:t>
            </a:r>
            <a:r>
              <a:rPr lang="en-US" sz="2300" dirty="0" err="1"/>
              <a:t>não</a:t>
            </a:r>
            <a:r>
              <a:rPr lang="en-US" sz="2300" dirty="0"/>
              <a:t> </a:t>
            </a:r>
            <a:r>
              <a:rPr lang="en-US" sz="2300" dirty="0" err="1"/>
              <a:t>há</a:t>
            </a:r>
            <a:r>
              <a:rPr lang="en-US" sz="2300" dirty="0"/>
              <a:t> </a:t>
            </a:r>
            <a:r>
              <a:rPr lang="en-US" sz="2300" dirty="0" err="1"/>
              <a:t>certeza</a:t>
            </a:r>
            <a:r>
              <a:rPr lang="en-US" sz="2300" dirty="0"/>
              <a:t> </a:t>
            </a:r>
            <a:r>
              <a:rPr lang="en-US" sz="2300" dirty="0" err="1"/>
              <a:t>na</a:t>
            </a:r>
            <a:r>
              <a:rPr lang="en-US" sz="2300" dirty="0"/>
              <a:t> </a:t>
            </a:r>
            <a:r>
              <a:rPr lang="en-US" sz="2300" dirty="0" err="1"/>
              <a:t>realização</a:t>
            </a:r>
            <a:r>
              <a:rPr lang="en-US" sz="2300" dirty="0"/>
              <a:t> </a:t>
            </a:r>
            <a:r>
              <a:rPr lang="en-US" sz="2300" dirty="0" err="1"/>
              <a:t>desta</a:t>
            </a:r>
            <a:r>
              <a:rPr lang="en-US" sz="2300" dirty="0"/>
              <a:t> </a:t>
            </a:r>
            <a:r>
              <a:rPr lang="en-US" sz="2300" dirty="0" err="1"/>
              <a:t>atividade</a:t>
            </a:r>
            <a:r>
              <a:rPr lang="en-US" sz="2300" dirty="0"/>
              <a:t>, </a:t>
            </a:r>
            <a:r>
              <a:rPr lang="en-US" sz="2300" dirty="0" err="1"/>
              <a:t>apenas</a:t>
            </a:r>
            <a:r>
              <a:rPr lang="en-US" sz="2300" dirty="0"/>
              <a:t> a </a:t>
            </a:r>
            <a:r>
              <a:rPr lang="en-US" sz="2300" dirty="0" err="1"/>
              <a:t>vontade</a:t>
            </a:r>
            <a:r>
              <a:rPr lang="en-US" sz="2300" dirty="0"/>
              <a:t> de </a:t>
            </a:r>
            <a:r>
              <a:rPr lang="en-US" sz="2300" dirty="0" err="1"/>
              <a:t>fazer</a:t>
            </a:r>
            <a:r>
              <a:rPr lang="en-US" sz="2300" dirty="0"/>
              <a:t>. </a:t>
            </a:r>
          </a:p>
          <a:p>
            <a:pPr marL="0" indent="0" algn="just">
              <a:buNone/>
            </a:pPr>
            <a:endParaRPr lang="en-US" sz="2300" dirty="0"/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Don’t worry David. I will love you forever. I will do my best for our relationship. </a:t>
            </a:r>
          </a:p>
          <a:p>
            <a:pPr marL="0" indent="0" algn="just">
              <a:buNone/>
            </a:pPr>
            <a:endParaRPr lang="en-US" sz="2300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sz="2300" b="1" i="1" dirty="0">
                <a:solidFill>
                  <a:srgbClr val="FF0000"/>
                </a:solidFill>
              </a:rPr>
              <a:t>Be going to </a:t>
            </a:r>
            <a:r>
              <a:rPr lang="en-US" sz="2300" dirty="0"/>
              <a:t>— use </a:t>
            </a:r>
            <a:r>
              <a:rPr lang="en-US" sz="2300" b="1" dirty="0"/>
              <a:t>be going to </a:t>
            </a:r>
            <a:r>
              <a:rPr lang="en-US" sz="2300" dirty="0"/>
              <a:t>para </a:t>
            </a:r>
            <a:r>
              <a:rPr lang="en-US" sz="2300" dirty="0" err="1"/>
              <a:t>expressar</a:t>
            </a:r>
            <a:r>
              <a:rPr lang="en-US" sz="2300" dirty="0"/>
              <a:t> algo </a:t>
            </a:r>
            <a:r>
              <a:rPr lang="en-US" sz="2300" dirty="0" err="1"/>
              <a:t>já</a:t>
            </a:r>
            <a:r>
              <a:rPr lang="en-US" sz="2300" dirty="0"/>
              <a:t> </a:t>
            </a:r>
            <a:r>
              <a:rPr lang="en-US" sz="2300" dirty="0" err="1"/>
              <a:t>planejado</a:t>
            </a:r>
            <a:r>
              <a:rPr lang="en-US" sz="2300" dirty="0"/>
              <a:t>, </a:t>
            </a:r>
            <a:r>
              <a:rPr lang="en-US" sz="2300" dirty="0" err="1"/>
              <a:t>não</a:t>
            </a:r>
            <a:r>
              <a:rPr lang="en-US" sz="2300" dirty="0"/>
              <a:t> é </a:t>
            </a:r>
            <a:r>
              <a:rPr lang="en-US" sz="2300" dirty="0" err="1"/>
              <a:t>uma</a:t>
            </a:r>
            <a:r>
              <a:rPr lang="en-US" sz="2300" dirty="0"/>
              <a:t> </a:t>
            </a:r>
            <a:r>
              <a:rPr lang="en-US" sz="2300" dirty="0" err="1"/>
              <a:t>intenção</a:t>
            </a:r>
            <a:r>
              <a:rPr lang="en-US" sz="2300" dirty="0"/>
              <a:t> de </a:t>
            </a:r>
            <a:r>
              <a:rPr lang="en-US" sz="2300" dirty="0" err="1"/>
              <a:t>fazer</a:t>
            </a:r>
            <a:r>
              <a:rPr lang="en-US" sz="2300" dirty="0"/>
              <a:t>, é algo que </a:t>
            </a:r>
            <a:r>
              <a:rPr lang="en-US" sz="2300" dirty="0" err="1"/>
              <a:t>você</a:t>
            </a:r>
            <a:r>
              <a:rPr lang="en-US" sz="2300" dirty="0"/>
              <a:t> </a:t>
            </a:r>
            <a:r>
              <a:rPr lang="en-US" sz="2300" dirty="0" err="1"/>
              <a:t>já</a:t>
            </a:r>
            <a:r>
              <a:rPr lang="en-US" sz="2300" dirty="0"/>
              <a:t> </a:t>
            </a:r>
            <a:r>
              <a:rPr lang="en-US" sz="2300" dirty="0" err="1"/>
              <a:t>preparou</a:t>
            </a:r>
            <a:r>
              <a:rPr lang="en-US" sz="2300" dirty="0"/>
              <a:t> antes, algo </a:t>
            </a:r>
            <a:r>
              <a:rPr lang="en-US" sz="2300" dirty="0" err="1"/>
              <a:t>planejado</a:t>
            </a:r>
            <a:r>
              <a:rPr lang="en-US" sz="2300" dirty="0"/>
              <a:t>. 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 am going to help you with your project on Friday. </a:t>
            </a:r>
          </a:p>
          <a:p>
            <a:pPr marL="0" indent="0" algn="just">
              <a:buNone/>
            </a:pPr>
            <a:r>
              <a:rPr lang="en-US" sz="2300" dirty="0">
                <a:solidFill>
                  <a:srgbClr val="FF0000"/>
                </a:solidFill>
              </a:rPr>
              <a:t>I believe we are going to finish it before 6pm.</a:t>
            </a:r>
          </a:p>
          <a:p>
            <a:pPr marL="0" indent="0" algn="just">
              <a:buNone/>
            </a:pPr>
            <a:endParaRPr lang="en-US" sz="23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tx1"/>
                </a:solidFill>
              </a:rPr>
              <a:t>Will </a:t>
            </a:r>
            <a:r>
              <a:rPr lang="en-US" dirty="0"/>
              <a:t>vs. </a:t>
            </a:r>
            <a:r>
              <a:rPr lang="en-US" b="1" i="1" dirty="0">
                <a:solidFill>
                  <a:schemeClr val="tx1"/>
                </a:solidFill>
              </a:rPr>
              <a:t>Be Going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076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461</TotalTime>
  <Words>552</Words>
  <Application>Microsoft Office PowerPoint</Application>
  <PresentationFormat>Apresentação na tela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Candara</vt:lpstr>
      <vt:lpstr>Symbol</vt:lpstr>
      <vt:lpstr>Waveform</vt:lpstr>
      <vt:lpstr>Future Time: Be Going To e Will</vt:lpstr>
      <vt:lpstr>The Future with Be Going To</vt:lpstr>
      <vt:lpstr>The Future with Be Going To</vt:lpstr>
      <vt:lpstr>Will vs. Be Going To</vt:lpstr>
      <vt:lpstr>Will vs. Be Going To</vt:lpstr>
      <vt:lpstr>Will vs. Be Going To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Time: Be Going To, Will, and the Present Continuous</dc:title>
  <dc:creator>Elba</dc:creator>
  <cp:lastModifiedBy>Cristiane de Brito Cruz</cp:lastModifiedBy>
  <cp:revision>129</cp:revision>
  <dcterms:created xsi:type="dcterms:W3CDTF">2015-02-16T16:48:41Z</dcterms:created>
  <dcterms:modified xsi:type="dcterms:W3CDTF">2020-11-11T13:34:24Z</dcterms:modified>
</cp:coreProperties>
</file>