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85" r:id="rId4"/>
    <p:sldId id="286" r:id="rId5"/>
    <p:sldId id="287" r:id="rId6"/>
    <p:sldId id="290" r:id="rId7"/>
    <p:sldId id="291" r:id="rId8"/>
    <p:sldId id="288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B817053-A094-4958-B699-08CFD06BEE3C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8077200" cy="10943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Future Time: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Present Continuous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473200"/>
          </a:xfrm>
        </p:spPr>
        <p:txBody>
          <a:bodyPr>
            <a:normAutofit/>
          </a:bodyPr>
          <a:lstStyle/>
          <a:p>
            <a:r>
              <a:rPr lang="en-US" sz="3500" b="1" dirty="0"/>
              <a:t>Teacher Cristiane Cruz</a:t>
            </a:r>
          </a:p>
        </p:txBody>
      </p:sp>
    </p:spTree>
    <p:extLst>
      <p:ext uri="{BB962C8B-B14F-4D97-AF65-F5344CB8AC3E}">
        <p14:creationId xmlns:p14="http://schemas.microsoft.com/office/powerpoint/2010/main" val="69415217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0025" y="1752600"/>
            <a:ext cx="8715375" cy="4953000"/>
          </a:xfrm>
        </p:spPr>
        <p:txBody>
          <a:bodyPr>
            <a:noAutofit/>
          </a:bodyPr>
          <a:lstStyle/>
          <a:p>
            <a:r>
              <a:rPr lang="en-US" sz="2100" b="1" dirty="0">
                <a:highlight>
                  <a:srgbClr val="00FFFF"/>
                </a:highlight>
              </a:rPr>
              <a:t>Predictions (</a:t>
            </a:r>
            <a:r>
              <a:rPr lang="en-US" sz="2100" b="1" dirty="0" err="1">
                <a:highlight>
                  <a:srgbClr val="00FFFF"/>
                </a:highlight>
              </a:rPr>
              <a:t>Previsões</a:t>
            </a:r>
            <a:r>
              <a:rPr lang="en-US" sz="2100" b="1" dirty="0">
                <a:highlight>
                  <a:srgbClr val="00FFFF"/>
                </a:highlight>
              </a:rPr>
              <a:t>)</a:t>
            </a:r>
            <a:endParaRPr lang="en-US" sz="2100" b="1" i="1" dirty="0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en-US" sz="2100" b="1" dirty="0">
                <a:highlight>
                  <a:srgbClr val="FFFF00"/>
                </a:highlight>
              </a:rPr>
              <a:t>Will</a:t>
            </a:r>
            <a:r>
              <a:rPr lang="en-US" sz="2100" dirty="0"/>
              <a:t> – </a:t>
            </a:r>
            <a:r>
              <a:rPr lang="en-US" sz="2100" dirty="0" err="1"/>
              <a:t>sem</a:t>
            </a:r>
            <a:r>
              <a:rPr lang="en-US" sz="2100" dirty="0"/>
              <a:t> </a:t>
            </a:r>
            <a:r>
              <a:rPr lang="en-US" sz="2100" dirty="0" err="1"/>
              <a:t>evidências</a:t>
            </a:r>
            <a:endParaRPr lang="en-US" sz="2100" dirty="0"/>
          </a:p>
          <a:p>
            <a:pPr marL="0" indent="0">
              <a:buNone/>
            </a:pPr>
            <a:r>
              <a:rPr lang="en-US" sz="2100" b="1" dirty="0">
                <a:highlight>
                  <a:srgbClr val="FFFF00"/>
                </a:highlight>
              </a:rPr>
              <a:t>Be going to </a:t>
            </a:r>
            <a:r>
              <a:rPr lang="en-US" sz="2100" dirty="0"/>
              <a:t>– com </a:t>
            </a:r>
            <a:r>
              <a:rPr lang="en-US" sz="2100" dirty="0" err="1"/>
              <a:t>alguma</a:t>
            </a:r>
            <a:r>
              <a:rPr lang="en-US" sz="2100" dirty="0"/>
              <a:t> </a:t>
            </a:r>
            <a:r>
              <a:rPr lang="en-US" sz="2100" dirty="0" err="1"/>
              <a:t>evidência</a:t>
            </a:r>
            <a:r>
              <a:rPr lang="en-US" sz="2100" dirty="0"/>
              <a:t> (</a:t>
            </a:r>
            <a:r>
              <a:rPr lang="en-US" sz="2100" dirty="0" err="1"/>
              <a:t>física</a:t>
            </a:r>
            <a:r>
              <a:rPr lang="en-US" sz="2100" dirty="0"/>
              <a:t>, visual, etc.)</a:t>
            </a:r>
          </a:p>
          <a:p>
            <a:pPr marL="0" indent="0">
              <a:buNone/>
            </a:pPr>
            <a:endParaRPr lang="en-US" sz="2100" dirty="0"/>
          </a:p>
          <a:p>
            <a:r>
              <a:rPr lang="en-US" sz="2000" b="1" dirty="0" err="1">
                <a:highlight>
                  <a:srgbClr val="00FFFF"/>
                </a:highlight>
              </a:rPr>
              <a:t>Decisões</a:t>
            </a:r>
            <a:r>
              <a:rPr lang="en-US" sz="2000" b="1" dirty="0">
                <a:highlight>
                  <a:srgbClr val="00FFFF"/>
                </a:highlight>
              </a:rPr>
              <a:t> </a:t>
            </a:r>
            <a:r>
              <a:rPr lang="en-US" sz="2000" b="1" dirty="0" err="1">
                <a:highlight>
                  <a:srgbClr val="00FFFF"/>
                </a:highlight>
              </a:rPr>
              <a:t>rápidas</a:t>
            </a:r>
            <a:r>
              <a:rPr lang="en-US" sz="2000" b="1" dirty="0">
                <a:highlight>
                  <a:srgbClr val="00FFFF"/>
                </a:highlight>
              </a:rPr>
              <a:t> e </a:t>
            </a:r>
            <a:r>
              <a:rPr lang="en-US" sz="2000" b="1" dirty="0" err="1">
                <a:highlight>
                  <a:srgbClr val="00FFFF"/>
                </a:highlight>
              </a:rPr>
              <a:t>planos</a:t>
            </a:r>
            <a:r>
              <a:rPr lang="en-US" sz="2000" b="1" dirty="0">
                <a:highlight>
                  <a:srgbClr val="00FFFF"/>
                </a:highlight>
              </a:rPr>
              <a:t> </a:t>
            </a:r>
            <a:r>
              <a:rPr lang="en-US" sz="2000" b="1" dirty="0" err="1">
                <a:highlight>
                  <a:srgbClr val="00FFFF"/>
                </a:highlight>
              </a:rPr>
              <a:t>pré-estabelescidos</a:t>
            </a:r>
            <a:r>
              <a:rPr lang="en-US" sz="2000" b="1" dirty="0">
                <a:highlight>
                  <a:srgbClr val="00FFFF"/>
                </a:highlight>
              </a:rPr>
              <a:t>: </a:t>
            </a:r>
          </a:p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Will</a:t>
            </a:r>
            <a:r>
              <a:rPr lang="en-US" sz="2000" dirty="0"/>
              <a:t> – </a:t>
            </a:r>
            <a:r>
              <a:rPr lang="en-US" sz="2000" dirty="0" err="1"/>
              <a:t>decisão</a:t>
            </a:r>
            <a:r>
              <a:rPr lang="en-US" sz="2000" dirty="0"/>
              <a:t> </a:t>
            </a:r>
            <a:r>
              <a:rPr lang="en-US" sz="2000" dirty="0" err="1"/>
              <a:t>rápida</a:t>
            </a:r>
            <a:r>
              <a:rPr lang="en-US" sz="2000" dirty="0"/>
              <a:t> (</a:t>
            </a:r>
            <a:r>
              <a:rPr lang="en-US" sz="2000" dirty="0" err="1"/>
              <a:t>tomada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hora), </a:t>
            </a:r>
            <a:r>
              <a:rPr lang="en-US" sz="2000" dirty="0" err="1"/>
              <a:t>decisão</a:t>
            </a:r>
            <a:r>
              <a:rPr lang="en-US" sz="2000" dirty="0"/>
              <a:t> no </a:t>
            </a:r>
            <a:r>
              <a:rPr lang="en-US" sz="2000" dirty="0" err="1"/>
              <a:t>presente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Be going to </a:t>
            </a:r>
            <a:r>
              <a:rPr lang="en-US" sz="2000" dirty="0"/>
              <a:t>– </a:t>
            </a:r>
            <a:r>
              <a:rPr lang="en-US" sz="2000" dirty="0" err="1"/>
              <a:t>quando</a:t>
            </a:r>
            <a:r>
              <a:rPr lang="en-US" sz="2000" dirty="0"/>
              <a:t> a </a:t>
            </a:r>
            <a:r>
              <a:rPr lang="en-US" sz="2000" dirty="0" err="1"/>
              <a:t>ação</a:t>
            </a:r>
            <a:r>
              <a:rPr lang="en-US" sz="2000" dirty="0"/>
              <a:t> </a:t>
            </a:r>
            <a:r>
              <a:rPr lang="en-US" sz="2000" dirty="0" err="1"/>
              <a:t>foi</a:t>
            </a:r>
            <a:r>
              <a:rPr lang="en-US" sz="2000" dirty="0"/>
              <a:t> </a:t>
            </a:r>
            <a:r>
              <a:rPr lang="en-US" sz="2000" dirty="0" err="1"/>
              <a:t>planejada</a:t>
            </a:r>
            <a:r>
              <a:rPr lang="en-US" sz="2000" dirty="0"/>
              <a:t> antes, </a:t>
            </a:r>
            <a:r>
              <a:rPr lang="en-US" sz="2000" dirty="0" err="1"/>
              <a:t>decisão</a:t>
            </a:r>
            <a:r>
              <a:rPr lang="en-US" sz="2000" dirty="0"/>
              <a:t> no </a:t>
            </a:r>
            <a:r>
              <a:rPr lang="en-US" sz="2000" dirty="0" err="1"/>
              <a:t>passado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 err="1">
                <a:highlight>
                  <a:srgbClr val="00FFFF"/>
                </a:highlight>
              </a:rPr>
              <a:t>Promessa</a:t>
            </a:r>
            <a:r>
              <a:rPr lang="en-US" sz="2000" b="1" dirty="0">
                <a:highlight>
                  <a:srgbClr val="00FFFF"/>
                </a:highlight>
              </a:rPr>
              <a:t> x </a:t>
            </a:r>
            <a:r>
              <a:rPr lang="en-US" sz="2000" b="1" dirty="0" err="1">
                <a:highlight>
                  <a:srgbClr val="00FFFF"/>
                </a:highlight>
              </a:rPr>
              <a:t>planos</a:t>
            </a:r>
            <a:r>
              <a:rPr lang="en-US" sz="2000" b="1" dirty="0">
                <a:highlight>
                  <a:srgbClr val="00FFFF"/>
                </a:highlight>
              </a:rPr>
              <a:t>:</a:t>
            </a:r>
          </a:p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Will</a:t>
            </a:r>
            <a:r>
              <a:rPr lang="en-US" sz="2000" b="1" dirty="0"/>
              <a:t> – </a:t>
            </a:r>
            <a:r>
              <a:rPr lang="en-US" sz="2000" dirty="0" err="1"/>
              <a:t>promessas</a:t>
            </a:r>
            <a:r>
              <a:rPr lang="en-US" sz="2000" dirty="0"/>
              <a:t>, algo que </a:t>
            </a:r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tem</a:t>
            </a:r>
            <a:r>
              <a:rPr lang="en-US" sz="2000" dirty="0"/>
              <a:t> </a:t>
            </a:r>
            <a:r>
              <a:rPr lang="en-US" sz="2000" dirty="0" err="1"/>
              <a:t>intenção</a:t>
            </a:r>
            <a:r>
              <a:rPr lang="en-US" sz="2000" dirty="0"/>
              <a:t>, mas </a:t>
            </a:r>
            <a:r>
              <a:rPr lang="en-US" sz="2000" dirty="0" err="1"/>
              <a:t>não</a:t>
            </a:r>
            <a:r>
              <a:rPr lang="en-US" sz="2000" dirty="0"/>
              <a:t> se </a:t>
            </a:r>
            <a:r>
              <a:rPr lang="en-US" sz="2000" dirty="0" err="1"/>
              <a:t>organizou</a:t>
            </a:r>
            <a:r>
              <a:rPr lang="en-US" sz="2000" dirty="0"/>
              <a:t> </a:t>
            </a:r>
            <a:r>
              <a:rPr lang="en-US" sz="2000" dirty="0" err="1"/>
              <a:t>ainda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Be going to </a:t>
            </a:r>
            <a:r>
              <a:rPr lang="en-US" sz="2000" dirty="0"/>
              <a:t>– </a:t>
            </a:r>
            <a:r>
              <a:rPr lang="en-US" sz="2000" dirty="0" err="1"/>
              <a:t>intenção</a:t>
            </a:r>
            <a:r>
              <a:rPr lang="en-US" sz="2000" dirty="0"/>
              <a:t>, mas que </a:t>
            </a:r>
            <a:r>
              <a:rPr lang="en-US" sz="2000" dirty="0" err="1"/>
              <a:t>você</a:t>
            </a:r>
            <a:r>
              <a:rPr lang="en-US" sz="2000" dirty="0"/>
              <a:t> </a:t>
            </a:r>
            <a:r>
              <a:rPr lang="en-US" sz="2000" dirty="0" err="1"/>
              <a:t>já</a:t>
            </a:r>
            <a:r>
              <a:rPr lang="en-US" sz="2000" dirty="0"/>
              <a:t> se </a:t>
            </a:r>
            <a:r>
              <a:rPr lang="en-US" sz="2000" dirty="0" err="1"/>
              <a:t>organizou</a:t>
            </a:r>
            <a:r>
              <a:rPr lang="en-US" sz="2000" dirty="0"/>
              <a:t> </a:t>
            </a:r>
            <a:r>
              <a:rPr lang="en-US" sz="2000" dirty="0" err="1"/>
              <a:t>previamente</a:t>
            </a:r>
            <a:r>
              <a:rPr lang="en-US" sz="2000" dirty="0"/>
              <a:t>, algo dado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certo</a:t>
            </a:r>
            <a:r>
              <a:rPr lang="en-US" sz="2000" dirty="0"/>
              <a:t> de ser </a:t>
            </a:r>
            <a:r>
              <a:rPr lang="en-US" sz="2000" dirty="0" err="1"/>
              <a:t>feito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tx1"/>
                </a:solidFill>
              </a:rPr>
              <a:t>Will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</a:p>
        </p:txBody>
      </p:sp>
    </p:spTree>
    <p:extLst>
      <p:ext uri="{BB962C8B-B14F-4D97-AF65-F5344CB8AC3E}">
        <p14:creationId xmlns:p14="http://schemas.microsoft.com/office/powerpoint/2010/main" val="2877505301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550" y="2514600"/>
            <a:ext cx="8724900" cy="4114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300" b="1" dirty="0" err="1"/>
              <a:t>Usa</a:t>
            </a:r>
            <a:r>
              <a:rPr lang="en-US" sz="2300" b="1" dirty="0"/>
              <a:t>-se o </a:t>
            </a:r>
            <a:r>
              <a:rPr lang="en-US" sz="2300" b="1" dirty="0">
                <a:highlight>
                  <a:srgbClr val="FFFF00"/>
                </a:highlight>
              </a:rPr>
              <a:t>present continuous </a:t>
            </a:r>
            <a:r>
              <a:rPr lang="en-US" sz="2300" b="1" dirty="0"/>
              <a:t>para </a:t>
            </a:r>
            <a:r>
              <a:rPr lang="en-US" sz="2300" b="1" dirty="0" err="1"/>
              <a:t>indicar</a:t>
            </a:r>
            <a:r>
              <a:rPr lang="en-US" sz="2300" b="1" dirty="0"/>
              <a:t> </a:t>
            </a:r>
            <a:r>
              <a:rPr lang="en-US" sz="2300" b="1" dirty="0" err="1"/>
              <a:t>futuro</a:t>
            </a:r>
            <a:r>
              <a:rPr lang="en-US" sz="2300" b="1" dirty="0"/>
              <a:t> da </a:t>
            </a:r>
            <a:r>
              <a:rPr lang="en-US" sz="2300" b="1" dirty="0" err="1"/>
              <a:t>mesma</a:t>
            </a:r>
            <a:r>
              <a:rPr lang="en-US" sz="2300" b="1" dirty="0"/>
              <a:t> forma que BE GOING TO (</a:t>
            </a:r>
            <a:r>
              <a:rPr lang="en-US" sz="2300" b="1" dirty="0" err="1"/>
              <a:t>ações</a:t>
            </a:r>
            <a:r>
              <a:rPr lang="en-US" sz="2300" b="1" dirty="0"/>
              <a:t> </a:t>
            </a:r>
            <a:r>
              <a:rPr lang="en-US" sz="2300" b="1" dirty="0" err="1"/>
              <a:t>já</a:t>
            </a:r>
            <a:r>
              <a:rPr lang="en-US" sz="2300" b="1" dirty="0"/>
              <a:t> </a:t>
            </a:r>
            <a:r>
              <a:rPr lang="en-US" sz="2300" b="1" dirty="0" err="1"/>
              <a:t>planejadas</a:t>
            </a:r>
            <a:r>
              <a:rPr lang="en-US" sz="2300" b="1" dirty="0"/>
              <a:t>, </a:t>
            </a:r>
            <a:r>
              <a:rPr lang="en-US" sz="2300" b="1" dirty="0" err="1"/>
              <a:t>evidências</a:t>
            </a:r>
            <a:r>
              <a:rPr lang="en-US" sz="2300" b="1" dirty="0"/>
              <a:t> de que algo </a:t>
            </a:r>
            <a:r>
              <a:rPr lang="en-US" sz="2300" b="1" dirty="0" err="1"/>
              <a:t>vai</a:t>
            </a:r>
            <a:r>
              <a:rPr lang="en-US" sz="2300" b="1" dirty="0"/>
              <a:t> </a:t>
            </a:r>
            <a:r>
              <a:rPr lang="en-US" sz="2300" b="1" dirty="0" err="1"/>
              <a:t>acontecer</a:t>
            </a:r>
            <a:r>
              <a:rPr lang="en-US" sz="2300" b="1" dirty="0"/>
              <a:t> </a:t>
            </a:r>
            <a:r>
              <a:rPr lang="en-US" sz="2300" b="1" dirty="0" err="1"/>
              <a:t>realmente</a:t>
            </a:r>
            <a:r>
              <a:rPr lang="en-US" sz="2300" b="1" dirty="0"/>
              <a:t>), mas </a:t>
            </a:r>
            <a:r>
              <a:rPr lang="en-US" sz="2300" b="1" dirty="0" err="1"/>
              <a:t>deve</a:t>
            </a:r>
            <a:r>
              <a:rPr lang="en-US" sz="2300" b="1" dirty="0"/>
              <a:t>-se </a:t>
            </a:r>
            <a:r>
              <a:rPr lang="en-US" sz="2300" b="1" dirty="0" err="1"/>
              <a:t>acrescentar</a:t>
            </a:r>
            <a:r>
              <a:rPr lang="en-US" sz="2300" b="1" dirty="0"/>
              <a:t> </a:t>
            </a:r>
            <a:r>
              <a:rPr lang="en-US" sz="2300" b="1" dirty="0" err="1">
                <a:highlight>
                  <a:srgbClr val="FFFF00"/>
                </a:highlight>
              </a:rPr>
              <a:t>expressões</a:t>
            </a:r>
            <a:r>
              <a:rPr lang="en-US" sz="2300" b="1" dirty="0">
                <a:highlight>
                  <a:srgbClr val="FFFF00"/>
                </a:highlight>
              </a:rPr>
              <a:t> que </a:t>
            </a:r>
            <a:r>
              <a:rPr lang="en-US" sz="2300" b="1" dirty="0" err="1">
                <a:highlight>
                  <a:srgbClr val="FFFF00"/>
                </a:highlight>
              </a:rPr>
              <a:t>indiquem</a:t>
            </a:r>
            <a:r>
              <a:rPr lang="en-US" sz="2300" b="1" dirty="0">
                <a:highlight>
                  <a:srgbClr val="FFFF00"/>
                </a:highlight>
              </a:rPr>
              <a:t> </a:t>
            </a:r>
            <a:r>
              <a:rPr lang="en-US" sz="2300" b="1" dirty="0" err="1">
                <a:highlight>
                  <a:srgbClr val="FFFF00"/>
                </a:highlight>
              </a:rPr>
              <a:t>futuro</a:t>
            </a:r>
            <a:r>
              <a:rPr lang="en-US" sz="2300" b="1" dirty="0"/>
              <a:t>:</a:t>
            </a:r>
          </a:p>
          <a:p>
            <a:pPr marL="0" indent="0" algn="just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am going to </a:t>
            </a:r>
            <a:r>
              <a:rPr lang="en-US" sz="2300" dirty="0">
                <a:solidFill>
                  <a:srgbClr val="FF0000"/>
                </a:solidFill>
              </a:rPr>
              <a:t>help Barbara with her project on Friday. 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(Eu me </a:t>
            </a:r>
            <a:r>
              <a:rPr lang="en-US" sz="2300" dirty="0" err="1">
                <a:solidFill>
                  <a:srgbClr val="FF0000"/>
                </a:solidFill>
              </a:rPr>
              <a:t>planejei</a:t>
            </a:r>
            <a:r>
              <a:rPr lang="en-US" sz="2300" dirty="0">
                <a:solidFill>
                  <a:srgbClr val="FF0000"/>
                </a:solidFill>
              </a:rPr>
              <a:t> e </a:t>
            </a:r>
            <a:r>
              <a:rPr lang="en-US" sz="2300" dirty="0" err="1">
                <a:solidFill>
                  <a:srgbClr val="FF0000"/>
                </a:solidFill>
              </a:rPr>
              <a:t>vou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até</a:t>
            </a:r>
            <a:r>
              <a:rPr lang="en-US" sz="2300" dirty="0">
                <a:solidFill>
                  <a:srgbClr val="FF0000"/>
                </a:solidFill>
              </a:rPr>
              <a:t> a casa </a:t>
            </a:r>
            <a:r>
              <a:rPr lang="en-US" sz="2300" dirty="0" err="1">
                <a:solidFill>
                  <a:srgbClr val="FF0000"/>
                </a:solidFill>
              </a:rPr>
              <a:t>dela</a:t>
            </a:r>
            <a:r>
              <a:rPr lang="en-US" sz="2300" dirty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am</a:t>
            </a:r>
            <a:r>
              <a:rPr lang="en-US" sz="2300" dirty="0">
                <a:solidFill>
                  <a:srgbClr val="FF0000"/>
                </a:solidFill>
              </a:rPr>
              <a:t> help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Barbara with her project on Friday.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(Eu me </a:t>
            </a:r>
            <a:r>
              <a:rPr lang="en-US" sz="2300" dirty="0" err="1">
                <a:solidFill>
                  <a:srgbClr val="FF0000"/>
                </a:solidFill>
              </a:rPr>
              <a:t>planejei</a:t>
            </a:r>
            <a:r>
              <a:rPr lang="en-US" sz="2300" dirty="0">
                <a:solidFill>
                  <a:srgbClr val="FF0000"/>
                </a:solidFill>
              </a:rPr>
              <a:t> e </a:t>
            </a:r>
            <a:r>
              <a:rPr lang="en-US" sz="2300" dirty="0" err="1">
                <a:solidFill>
                  <a:srgbClr val="FF0000"/>
                </a:solidFill>
              </a:rPr>
              <a:t>combinei</a:t>
            </a:r>
            <a:r>
              <a:rPr lang="en-US" sz="2300" dirty="0">
                <a:solidFill>
                  <a:srgbClr val="FF0000"/>
                </a:solidFill>
              </a:rPr>
              <a:t> com </a:t>
            </a:r>
            <a:r>
              <a:rPr lang="en-US" sz="2300" dirty="0" err="1">
                <a:solidFill>
                  <a:srgbClr val="FF0000"/>
                </a:solidFill>
              </a:rPr>
              <a:t>ela</a:t>
            </a:r>
            <a:r>
              <a:rPr lang="en-US" sz="2300" dirty="0">
                <a:solidFill>
                  <a:srgbClr val="FF0000"/>
                </a:solidFill>
              </a:rPr>
              <a:t> de </a:t>
            </a:r>
            <a:r>
              <a:rPr lang="en-US" sz="2300" dirty="0" err="1">
                <a:solidFill>
                  <a:srgbClr val="FF0000"/>
                </a:solidFill>
              </a:rPr>
              <a:t>ir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na</a:t>
            </a:r>
            <a:r>
              <a:rPr lang="en-US" sz="2300" dirty="0">
                <a:solidFill>
                  <a:srgbClr val="FF0000"/>
                </a:solidFill>
              </a:rPr>
              <a:t> casa </a:t>
            </a:r>
            <a:r>
              <a:rPr lang="en-US" sz="2300" dirty="0" err="1">
                <a:solidFill>
                  <a:srgbClr val="FF0000"/>
                </a:solidFill>
              </a:rPr>
              <a:t>dela</a:t>
            </a:r>
            <a:r>
              <a:rPr lang="en-US" sz="2300" dirty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en-US" sz="23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300" dirty="0">
                <a:solidFill>
                  <a:schemeClr val="tx1"/>
                </a:solidFill>
              </a:rPr>
              <a:t>Se o </a:t>
            </a:r>
            <a:r>
              <a:rPr lang="en-US" sz="2300" dirty="0" err="1">
                <a:solidFill>
                  <a:schemeClr val="tx1"/>
                </a:solidFill>
              </a:rPr>
              <a:t>encontro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foi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combinado</a:t>
            </a:r>
            <a:r>
              <a:rPr lang="en-US" sz="2300" dirty="0">
                <a:solidFill>
                  <a:schemeClr val="tx1"/>
                </a:solidFill>
              </a:rPr>
              <a:t> e a </a:t>
            </a:r>
            <a:r>
              <a:rPr lang="en-US" sz="2300" dirty="0" err="1">
                <a:solidFill>
                  <a:schemeClr val="tx1"/>
                </a:solidFill>
              </a:rPr>
              <a:t>pessoa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está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ciente</a:t>
            </a:r>
            <a:r>
              <a:rPr lang="en-US" sz="2300" dirty="0">
                <a:solidFill>
                  <a:schemeClr val="tx1"/>
                </a:solidFill>
              </a:rPr>
              <a:t> do que </a:t>
            </a:r>
            <a:r>
              <a:rPr lang="en-US" sz="2300" dirty="0" err="1">
                <a:solidFill>
                  <a:schemeClr val="tx1"/>
                </a:solidFill>
              </a:rPr>
              <a:t>vai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acontecer</a:t>
            </a:r>
            <a:r>
              <a:rPr lang="en-US" sz="2300" dirty="0">
                <a:solidFill>
                  <a:schemeClr val="tx1"/>
                </a:solidFill>
              </a:rPr>
              <a:t> é </a:t>
            </a:r>
            <a:r>
              <a:rPr lang="en-US" sz="2300" dirty="0" err="1">
                <a:solidFill>
                  <a:schemeClr val="tx1"/>
                </a:solidFill>
              </a:rPr>
              <a:t>preferencial</a:t>
            </a:r>
            <a:r>
              <a:rPr lang="en-US" sz="2300" dirty="0">
                <a:solidFill>
                  <a:schemeClr val="tx1"/>
                </a:solidFill>
              </a:rPr>
              <a:t> usar o </a:t>
            </a:r>
            <a:r>
              <a:rPr lang="en-US" sz="2300" dirty="0" err="1">
                <a:solidFill>
                  <a:schemeClr val="tx1"/>
                </a:solidFill>
              </a:rPr>
              <a:t>presente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contínuo</a:t>
            </a:r>
            <a:r>
              <a:rPr lang="en-US" sz="23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1787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550" y="1900780"/>
            <a:ext cx="8724900" cy="4648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300" b="1" dirty="0" err="1"/>
              <a:t>Usa</a:t>
            </a:r>
            <a:r>
              <a:rPr lang="en-US" sz="2300" b="1" dirty="0"/>
              <a:t>-se o </a:t>
            </a:r>
            <a:r>
              <a:rPr lang="en-US" sz="2300" b="1" dirty="0">
                <a:highlight>
                  <a:srgbClr val="FFFF00"/>
                </a:highlight>
              </a:rPr>
              <a:t>present continuous </a:t>
            </a:r>
            <a:r>
              <a:rPr lang="en-US" sz="2300" b="1" dirty="0"/>
              <a:t>para </a:t>
            </a:r>
            <a:r>
              <a:rPr lang="en-US" sz="2300" b="1" dirty="0" err="1"/>
              <a:t>indicar</a:t>
            </a:r>
            <a:r>
              <a:rPr lang="en-US" sz="2300" b="1" dirty="0"/>
              <a:t> </a:t>
            </a:r>
            <a:r>
              <a:rPr lang="en-US" sz="2300" b="1" dirty="0" err="1"/>
              <a:t>futuro</a:t>
            </a:r>
            <a:r>
              <a:rPr lang="en-US" sz="2300" b="1" dirty="0"/>
              <a:t> da </a:t>
            </a:r>
            <a:r>
              <a:rPr lang="en-US" sz="2300" b="1" dirty="0" err="1"/>
              <a:t>mesma</a:t>
            </a:r>
            <a:r>
              <a:rPr lang="en-US" sz="2300" b="1" dirty="0"/>
              <a:t> forma que BE GOING TO </a:t>
            </a:r>
            <a:r>
              <a:rPr lang="en-US" sz="2300" b="1" dirty="0" err="1"/>
              <a:t>quando</a:t>
            </a:r>
            <a:r>
              <a:rPr lang="en-US" sz="2300" b="1" dirty="0"/>
              <a:t> o verbo principal é </a:t>
            </a:r>
            <a:r>
              <a:rPr lang="en-US" sz="2300" b="1" dirty="0">
                <a:highlight>
                  <a:srgbClr val="FFFF00"/>
                </a:highlight>
              </a:rPr>
              <a:t>GO</a:t>
            </a:r>
            <a:r>
              <a:rPr lang="en-US" sz="2300" b="1" dirty="0"/>
              <a:t>:</a:t>
            </a:r>
          </a:p>
          <a:p>
            <a:pPr marL="0" indent="0" algn="just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Tobias 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is going to </a:t>
            </a:r>
            <a:r>
              <a:rPr lang="en-US" sz="2300" dirty="0">
                <a:solidFill>
                  <a:srgbClr val="FF0000"/>
                </a:solidFill>
              </a:rPr>
              <a:t>go out on vacation next Friday. (INCORRETO)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Tobias 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is</a:t>
            </a:r>
            <a:r>
              <a:rPr lang="en-US" sz="2300" dirty="0">
                <a:solidFill>
                  <a:srgbClr val="FF0000"/>
                </a:solidFill>
              </a:rPr>
              <a:t> go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on vacation next Friday. (CORRETO)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(Tobias </a:t>
            </a:r>
            <a:r>
              <a:rPr lang="en-US" sz="2300" dirty="0" err="1">
                <a:solidFill>
                  <a:srgbClr val="FF0000"/>
                </a:solidFill>
              </a:rPr>
              <a:t>vai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sair</a:t>
            </a:r>
            <a:r>
              <a:rPr lang="en-US" sz="2300" dirty="0">
                <a:solidFill>
                  <a:srgbClr val="FF0000"/>
                </a:solidFill>
              </a:rPr>
              <a:t> de </a:t>
            </a:r>
            <a:r>
              <a:rPr lang="en-US" sz="2300" dirty="0" err="1">
                <a:solidFill>
                  <a:srgbClr val="FF0000"/>
                </a:solidFill>
              </a:rPr>
              <a:t>férias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próxima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sexta-feira</a:t>
            </a:r>
            <a:r>
              <a:rPr lang="en-US" sz="2300" dirty="0">
                <a:solidFill>
                  <a:srgbClr val="FF0000"/>
                </a:solidFill>
              </a:rPr>
              <a:t>.)</a:t>
            </a:r>
          </a:p>
          <a:p>
            <a:pPr marL="0" indent="0" algn="just"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We 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are going to </a:t>
            </a:r>
            <a:r>
              <a:rPr lang="en-US" sz="2300" dirty="0">
                <a:solidFill>
                  <a:srgbClr val="FF0000"/>
                </a:solidFill>
              </a:rPr>
              <a:t>go out this weekend. (INCORRETO)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We 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are</a:t>
            </a:r>
            <a:r>
              <a:rPr lang="en-US" sz="2300" dirty="0">
                <a:solidFill>
                  <a:srgbClr val="FF0000"/>
                </a:solidFill>
              </a:rPr>
              <a:t> go</a:t>
            </a:r>
            <a:r>
              <a:rPr lang="en-US" sz="2300" dirty="0">
                <a:solidFill>
                  <a:srgbClr val="FF0000"/>
                </a:solidFill>
                <a:highlight>
                  <a:srgbClr val="00FFFF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out this weekend. (CORRETO)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(</a:t>
            </a:r>
            <a:r>
              <a:rPr lang="en-US" sz="2300" dirty="0" err="1">
                <a:solidFill>
                  <a:srgbClr val="FF0000"/>
                </a:solidFill>
              </a:rPr>
              <a:t>Nós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iremos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sair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neste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fim</a:t>
            </a:r>
            <a:r>
              <a:rPr lang="en-US" sz="2300" dirty="0">
                <a:solidFill>
                  <a:srgbClr val="FF0000"/>
                </a:solidFill>
              </a:rPr>
              <a:t>-de-</a:t>
            </a:r>
            <a:r>
              <a:rPr lang="en-US" sz="2300" dirty="0" err="1">
                <a:solidFill>
                  <a:srgbClr val="FF0000"/>
                </a:solidFill>
              </a:rPr>
              <a:t>semana</a:t>
            </a:r>
            <a:r>
              <a:rPr lang="en-US" sz="2300" dirty="0">
                <a:solidFill>
                  <a:srgbClr val="FF0000"/>
                </a:solidFill>
              </a:rPr>
              <a:t>.)</a:t>
            </a:r>
          </a:p>
          <a:p>
            <a:pPr marL="0" indent="0" algn="just">
              <a:buNone/>
            </a:pPr>
            <a:r>
              <a:rPr lang="en-US" sz="23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300" dirty="0">
                <a:solidFill>
                  <a:schemeClr val="tx1"/>
                </a:solidFill>
              </a:rPr>
              <a:t>A </a:t>
            </a:r>
            <a:r>
              <a:rPr lang="en-US" sz="2300" dirty="0" err="1">
                <a:solidFill>
                  <a:schemeClr val="tx1"/>
                </a:solidFill>
              </a:rPr>
              <a:t>repetição</a:t>
            </a:r>
            <a:r>
              <a:rPr lang="en-US" sz="2300" dirty="0">
                <a:solidFill>
                  <a:schemeClr val="tx1"/>
                </a:solidFill>
              </a:rPr>
              <a:t> do verbo </a:t>
            </a:r>
            <a:r>
              <a:rPr lang="en-US" sz="2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GO</a:t>
            </a:r>
            <a:r>
              <a:rPr lang="en-US" sz="2300" dirty="0">
                <a:solidFill>
                  <a:schemeClr val="tx1"/>
                </a:solidFill>
              </a:rPr>
              <a:t> é </a:t>
            </a:r>
            <a:r>
              <a:rPr lang="en-US" sz="2300" dirty="0" err="1">
                <a:solidFill>
                  <a:schemeClr val="tx1"/>
                </a:solidFill>
              </a:rPr>
              <a:t>considerada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gramaticalmente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incorreta</a:t>
            </a:r>
            <a:r>
              <a:rPr lang="en-US" sz="23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449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550" y="1591056"/>
            <a:ext cx="8724900" cy="526694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300" b="1" dirty="0" err="1"/>
              <a:t>Usa</a:t>
            </a:r>
            <a:r>
              <a:rPr lang="en-US" sz="2300" b="1" dirty="0"/>
              <a:t>-se o </a:t>
            </a:r>
            <a:r>
              <a:rPr lang="en-US" sz="2300" b="1" dirty="0">
                <a:highlight>
                  <a:srgbClr val="FFFF00"/>
                </a:highlight>
              </a:rPr>
              <a:t>present continuous </a:t>
            </a:r>
            <a:r>
              <a:rPr lang="en-US" sz="2300" b="1" dirty="0"/>
              <a:t>para </a:t>
            </a:r>
            <a:r>
              <a:rPr lang="en-US" sz="2300" b="1" dirty="0" err="1"/>
              <a:t>indicar</a:t>
            </a:r>
            <a:r>
              <a:rPr lang="en-US" sz="2300" b="1" dirty="0"/>
              <a:t> </a:t>
            </a:r>
            <a:r>
              <a:rPr lang="en-US" sz="2300" b="1" dirty="0" err="1"/>
              <a:t>futuro</a:t>
            </a:r>
            <a:r>
              <a:rPr lang="en-US" sz="2300" b="1" dirty="0"/>
              <a:t> da </a:t>
            </a:r>
            <a:r>
              <a:rPr lang="en-US" sz="2300" b="1" dirty="0" err="1"/>
              <a:t>mesma</a:t>
            </a:r>
            <a:r>
              <a:rPr lang="en-US" sz="2300" b="1" dirty="0"/>
              <a:t> forma que BE GOING TO, mas </a:t>
            </a:r>
            <a:r>
              <a:rPr lang="en-US" sz="2300" b="1" dirty="0" err="1"/>
              <a:t>só</a:t>
            </a:r>
            <a:r>
              <a:rPr lang="en-US" sz="2300" b="1" dirty="0"/>
              <a:t> BE GOING TO </a:t>
            </a:r>
            <a:r>
              <a:rPr lang="en-US" sz="2300" b="1" dirty="0" err="1"/>
              <a:t>pode</a:t>
            </a:r>
            <a:r>
              <a:rPr lang="en-US" sz="2300" b="1" dirty="0"/>
              <a:t> </a:t>
            </a:r>
            <a:r>
              <a:rPr lang="en-US" sz="2300" b="1" dirty="0" err="1"/>
              <a:t>ter</a:t>
            </a:r>
            <a:r>
              <a:rPr lang="en-US" sz="2300" b="1" dirty="0"/>
              <a:t> a forma </a:t>
            </a:r>
            <a:r>
              <a:rPr lang="en-US" sz="2300" b="1" dirty="0" err="1"/>
              <a:t>abreviada</a:t>
            </a:r>
            <a:r>
              <a:rPr lang="en-US" sz="2300" b="1" dirty="0"/>
              <a:t> </a:t>
            </a:r>
            <a:r>
              <a:rPr lang="en-US" sz="2300" b="1" dirty="0">
                <a:highlight>
                  <a:srgbClr val="FFFF00"/>
                </a:highlight>
              </a:rPr>
              <a:t>GONNA</a:t>
            </a:r>
            <a:r>
              <a:rPr lang="en-US" sz="2300" b="1" dirty="0"/>
              <a:t>, </a:t>
            </a:r>
            <a:r>
              <a:rPr lang="en-US" sz="2300" b="1" dirty="0" err="1"/>
              <a:t>onde</a:t>
            </a:r>
            <a:r>
              <a:rPr lang="en-US" sz="2300" b="1" dirty="0"/>
              <a:t> </a:t>
            </a:r>
            <a:r>
              <a:rPr lang="en-US" sz="2300" b="1" dirty="0" err="1"/>
              <a:t>aparecer</a:t>
            </a:r>
            <a:r>
              <a:rPr lang="en-US" sz="2300" b="1" dirty="0"/>
              <a:t> GONNA </a:t>
            </a:r>
            <a:r>
              <a:rPr lang="en-US" sz="2300" b="1" dirty="0" err="1"/>
              <a:t>quer</a:t>
            </a:r>
            <a:r>
              <a:rPr lang="en-US" sz="2300" b="1" dirty="0"/>
              <a:t> </a:t>
            </a:r>
            <a:r>
              <a:rPr lang="en-US" sz="2300" b="1" dirty="0" err="1"/>
              <a:t>dizer</a:t>
            </a:r>
            <a:r>
              <a:rPr lang="en-US" sz="2300" b="1" dirty="0"/>
              <a:t> GOING TO:</a:t>
            </a:r>
          </a:p>
          <a:p>
            <a:pPr marL="0" indent="0" algn="just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If you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’re </a:t>
            </a:r>
            <a:r>
              <a:rPr lang="en-US" sz="2300" dirty="0" err="1">
                <a:solidFill>
                  <a:srgbClr val="FF0000"/>
                </a:solidFill>
                <a:highlight>
                  <a:srgbClr val="FFFF00"/>
                </a:highlight>
              </a:rPr>
              <a:t>gonna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sz="2300" dirty="0">
                <a:solidFill>
                  <a:srgbClr val="FF0000"/>
                </a:solidFill>
              </a:rPr>
              <a:t>be my lover, you </a:t>
            </a:r>
            <a:r>
              <a:rPr lang="en-US" sz="2300" b="1" dirty="0" err="1">
                <a:solidFill>
                  <a:srgbClr val="FF0000"/>
                </a:solidFill>
              </a:rPr>
              <a:t>gotta</a:t>
            </a:r>
            <a:r>
              <a:rPr lang="en-US" sz="2300" dirty="0">
                <a:solidFill>
                  <a:srgbClr val="FF0000"/>
                </a:solidFill>
              </a:rPr>
              <a:t> get with my friends.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(Se </a:t>
            </a:r>
            <a:r>
              <a:rPr lang="en-US" sz="2300" dirty="0" err="1">
                <a:solidFill>
                  <a:srgbClr val="FF0000"/>
                </a:solidFill>
              </a:rPr>
              <a:t>você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vai</a:t>
            </a:r>
            <a:r>
              <a:rPr lang="en-US" sz="2300" dirty="0">
                <a:solidFill>
                  <a:srgbClr val="FF0000"/>
                </a:solidFill>
              </a:rPr>
              <a:t> ser meu </a:t>
            </a:r>
            <a:r>
              <a:rPr lang="en-US" sz="2300" dirty="0" err="1">
                <a:solidFill>
                  <a:srgbClr val="FF0000"/>
                </a:solidFill>
              </a:rPr>
              <a:t>amante</a:t>
            </a:r>
            <a:r>
              <a:rPr lang="en-US" sz="2300" dirty="0">
                <a:solidFill>
                  <a:srgbClr val="FF0000"/>
                </a:solidFill>
              </a:rPr>
              <a:t>, </a:t>
            </a:r>
            <a:r>
              <a:rPr lang="en-US" sz="2300" dirty="0" err="1">
                <a:solidFill>
                  <a:srgbClr val="FF0000"/>
                </a:solidFill>
              </a:rPr>
              <a:t>você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tem</a:t>
            </a:r>
            <a:r>
              <a:rPr lang="en-US" sz="2300" dirty="0">
                <a:solidFill>
                  <a:srgbClr val="FF0000"/>
                </a:solidFill>
              </a:rPr>
              <a:t> que se </a:t>
            </a:r>
            <a:r>
              <a:rPr lang="en-US" sz="2300" dirty="0" err="1">
                <a:solidFill>
                  <a:srgbClr val="FF0000"/>
                </a:solidFill>
              </a:rPr>
              <a:t>dar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bem</a:t>
            </a:r>
            <a:r>
              <a:rPr lang="en-US" sz="2300" dirty="0">
                <a:solidFill>
                  <a:srgbClr val="FF0000"/>
                </a:solidFill>
              </a:rPr>
              <a:t> com </a:t>
            </a:r>
            <a:r>
              <a:rPr lang="en-US" sz="2300" dirty="0" err="1">
                <a:solidFill>
                  <a:srgbClr val="FF0000"/>
                </a:solidFill>
              </a:rPr>
              <a:t>minhas</a:t>
            </a:r>
            <a:r>
              <a:rPr lang="en-US" sz="2300" dirty="0">
                <a:solidFill>
                  <a:srgbClr val="FF0000"/>
                </a:solidFill>
              </a:rPr>
              <a:t> amigas.)</a:t>
            </a:r>
          </a:p>
          <a:p>
            <a:pPr marL="0" indent="0" algn="just"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If you’re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going to </a:t>
            </a:r>
            <a:r>
              <a:rPr lang="en-US" sz="2300" dirty="0">
                <a:solidFill>
                  <a:srgbClr val="FF0000"/>
                </a:solidFill>
              </a:rPr>
              <a:t>be my lover, you</a:t>
            </a:r>
            <a:r>
              <a:rPr lang="en-US" sz="2300" u="sng" dirty="0">
                <a:solidFill>
                  <a:srgbClr val="FF0000"/>
                </a:solidFill>
              </a:rPr>
              <a:t>’ve got </a:t>
            </a:r>
            <a:r>
              <a:rPr lang="en-US" sz="2300" dirty="0">
                <a:solidFill>
                  <a:srgbClr val="FF0000"/>
                </a:solidFill>
              </a:rPr>
              <a:t>to get with my friends.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If you</a:t>
            </a:r>
            <a:r>
              <a:rPr lang="en-US" sz="2300" strike="sngStrike" dirty="0">
                <a:solidFill>
                  <a:srgbClr val="FF0000"/>
                </a:solidFill>
              </a:rPr>
              <a:t>’re being </a:t>
            </a:r>
            <a:r>
              <a:rPr lang="en-US" sz="2300" dirty="0">
                <a:solidFill>
                  <a:srgbClr val="FF0000"/>
                </a:solidFill>
              </a:rPr>
              <a:t>my lover, you </a:t>
            </a:r>
            <a:r>
              <a:rPr lang="en-US" sz="2300" dirty="0" err="1">
                <a:solidFill>
                  <a:srgbClr val="FF0000"/>
                </a:solidFill>
              </a:rPr>
              <a:t>gotta</a:t>
            </a:r>
            <a:r>
              <a:rPr lang="en-US" sz="2300" dirty="0">
                <a:solidFill>
                  <a:srgbClr val="FF0000"/>
                </a:solidFill>
              </a:rPr>
              <a:t> get with my friends. (INCORRETA)</a:t>
            </a:r>
          </a:p>
          <a:p>
            <a:pPr marL="0" indent="0" algn="just">
              <a:buNone/>
            </a:pPr>
            <a:r>
              <a:rPr lang="en-US" sz="23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sz="2300" dirty="0">
                <a:solidFill>
                  <a:schemeClr val="tx1"/>
                </a:solidFill>
              </a:rPr>
              <a:t>: Para se </a:t>
            </a:r>
            <a:r>
              <a:rPr lang="en-US" sz="2300" dirty="0" err="1">
                <a:solidFill>
                  <a:schemeClr val="tx1"/>
                </a:solidFill>
              </a:rPr>
              <a:t>utilizar</a:t>
            </a:r>
            <a:r>
              <a:rPr lang="en-US" sz="2300" dirty="0">
                <a:solidFill>
                  <a:schemeClr val="tx1"/>
                </a:solidFill>
              </a:rPr>
              <a:t> o </a:t>
            </a:r>
            <a:r>
              <a:rPr lang="en-US" sz="2300" dirty="0" err="1">
                <a:solidFill>
                  <a:schemeClr val="tx1"/>
                </a:solidFill>
              </a:rPr>
              <a:t>presente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contínuo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tinha</a:t>
            </a:r>
            <a:r>
              <a:rPr lang="en-US" sz="2300" dirty="0">
                <a:solidFill>
                  <a:schemeClr val="tx1"/>
                </a:solidFill>
              </a:rPr>
              <a:t> que </a:t>
            </a:r>
            <a:r>
              <a:rPr lang="en-US" sz="2300" dirty="0" err="1">
                <a:solidFill>
                  <a:schemeClr val="tx1"/>
                </a:solidFill>
              </a:rPr>
              <a:t>ter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uma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expressão</a:t>
            </a:r>
            <a:r>
              <a:rPr lang="en-US" sz="2300" dirty="0">
                <a:solidFill>
                  <a:schemeClr val="tx1"/>
                </a:solidFill>
              </a:rPr>
              <a:t> de tempo </a:t>
            </a:r>
            <a:r>
              <a:rPr lang="en-US" sz="2300" dirty="0" err="1">
                <a:solidFill>
                  <a:schemeClr val="tx1"/>
                </a:solidFill>
              </a:rPr>
              <a:t>futuro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na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frase</a:t>
            </a:r>
            <a:r>
              <a:rPr lang="en-US" sz="2300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If you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will</a:t>
            </a:r>
            <a:r>
              <a:rPr lang="en-US" sz="2300" dirty="0">
                <a:solidFill>
                  <a:srgbClr val="FF0000"/>
                </a:solidFill>
              </a:rPr>
              <a:t> be my lover, you</a:t>
            </a:r>
            <a:r>
              <a:rPr lang="en-US" sz="2300" u="sng" dirty="0">
                <a:solidFill>
                  <a:srgbClr val="FF0000"/>
                </a:solidFill>
              </a:rPr>
              <a:t>’ve got </a:t>
            </a:r>
            <a:r>
              <a:rPr lang="en-US" sz="2300" dirty="0">
                <a:solidFill>
                  <a:srgbClr val="FF0000"/>
                </a:solidFill>
              </a:rPr>
              <a:t>to get with my friends. (INCORRETA). </a:t>
            </a:r>
            <a:r>
              <a:rPr lang="en-US" sz="2300" dirty="0">
                <a:solidFill>
                  <a:schemeClr val="tx1"/>
                </a:solidFill>
              </a:rPr>
              <a:t>A </a:t>
            </a:r>
            <a:r>
              <a:rPr lang="en-US" sz="2300" dirty="0" err="1">
                <a:solidFill>
                  <a:schemeClr val="tx1"/>
                </a:solidFill>
              </a:rPr>
              <a:t>frase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dá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ideia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ação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planejada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não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cabe</a:t>
            </a:r>
            <a:r>
              <a:rPr lang="en-US" sz="2300" dirty="0">
                <a:solidFill>
                  <a:schemeClr val="tx1"/>
                </a:solidFill>
              </a:rPr>
              <a:t> will.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06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550" y="2438400"/>
            <a:ext cx="8724900" cy="4420772"/>
          </a:xfrm>
        </p:spPr>
        <p:txBody>
          <a:bodyPr>
            <a:normAutofit/>
          </a:bodyPr>
          <a:lstStyle/>
          <a:p>
            <a:pPr algn="just"/>
            <a:r>
              <a:rPr lang="en-US" sz="2300" b="1" dirty="0" err="1"/>
              <a:t>Usa</a:t>
            </a:r>
            <a:r>
              <a:rPr lang="en-US" sz="2300" b="1" dirty="0"/>
              <a:t>-se o </a:t>
            </a:r>
            <a:r>
              <a:rPr lang="en-US" sz="2300" b="1" dirty="0">
                <a:highlight>
                  <a:srgbClr val="FFFF00"/>
                </a:highlight>
              </a:rPr>
              <a:t>present continuous </a:t>
            </a:r>
            <a:r>
              <a:rPr lang="en-US" sz="2300" b="1" dirty="0"/>
              <a:t>para </a:t>
            </a:r>
            <a:r>
              <a:rPr lang="en-US" sz="2300" b="1" dirty="0" err="1"/>
              <a:t>indicar</a:t>
            </a:r>
            <a:r>
              <a:rPr lang="en-US" sz="2300" b="1" dirty="0"/>
              <a:t> </a:t>
            </a:r>
            <a:r>
              <a:rPr lang="en-US" sz="2300" b="1" dirty="0" err="1"/>
              <a:t>coisas</a:t>
            </a:r>
            <a:r>
              <a:rPr lang="en-US" sz="2300" b="1" dirty="0"/>
              <a:t> que </a:t>
            </a:r>
            <a:r>
              <a:rPr lang="en-US" sz="2300" b="1" dirty="0" err="1"/>
              <a:t>você</a:t>
            </a:r>
            <a:r>
              <a:rPr lang="en-US" sz="2300" b="1" dirty="0"/>
              <a:t> </a:t>
            </a:r>
            <a:r>
              <a:rPr lang="en-US" sz="2300" b="1" dirty="0" err="1"/>
              <a:t>está</a:t>
            </a:r>
            <a:r>
              <a:rPr lang="en-US" sz="2300" b="1" dirty="0"/>
              <a:t> </a:t>
            </a:r>
            <a:r>
              <a:rPr lang="en-US" sz="2300" b="1" dirty="0" err="1"/>
              <a:t>prestes</a:t>
            </a:r>
            <a:r>
              <a:rPr lang="en-US" sz="2300" b="1" dirty="0"/>
              <a:t> a </a:t>
            </a:r>
            <a:r>
              <a:rPr lang="en-US" sz="2300" b="1" dirty="0" err="1"/>
              <a:t>começar</a:t>
            </a:r>
            <a:r>
              <a:rPr lang="en-US" sz="2300" b="1" dirty="0"/>
              <a:t> a </a:t>
            </a:r>
            <a:r>
              <a:rPr lang="en-US" sz="2300" b="1" dirty="0" err="1"/>
              <a:t>fazer</a:t>
            </a:r>
            <a:r>
              <a:rPr lang="en-US" sz="2300" b="1" dirty="0"/>
              <a:t>, é </a:t>
            </a:r>
            <a:r>
              <a:rPr lang="en-US" sz="2300" b="1" dirty="0" err="1"/>
              <a:t>comum</a:t>
            </a:r>
            <a:r>
              <a:rPr lang="en-US" sz="2300" b="1" dirty="0"/>
              <a:t> com </a:t>
            </a:r>
            <a:r>
              <a:rPr lang="en-US" sz="2300" b="1" dirty="0" err="1"/>
              <a:t>verbos</a:t>
            </a:r>
            <a:r>
              <a:rPr lang="en-US" sz="2300" b="1" dirty="0"/>
              <a:t> com </a:t>
            </a:r>
            <a:r>
              <a:rPr lang="en-US" sz="2300" b="1" dirty="0" err="1"/>
              <a:t>verbos</a:t>
            </a:r>
            <a:r>
              <a:rPr lang="en-US" sz="2300" b="1" dirty="0"/>
              <a:t> de </a:t>
            </a:r>
            <a:r>
              <a:rPr lang="en-US" sz="2300" b="1" dirty="0" err="1"/>
              <a:t>movimento</a:t>
            </a:r>
            <a:r>
              <a:rPr lang="en-US" sz="2300" b="1" dirty="0"/>
              <a:t> (leave, go, come, </a:t>
            </a:r>
            <a:r>
              <a:rPr lang="en-US" sz="2300" b="1" dirty="0" err="1"/>
              <a:t>etc</a:t>
            </a:r>
            <a:r>
              <a:rPr lang="en-US" sz="2300" b="1" dirty="0"/>
              <a:t>) </a:t>
            </a:r>
          </a:p>
          <a:p>
            <a:pPr marL="0" indent="0" algn="just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’m</a:t>
            </a:r>
            <a:r>
              <a:rPr lang="en-US" sz="2300" dirty="0">
                <a:solidFill>
                  <a:srgbClr val="FF0000"/>
                </a:solidFill>
              </a:rPr>
              <a:t> leav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tomorrow morning.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chemeClr val="tx1"/>
                </a:solidFill>
              </a:rPr>
              <a:t>(Eu </a:t>
            </a:r>
            <a:r>
              <a:rPr lang="en-US" sz="2300" dirty="0" err="1">
                <a:solidFill>
                  <a:schemeClr val="tx1"/>
                </a:solidFill>
              </a:rPr>
              <a:t>estou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saindo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amanhã</a:t>
            </a:r>
            <a:r>
              <a:rPr lang="en-US" sz="2300" dirty="0">
                <a:solidFill>
                  <a:schemeClr val="tx1"/>
                </a:solidFill>
              </a:rPr>
              <a:t> – </a:t>
            </a:r>
            <a:r>
              <a:rPr lang="en-US" sz="2300" dirty="0" err="1">
                <a:solidFill>
                  <a:schemeClr val="tx1"/>
                </a:solidFill>
              </a:rPr>
              <a:t>indo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embora</a:t>
            </a:r>
            <a:r>
              <a:rPr lang="en-US" sz="2300" dirty="0">
                <a:solidFill>
                  <a:schemeClr val="tx1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Bob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is</a:t>
            </a:r>
            <a:r>
              <a:rPr lang="en-US" sz="2300" dirty="0">
                <a:solidFill>
                  <a:srgbClr val="FF0000"/>
                </a:solidFill>
              </a:rPr>
              <a:t> com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in Saturday night, let’s prepare his room.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chemeClr val="tx1"/>
                </a:solidFill>
              </a:rPr>
              <a:t>(Bob </a:t>
            </a:r>
            <a:r>
              <a:rPr lang="en-US" sz="2300" dirty="0" err="1">
                <a:solidFill>
                  <a:schemeClr val="tx1"/>
                </a:solidFill>
              </a:rPr>
              <a:t>está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vindo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sábado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vamos</a:t>
            </a:r>
            <a:r>
              <a:rPr lang="en-US" sz="2300" dirty="0">
                <a:solidFill>
                  <a:schemeClr val="tx1"/>
                </a:solidFill>
              </a:rPr>
              <a:t> preparer o quarto dele)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Stela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 is </a:t>
            </a:r>
            <a:r>
              <a:rPr lang="en-US" sz="2300" dirty="0">
                <a:solidFill>
                  <a:srgbClr val="FF0000"/>
                </a:solidFill>
              </a:rPr>
              <a:t>go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out with Pedro tonight. 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chemeClr val="tx1"/>
                </a:solidFill>
              </a:rPr>
              <a:t>(Stela </a:t>
            </a:r>
            <a:r>
              <a:rPr lang="en-US" sz="2300" dirty="0" err="1">
                <a:solidFill>
                  <a:schemeClr val="tx1"/>
                </a:solidFill>
              </a:rPr>
              <a:t>está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saindo</a:t>
            </a:r>
            <a:r>
              <a:rPr lang="en-US" sz="2300" dirty="0">
                <a:solidFill>
                  <a:schemeClr val="tx1"/>
                </a:solidFill>
              </a:rPr>
              <a:t> com Pedro </a:t>
            </a:r>
            <a:r>
              <a:rPr lang="en-US" sz="2300" dirty="0" err="1">
                <a:solidFill>
                  <a:schemeClr val="tx1"/>
                </a:solidFill>
              </a:rPr>
              <a:t>hoje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noite</a:t>
            </a:r>
            <a:r>
              <a:rPr lang="en-US" sz="23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56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91056"/>
            <a:ext cx="8782050" cy="5266944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300" b="1" dirty="0" err="1"/>
              <a:t>Não</a:t>
            </a:r>
            <a:r>
              <a:rPr lang="en-US" sz="2300" b="1" dirty="0"/>
              <a:t> se </a:t>
            </a:r>
            <a:r>
              <a:rPr lang="en-US" sz="2300" b="1" dirty="0" err="1"/>
              <a:t>usa</a:t>
            </a:r>
            <a:r>
              <a:rPr lang="en-US" sz="2300" b="1" dirty="0"/>
              <a:t> o </a:t>
            </a:r>
            <a:r>
              <a:rPr lang="en-US" sz="2300" b="1" dirty="0">
                <a:highlight>
                  <a:srgbClr val="FFFF00"/>
                </a:highlight>
              </a:rPr>
              <a:t>present continuous </a:t>
            </a:r>
            <a:r>
              <a:rPr lang="en-US" sz="2300" b="1" dirty="0"/>
              <a:t>para </a:t>
            </a:r>
            <a:r>
              <a:rPr lang="en-US" sz="2300" b="1" dirty="0" err="1"/>
              <a:t>indicar</a:t>
            </a:r>
            <a:r>
              <a:rPr lang="en-US" sz="2300" b="1" dirty="0"/>
              <a:t> </a:t>
            </a:r>
            <a:r>
              <a:rPr lang="en-US" sz="2300" b="1" dirty="0" err="1"/>
              <a:t>ações</a:t>
            </a:r>
            <a:r>
              <a:rPr lang="en-US" sz="2300" b="1" dirty="0"/>
              <a:t> de </a:t>
            </a:r>
            <a:r>
              <a:rPr lang="en-US" sz="2300" b="1" dirty="0" err="1"/>
              <a:t>futuro</a:t>
            </a:r>
            <a:r>
              <a:rPr lang="en-US" sz="2300" b="1" dirty="0"/>
              <a:t> com </a:t>
            </a:r>
            <a:r>
              <a:rPr lang="en-US" sz="2300" b="1" dirty="0" err="1"/>
              <a:t>certos</a:t>
            </a:r>
            <a:r>
              <a:rPr lang="en-US" sz="2300" b="1" dirty="0"/>
              <a:t> </a:t>
            </a:r>
            <a:r>
              <a:rPr lang="en-US" sz="2300" b="1" dirty="0" err="1"/>
              <a:t>verbos</a:t>
            </a:r>
            <a:r>
              <a:rPr lang="en-US" sz="2300" b="1" dirty="0"/>
              <a:t> que </a:t>
            </a:r>
            <a:r>
              <a:rPr lang="en-US" sz="2300" b="1" dirty="0" err="1">
                <a:highlight>
                  <a:srgbClr val="FFFF00"/>
                </a:highlight>
              </a:rPr>
              <a:t>não</a:t>
            </a:r>
            <a:r>
              <a:rPr lang="en-US" sz="2300" b="1" dirty="0">
                <a:highlight>
                  <a:srgbClr val="FFFF00"/>
                </a:highlight>
              </a:rPr>
              <a:t> </a:t>
            </a:r>
            <a:r>
              <a:rPr lang="en-US" sz="2300" b="1" dirty="0" err="1">
                <a:highlight>
                  <a:srgbClr val="FFFF00"/>
                </a:highlight>
              </a:rPr>
              <a:t>aceitam</a:t>
            </a:r>
            <a:r>
              <a:rPr lang="en-US" sz="2300" b="1" dirty="0">
                <a:highlight>
                  <a:srgbClr val="FFFF00"/>
                </a:highlight>
              </a:rPr>
              <a:t> </a:t>
            </a:r>
            <a:r>
              <a:rPr lang="en-US" sz="2300" b="1" dirty="0" err="1">
                <a:highlight>
                  <a:srgbClr val="FFFF00"/>
                </a:highlight>
              </a:rPr>
              <a:t>planos</a:t>
            </a:r>
            <a:r>
              <a:rPr lang="en-US" sz="2300" b="1" dirty="0">
                <a:highlight>
                  <a:srgbClr val="FFFF00"/>
                </a:highlight>
              </a:rPr>
              <a:t>, </a:t>
            </a:r>
            <a:r>
              <a:rPr lang="en-US" sz="2300" b="1" dirty="0" err="1">
                <a:highlight>
                  <a:srgbClr val="FFFF00"/>
                </a:highlight>
              </a:rPr>
              <a:t>agendamentos</a:t>
            </a:r>
            <a:r>
              <a:rPr lang="en-US" sz="2300" b="1" dirty="0">
                <a:highlight>
                  <a:srgbClr val="FFFF00"/>
                </a:highlight>
              </a:rPr>
              <a:t> </a:t>
            </a:r>
            <a:r>
              <a:rPr lang="en-US" sz="2300" b="1" dirty="0" err="1">
                <a:highlight>
                  <a:srgbClr val="FFFF00"/>
                </a:highlight>
              </a:rPr>
              <a:t>prévios</a:t>
            </a:r>
            <a:r>
              <a:rPr lang="en-US" sz="2300" b="1" dirty="0">
                <a:highlight>
                  <a:srgbClr val="FFFF00"/>
                </a:highlight>
              </a:rPr>
              <a:t> </a:t>
            </a:r>
            <a:r>
              <a:rPr lang="en-US" sz="2300" b="1" dirty="0" err="1"/>
              <a:t>como</a:t>
            </a:r>
            <a:r>
              <a:rPr lang="en-US" sz="2300" b="1" dirty="0"/>
              <a:t> por </a:t>
            </a:r>
            <a:r>
              <a:rPr lang="en-US" sz="2300" b="1" dirty="0" err="1"/>
              <a:t>exemplo</a:t>
            </a:r>
            <a:r>
              <a:rPr lang="en-US" sz="2300" b="1" dirty="0"/>
              <a:t> rain, snow, hurt, etc.</a:t>
            </a:r>
          </a:p>
          <a:p>
            <a:pPr algn="just"/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Tereza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will </a:t>
            </a:r>
            <a:r>
              <a:rPr lang="en-US" sz="2300" dirty="0">
                <a:solidFill>
                  <a:srgbClr val="FF0000"/>
                </a:solidFill>
              </a:rPr>
              <a:t>probably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 hurt </a:t>
            </a:r>
            <a:r>
              <a:rPr lang="en-US" sz="2300" dirty="0">
                <a:solidFill>
                  <a:srgbClr val="FF0000"/>
                </a:solidFill>
              </a:rPr>
              <a:t>Tom in few years. (CORRETO)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Tereza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is going to </a:t>
            </a:r>
            <a:r>
              <a:rPr lang="en-US" sz="2300" dirty="0">
                <a:solidFill>
                  <a:srgbClr val="FF0000"/>
                </a:solidFill>
              </a:rPr>
              <a:t>hurt Tom in few years. (INCORRETO)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Tereza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is</a:t>
            </a:r>
            <a:r>
              <a:rPr lang="en-US" sz="2300" dirty="0">
                <a:solidFill>
                  <a:srgbClr val="FF0000"/>
                </a:solidFill>
              </a:rPr>
              <a:t> hurt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Tom soon. (INCORRETO)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chemeClr val="tx1"/>
                </a:solidFill>
              </a:rPr>
              <a:t>(a </a:t>
            </a:r>
            <a:r>
              <a:rPr lang="en-US" sz="2300" dirty="0" err="1">
                <a:solidFill>
                  <a:schemeClr val="tx1"/>
                </a:solidFill>
              </a:rPr>
              <a:t>menos</a:t>
            </a:r>
            <a:r>
              <a:rPr lang="en-US" sz="2300" dirty="0">
                <a:solidFill>
                  <a:schemeClr val="tx1"/>
                </a:solidFill>
              </a:rPr>
              <a:t> que Tereza </a:t>
            </a:r>
            <a:r>
              <a:rPr lang="en-US" sz="2300" dirty="0" err="1">
                <a:solidFill>
                  <a:schemeClr val="tx1"/>
                </a:solidFill>
              </a:rPr>
              <a:t>seja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psicopata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não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teria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como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planejar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machucar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decepcionar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alguém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previamente</a:t>
            </a:r>
            <a:r>
              <a:rPr lang="en-US" sz="2300" dirty="0">
                <a:solidFill>
                  <a:schemeClr val="tx1"/>
                </a:solidFill>
              </a:rPr>
              <a:t>)</a:t>
            </a:r>
          </a:p>
          <a:p>
            <a:pPr marL="0" indent="0" algn="just">
              <a:buNone/>
            </a:pPr>
            <a:endParaRPr lang="en-US" sz="23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It will probably rain in April. (CORRETO)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It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is going to </a:t>
            </a:r>
            <a:r>
              <a:rPr lang="en-US" sz="2300" dirty="0">
                <a:solidFill>
                  <a:srgbClr val="FF0000"/>
                </a:solidFill>
              </a:rPr>
              <a:t>rain tonight. (CORRETO, se </a:t>
            </a:r>
            <a:r>
              <a:rPr lang="en-US" sz="2300" dirty="0" err="1">
                <a:solidFill>
                  <a:srgbClr val="FF0000"/>
                </a:solidFill>
              </a:rPr>
              <a:t>houver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algum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err="1">
                <a:solidFill>
                  <a:srgbClr val="FF0000"/>
                </a:solidFill>
              </a:rPr>
              <a:t>indício</a:t>
            </a:r>
            <a:r>
              <a:rPr lang="en-US" sz="2300" dirty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It 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is</a:t>
            </a:r>
            <a:r>
              <a:rPr lang="en-US" sz="2300" dirty="0">
                <a:solidFill>
                  <a:srgbClr val="FF0000"/>
                </a:solidFill>
              </a:rPr>
              <a:t> rain</a:t>
            </a:r>
            <a:r>
              <a:rPr lang="en-US" sz="2300" dirty="0">
                <a:solidFill>
                  <a:srgbClr val="FF0000"/>
                </a:solidFill>
                <a:highlight>
                  <a:srgbClr val="FFFF00"/>
                </a:highlight>
              </a:rPr>
              <a:t>ing</a:t>
            </a:r>
            <a:r>
              <a:rPr lang="en-US" sz="2300" dirty="0">
                <a:solidFill>
                  <a:srgbClr val="FF0000"/>
                </a:solidFill>
              </a:rPr>
              <a:t> tonight. (INCORRETO)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chemeClr val="tx1"/>
                </a:solidFill>
              </a:rPr>
              <a:t>(a </a:t>
            </a:r>
            <a:r>
              <a:rPr lang="en-US" sz="2300" dirty="0" err="1">
                <a:solidFill>
                  <a:schemeClr val="tx1"/>
                </a:solidFill>
              </a:rPr>
              <a:t>menos</a:t>
            </a:r>
            <a:r>
              <a:rPr lang="en-US" sz="2300" dirty="0">
                <a:solidFill>
                  <a:schemeClr val="tx1"/>
                </a:solidFill>
              </a:rPr>
              <a:t> que </a:t>
            </a:r>
            <a:r>
              <a:rPr lang="en-US" sz="2300" dirty="0" err="1">
                <a:solidFill>
                  <a:schemeClr val="tx1"/>
                </a:solidFill>
              </a:rPr>
              <a:t>você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seja</a:t>
            </a:r>
            <a:r>
              <a:rPr lang="en-US" sz="2300" dirty="0">
                <a:solidFill>
                  <a:schemeClr val="tx1"/>
                </a:solidFill>
              </a:rPr>
              <a:t> Deus, </a:t>
            </a:r>
            <a:r>
              <a:rPr lang="en-US" sz="2300" dirty="0" err="1">
                <a:solidFill>
                  <a:schemeClr val="tx1"/>
                </a:solidFill>
              </a:rPr>
              <a:t>não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teria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como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planejar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previamente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chuva</a:t>
            </a:r>
            <a:r>
              <a:rPr lang="en-US" sz="23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248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A7E2545-E587-4F78-9926-75BF67388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52575"/>
            <a:ext cx="8686800" cy="44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20652A7-DA87-4BAB-95B4-B7524BD07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019800"/>
            <a:ext cx="8782050" cy="8381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300" dirty="0" err="1">
                <a:solidFill>
                  <a:schemeClr val="tx1"/>
                </a:solidFill>
              </a:rPr>
              <a:t>Usa</a:t>
            </a:r>
            <a:r>
              <a:rPr lang="en-US" sz="2300" dirty="0">
                <a:solidFill>
                  <a:schemeClr val="tx1"/>
                </a:solidFill>
              </a:rPr>
              <a:t>-se o </a:t>
            </a:r>
            <a:r>
              <a:rPr lang="en-US" sz="2300" dirty="0" err="1">
                <a:solidFill>
                  <a:schemeClr val="tx1"/>
                </a:solidFill>
              </a:rPr>
              <a:t>presente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contínuo</a:t>
            </a:r>
            <a:r>
              <a:rPr lang="en-US" sz="2300" dirty="0">
                <a:solidFill>
                  <a:schemeClr val="tx1"/>
                </a:solidFill>
              </a:rPr>
              <a:t> da </a:t>
            </a:r>
            <a:r>
              <a:rPr lang="en-US" sz="2300" dirty="0" err="1">
                <a:solidFill>
                  <a:schemeClr val="tx1"/>
                </a:solidFill>
              </a:rPr>
              <a:t>mesma</a:t>
            </a:r>
            <a:r>
              <a:rPr lang="en-US" sz="2300" dirty="0">
                <a:solidFill>
                  <a:schemeClr val="tx1"/>
                </a:solidFill>
              </a:rPr>
              <a:t> forma que BE GOING TO. Nesta </a:t>
            </a:r>
            <a:r>
              <a:rPr lang="en-US" sz="2300" dirty="0" err="1">
                <a:solidFill>
                  <a:schemeClr val="tx1"/>
                </a:solidFill>
              </a:rPr>
              <a:t>frase</a:t>
            </a:r>
            <a:r>
              <a:rPr lang="en-US" sz="2300" dirty="0">
                <a:solidFill>
                  <a:schemeClr val="tx1"/>
                </a:solidFill>
              </a:rPr>
              <a:t> a forma “I’m going to buy” </a:t>
            </a:r>
            <a:r>
              <a:rPr lang="en-US" sz="2300" dirty="0" err="1">
                <a:solidFill>
                  <a:schemeClr val="tx1"/>
                </a:solidFill>
              </a:rPr>
              <a:t>também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poderia</a:t>
            </a:r>
            <a:r>
              <a:rPr lang="en-US" sz="2300" dirty="0">
                <a:solidFill>
                  <a:schemeClr val="tx1"/>
                </a:solidFill>
              </a:rPr>
              <a:t> ser </a:t>
            </a:r>
            <a:r>
              <a:rPr lang="en-US" sz="2300" dirty="0" err="1">
                <a:solidFill>
                  <a:schemeClr val="tx1"/>
                </a:solidFill>
              </a:rPr>
              <a:t>aceita</a:t>
            </a:r>
            <a:r>
              <a:rPr lang="en-US" sz="23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12414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Present continuous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EDA66D2-5AF0-487F-B8C7-52129AAB7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8791745" cy="388620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08DE32-DA00-463D-9E00-BF5E0A22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705" y="5791200"/>
            <a:ext cx="8791745" cy="10667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300" dirty="0" err="1">
                <a:solidFill>
                  <a:schemeClr val="tx1"/>
                </a:solidFill>
              </a:rPr>
              <a:t>Quando</a:t>
            </a:r>
            <a:r>
              <a:rPr lang="en-US" sz="2300" dirty="0">
                <a:solidFill>
                  <a:schemeClr val="tx1"/>
                </a:solidFill>
              </a:rPr>
              <a:t> se </a:t>
            </a:r>
            <a:r>
              <a:rPr lang="en-US" sz="2300" dirty="0" err="1">
                <a:solidFill>
                  <a:schemeClr val="tx1"/>
                </a:solidFill>
              </a:rPr>
              <a:t>usa</a:t>
            </a:r>
            <a:r>
              <a:rPr lang="en-US" sz="2300" dirty="0">
                <a:solidFill>
                  <a:schemeClr val="tx1"/>
                </a:solidFill>
              </a:rPr>
              <a:t> “think” “guess” “probably” </a:t>
            </a:r>
            <a:r>
              <a:rPr lang="en-US" sz="2300" dirty="0" err="1">
                <a:solidFill>
                  <a:schemeClr val="tx1"/>
                </a:solidFill>
              </a:rPr>
              <a:t>não</a:t>
            </a:r>
            <a:r>
              <a:rPr lang="en-US" sz="2300" dirty="0">
                <a:solidFill>
                  <a:schemeClr val="tx1"/>
                </a:solidFill>
              </a:rPr>
              <a:t> se </a:t>
            </a:r>
            <a:r>
              <a:rPr lang="en-US" sz="2300" dirty="0" err="1">
                <a:solidFill>
                  <a:schemeClr val="tx1"/>
                </a:solidFill>
              </a:rPr>
              <a:t>tem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certeza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ou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não</a:t>
            </a:r>
            <a:r>
              <a:rPr lang="en-US" sz="2300" dirty="0">
                <a:solidFill>
                  <a:schemeClr val="tx1"/>
                </a:solidFill>
              </a:rPr>
              <a:t> se </a:t>
            </a:r>
            <a:r>
              <a:rPr lang="en-US" sz="2300" dirty="0" err="1">
                <a:solidFill>
                  <a:schemeClr val="tx1"/>
                </a:solidFill>
              </a:rPr>
              <a:t>planejou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ação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portanto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usa</a:t>
            </a:r>
            <a:r>
              <a:rPr lang="en-US" sz="2300" dirty="0">
                <a:solidFill>
                  <a:schemeClr val="tx1"/>
                </a:solidFill>
              </a:rPr>
              <a:t>-se WILL </a:t>
            </a:r>
            <a:r>
              <a:rPr lang="en-US" sz="2300" dirty="0" err="1">
                <a:solidFill>
                  <a:schemeClr val="tx1"/>
                </a:solidFill>
              </a:rPr>
              <a:t>quando</a:t>
            </a:r>
            <a:r>
              <a:rPr lang="en-US" sz="2300" dirty="0">
                <a:solidFill>
                  <a:schemeClr val="tx1"/>
                </a:solidFill>
              </a:rPr>
              <a:t> o </a:t>
            </a:r>
            <a:r>
              <a:rPr lang="en-US" sz="2300" dirty="0" err="1">
                <a:solidFill>
                  <a:schemeClr val="tx1"/>
                </a:solidFill>
              </a:rPr>
              <a:t>futuro</a:t>
            </a:r>
            <a:r>
              <a:rPr lang="en-US" sz="2300" dirty="0">
                <a:solidFill>
                  <a:schemeClr val="tx1"/>
                </a:solidFill>
              </a:rPr>
              <a:t> é </a:t>
            </a:r>
            <a:r>
              <a:rPr lang="en-US" sz="2300" dirty="0" err="1">
                <a:solidFill>
                  <a:schemeClr val="tx1"/>
                </a:solidFill>
              </a:rPr>
              <a:t>incerto</a:t>
            </a:r>
            <a:endParaRPr lang="en-U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0823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572</TotalTime>
  <Words>791</Words>
  <Application>Microsoft Office PowerPoint</Application>
  <PresentationFormat>Apresentação na tela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Candara</vt:lpstr>
      <vt:lpstr>Symbol</vt:lpstr>
      <vt:lpstr>Waveform</vt:lpstr>
      <vt:lpstr>Future Time: Present Continuous</vt:lpstr>
      <vt:lpstr>Will vs. Be Going To</vt:lpstr>
      <vt:lpstr>Present continuous vs. Be Going To</vt:lpstr>
      <vt:lpstr>Present continuous vs. Be Going To</vt:lpstr>
      <vt:lpstr>Present continuous vs. Be Going To</vt:lpstr>
      <vt:lpstr>Present continuous vs. Be Going To</vt:lpstr>
      <vt:lpstr>Present continuous vs. Be Going To</vt:lpstr>
      <vt:lpstr>Present continuous vs. Be Going To</vt:lpstr>
      <vt:lpstr>Present continuous vs. Be Going To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Time: Be Going To, Will, and the Present Continuous</dc:title>
  <dc:creator>Elba</dc:creator>
  <cp:lastModifiedBy>Cristiane de Brito Cruz</cp:lastModifiedBy>
  <cp:revision>141</cp:revision>
  <dcterms:created xsi:type="dcterms:W3CDTF">2015-02-16T16:48:41Z</dcterms:created>
  <dcterms:modified xsi:type="dcterms:W3CDTF">2020-11-18T14:43:08Z</dcterms:modified>
</cp:coreProperties>
</file>