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1" r:id="rId3"/>
    <p:sldId id="285" r:id="rId4"/>
    <p:sldId id="287" r:id="rId5"/>
    <p:sldId id="290" r:id="rId6"/>
    <p:sldId id="291" r:id="rId7"/>
    <p:sldId id="293" r:id="rId8"/>
    <p:sldId id="294" r:id="rId9"/>
    <p:sldId id="299" r:id="rId10"/>
    <p:sldId id="302" r:id="rId11"/>
    <p:sldId id="295" r:id="rId12"/>
    <p:sldId id="301" r:id="rId13"/>
    <p:sldId id="300" r:id="rId14"/>
    <p:sldId id="297" r:id="rId15"/>
    <p:sldId id="305" r:id="rId16"/>
    <p:sldId id="306" r:id="rId17"/>
    <p:sldId id="308" r:id="rId18"/>
    <p:sldId id="303" r:id="rId19"/>
    <p:sldId id="307" r:id="rId20"/>
    <p:sldId id="310" r:id="rId21"/>
    <p:sldId id="309" r:id="rId22"/>
    <p:sldId id="30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B817053-A094-4958-B699-08CFD06BEE3C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646F10F-8F1E-4B09-A49D-321AE69F1C68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f.com.br/guia-de-ingles/gramatica-inglesa/simple-present-com-sentido-futuro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f.com.br/guia-de-ingles/gramatica-inglesa/simple-present-com-sentido-futuro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8077200" cy="10943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Future Time: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Simple Present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473200"/>
          </a:xfrm>
        </p:spPr>
        <p:txBody>
          <a:bodyPr>
            <a:normAutofit/>
          </a:bodyPr>
          <a:lstStyle/>
          <a:p>
            <a:r>
              <a:rPr lang="en-US" sz="3500" b="1" dirty="0"/>
              <a:t>Teacher Cristiane Cruz</a:t>
            </a:r>
          </a:p>
        </p:txBody>
      </p:sp>
    </p:spTree>
    <p:extLst>
      <p:ext uri="{BB962C8B-B14F-4D97-AF65-F5344CB8AC3E}">
        <p14:creationId xmlns:p14="http://schemas.microsoft.com/office/powerpoint/2010/main" val="694152173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Train Leaves at Eight (기차는 8시에 떠나네) / Mikis Theodorakis - Guitar  (Fingerstyle) Cover - YouTube">
            <a:extLst>
              <a:ext uri="{FF2B5EF4-FFF2-40B4-BE49-F238E27FC236}">
                <a16:creationId xmlns:a16="http://schemas.microsoft.com/office/drawing/2014/main" id="{9ACD7086-070C-4227-9C5A-B4D0BD12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19275"/>
            <a:ext cx="8686800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EEAEB03-0681-4137-9130-D02A2E4C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755718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C99B62-C729-4411-A637-FE21BEC9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4203895" cy="64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75BE3F0-FB94-49D0-9E77-61AE79FF0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28600"/>
            <a:ext cx="4203895" cy="64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45333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Simple Present </a:t>
            </a:r>
            <a:endParaRPr lang="en-US" dirty="0"/>
          </a:p>
        </p:txBody>
      </p:sp>
      <p:pic>
        <p:nvPicPr>
          <p:cNvPr id="3074" name="Picture 2" descr="Me Our Plane Takes Off at 1 Pm So I'll Sleep in a Little Mom at 5 Am Wake  the Fuck Up Happens to All of Us | 5 AM Meme on ME.ME">
            <a:extLst>
              <a:ext uri="{FF2B5EF4-FFF2-40B4-BE49-F238E27FC236}">
                <a16:creationId xmlns:a16="http://schemas.microsoft.com/office/drawing/2014/main" id="{825FEDF2-6822-4E92-BA6E-EA1A324C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62351"/>
            <a:ext cx="5029200" cy="49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5187936-697A-49BC-A632-FD4A53860E52}"/>
              </a:ext>
            </a:extLst>
          </p:cNvPr>
          <p:cNvSpPr txBox="1">
            <a:spLocks/>
          </p:cNvSpPr>
          <p:nvPr/>
        </p:nvSpPr>
        <p:spPr>
          <a:xfrm>
            <a:off x="5486400" y="2285999"/>
            <a:ext cx="3352800" cy="4419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i="1" dirty="0">
                <a:solidFill>
                  <a:srgbClr val="FF0000"/>
                </a:solidFill>
              </a:rPr>
              <a:t>takes</a:t>
            </a:r>
            <a:r>
              <a:rPr lang="en-US" sz="3500" b="1" i="1" dirty="0">
                <a:solidFill>
                  <a:schemeClr val="tx1"/>
                </a:solidFill>
              </a:rPr>
              <a:t> off at 1pm.</a:t>
            </a:r>
            <a:endParaRPr lang="en-US" sz="3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38016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Simple Present </a:t>
            </a:r>
            <a:endParaRPr lang="en-US" dirty="0"/>
          </a:p>
        </p:txBody>
      </p:sp>
      <p:pic>
        <p:nvPicPr>
          <p:cNvPr id="2050" name="Picture 2" descr="Town of Newton">
            <a:extLst>
              <a:ext uri="{FF2B5EF4-FFF2-40B4-BE49-F238E27FC236}">
                <a16:creationId xmlns:a16="http://schemas.microsoft.com/office/drawing/2014/main" id="{6C8A1096-7A4B-4FD7-B405-FC19BF145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5394" r="6934" b="9050"/>
          <a:stretch/>
        </p:blipFill>
        <p:spPr bwMode="auto">
          <a:xfrm>
            <a:off x="228600" y="1591055"/>
            <a:ext cx="8686800" cy="481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242638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5BC9570-3B44-4C38-9430-FA798EA3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DE4661-4260-448F-9347-52ACFB8D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2" y="228600"/>
            <a:ext cx="4267200" cy="64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57313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NGO at Holy Family - St. Augustine Health Ministries">
            <a:extLst>
              <a:ext uri="{FF2B5EF4-FFF2-40B4-BE49-F238E27FC236}">
                <a16:creationId xmlns:a16="http://schemas.microsoft.com/office/drawing/2014/main" id="{E588C97E-96D6-479C-B0AE-A55A9955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599"/>
            <a:ext cx="4267200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T. PADDY'S DAY LUNCH – Still being Held Starts at Noon Until it runs out |  VVA Chapter 528">
            <a:extLst>
              <a:ext uri="{FF2B5EF4-FFF2-40B4-BE49-F238E27FC236}">
                <a16:creationId xmlns:a16="http://schemas.microsoft.com/office/drawing/2014/main" id="{D15DBEA6-1B48-48B1-B93B-3439C7C8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579" y="228599"/>
            <a:ext cx="4267200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447912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n Search of the Best Hilton Head Breakfast — Watusi Cafe &amp; Coffee Bar">
            <a:extLst>
              <a:ext uri="{FF2B5EF4-FFF2-40B4-BE49-F238E27FC236}">
                <a16:creationId xmlns:a16="http://schemas.microsoft.com/office/drawing/2014/main" id="{781F90AA-6A1B-4725-A54B-EF9DF0C5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67221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os and Cons of Early Morning and Late Night Flights - Wendy Perrin">
            <a:extLst>
              <a:ext uri="{FF2B5EF4-FFF2-40B4-BE49-F238E27FC236}">
                <a16:creationId xmlns:a16="http://schemas.microsoft.com/office/drawing/2014/main" id="{7DC6EA17-A0EE-495E-B837-250B4406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3752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378147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EEAEB03-0681-4137-9130-D02A2E4C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4" name="Picture 4" descr="New Sunday Brunch, Anthony's Fish Grotto, La Jolla, CA">
            <a:extLst>
              <a:ext uri="{FF2B5EF4-FFF2-40B4-BE49-F238E27FC236}">
                <a16:creationId xmlns:a16="http://schemas.microsoft.com/office/drawing/2014/main" id="{E3B242FC-F823-4AB5-891E-65C4192E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4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34672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EEAEB03-0681-4137-9130-D02A2E4C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dinner | Christ Presbyterian Church | Madison, WI">
            <a:extLst>
              <a:ext uri="{FF2B5EF4-FFF2-40B4-BE49-F238E27FC236}">
                <a16:creationId xmlns:a16="http://schemas.microsoft.com/office/drawing/2014/main" id="{4D39D25A-B5F2-453B-A7C2-6CF0EA76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10721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025" y="1752600"/>
            <a:ext cx="8715375" cy="4953000"/>
          </a:xfrm>
        </p:spPr>
        <p:txBody>
          <a:bodyPr>
            <a:noAutofit/>
          </a:bodyPr>
          <a:lstStyle/>
          <a:p>
            <a:r>
              <a:rPr lang="en-US" sz="2100" b="1" dirty="0">
                <a:highlight>
                  <a:srgbClr val="00FFFF"/>
                </a:highlight>
              </a:rPr>
              <a:t>Predictions (</a:t>
            </a:r>
            <a:r>
              <a:rPr lang="en-US" sz="2100" b="1" dirty="0" err="1">
                <a:highlight>
                  <a:srgbClr val="00FFFF"/>
                </a:highlight>
              </a:rPr>
              <a:t>Previsões</a:t>
            </a:r>
            <a:r>
              <a:rPr lang="en-US" sz="2100" b="1" dirty="0">
                <a:highlight>
                  <a:srgbClr val="00FFFF"/>
                </a:highlight>
              </a:rPr>
              <a:t>)</a:t>
            </a:r>
            <a:endParaRPr lang="en-US" sz="2100" b="1" i="1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en-US" sz="2100" b="1" dirty="0">
                <a:highlight>
                  <a:srgbClr val="FFFF00"/>
                </a:highlight>
              </a:rPr>
              <a:t>Will</a:t>
            </a:r>
            <a:r>
              <a:rPr lang="en-US" sz="2100" dirty="0"/>
              <a:t> – </a:t>
            </a:r>
            <a:r>
              <a:rPr lang="en-US" sz="2100" dirty="0" err="1"/>
              <a:t>sem</a:t>
            </a:r>
            <a:r>
              <a:rPr lang="en-US" sz="2100" dirty="0"/>
              <a:t> </a:t>
            </a:r>
            <a:r>
              <a:rPr lang="en-US" sz="2100" dirty="0" err="1"/>
              <a:t>evidências</a:t>
            </a:r>
            <a:endParaRPr lang="en-US" sz="2100" dirty="0"/>
          </a:p>
          <a:p>
            <a:pPr marL="0" indent="0">
              <a:buNone/>
            </a:pPr>
            <a:r>
              <a:rPr lang="en-US" sz="2100" b="1" dirty="0">
                <a:highlight>
                  <a:srgbClr val="FFFF00"/>
                </a:highlight>
              </a:rPr>
              <a:t>Be going to </a:t>
            </a:r>
            <a:r>
              <a:rPr lang="en-US" sz="2100" dirty="0"/>
              <a:t>– com </a:t>
            </a:r>
            <a:r>
              <a:rPr lang="en-US" sz="2100" dirty="0" err="1"/>
              <a:t>alguma</a:t>
            </a:r>
            <a:r>
              <a:rPr lang="en-US" sz="2100" dirty="0"/>
              <a:t> </a:t>
            </a:r>
            <a:r>
              <a:rPr lang="en-US" sz="2100" dirty="0" err="1"/>
              <a:t>evidência</a:t>
            </a:r>
            <a:r>
              <a:rPr lang="en-US" sz="2100" dirty="0"/>
              <a:t> (</a:t>
            </a:r>
            <a:r>
              <a:rPr lang="en-US" sz="2100" dirty="0" err="1"/>
              <a:t>física</a:t>
            </a:r>
            <a:r>
              <a:rPr lang="en-US" sz="2100" dirty="0"/>
              <a:t>, visual, etc.)</a:t>
            </a:r>
          </a:p>
          <a:p>
            <a:pPr marL="0" indent="0">
              <a:buNone/>
            </a:pPr>
            <a:endParaRPr lang="en-US" sz="2100" dirty="0"/>
          </a:p>
          <a:p>
            <a:r>
              <a:rPr lang="en-US" sz="2000" b="1" dirty="0" err="1">
                <a:highlight>
                  <a:srgbClr val="00FFFF"/>
                </a:highlight>
              </a:rPr>
              <a:t>Decisões</a:t>
            </a:r>
            <a:r>
              <a:rPr lang="en-US" sz="2000" b="1" dirty="0">
                <a:highlight>
                  <a:srgbClr val="00FFFF"/>
                </a:highlight>
              </a:rPr>
              <a:t> </a:t>
            </a:r>
            <a:r>
              <a:rPr lang="en-US" sz="2000" b="1" dirty="0" err="1">
                <a:highlight>
                  <a:srgbClr val="00FFFF"/>
                </a:highlight>
              </a:rPr>
              <a:t>rápidas</a:t>
            </a:r>
            <a:r>
              <a:rPr lang="en-US" sz="2000" b="1" dirty="0">
                <a:highlight>
                  <a:srgbClr val="00FFFF"/>
                </a:highlight>
              </a:rPr>
              <a:t> e </a:t>
            </a:r>
            <a:r>
              <a:rPr lang="en-US" sz="2000" b="1" dirty="0" err="1">
                <a:highlight>
                  <a:srgbClr val="00FFFF"/>
                </a:highlight>
              </a:rPr>
              <a:t>planos</a:t>
            </a:r>
            <a:r>
              <a:rPr lang="en-US" sz="2000" b="1" dirty="0">
                <a:highlight>
                  <a:srgbClr val="00FFFF"/>
                </a:highlight>
              </a:rPr>
              <a:t> </a:t>
            </a:r>
            <a:r>
              <a:rPr lang="en-US" sz="2000" b="1" dirty="0" err="1">
                <a:highlight>
                  <a:srgbClr val="00FFFF"/>
                </a:highlight>
              </a:rPr>
              <a:t>pré-estabelescidos</a:t>
            </a:r>
            <a:r>
              <a:rPr lang="en-US" sz="2000" b="1" dirty="0">
                <a:highlight>
                  <a:srgbClr val="00FFFF"/>
                </a:highlight>
              </a:rPr>
              <a:t>: 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FFFF00"/>
                </a:highlight>
              </a:rPr>
              <a:t>Will</a:t>
            </a:r>
            <a:r>
              <a:rPr lang="en-US" sz="2000" dirty="0"/>
              <a:t> – </a:t>
            </a:r>
            <a:r>
              <a:rPr lang="en-US" sz="2000" dirty="0" err="1"/>
              <a:t>decisão</a:t>
            </a:r>
            <a:r>
              <a:rPr lang="en-US" sz="2000" dirty="0"/>
              <a:t> </a:t>
            </a:r>
            <a:r>
              <a:rPr lang="en-US" sz="2000" dirty="0" err="1"/>
              <a:t>rápida</a:t>
            </a:r>
            <a:r>
              <a:rPr lang="en-US" sz="2000" dirty="0"/>
              <a:t> (</a:t>
            </a:r>
            <a:r>
              <a:rPr lang="en-US" sz="2000" dirty="0" err="1"/>
              <a:t>tomada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hora), </a:t>
            </a:r>
            <a:r>
              <a:rPr lang="en-US" sz="2000" dirty="0" err="1"/>
              <a:t>decisão</a:t>
            </a:r>
            <a:r>
              <a:rPr lang="en-US" sz="2000" dirty="0"/>
              <a:t> no </a:t>
            </a:r>
            <a:r>
              <a:rPr lang="en-US" sz="2000" dirty="0" err="1"/>
              <a:t>presente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FFFF00"/>
                </a:highlight>
              </a:rPr>
              <a:t>Be going to </a:t>
            </a:r>
            <a:r>
              <a:rPr lang="en-US" sz="2000" dirty="0"/>
              <a:t>– </a:t>
            </a:r>
            <a:r>
              <a:rPr lang="en-US" sz="2000" dirty="0" err="1"/>
              <a:t>quando</a:t>
            </a:r>
            <a:r>
              <a:rPr lang="en-US" sz="2000" dirty="0"/>
              <a:t> a </a:t>
            </a:r>
            <a:r>
              <a:rPr lang="en-US" sz="2000" dirty="0" err="1"/>
              <a:t>ação</a:t>
            </a:r>
            <a:r>
              <a:rPr lang="en-US" sz="2000" dirty="0"/>
              <a:t> </a:t>
            </a:r>
            <a:r>
              <a:rPr lang="en-US" sz="2000" dirty="0" err="1"/>
              <a:t>foi</a:t>
            </a:r>
            <a:r>
              <a:rPr lang="en-US" sz="2000" dirty="0"/>
              <a:t> </a:t>
            </a:r>
            <a:r>
              <a:rPr lang="en-US" sz="2000" dirty="0" err="1"/>
              <a:t>planejada</a:t>
            </a:r>
            <a:r>
              <a:rPr lang="en-US" sz="2000" dirty="0"/>
              <a:t> antes, </a:t>
            </a:r>
            <a:r>
              <a:rPr lang="en-US" sz="2000" dirty="0" err="1"/>
              <a:t>decisão</a:t>
            </a:r>
            <a:r>
              <a:rPr lang="en-US" sz="2000" dirty="0"/>
              <a:t> no </a:t>
            </a:r>
            <a:r>
              <a:rPr lang="en-US" sz="2000" dirty="0" err="1"/>
              <a:t>passado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 err="1">
                <a:highlight>
                  <a:srgbClr val="00FFFF"/>
                </a:highlight>
              </a:rPr>
              <a:t>Promessa</a:t>
            </a:r>
            <a:r>
              <a:rPr lang="en-US" sz="2000" b="1" dirty="0">
                <a:highlight>
                  <a:srgbClr val="00FFFF"/>
                </a:highlight>
              </a:rPr>
              <a:t> x </a:t>
            </a:r>
            <a:r>
              <a:rPr lang="en-US" sz="2000" b="1" dirty="0" err="1">
                <a:highlight>
                  <a:srgbClr val="00FFFF"/>
                </a:highlight>
              </a:rPr>
              <a:t>planos</a:t>
            </a:r>
            <a:r>
              <a:rPr lang="en-US" sz="2000" b="1" dirty="0">
                <a:highlight>
                  <a:srgbClr val="00FFFF"/>
                </a:highlight>
              </a:rPr>
              <a:t>: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FFFF00"/>
                </a:highlight>
              </a:rPr>
              <a:t>Will</a:t>
            </a:r>
            <a:r>
              <a:rPr lang="en-US" sz="2000" b="1" dirty="0"/>
              <a:t> – </a:t>
            </a:r>
            <a:r>
              <a:rPr lang="en-US" sz="2000" dirty="0" err="1"/>
              <a:t>promessas</a:t>
            </a:r>
            <a:r>
              <a:rPr lang="en-US" sz="2000" dirty="0"/>
              <a:t>, algo que </a:t>
            </a:r>
            <a:r>
              <a:rPr lang="en-US" sz="2000" dirty="0" err="1"/>
              <a:t>você</a:t>
            </a:r>
            <a:r>
              <a:rPr lang="en-US" sz="2000" dirty="0"/>
              <a:t> </a:t>
            </a:r>
            <a:r>
              <a:rPr lang="en-US" sz="2000" dirty="0" err="1"/>
              <a:t>tem</a:t>
            </a:r>
            <a:r>
              <a:rPr lang="en-US" sz="2000" dirty="0"/>
              <a:t> </a:t>
            </a:r>
            <a:r>
              <a:rPr lang="en-US" sz="2000" dirty="0" err="1"/>
              <a:t>intenção</a:t>
            </a:r>
            <a:r>
              <a:rPr lang="en-US" sz="2000" dirty="0"/>
              <a:t>, mas </a:t>
            </a:r>
            <a:r>
              <a:rPr lang="en-US" sz="2000" dirty="0" err="1"/>
              <a:t>não</a:t>
            </a:r>
            <a:r>
              <a:rPr lang="en-US" sz="2000" dirty="0"/>
              <a:t> se </a:t>
            </a:r>
            <a:r>
              <a:rPr lang="en-US" sz="2000" dirty="0" err="1"/>
              <a:t>organizou</a:t>
            </a:r>
            <a:r>
              <a:rPr lang="en-US" sz="2000" dirty="0"/>
              <a:t> </a:t>
            </a:r>
            <a:r>
              <a:rPr lang="en-US" sz="2000" dirty="0" err="1"/>
              <a:t>ainda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b="1" dirty="0">
                <a:highlight>
                  <a:srgbClr val="FFFF00"/>
                </a:highlight>
              </a:rPr>
              <a:t>Be going to </a:t>
            </a:r>
            <a:r>
              <a:rPr lang="en-US" sz="2000" dirty="0"/>
              <a:t>– </a:t>
            </a:r>
            <a:r>
              <a:rPr lang="en-US" sz="2000" dirty="0" err="1"/>
              <a:t>intenção</a:t>
            </a:r>
            <a:r>
              <a:rPr lang="en-US" sz="2000" dirty="0"/>
              <a:t>, mas que </a:t>
            </a:r>
            <a:r>
              <a:rPr lang="en-US" sz="2000" dirty="0" err="1"/>
              <a:t>você</a:t>
            </a:r>
            <a:r>
              <a:rPr lang="en-US" sz="2000" dirty="0"/>
              <a:t> </a:t>
            </a:r>
            <a:r>
              <a:rPr lang="en-US" sz="2000" dirty="0" err="1"/>
              <a:t>já</a:t>
            </a:r>
            <a:r>
              <a:rPr lang="en-US" sz="2000" dirty="0"/>
              <a:t> se </a:t>
            </a:r>
            <a:r>
              <a:rPr lang="en-US" sz="2000" dirty="0" err="1"/>
              <a:t>organizou</a:t>
            </a:r>
            <a:r>
              <a:rPr lang="en-US" sz="2000" dirty="0"/>
              <a:t> </a:t>
            </a:r>
            <a:r>
              <a:rPr lang="en-US" sz="2000" dirty="0" err="1"/>
              <a:t>previamente</a:t>
            </a:r>
            <a:r>
              <a:rPr lang="en-US" sz="2000" dirty="0"/>
              <a:t>, algo dado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certo</a:t>
            </a:r>
            <a:r>
              <a:rPr lang="en-US" sz="2000" dirty="0"/>
              <a:t> de ser </a:t>
            </a:r>
            <a:r>
              <a:rPr lang="en-US" sz="2000" dirty="0" err="1"/>
              <a:t>feito</a:t>
            </a:r>
            <a:r>
              <a:rPr lang="en-US" sz="2000" dirty="0"/>
              <a:t>. </a:t>
            </a:r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tx1"/>
                </a:solidFill>
              </a:rPr>
              <a:t>Will </a:t>
            </a:r>
            <a:r>
              <a:rPr lang="en-US" dirty="0"/>
              <a:t>vs. </a:t>
            </a:r>
            <a:r>
              <a:rPr lang="en-US" b="1" i="1" dirty="0">
                <a:solidFill>
                  <a:schemeClr val="tx1"/>
                </a:solidFill>
              </a:rPr>
              <a:t>Be Going To</a:t>
            </a:r>
          </a:p>
        </p:txBody>
      </p:sp>
    </p:spTree>
    <p:extLst>
      <p:ext uri="{BB962C8B-B14F-4D97-AF65-F5344CB8AC3E}">
        <p14:creationId xmlns:p14="http://schemas.microsoft.com/office/powerpoint/2010/main" val="2877505301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EEAEB03-0681-4137-9130-D02A2E4C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4" name="Picture 2" descr="Melbourne on Transit: Timetable Tuesday #86: Melbourne's COVID-19 curfew  timetables">
            <a:extLst>
              <a:ext uri="{FF2B5EF4-FFF2-40B4-BE49-F238E27FC236}">
                <a16:creationId xmlns:a16="http://schemas.microsoft.com/office/drawing/2014/main" id="{E7FCE58F-7B48-42AC-9AC7-D9321849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001347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EEAEB03-0681-4137-9130-D02A2E4C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 descr="Train departures out of Laredo TX - Newspapers.com">
            <a:extLst>
              <a:ext uri="{FF2B5EF4-FFF2-40B4-BE49-F238E27FC236}">
                <a16:creationId xmlns:a16="http://schemas.microsoft.com/office/drawing/2014/main" id="{747EB406-98C2-4B5A-8F4F-D33A1A3B0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3"/>
          <a:stretch/>
        </p:blipFill>
        <p:spPr bwMode="auto">
          <a:xfrm>
            <a:off x="150813" y="203981"/>
            <a:ext cx="442118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in departures out of Laredo TX - Newspapers.com">
            <a:extLst>
              <a:ext uri="{FF2B5EF4-FFF2-40B4-BE49-F238E27FC236}">
                <a16:creationId xmlns:a16="http://schemas.microsoft.com/office/drawing/2014/main" id="{27F733BB-EC05-4B2D-819C-D7403E794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8"/>
          <a:stretch/>
        </p:blipFill>
        <p:spPr bwMode="auto">
          <a:xfrm>
            <a:off x="4572000" y="3714633"/>
            <a:ext cx="4421187" cy="29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56044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EEAEB03-0681-4137-9130-D02A2E4C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Turkish Student Association">
            <a:extLst>
              <a:ext uri="{FF2B5EF4-FFF2-40B4-BE49-F238E27FC236}">
                <a16:creationId xmlns:a16="http://schemas.microsoft.com/office/drawing/2014/main" id="{66C05413-6792-4E85-99BC-EF42AAFE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201938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550" y="2209800"/>
            <a:ext cx="8724900" cy="4419600"/>
          </a:xfrm>
        </p:spPr>
        <p:txBody>
          <a:bodyPr>
            <a:noAutofit/>
          </a:bodyPr>
          <a:lstStyle/>
          <a:p>
            <a:r>
              <a:rPr lang="en-US" sz="2200" b="1" dirty="0" err="1">
                <a:highlight>
                  <a:srgbClr val="00FFFF"/>
                </a:highlight>
              </a:rPr>
              <a:t>Ações</a:t>
            </a:r>
            <a:r>
              <a:rPr lang="en-US" sz="2200" b="1" dirty="0">
                <a:highlight>
                  <a:srgbClr val="00FFFF"/>
                </a:highlight>
              </a:rPr>
              <a:t> </a:t>
            </a:r>
            <a:r>
              <a:rPr lang="en-US" sz="2200" b="1" dirty="0" err="1">
                <a:highlight>
                  <a:srgbClr val="00FFFF"/>
                </a:highlight>
              </a:rPr>
              <a:t>planejadas</a:t>
            </a:r>
            <a:r>
              <a:rPr lang="en-US" sz="2200" b="1" dirty="0">
                <a:highlight>
                  <a:srgbClr val="00FFFF"/>
                </a:highlight>
              </a:rPr>
              <a:t> por </a:t>
            </a:r>
            <a:r>
              <a:rPr lang="en-US" sz="2200" b="1" dirty="0" err="1">
                <a:highlight>
                  <a:srgbClr val="00FFFF"/>
                </a:highlight>
              </a:rPr>
              <a:t>você</a:t>
            </a:r>
            <a:r>
              <a:rPr lang="en-US" sz="2200" b="1" dirty="0">
                <a:highlight>
                  <a:srgbClr val="00FFFF"/>
                </a:highlight>
              </a:rPr>
              <a:t> (</a:t>
            </a:r>
            <a:r>
              <a:rPr lang="en-US" sz="2200" b="1" dirty="0" err="1">
                <a:highlight>
                  <a:srgbClr val="00FFFF"/>
                </a:highlight>
              </a:rPr>
              <a:t>ou</a:t>
            </a:r>
            <a:r>
              <a:rPr lang="en-US" sz="2200" b="1" dirty="0">
                <a:highlight>
                  <a:srgbClr val="00FFFF"/>
                </a:highlight>
              </a:rPr>
              <a:t> </a:t>
            </a:r>
            <a:r>
              <a:rPr lang="en-US" sz="2200" b="1" dirty="0" err="1">
                <a:highlight>
                  <a:srgbClr val="00FFFF"/>
                </a:highlight>
              </a:rPr>
              <a:t>outras</a:t>
            </a:r>
            <a:r>
              <a:rPr lang="en-US" sz="2200" b="1" dirty="0">
                <a:highlight>
                  <a:srgbClr val="00FFFF"/>
                </a:highlight>
              </a:rPr>
              <a:t> </a:t>
            </a:r>
            <a:r>
              <a:rPr lang="en-US" sz="2200" b="1" dirty="0" err="1">
                <a:highlight>
                  <a:srgbClr val="00FFFF"/>
                </a:highlight>
              </a:rPr>
              <a:t>pessoas</a:t>
            </a:r>
            <a:r>
              <a:rPr lang="en-US" sz="2200" b="1" dirty="0">
                <a:highlight>
                  <a:srgbClr val="00FFFF"/>
                </a:highlight>
              </a:rPr>
              <a:t>) x </a:t>
            </a:r>
            <a:r>
              <a:rPr lang="en-US" sz="2200" b="1" dirty="0" err="1">
                <a:highlight>
                  <a:srgbClr val="00FFFF"/>
                </a:highlight>
              </a:rPr>
              <a:t>ações</a:t>
            </a:r>
            <a:r>
              <a:rPr lang="en-US" sz="2200" b="1" dirty="0">
                <a:highlight>
                  <a:srgbClr val="00FFFF"/>
                </a:highlight>
              </a:rPr>
              <a:t> </a:t>
            </a:r>
            <a:r>
              <a:rPr lang="en-US" sz="2200" b="1" dirty="0" err="1">
                <a:highlight>
                  <a:srgbClr val="00FFFF"/>
                </a:highlight>
              </a:rPr>
              <a:t>planejadas</a:t>
            </a:r>
            <a:r>
              <a:rPr lang="en-US" sz="2200" b="1" dirty="0">
                <a:highlight>
                  <a:srgbClr val="00FFFF"/>
                </a:highlight>
              </a:rPr>
              <a:t> junto com </a:t>
            </a:r>
            <a:r>
              <a:rPr lang="en-US" sz="2200" b="1" dirty="0" err="1">
                <a:highlight>
                  <a:srgbClr val="00FFFF"/>
                </a:highlight>
              </a:rPr>
              <a:t>outras</a:t>
            </a:r>
            <a:r>
              <a:rPr lang="en-US" sz="2200" b="1" dirty="0">
                <a:highlight>
                  <a:srgbClr val="00FFFF"/>
                </a:highlight>
              </a:rPr>
              <a:t> </a:t>
            </a:r>
            <a:r>
              <a:rPr lang="en-US" sz="2200" b="1" dirty="0" err="1">
                <a:highlight>
                  <a:srgbClr val="00FFFF"/>
                </a:highlight>
              </a:rPr>
              <a:t>pessoas</a:t>
            </a:r>
            <a:r>
              <a:rPr lang="en-US" sz="2200" b="1" dirty="0">
                <a:highlight>
                  <a:srgbClr val="00FFFF"/>
                </a:highlight>
              </a:rPr>
              <a:t> (</a:t>
            </a:r>
            <a:r>
              <a:rPr lang="en-US" sz="2200" b="1" dirty="0" err="1">
                <a:highlight>
                  <a:srgbClr val="00FFFF"/>
                </a:highlight>
              </a:rPr>
              <a:t>atividades</a:t>
            </a:r>
            <a:r>
              <a:rPr lang="en-US" sz="2200" b="1" dirty="0">
                <a:highlight>
                  <a:srgbClr val="00FFFF"/>
                </a:highlight>
              </a:rPr>
              <a:t> de </a:t>
            </a:r>
            <a:r>
              <a:rPr lang="en-US" sz="2200" b="1" dirty="0" err="1">
                <a:highlight>
                  <a:srgbClr val="00FFFF"/>
                </a:highlight>
              </a:rPr>
              <a:t>comum</a:t>
            </a:r>
            <a:r>
              <a:rPr lang="en-US" sz="2200" b="1" dirty="0">
                <a:highlight>
                  <a:srgbClr val="00FFFF"/>
                </a:highlight>
              </a:rPr>
              <a:t> </a:t>
            </a:r>
            <a:r>
              <a:rPr lang="en-US" sz="2200" b="1" dirty="0" err="1">
                <a:highlight>
                  <a:srgbClr val="00FFFF"/>
                </a:highlight>
              </a:rPr>
              <a:t>acordo</a:t>
            </a:r>
            <a:r>
              <a:rPr lang="en-US" sz="2200" b="1" dirty="0">
                <a:highlight>
                  <a:srgbClr val="00FFFF"/>
                </a:highlight>
              </a:rPr>
              <a:t>)</a:t>
            </a:r>
          </a:p>
          <a:p>
            <a:pPr marL="0" indent="0">
              <a:buNone/>
            </a:pPr>
            <a:r>
              <a:rPr lang="en-US" sz="2200" b="1" dirty="0">
                <a:highlight>
                  <a:srgbClr val="FFFF00"/>
                </a:highlight>
              </a:rPr>
              <a:t>Be going to </a:t>
            </a:r>
            <a:r>
              <a:rPr lang="en-US" sz="2200" dirty="0"/>
              <a:t>– </a:t>
            </a:r>
            <a:r>
              <a:rPr lang="en-US" sz="2200" dirty="0" err="1"/>
              <a:t>você</a:t>
            </a:r>
            <a:r>
              <a:rPr lang="en-US" sz="2200" dirty="0"/>
              <a:t> </a:t>
            </a:r>
            <a:r>
              <a:rPr lang="en-US" sz="2200" dirty="0" err="1"/>
              <a:t>planejou</a:t>
            </a:r>
            <a:r>
              <a:rPr lang="en-US" sz="2200" dirty="0"/>
              <a:t> e </a:t>
            </a:r>
            <a:r>
              <a:rPr lang="en-US" sz="2200" dirty="0" err="1"/>
              <a:t>não</a:t>
            </a:r>
            <a:r>
              <a:rPr lang="en-US" sz="2200" dirty="0"/>
              <a:t> </a:t>
            </a:r>
            <a:r>
              <a:rPr lang="en-US" sz="2200" dirty="0" err="1"/>
              <a:t>sabemos</a:t>
            </a:r>
            <a:r>
              <a:rPr lang="en-US" sz="2200" dirty="0"/>
              <a:t> se a(s) </a:t>
            </a:r>
            <a:r>
              <a:rPr lang="en-US" sz="2200" dirty="0" err="1"/>
              <a:t>outra</a:t>
            </a:r>
            <a:r>
              <a:rPr lang="en-US" sz="2200" dirty="0"/>
              <a:t>(s) </a:t>
            </a:r>
            <a:r>
              <a:rPr lang="en-US" sz="2200" dirty="0" err="1"/>
              <a:t>pessoa</a:t>
            </a:r>
            <a:r>
              <a:rPr lang="en-US" sz="2200" dirty="0"/>
              <a:t>(s) </a:t>
            </a:r>
            <a:r>
              <a:rPr lang="en-US" sz="2200" dirty="0" err="1"/>
              <a:t>sabem</a:t>
            </a:r>
            <a:r>
              <a:rPr lang="en-US" sz="2200" dirty="0"/>
              <a:t> do que </a:t>
            </a:r>
            <a:r>
              <a:rPr lang="en-US" sz="2200" dirty="0" err="1"/>
              <a:t>vai</a:t>
            </a:r>
            <a:r>
              <a:rPr lang="en-US" sz="2200" dirty="0"/>
              <a:t> </a:t>
            </a:r>
            <a:r>
              <a:rPr lang="en-US" sz="2200" dirty="0" err="1"/>
              <a:t>acontecer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b="1" dirty="0">
                <a:highlight>
                  <a:srgbClr val="FFFF00"/>
                </a:highlight>
              </a:rPr>
              <a:t>Present continuous </a:t>
            </a:r>
            <a:r>
              <a:rPr lang="en-US" sz="2200" dirty="0"/>
              <a:t>– </a:t>
            </a:r>
            <a:r>
              <a:rPr lang="en-US" sz="2200" dirty="0" err="1"/>
              <a:t>você</a:t>
            </a:r>
            <a:r>
              <a:rPr lang="en-US" sz="2200" dirty="0"/>
              <a:t> </a:t>
            </a:r>
            <a:r>
              <a:rPr lang="en-US" sz="2200" dirty="0" err="1"/>
              <a:t>planejou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conjunto com a(s) </a:t>
            </a:r>
            <a:r>
              <a:rPr lang="en-US" sz="2200" dirty="0" err="1"/>
              <a:t>outra</a:t>
            </a:r>
            <a:r>
              <a:rPr lang="en-US" sz="2200" dirty="0"/>
              <a:t>(s) </a:t>
            </a:r>
            <a:r>
              <a:rPr lang="en-US" sz="2200" dirty="0" err="1"/>
              <a:t>pessoa</a:t>
            </a:r>
            <a:r>
              <a:rPr lang="en-US" sz="2200" dirty="0"/>
              <a:t>(s) (</a:t>
            </a:r>
            <a:r>
              <a:rPr lang="en-US" sz="2200" dirty="0" err="1"/>
              <a:t>obs</a:t>
            </a:r>
            <a:r>
              <a:rPr lang="en-US" sz="2200" dirty="0"/>
              <a:t>: o </a:t>
            </a:r>
            <a:r>
              <a:rPr lang="en-US" sz="2200" dirty="0" err="1"/>
              <a:t>uso</a:t>
            </a:r>
            <a:r>
              <a:rPr lang="en-US" sz="2200" dirty="0"/>
              <a:t> de </a:t>
            </a:r>
            <a:r>
              <a:rPr lang="en-US" sz="2200" dirty="0" err="1"/>
              <a:t>expressões</a:t>
            </a:r>
            <a:r>
              <a:rPr lang="en-US" sz="2200" dirty="0"/>
              <a:t> que </a:t>
            </a:r>
            <a:r>
              <a:rPr lang="en-US" sz="2200" dirty="0" err="1"/>
              <a:t>indiquem</a:t>
            </a:r>
            <a:r>
              <a:rPr lang="en-US" sz="2200" dirty="0"/>
              <a:t> future é </a:t>
            </a:r>
            <a:r>
              <a:rPr lang="en-US" sz="2200" dirty="0" err="1"/>
              <a:t>obrigatório</a:t>
            </a:r>
            <a:r>
              <a:rPr lang="en-US" sz="2200" dirty="0"/>
              <a:t>).</a:t>
            </a:r>
          </a:p>
          <a:p>
            <a:pPr algn="just"/>
            <a:endParaRPr lang="en-US" sz="2200" b="1" dirty="0"/>
          </a:p>
          <a:p>
            <a:pPr algn="just"/>
            <a:r>
              <a:rPr lang="en-US" sz="2200" b="1" dirty="0" err="1">
                <a:highlight>
                  <a:srgbClr val="00FFFF"/>
                </a:highlight>
              </a:rPr>
              <a:t>Quando</a:t>
            </a:r>
            <a:r>
              <a:rPr lang="en-US" sz="2200" b="1" dirty="0">
                <a:highlight>
                  <a:srgbClr val="00FFFF"/>
                </a:highlight>
              </a:rPr>
              <a:t> o verbo principal for GO:</a:t>
            </a:r>
          </a:p>
          <a:p>
            <a:pPr marL="0" indent="0">
              <a:buNone/>
            </a:pPr>
            <a:r>
              <a:rPr lang="en-US" sz="2200" b="1" dirty="0">
                <a:highlight>
                  <a:srgbClr val="FFFF00"/>
                </a:highlight>
              </a:rPr>
              <a:t>Be going to </a:t>
            </a:r>
            <a:r>
              <a:rPr lang="en-US" sz="2200" dirty="0"/>
              <a:t>– </a:t>
            </a:r>
            <a:r>
              <a:rPr lang="en-US" sz="2200" dirty="0" err="1"/>
              <a:t>Geralmente</a:t>
            </a:r>
            <a:r>
              <a:rPr lang="en-US" sz="2200" dirty="0"/>
              <a:t> </a:t>
            </a:r>
            <a:r>
              <a:rPr lang="en-US" sz="2200" dirty="0" err="1"/>
              <a:t>não</a:t>
            </a:r>
            <a:r>
              <a:rPr lang="en-US" sz="2200" dirty="0"/>
              <a:t> se </a:t>
            </a:r>
            <a:r>
              <a:rPr lang="en-US" sz="2200" dirty="0" err="1"/>
              <a:t>usa</a:t>
            </a:r>
            <a:r>
              <a:rPr lang="en-US" sz="2200" dirty="0"/>
              <a:t>;</a:t>
            </a:r>
          </a:p>
          <a:p>
            <a:pPr marL="0" indent="0">
              <a:buNone/>
            </a:pPr>
            <a:r>
              <a:rPr lang="en-US" sz="2200" b="1" dirty="0">
                <a:highlight>
                  <a:srgbClr val="FFFF00"/>
                </a:highlight>
              </a:rPr>
              <a:t>Present continuous </a:t>
            </a:r>
            <a:r>
              <a:rPr lang="en-US" sz="2200" dirty="0"/>
              <a:t>– </a:t>
            </a:r>
            <a:r>
              <a:rPr lang="en-US" sz="2200" dirty="0" err="1"/>
              <a:t>usa</a:t>
            </a:r>
            <a:r>
              <a:rPr lang="en-US" sz="2200" dirty="0"/>
              <a:t>-se o present continuous para </a:t>
            </a:r>
            <a:r>
              <a:rPr lang="en-US" sz="2200" dirty="0" err="1"/>
              <a:t>não</a:t>
            </a:r>
            <a:r>
              <a:rPr lang="en-US" sz="2200" dirty="0"/>
              <a:t> </a:t>
            </a:r>
            <a:r>
              <a:rPr lang="en-US" sz="2200" dirty="0" err="1"/>
              <a:t>repetir</a:t>
            </a:r>
            <a:r>
              <a:rPr lang="en-US" sz="2200" dirty="0"/>
              <a:t> o verbo GO, </a:t>
            </a:r>
            <a:r>
              <a:rPr lang="en-US" sz="2200" dirty="0" err="1"/>
              <a:t>deve</a:t>
            </a:r>
            <a:r>
              <a:rPr lang="en-US" sz="2200" dirty="0"/>
              <a:t>-se, </a:t>
            </a:r>
            <a:r>
              <a:rPr lang="en-US" sz="2200" dirty="0" err="1"/>
              <a:t>portanto</a:t>
            </a:r>
            <a:r>
              <a:rPr lang="en-US" sz="2200" dirty="0"/>
              <a:t> </a:t>
            </a:r>
            <a:r>
              <a:rPr lang="en-US" sz="2200" dirty="0" err="1"/>
              <a:t>ter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expressão</a:t>
            </a:r>
            <a:r>
              <a:rPr lang="en-US" sz="2200" dirty="0"/>
              <a:t> que </a:t>
            </a:r>
            <a:r>
              <a:rPr lang="en-US" sz="2200" dirty="0" err="1"/>
              <a:t>indique</a:t>
            </a:r>
            <a:r>
              <a:rPr lang="en-US" sz="2200" dirty="0"/>
              <a:t> future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frase</a:t>
            </a:r>
            <a:r>
              <a:rPr lang="en-US" sz="2200" dirty="0"/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Present continuous </a:t>
            </a:r>
            <a:r>
              <a:rPr lang="en-US" dirty="0"/>
              <a:t>vs. </a:t>
            </a:r>
            <a:r>
              <a:rPr lang="en-US" b="1" i="1" dirty="0">
                <a:solidFill>
                  <a:schemeClr val="tx1"/>
                </a:solidFill>
              </a:rPr>
              <a:t>Be Going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1787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550" y="2286000"/>
            <a:ext cx="8724900" cy="4572000"/>
          </a:xfrm>
        </p:spPr>
        <p:txBody>
          <a:bodyPr>
            <a:normAutofit/>
          </a:bodyPr>
          <a:lstStyle/>
          <a:p>
            <a:pPr algn="just"/>
            <a:r>
              <a:rPr lang="en-US" sz="2300" b="1" dirty="0">
                <a:highlight>
                  <a:srgbClr val="00FFFF"/>
                </a:highlight>
              </a:rPr>
              <a:t>A </a:t>
            </a:r>
            <a:r>
              <a:rPr lang="en-US" sz="2300" b="1" dirty="0" err="1">
                <a:highlight>
                  <a:srgbClr val="00FFFF"/>
                </a:highlight>
              </a:rPr>
              <a:t>abreviação</a:t>
            </a:r>
            <a:r>
              <a:rPr lang="en-US" sz="2300" b="1" dirty="0">
                <a:highlight>
                  <a:srgbClr val="00FFFF"/>
                </a:highlight>
              </a:rPr>
              <a:t> GONNA </a:t>
            </a:r>
            <a:r>
              <a:rPr lang="en-US" sz="2300" b="1" dirty="0" err="1">
                <a:highlight>
                  <a:srgbClr val="00FFFF"/>
                </a:highlight>
              </a:rPr>
              <a:t>quer</a:t>
            </a:r>
            <a:r>
              <a:rPr lang="en-US" sz="2300" b="1" dirty="0">
                <a:highlight>
                  <a:srgbClr val="00FFFF"/>
                </a:highlight>
              </a:rPr>
              <a:t> </a:t>
            </a:r>
            <a:r>
              <a:rPr lang="en-US" sz="2300" b="1" dirty="0" err="1">
                <a:highlight>
                  <a:srgbClr val="00FFFF"/>
                </a:highlight>
              </a:rPr>
              <a:t>dizer</a:t>
            </a:r>
            <a:r>
              <a:rPr lang="en-US" sz="2300" b="1" dirty="0">
                <a:highlight>
                  <a:srgbClr val="00FFFF"/>
                </a:highlight>
              </a:rPr>
              <a:t> GOING TO:</a:t>
            </a:r>
          </a:p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</a:rPr>
              <a:t>Be going to </a:t>
            </a:r>
            <a:r>
              <a:rPr lang="en-US" dirty="0"/>
              <a:t>– </a:t>
            </a:r>
            <a:r>
              <a:rPr lang="en-US" dirty="0" err="1"/>
              <a:t>utilizando</a:t>
            </a:r>
            <a:r>
              <a:rPr lang="en-US" dirty="0"/>
              <a:t>-se de </a:t>
            </a:r>
            <a:r>
              <a:rPr lang="en-US" dirty="0" err="1"/>
              <a:t>maneira</a:t>
            </a:r>
            <a:r>
              <a:rPr lang="en-US" dirty="0"/>
              <a:t> informal e </a:t>
            </a:r>
            <a:r>
              <a:rPr lang="en-US" dirty="0" err="1"/>
              <a:t>geralmente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fala</a:t>
            </a:r>
            <a:r>
              <a:rPr lang="en-US" dirty="0"/>
              <a:t>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utiliza</a:t>
            </a:r>
            <a:r>
              <a:rPr lang="en-US" dirty="0"/>
              <a:t> GONNA no </a:t>
            </a:r>
            <a:r>
              <a:rPr lang="en-US" dirty="0" err="1"/>
              <a:t>sentido</a:t>
            </a:r>
            <a:r>
              <a:rPr lang="en-US" dirty="0"/>
              <a:t> de GOING TO (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vezes</a:t>
            </a:r>
            <a:r>
              <a:rPr lang="en-US" dirty="0"/>
              <a:t> </a:t>
            </a:r>
            <a:r>
              <a:rPr lang="en-US" dirty="0" err="1"/>
              <a:t>utilizado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presença</a:t>
            </a:r>
            <a:r>
              <a:rPr lang="en-US" dirty="0"/>
              <a:t> do verbo </a:t>
            </a:r>
            <a:r>
              <a:rPr lang="en-US" dirty="0">
                <a:highlight>
                  <a:srgbClr val="FFFF00"/>
                </a:highlight>
              </a:rPr>
              <a:t>to be</a:t>
            </a:r>
            <a:r>
              <a:rPr lang="en-US" dirty="0"/>
              <a:t>).</a:t>
            </a:r>
          </a:p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</a:rPr>
              <a:t>Present continuous </a:t>
            </a:r>
            <a:r>
              <a:rPr lang="en-US" dirty="0"/>
              <a:t>– sempre que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tiver</a:t>
            </a:r>
            <a:r>
              <a:rPr lang="en-US" dirty="0"/>
              <a:t> GONNA </a:t>
            </a:r>
            <a:r>
              <a:rPr lang="en-US" dirty="0" err="1"/>
              <a:t>não</a:t>
            </a:r>
            <a:r>
              <a:rPr lang="en-US" dirty="0"/>
              <a:t> se </a:t>
            </a:r>
            <a:r>
              <a:rPr lang="en-US" dirty="0" err="1"/>
              <a:t>usa</a:t>
            </a:r>
            <a:r>
              <a:rPr lang="en-US" dirty="0"/>
              <a:t> o present continuous, </a:t>
            </a:r>
            <a:r>
              <a:rPr lang="en-US" dirty="0" err="1"/>
              <a:t>portanto</a:t>
            </a:r>
            <a:r>
              <a:rPr lang="en-US" dirty="0"/>
              <a:t> se o verbo principal é GO,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existir</a:t>
            </a:r>
            <a:r>
              <a:rPr lang="en-US" dirty="0"/>
              <a:t> a </a:t>
            </a:r>
            <a:r>
              <a:rPr lang="en-US" dirty="0" err="1"/>
              <a:t>abreviação</a:t>
            </a:r>
            <a:r>
              <a:rPr lang="en-US" dirty="0"/>
              <a:t> GONNA: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They</a:t>
            </a:r>
            <a:r>
              <a:rPr lang="en-US" dirty="0">
                <a:highlight>
                  <a:srgbClr val="FFFF00"/>
                </a:highlight>
              </a:rPr>
              <a:t>’re </a:t>
            </a:r>
            <a:r>
              <a:rPr lang="en-US" dirty="0" err="1">
                <a:highlight>
                  <a:srgbClr val="FFFF00"/>
                </a:highlight>
              </a:rPr>
              <a:t>gonna</a:t>
            </a:r>
            <a:r>
              <a:rPr lang="en-US" dirty="0"/>
              <a:t> there in December. (INCORRETO)</a:t>
            </a:r>
          </a:p>
          <a:p>
            <a:pPr marL="0" indent="0">
              <a:buNone/>
            </a:pPr>
            <a:r>
              <a:rPr lang="en-US" dirty="0"/>
              <a:t>They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’re going </a:t>
            </a:r>
            <a:r>
              <a:rPr lang="en-US" dirty="0"/>
              <a:t>there in December. (CORRETO)</a:t>
            </a:r>
          </a:p>
          <a:p>
            <a:pPr algn="just"/>
            <a:endParaRPr lang="en-US" b="1" dirty="0"/>
          </a:p>
          <a:p>
            <a:pPr marL="0" indent="0" algn="just">
              <a:buNone/>
            </a:pPr>
            <a:endParaRPr lang="en-US" sz="2300" b="1" i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Present continuous </a:t>
            </a:r>
            <a:r>
              <a:rPr lang="en-US" dirty="0"/>
              <a:t>vs. </a:t>
            </a:r>
            <a:r>
              <a:rPr lang="en-US" b="1" i="1" dirty="0">
                <a:solidFill>
                  <a:schemeClr val="tx1"/>
                </a:solidFill>
              </a:rPr>
              <a:t>Be Going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606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550" y="2438400"/>
            <a:ext cx="8724900" cy="42672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300" b="1" dirty="0" err="1">
                <a:highlight>
                  <a:srgbClr val="00FFFF"/>
                </a:highlight>
              </a:rPr>
              <a:t>Verbos</a:t>
            </a:r>
            <a:r>
              <a:rPr lang="en-US" sz="2300" b="1" dirty="0">
                <a:highlight>
                  <a:srgbClr val="00FFFF"/>
                </a:highlight>
              </a:rPr>
              <a:t> que </a:t>
            </a:r>
            <a:r>
              <a:rPr lang="en-US" sz="2300" b="1" dirty="0" err="1">
                <a:highlight>
                  <a:srgbClr val="00FFFF"/>
                </a:highlight>
              </a:rPr>
              <a:t>indiquem</a:t>
            </a:r>
            <a:r>
              <a:rPr lang="en-US" sz="2300" b="1" dirty="0">
                <a:highlight>
                  <a:srgbClr val="00FFFF"/>
                </a:highlight>
              </a:rPr>
              <a:t> </a:t>
            </a:r>
            <a:r>
              <a:rPr lang="en-US" sz="2300" b="1" dirty="0" err="1">
                <a:highlight>
                  <a:srgbClr val="00FFFF"/>
                </a:highlight>
              </a:rPr>
              <a:t>movimento</a:t>
            </a:r>
            <a:r>
              <a:rPr lang="en-US" sz="2300" b="1" dirty="0">
                <a:highlight>
                  <a:srgbClr val="00FFFF"/>
                </a:highlight>
              </a:rPr>
              <a:t> (leave, go, come, </a:t>
            </a:r>
            <a:r>
              <a:rPr lang="en-US" sz="2300" b="1" dirty="0" err="1">
                <a:highlight>
                  <a:srgbClr val="00FFFF"/>
                </a:highlight>
              </a:rPr>
              <a:t>etc</a:t>
            </a:r>
            <a:r>
              <a:rPr lang="en-US" sz="2300" b="1" dirty="0">
                <a:highlight>
                  <a:srgbClr val="00FFFF"/>
                </a:highlight>
              </a:rPr>
              <a:t>) </a:t>
            </a:r>
          </a:p>
          <a:p>
            <a:pPr marL="0" indent="0">
              <a:buNone/>
            </a:pPr>
            <a:r>
              <a:rPr lang="en-US" sz="2300" b="1" dirty="0">
                <a:highlight>
                  <a:srgbClr val="FFFF00"/>
                </a:highlight>
              </a:rPr>
              <a:t>Be going to </a:t>
            </a:r>
            <a:r>
              <a:rPr lang="en-US" sz="2300" dirty="0"/>
              <a:t>– </a:t>
            </a:r>
            <a:r>
              <a:rPr lang="en-US" sz="2300" dirty="0" err="1"/>
              <a:t>utiliza</a:t>
            </a:r>
            <a:r>
              <a:rPr lang="en-US" sz="2300" dirty="0"/>
              <a:t>-se 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going to </a:t>
            </a:r>
            <a:r>
              <a:rPr lang="en-US" sz="2300" dirty="0"/>
              <a:t>no </a:t>
            </a:r>
            <a:r>
              <a:rPr lang="en-US" sz="2300" dirty="0" err="1"/>
              <a:t>caso</a:t>
            </a:r>
            <a:r>
              <a:rPr lang="en-US" sz="2300" dirty="0"/>
              <a:t> da </a:t>
            </a:r>
            <a:r>
              <a:rPr lang="en-US" sz="2300" dirty="0" err="1"/>
              <a:t>frase</a:t>
            </a:r>
            <a:r>
              <a:rPr lang="en-US" sz="2300" dirty="0"/>
              <a:t> </a:t>
            </a:r>
            <a:r>
              <a:rPr lang="en-US" sz="2300" dirty="0" err="1"/>
              <a:t>não</a:t>
            </a:r>
            <a:r>
              <a:rPr lang="en-US" sz="2300" dirty="0"/>
              <a:t> </a:t>
            </a:r>
            <a:r>
              <a:rPr lang="en-US" sz="2300" dirty="0" err="1"/>
              <a:t>ter</a:t>
            </a:r>
            <a:r>
              <a:rPr lang="en-US" sz="2300" dirty="0"/>
              <a:t> </a:t>
            </a:r>
            <a:r>
              <a:rPr lang="en-US" sz="2300" dirty="0" err="1"/>
              <a:t>uma</a:t>
            </a:r>
            <a:r>
              <a:rPr lang="en-US" sz="2300" dirty="0"/>
              <a:t> </a:t>
            </a:r>
            <a:r>
              <a:rPr lang="en-US" sz="2300" dirty="0" err="1"/>
              <a:t>expressão</a:t>
            </a:r>
            <a:r>
              <a:rPr lang="en-US" sz="2300" dirty="0"/>
              <a:t> de </a:t>
            </a:r>
            <a:r>
              <a:rPr lang="en-US" sz="2300" dirty="0" err="1"/>
              <a:t>futuro</a:t>
            </a:r>
            <a:r>
              <a:rPr lang="en-US" sz="2300" dirty="0"/>
              <a:t>;</a:t>
            </a:r>
          </a:p>
          <a:p>
            <a:pPr marL="0" indent="0">
              <a:buNone/>
            </a:pPr>
            <a:r>
              <a:rPr lang="en-US" sz="2300" b="1" dirty="0">
                <a:highlight>
                  <a:srgbClr val="FFFF00"/>
                </a:highlight>
              </a:rPr>
              <a:t>Present continuous </a:t>
            </a:r>
            <a:r>
              <a:rPr lang="en-US" sz="2300" dirty="0"/>
              <a:t>– é </a:t>
            </a:r>
            <a:r>
              <a:rPr lang="en-US" sz="2300" dirty="0" err="1"/>
              <a:t>mais</a:t>
            </a:r>
            <a:r>
              <a:rPr lang="en-US" sz="2300" dirty="0"/>
              <a:t> </a:t>
            </a:r>
            <a:r>
              <a:rPr lang="en-US" sz="2300" dirty="0" err="1"/>
              <a:t>comum</a:t>
            </a:r>
            <a:r>
              <a:rPr lang="en-US" sz="2300" dirty="0"/>
              <a:t> o </a:t>
            </a:r>
            <a:r>
              <a:rPr lang="en-US" sz="2300" dirty="0" err="1"/>
              <a:t>uso</a:t>
            </a:r>
            <a:r>
              <a:rPr lang="en-US" sz="2300" dirty="0"/>
              <a:t> de </a:t>
            </a:r>
            <a:r>
              <a:rPr lang="en-US" sz="2300" dirty="0" err="1"/>
              <a:t>frases</a:t>
            </a:r>
            <a:r>
              <a:rPr lang="en-US" sz="2300" dirty="0"/>
              <a:t> no present continuous para </a:t>
            </a:r>
            <a:r>
              <a:rPr lang="en-US" sz="2300" dirty="0" err="1"/>
              <a:t>indicar</a:t>
            </a:r>
            <a:r>
              <a:rPr lang="en-US" sz="2300" dirty="0"/>
              <a:t> o </a:t>
            </a:r>
            <a:r>
              <a:rPr lang="en-US" sz="2300" dirty="0" err="1"/>
              <a:t>futuro</a:t>
            </a:r>
            <a:r>
              <a:rPr lang="en-US" sz="2300" dirty="0"/>
              <a:t> com </a:t>
            </a:r>
            <a:r>
              <a:rPr lang="en-US" sz="2300" dirty="0" err="1"/>
              <a:t>estes</a:t>
            </a:r>
            <a:r>
              <a:rPr lang="en-US" sz="2300" dirty="0"/>
              <a:t> </a:t>
            </a:r>
            <a:r>
              <a:rPr lang="en-US" sz="2300" dirty="0" err="1"/>
              <a:t>verbos</a:t>
            </a:r>
            <a:r>
              <a:rPr lang="en-US" sz="2300" dirty="0"/>
              <a:t>, </a:t>
            </a:r>
            <a:r>
              <a:rPr lang="en-US" sz="2300" dirty="0" err="1"/>
              <a:t>caso</a:t>
            </a:r>
            <a:r>
              <a:rPr lang="en-US" sz="2300" dirty="0"/>
              <a:t> a </a:t>
            </a:r>
            <a:r>
              <a:rPr lang="en-US" sz="2300" dirty="0" err="1"/>
              <a:t>frase</a:t>
            </a:r>
            <a:r>
              <a:rPr lang="en-US" sz="2300" dirty="0"/>
              <a:t> </a:t>
            </a:r>
            <a:r>
              <a:rPr lang="en-US" sz="2300" dirty="0" err="1"/>
              <a:t>tenha</a:t>
            </a:r>
            <a:r>
              <a:rPr lang="en-US" sz="2300" dirty="0"/>
              <a:t> </a:t>
            </a:r>
            <a:r>
              <a:rPr lang="en-US" sz="2300" dirty="0" err="1"/>
              <a:t>uma</a:t>
            </a:r>
            <a:r>
              <a:rPr lang="en-US" sz="2300" dirty="0"/>
              <a:t> </a:t>
            </a:r>
            <a:r>
              <a:rPr lang="en-US" sz="2300" dirty="0" err="1"/>
              <a:t>expressão</a:t>
            </a:r>
            <a:r>
              <a:rPr lang="en-US" sz="2300" dirty="0"/>
              <a:t> de </a:t>
            </a:r>
            <a:r>
              <a:rPr lang="en-US" sz="2300" dirty="0" err="1"/>
              <a:t>futuro</a:t>
            </a:r>
            <a:r>
              <a:rPr lang="en-US" sz="2300" dirty="0"/>
              <a:t>. </a:t>
            </a:r>
          </a:p>
          <a:p>
            <a:pPr marL="0" indent="0">
              <a:buNone/>
            </a:pPr>
            <a:endParaRPr lang="en-US" sz="2300" dirty="0"/>
          </a:p>
          <a:p>
            <a:r>
              <a:rPr lang="en-US" sz="2300" b="1" dirty="0" err="1">
                <a:highlight>
                  <a:srgbClr val="00FFFF"/>
                </a:highlight>
              </a:rPr>
              <a:t>Verbos</a:t>
            </a:r>
            <a:r>
              <a:rPr lang="en-US" sz="2300" b="1" dirty="0">
                <a:highlight>
                  <a:srgbClr val="00FFFF"/>
                </a:highlight>
              </a:rPr>
              <a:t> que </a:t>
            </a:r>
            <a:r>
              <a:rPr lang="en-US" sz="2300" b="1" dirty="0" err="1">
                <a:highlight>
                  <a:srgbClr val="00FFFF"/>
                </a:highlight>
              </a:rPr>
              <a:t>não</a:t>
            </a:r>
            <a:r>
              <a:rPr lang="en-US" sz="2300" b="1" dirty="0">
                <a:highlight>
                  <a:srgbClr val="00FFFF"/>
                </a:highlight>
              </a:rPr>
              <a:t> </a:t>
            </a:r>
            <a:r>
              <a:rPr lang="en-US" sz="2300" b="1" dirty="0" err="1">
                <a:highlight>
                  <a:srgbClr val="00FFFF"/>
                </a:highlight>
              </a:rPr>
              <a:t>aceitam</a:t>
            </a:r>
            <a:r>
              <a:rPr lang="en-US" sz="2300" b="1" dirty="0">
                <a:highlight>
                  <a:srgbClr val="00FFFF"/>
                </a:highlight>
              </a:rPr>
              <a:t> </a:t>
            </a:r>
            <a:r>
              <a:rPr lang="en-US" sz="2300" b="1" dirty="0" err="1">
                <a:highlight>
                  <a:srgbClr val="00FFFF"/>
                </a:highlight>
              </a:rPr>
              <a:t>planos</a:t>
            </a:r>
            <a:r>
              <a:rPr lang="en-US" sz="2300" b="1" dirty="0">
                <a:highlight>
                  <a:srgbClr val="00FFFF"/>
                </a:highlight>
              </a:rPr>
              <a:t>, </a:t>
            </a:r>
            <a:r>
              <a:rPr lang="en-US" sz="2300" b="1" dirty="0" err="1">
                <a:highlight>
                  <a:srgbClr val="00FFFF"/>
                </a:highlight>
              </a:rPr>
              <a:t>agendamentos</a:t>
            </a:r>
            <a:r>
              <a:rPr lang="en-US" sz="2300" b="1" dirty="0">
                <a:highlight>
                  <a:srgbClr val="00FFFF"/>
                </a:highlight>
              </a:rPr>
              <a:t> </a:t>
            </a:r>
            <a:r>
              <a:rPr lang="en-US" sz="2300" b="1" dirty="0" err="1">
                <a:highlight>
                  <a:srgbClr val="00FFFF"/>
                </a:highlight>
              </a:rPr>
              <a:t>prévios</a:t>
            </a:r>
            <a:r>
              <a:rPr lang="en-US" sz="2300" b="1" dirty="0">
                <a:highlight>
                  <a:srgbClr val="00FFFF"/>
                </a:highlight>
              </a:rPr>
              <a:t> (rain, snow, hurt, </a:t>
            </a:r>
            <a:r>
              <a:rPr lang="en-US" sz="2300" b="1" dirty="0" err="1">
                <a:highlight>
                  <a:srgbClr val="00FFFF"/>
                </a:highlight>
              </a:rPr>
              <a:t>etc</a:t>
            </a:r>
            <a:r>
              <a:rPr lang="en-US" sz="2300" b="1" dirty="0">
                <a:highlight>
                  <a:srgbClr val="00FFFF"/>
                </a:highlight>
              </a:rPr>
              <a:t>).</a:t>
            </a:r>
          </a:p>
          <a:p>
            <a:pPr marL="0" indent="0">
              <a:buNone/>
            </a:pPr>
            <a:r>
              <a:rPr lang="en-US" sz="2300" b="1" dirty="0">
                <a:highlight>
                  <a:srgbClr val="FFFF00"/>
                </a:highlight>
              </a:rPr>
              <a:t>Be going to </a:t>
            </a:r>
            <a:r>
              <a:rPr lang="en-US" sz="2300" dirty="0"/>
              <a:t>– </a:t>
            </a:r>
            <a:r>
              <a:rPr lang="en-US" sz="2300" dirty="0" err="1"/>
              <a:t>utiliza</a:t>
            </a:r>
            <a:r>
              <a:rPr lang="en-US" sz="2300" dirty="0"/>
              <a:t>-se 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going to</a:t>
            </a:r>
            <a:endParaRPr lang="en-US" sz="2300" dirty="0"/>
          </a:p>
          <a:p>
            <a:pPr marL="0" indent="0">
              <a:buNone/>
            </a:pPr>
            <a:r>
              <a:rPr lang="en-US" sz="2300" b="1" dirty="0">
                <a:highlight>
                  <a:srgbClr val="FFFF00"/>
                </a:highlight>
              </a:rPr>
              <a:t>Present continuous </a:t>
            </a:r>
            <a:r>
              <a:rPr lang="en-US" sz="2300" dirty="0"/>
              <a:t>– </a:t>
            </a:r>
            <a:r>
              <a:rPr lang="en-US" sz="2300" dirty="0" err="1"/>
              <a:t>não</a:t>
            </a:r>
            <a:r>
              <a:rPr lang="en-US" sz="2300" dirty="0"/>
              <a:t> se </a:t>
            </a:r>
            <a:r>
              <a:rPr lang="en-US" sz="2300" dirty="0" err="1"/>
              <a:t>deve</a:t>
            </a:r>
            <a:r>
              <a:rPr lang="en-US" sz="2300" dirty="0"/>
              <a:t> usar.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Present continuous </a:t>
            </a:r>
            <a:r>
              <a:rPr lang="en-US" dirty="0"/>
              <a:t>vs. </a:t>
            </a:r>
            <a:r>
              <a:rPr lang="en-US" b="1" i="1" dirty="0">
                <a:solidFill>
                  <a:schemeClr val="tx1"/>
                </a:solidFill>
              </a:rPr>
              <a:t>Be Going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6756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550" y="1929384"/>
            <a:ext cx="8724900" cy="4928616"/>
          </a:xfrm>
        </p:spPr>
        <p:txBody>
          <a:bodyPr>
            <a:noAutofit/>
          </a:bodyPr>
          <a:lstStyle/>
          <a:p>
            <a:pPr algn="just"/>
            <a:r>
              <a:rPr lang="en-US" sz="2300" b="1" dirty="0" err="1">
                <a:highlight>
                  <a:srgbClr val="00FFFF"/>
                </a:highlight>
              </a:rPr>
              <a:t>Planos</a:t>
            </a:r>
            <a:r>
              <a:rPr lang="en-US" sz="2300" b="1" dirty="0">
                <a:highlight>
                  <a:srgbClr val="00FFFF"/>
                </a:highlight>
              </a:rPr>
              <a:t> </a:t>
            </a:r>
            <a:r>
              <a:rPr lang="en-US" sz="2300" b="1" dirty="0" err="1">
                <a:highlight>
                  <a:srgbClr val="00FFFF"/>
                </a:highlight>
              </a:rPr>
              <a:t>fixos</a:t>
            </a:r>
            <a:endParaRPr lang="en-US" sz="2300" b="1" dirty="0">
              <a:highlight>
                <a:srgbClr val="00FFFF"/>
              </a:highligh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t-BR" sz="2300" dirty="0"/>
              <a:t>O tempo verbal "</a:t>
            </a:r>
            <a:r>
              <a:rPr lang="pt-BR" sz="2300" dirty="0" err="1"/>
              <a:t>simple</a:t>
            </a:r>
            <a:r>
              <a:rPr lang="pt-BR" sz="2300" dirty="0"/>
              <a:t> </a:t>
            </a:r>
            <a:r>
              <a:rPr lang="pt-BR" sz="2300" dirty="0" err="1"/>
              <a:t>present</a:t>
            </a:r>
            <a:r>
              <a:rPr lang="pt-BR" sz="2300" dirty="0"/>
              <a:t>" é utilizado para fazer afirmações sobre eventos futuros, sempre que essas afirmações forem baseadas em </a:t>
            </a:r>
            <a:r>
              <a:rPr lang="pt-BR" sz="2300" dirty="0">
                <a:highlight>
                  <a:srgbClr val="FFFF00"/>
                </a:highlight>
              </a:rPr>
              <a:t>fatos do presente</a:t>
            </a:r>
            <a:r>
              <a:rPr lang="pt-BR" sz="2300" dirty="0"/>
              <a:t>, e quando esses fatos forem fixos (como um </a:t>
            </a:r>
            <a:r>
              <a:rPr lang="pt-BR" sz="2300" dirty="0">
                <a:highlight>
                  <a:srgbClr val="FFFF00"/>
                </a:highlight>
              </a:rPr>
              <a:t>horário, programação </a:t>
            </a:r>
            <a:r>
              <a:rPr lang="pt-BR" sz="2300" dirty="0"/>
              <a:t>ou </a:t>
            </a:r>
            <a:r>
              <a:rPr lang="pt-BR" sz="2300" dirty="0">
                <a:highlight>
                  <a:srgbClr val="FFFF00"/>
                </a:highlight>
              </a:rPr>
              <a:t>calendário</a:t>
            </a:r>
            <a:r>
              <a:rPr lang="pt-BR" sz="2300" dirty="0"/>
              <a:t>).</a:t>
            </a:r>
          </a:p>
          <a:p>
            <a:pPr marL="0" indent="0">
              <a:spcBef>
                <a:spcPts val="0"/>
              </a:spcBef>
              <a:buNone/>
            </a:pPr>
            <a:endParaRPr lang="en-US" sz="2300" dirty="0"/>
          </a:p>
          <a:p>
            <a:pPr>
              <a:spcBef>
                <a:spcPts val="0"/>
              </a:spcBef>
            </a:pPr>
            <a:r>
              <a:rPr lang="en-US" sz="2300" dirty="0"/>
              <a:t>The plane </a:t>
            </a:r>
            <a:r>
              <a:rPr lang="en-US" sz="2300" b="1" dirty="0">
                <a:solidFill>
                  <a:srgbClr val="FF0000"/>
                </a:solidFill>
              </a:rPr>
              <a:t>arrives</a:t>
            </a:r>
            <a:r>
              <a:rPr lang="en-US" sz="2300" dirty="0"/>
              <a:t> at 18.00 tomorrow.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She </a:t>
            </a:r>
            <a:r>
              <a:rPr lang="en-US" sz="2300" b="1" dirty="0">
                <a:solidFill>
                  <a:srgbClr val="FF0000"/>
                </a:solidFill>
              </a:rPr>
              <a:t>has</a:t>
            </a:r>
            <a:r>
              <a:rPr lang="en-US" sz="2300" dirty="0"/>
              <a:t> a yoga class tomorrow morning.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The restaurant </a:t>
            </a:r>
            <a:r>
              <a:rPr lang="en-US" sz="2300" b="1" dirty="0">
                <a:solidFill>
                  <a:srgbClr val="FF0000"/>
                </a:solidFill>
              </a:rPr>
              <a:t>opens</a:t>
            </a:r>
            <a:r>
              <a:rPr lang="en-US" sz="2300" dirty="0"/>
              <a:t> at 19.30 tonight.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Next Thursday at 14.00 there </a:t>
            </a:r>
            <a:r>
              <a:rPr lang="en-US" sz="2300" b="1" dirty="0">
                <a:solidFill>
                  <a:srgbClr val="FF0000"/>
                </a:solidFill>
              </a:rPr>
              <a:t>is</a:t>
            </a:r>
            <a:r>
              <a:rPr lang="en-US" sz="2300" dirty="0"/>
              <a:t> an English exam.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The plane </a:t>
            </a:r>
            <a:r>
              <a:rPr lang="en-US" sz="2300" b="1" dirty="0">
                <a:solidFill>
                  <a:srgbClr val="FF0000"/>
                </a:solidFill>
              </a:rPr>
              <a:t>leaves</a:t>
            </a:r>
            <a:r>
              <a:rPr lang="en-US" sz="2300" dirty="0"/>
              <a:t> in ten minutes.</a:t>
            </a:r>
          </a:p>
          <a:p>
            <a:pPr>
              <a:spcBef>
                <a:spcPts val="0"/>
              </a:spcBef>
            </a:pPr>
            <a:endParaRPr lang="en-US" sz="2300" dirty="0"/>
          </a:p>
          <a:p>
            <a:pPr>
              <a:spcBef>
                <a:spcPts val="0"/>
              </a:spcBef>
            </a:pPr>
            <a:r>
              <a:rPr lang="en-US" sz="1800" dirty="0">
                <a:hlinkClick r:id="rId2"/>
              </a:rPr>
              <a:t>https://www.ef.com.br/guia-de-ingles/gramatica-inglesa/simple-present-com-sentido-futuro/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Simple Present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03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550" y="1929384"/>
            <a:ext cx="8724900" cy="4928616"/>
          </a:xfrm>
        </p:spPr>
        <p:txBody>
          <a:bodyPr>
            <a:noAutofit/>
          </a:bodyPr>
          <a:lstStyle/>
          <a:p>
            <a:pPr algn="just"/>
            <a:r>
              <a:rPr lang="en-US" sz="2300" b="1" dirty="0" err="1">
                <a:highlight>
                  <a:srgbClr val="00FFFF"/>
                </a:highlight>
              </a:rPr>
              <a:t>Horário</a:t>
            </a:r>
            <a:endParaRPr lang="en-US" sz="2300" b="1" dirty="0">
              <a:highlight>
                <a:srgbClr val="00FFFF"/>
              </a:highlight>
            </a:endParaRPr>
          </a:p>
          <a:p>
            <a:r>
              <a:rPr lang="en-US" dirty="0"/>
              <a:t>Use Simple Present para </a:t>
            </a:r>
            <a:r>
              <a:rPr lang="en-US" dirty="0" err="1"/>
              <a:t>atividades</a:t>
            </a:r>
            <a:r>
              <a:rPr lang="en-US" dirty="0"/>
              <a:t> </a:t>
            </a:r>
            <a:r>
              <a:rPr lang="en-US" dirty="0" err="1"/>
              <a:t>planejadas</a:t>
            </a:r>
            <a:r>
              <a:rPr lang="en-US" dirty="0"/>
              <a:t>, </a:t>
            </a:r>
            <a:r>
              <a:rPr lang="en-US" dirty="0" err="1"/>
              <a:t>fixas</a:t>
            </a:r>
            <a:r>
              <a:rPr lang="en-US" dirty="0"/>
              <a:t> que </a:t>
            </a:r>
            <a:r>
              <a:rPr lang="en-US" dirty="0" err="1"/>
              <a:t>tenham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hora </a:t>
            </a:r>
            <a:r>
              <a:rPr lang="en-US" dirty="0" err="1">
                <a:highlight>
                  <a:srgbClr val="FFFF00"/>
                </a:highlight>
              </a:rPr>
              <a:t>exata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/>
              <a:t>marcada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ônibus</a:t>
            </a:r>
            <a:r>
              <a:rPr lang="en-US" dirty="0"/>
              <a:t>, </a:t>
            </a:r>
            <a:r>
              <a:rPr lang="en-US" dirty="0" err="1"/>
              <a:t>avião</a:t>
            </a:r>
            <a:r>
              <a:rPr lang="en-US" dirty="0"/>
              <a:t>, </a:t>
            </a:r>
            <a:r>
              <a:rPr lang="en-US" dirty="0" err="1"/>
              <a:t>trem</a:t>
            </a:r>
            <a:r>
              <a:rPr lang="en-US" dirty="0"/>
              <a:t>, </a:t>
            </a:r>
            <a:r>
              <a:rPr lang="en-US" dirty="0" err="1"/>
              <a:t>reuniões</a:t>
            </a:r>
            <a:r>
              <a:rPr lang="en-US" dirty="0"/>
              <a:t>, etc. Algo </a:t>
            </a:r>
            <a:r>
              <a:rPr lang="en-US" dirty="0" err="1"/>
              <a:t>marcado</a:t>
            </a:r>
            <a:r>
              <a:rPr lang="en-US" dirty="0"/>
              <a:t>, </a:t>
            </a:r>
            <a:r>
              <a:rPr lang="en-US" dirty="0" err="1"/>
              <a:t>agendado</a:t>
            </a:r>
            <a:r>
              <a:rPr lang="en-US" dirty="0"/>
              <a:t> que </a:t>
            </a:r>
            <a:r>
              <a:rPr lang="en-US" dirty="0" err="1"/>
              <a:t>você</a:t>
            </a:r>
            <a:r>
              <a:rPr lang="en-US" dirty="0"/>
              <a:t> sabe a hora </a:t>
            </a:r>
            <a:r>
              <a:rPr lang="en-US" dirty="0" err="1"/>
              <a:t>exata</a:t>
            </a:r>
            <a:r>
              <a:rPr lang="en-US" dirty="0"/>
              <a:t> que </a:t>
            </a:r>
            <a:r>
              <a:rPr lang="en-US" dirty="0" err="1"/>
              <a:t>irá</a:t>
            </a:r>
            <a:r>
              <a:rPr lang="en-US" dirty="0"/>
              <a:t> </a:t>
            </a:r>
            <a:r>
              <a:rPr lang="en-US" dirty="0" err="1"/>
              <a:t>acontecer</a:t>
            </a:r>
            <a:r>
              <a:rPr lang="en-US" dirty="0"/>
              <a:t> no </a:t>
            </a:r>
            <a:r>
              <a:rPr lang="en-US" dirty="0" err="1"/>
              <a:t>futuro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300" dirty="0"/>
          </a:p>
          <a:p>
            <a:pPr>
              <a:spcBef>
                <a:spcPts val="0"/>
              </a:spcBef>
            </a:pPr>
            <a:r>
              <a:rPr lang="en-US" sz="2300" dirty="0"/>
              <a:t>The plane </a:t>
            </a:r>
            <a:r>
              <a:rPr lang="en-US" sz="2300" b="1" dirty="0">
                <a:solidFill>
                  <a:srgbClr val="FF0000"/>
                </a:solidFill>
              </a:rPr>
              <a:t>arrives</a:t>
            </a:r>
            <a:r>
              <a:rPr lang="en-US" sz="2300" dirty="0"/>
              <a:t> at 18.00 tomorrow.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The restaurant </a:t>
            </a:r>
            <a:r>
              <a:rPr lang="en-US" sz="2300" b="1" dirty="0">
                <a:solidFill>
                  <a:srgbClr val="FF0000"/>
                </a:solidFill>
              </a:rPr>
              <a:t>opens</a:t>
            </a:r>
            <a:r>
              <a:rPr lang="en-US" sz="2300" dirty="0"/>
              <a:t> at 19.30 tonight.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Next Thursday at 14.00 there </a:t>
            </a:r>
            <a:r>
              <a:rPr lang="en-US" sz="2300" b="1" dirty="0">
                <a:solidFill>
                  <a:srgbClr val="FF0000"/>
                </a:solidFill>
              </a:rPr>
              <a:t>is</a:t>
            </a:r>
            <a:r>
              <a:rPr lang="en-US" sz="2300" dirty="0"/>
              <a:t> an English exam.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The plane </a:t>
            </a:r>
            <a:r>
              <a:rPr lang="en-US" sz="2300" b="1" dirty="0">
                <a:solidFill>
                  <a:srgbClr val="FF0000"/>
                </a:solidFill>
              </a:rPr>
              <a:t>leaves</a:t>
            </a:r>
            <a:r>
              <a:rPr lang="en-US" sz="2300" dirty="0"/>
              <a:t> in ten minutes.</a:t>
            </a:r>
          </a:p>
          <a:p>
            <a:pPr>
              <a:spcBef>
                <a:spcPts val="0"/>
              </a:spcBef>
            </a:pPr>
            <a:endParaRPr lang="en-US" sz="2300" dirty="0"/>
          </a:p>
          <a:p>
            <a:pPr>
              <a:spcBef>
                <a:spcPts val="0"/>
              </a:spcBef>
            </a:pPr>
            <a:r>
              <a:rPr lang="en-US" sz="1800" dirty="0">
                <a:hlinkClick r:id="rId2"/>
              </a:rPr>
              <a:t>https://www.ef.com.br/guia-de-ingles/gramatica-inglesa/simple-present-com-sentido-futuro/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Simple Present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56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Simple Present </a:t>
            </a:r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B9C99CA-800C-44FF-B922-BE7A6DDDF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30731" r="47500" b="20356"/>
          <a:stretch/>
        </p:blipFill>
        <p:spPr>
          <a:xfrm>
            <a:off x="1066800" y="1752600"/>
            <a:ext cx="7239000" cy="468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14006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Simple Present </a:t>
            </a:r>
            <a:endParaRPr lang="en-US" dirty="0"/>
          </a:p>
        </p:txBody>
      </p:sp>
      <p:pic>
        <p:nvPicPr>
          <p:cNvPr id="1026" name="Picture 2" descr="The Bus Leaves At Noon Southampton, New York NY Original Vintage Postcard at  Amazon's Entertainment Collectibles Store">
            <a:extLst>
              <a:ext uri="{FF2B5EF4-FFF2-40B4-BE49-F238E27FC236}">
                <a16:creationId xmlns:a16="http://schemas.microsoft.com/office/drawing/2014/main" id="{758A2DC0-0276-4F31-B55E-B718EE00E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7"/>
          <a:stretch/>
        </p:blipFill>
        <p:spPr bwMode="auto">
          <a:xfrm>
            <a:off x="838200" y="1924050"/>
            <a:ext cx="7543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805738"/>
      </p:ext>
    </p:extLst>
  </p:cSld>
  <p:clrMapOvr>
    <a:masterClrMapping/>
  </p:clrMapOvr>
  <p:transition spd="slow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815</TotalTime>
  <Words>646</Words>
  <Application>Microsoft Office PowerPoint</Application>
  <PresentationFormat>Apresentação na tela (4:3)</PresentationFormat>
  <Paragraphs>63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Candara</vt:lpstr>
      <vt:lpstr>Symbol</vt:lpstr>
      <vt:lpstr>Waveform</vt:lpstr>
      <vt:lpstr>Future Time: Simple Present</vt:lpstr>
      <vt:lpstr>Will vs. Be Going To</vt:lpstr>
      <vt:lpstr>Present continuous vs. Be Going To</vt:lpstr>
      <vt:lpstr>Present continuous vs. Be Going To</vt:lpstr>
      <vt:lpstr>Present continuous vs. Be Going To</vt:lpstr>
      <vt:lpstr>Simple Present </vt:lpstr>
      <vt:lpstr>Simple Present </vt:lpstr>
      <vt:lpstr>Simple Present </vt:lpstr>
      <vt:lpstr>Simple Present </vt:lpstr>
      <vt:lpstr>Apresentação do PowerPoint</vt:lpstr>
      <vt:lpstr>Apresentação do PowerPoint</vt:lpstr>
      <vt:lpstr>Simple Present </vt:lpstr>
      <vt:lpstr>Simple Present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Time: Be Going To, Will, and the Present Continuous</dc:title>
  <dc:creator>Elba</dc:creator>
  <cp:lastModifiedBy>Cristiane de Brito Cruz</cp:lastModifiedBy>
  <cp:revision>159</cp:revision>
  <dcterms:created xsi:type="dcterms:W3CDTF">2015-02-16T16:48:41Z</dcterms:created>
  <dcterms:modified xsi:type="dcterms:W3CDTF">2020-11-25T15:26:32Z</dcterms:modified>
</cp:coreProperties>
</file>