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3"/>
  </p:notesMasterIdLst>
  <p:sldIdLst>
    <p:sldId id="283" r:id="rId2"/>
    <p:sldId id="323" r:id="rId3"/>
    <p:sldId id="330" r:id="rId4"/>
    <p:sldId id="315" r:id="rId5"/>
    <p:sldId id="324" r:id="rId6"/>
    <p:sldId id="317" r:id="rId7"/>
    <p:sldId id="319" r:id="rId8"/>
    <p:sldId id="327" r:id="rId9"/>
    <p:sldId id="328" r:id="rId10"/>
    <p:sldId id="325" r:id="rId11"/>
    <p:sldId id="326" r:id="rId12"/>
    <p:sldId id="345" r:id="rId13"/>
    <p:sldId id="304" r:id="rId14"/>
    <p:sldId id="305" r:id="rId15"/>
    <p:sldId id="306" r:id="rId16"/>
    <p:sldId id="334" r:id="rId17"/>
    <p:sldId id="309" r:id="rId18"/>
    <p:sldId id="310" r:id="rId19"/>
    <p:sldId id="311" r:id="rId20"/>
    <p:sldId id="312" r:id="rId21"/>
    <p:sldId id="335" r:id="rId22"/>
    <p:sldId id="313" r:id="rId23"/>
    <p:sldId id="329" r:id="rId24"/>
    <p:sldId id="337" r:id="rId25"/>
    <p:sldId id="338" r:id="rId26"/>
    <p:sldId id="340" r:id="rId27"/>
    <p:sldId id="339" r:id="rId28"/>
    <p:sldId id="341" r:id="rId29"/>
    <p:sldId id="343" r:id="rId30"/>
    <p:sldId id="342" r:id="rId31"/>
    <p:sldId id="344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3" autoAdjust="0"/>
    <p:restoredTop sz="94249" autoAdjust="0"/>
  </p:normalViewPr>
  <p:slideViewPr>
    <p:cSldViewPr>
      <p:cViewPr varScale="1">
        <p:scale>
          <a:sx n="92" d="100"/>
          <a:sy n="92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652F-CCB2-4113-9B24-BAB29B50D177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F4A3-928F-404A-AC6D-873E709E7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7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5F4A3-928F-404A-AC6D-873E709E7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94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843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7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3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3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48D2E-549C-4C8A-A5A7-9F4493305953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s://moodle.ifrs.edu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26" y="3067101"/>
            <a:ext cx="586722" cy="5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74603" y="4831988"/>
            <a:ext cx="5064890" cy="479009"/>
          </a:xfrm>
        </p:spPr>
        <p:txBody>
          <a:bodyPr>
            <a:normAutofit/>
          </a:bodyPr>
          <a:lstStyle/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http://docente.ifrn.edu.br/cristianecruz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4" y="2415227"/>
            <a:ext cx="558911" cy="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22" y="3616730"/>
            <a:ext cx="630157" cy="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765" y="4730868"/>
            <a:ext cx="656985" cy="6906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573" y="5405839"/>
            <a:ext cx="997612" cy="574711"/>
          </a:xfrm>
          <a:prstGeom prst="rect">
            <a:avLst/>
          </a:prstGeom>
        </p:spPr>
      </p:pic>
      <p:pic>
        <p:nvPicPr>
          <p:cNvPr id="6" name="Picture 2" descr="Resultado de imagem para google classr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02" y="5839047"/>
            <a:ext cx="1348467" cy="1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gma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7" y="4267675"/>
            <a:ext cx="570495" cy="4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ifrn currais nov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2118025" y="2525316"/>
            <a:ext cx="2038907" cy="412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2250" b="1" dirty="0" err="1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22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2551383" y="3094052"/>
            <a:ext cx="2275554" cy="52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3103033" y="3689940"/>
            <a:ext cx="5093594" cy="472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510754" y="4314623"/>
            <a:ext cx="4328746" cy="475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cristianebrito1978@gmail.com</a:t>
            </a: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4748185" y="5405839"/>
            <a:ext cx="2175084" cy="46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suap.ifrn.edu.br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497833" y="5901946"/>
            <a:ext cx="2668134" cy="885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250" b="1" dirty="0">
                <a:solidFill>
                  <a:schemeClr val="accent5">
                    <a:lumMod val="75000"/>
                  </a:schemeClr>
                </a:solidFill>
              </a:rPr>
              <a:t>Ambiente virtual de aprendizagem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B1C5263A-949C-428A-ACCA-F1466E1BA3E9}"/>
              </a:ext>
            </a:extLst>
          </p:cNvPr>
          <p:cNvSpPr>
            <a:spLocks noGrp="1"/>
          </p:cNvSpPr>
          <p:nvPr/>
        </p:nvSpPr>
        <p:spPr>
          <a:xfrm>
            <a:off x="2884786" y="336004"/>
            <a:ext cx="3108733" cy="7226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 err="1"/>
              <a:t>English</a:t>
            </a:r>
            <a:r>
              <a:rPr lang="pt-BR" sz="4500" b="1" dirty="0"/>
              <a:t> </a:t>
            </a:r>
            <a:r>
              <a:rPr lang="pt-BR" sz="4500" b="1" dirty="0" err="1"/>
              <a:t>Class</a:t>
            </a:r>
            <a:endParaRPr lang="pt-BR" sz="45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B4900713-DD5A-4E7A-8F6B-9806879167C1}"/>
              </a:ext>
            </a:extLst>
          </p:cNvPr>
          <p:cNvSpPr/>
          <p:nvPr/>
        </p:nvSpPr>
        <p:spPr>
          <a:xfrm>
            <a:off x="2239327" y="1155613"/>
            <a:ext cx="4228658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err="1">
                <a:solidFill>
                  <a:srgbClr val="002060"/>
                </a:solidFill>
              </a:rPr>
              <a:t>Teacher</a:t>
            </a:r>
            <a:r>
              <a:rPr lang="pt-BR" sz="2400" b="1" dirty="0">
                <a:solidFill>
                  <a:srgbClr val="002060"/>
                </a:solidFill>
              </a:rPr>
              <a:t> Cristiane de Brito Cruz</a:t>
            </a:r>
          </a:p>
          <a:p>
            <a:r>
              <a:rPr lang="pt-BR" sz="2400" b="1" dirty="0">
                <a:solidFill>
                  <a:srgbClr val="002060"/>
                </a:solidFill>
              </a:rPr>
              <a:t>(84) 996-087-119</a:t>
            </a:r>
          </a:p>
        </p:txBody>
      </p:sp>
    </p:spTree>
    <p:extLst>
      <p:ext uri="{BB962C8B-B14F-4D97-AF65-F5344CB8AC3E}">
        <p14:creationId xmlns:p14="http://schemas.microsoft.com/office/powerpoint/2010/main" val="221430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 rot="620023">
            <a:off x="1799774" y="137919"/>
            <a:ext cx="3513844" cy="72008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STUDY TIPS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16800" r="51175" b="69550"/>
          <a:stretch/>
        </p:blipFill>
        <p:spPr>
          <a:xfrm>
            <a:off x="248207" y="1916832"/>
            <a:ext cx="2759474" cy="21101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980" r="2778" b="69950"/>
          <a:stretch/>
        </p:blipFill>
        <p:spPr>
          <a:xfrm>
            <a:off x="3120616" y="1916832"/>
            <a:ext cx="3001166" cy="20870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1100" r="50000" b="56300"/>
          <a:stretch/>
        </p:blipFill>
        <p:spPr>
          <a:xfrm>
            <a:off x="6234717" y="1892857"/>
            <a:ext cx="2796222" cy="211103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2" t="31100" r="1176" b="56300"/>
          <a:stretch/>
        </p:blipFill>
        <p:spPr>
          <a:xfrm>
            <a:off x="1529264" y="4066977"/>
            <a:ext cx="2956834" cy="22471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r="50000" b="42650"/>
          <a:stretch/>
        </p:blipFill>
        <p:spPr>
          <a:xfrm>
            <a:off x="4621199" y="4084937"/>
            <a:ext cx="2946827" cy="22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0" t="43700" r="3828" b="42650"/>
          <a:stretch/>
        </p:blipFill>
        <p:spPr>
          <a:xfrm>
            <a:off x="248207" y="1916832"/>
            <a:ext cx="2759474" cy="21101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6" r="50547" b="29514"/>
          <a:stretch/>
        </p:blipFill>
        <p:spPr>
          <a:xfrm>
            <a:off x="3094111" y="1906924"/>
            <a:ext cx="3027671" cy="211018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6" t="56963" r="2352" b="29387"/>
          <a:stretch/>
        </p:blipFill>
        <p:spPr>
          <a:xfrm>
            <a:off x="6234716" y="1885287"/>
            <a:ext cx="2796223" cy="21186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25" r="49499" b="15725"/>
          <a:stretch/>
        </p:blipFill>
        <p:spPr>
          <a:xfrm>
            <a:off x="1529264" y="4076884"/>
            <a:ext cx="2956834" cy="223723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 t="70348" r="3071" b="16002"/>
          <a:stretch/>
        </p:blipFill>
        <p:spPr>
          <a:xfrm>
            <a:off x="4621199" y="4084937"/>
            <a:ext cx="2938571" cy="2229183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 rot="620023">
            <a:off x="1799774" y="137919"/>
            <a:ext cx="3513844" cy="72008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STUDY TIPS</a:t>
            </a:r>
          </a:p>
        </p:txBody>
      </p:sp>
    </p:spTree>
    <p:extLst>
      <p:ext uri="{BB962C8B-B14F-4D97-AF65-F5344CB8AC3E}">
        <p14:creationId xmlns:p14="http://schemas.microsoft.com/office/powerpoint/2010/main" val="95209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79512" y="620688"/>
          <a:ext cx="8820473" cy="566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5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3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7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60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7h</a:t>
                      </a:r>
                      <a:r>
                        <a:rPr lang="pt-BR" sz="2000" baseline="0" dirty="0"/>
                        <a:t> – 7h50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030A0"/>
                          </a:solidFill>
                        </a:rPr>
                        <a:t>4º MSI</a:t>
                      </a:r>
                      <a:r>
                        <a:rPr lang="pt-BR" sz="2000" b="1" baseline="0" dirty="0">
                          <a:solidFill>
                            <a:srgbClr val="7030A0"/>
                          </a:solidFill>
                        </a:rPr>
                        <a:t> Matutino</a:t>
                      </a:r>
                      <a:endParaRPr lang="pt-BR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7h50 – 8h30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---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---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030A0"/>
                          </a:solidFill>
                        </a:rPr>
                        <a:t>4º MSI</a:t>
                      </a:r>
                      <a:r>
                        <a:rPr lang="pt-BR" sz="2000" b="1" baseline="0" dirty="0">
                          <a:solidFill>
                            <a:srgbClr val="7030A0"/>
                          </a:solidFill>
                        </a:rPr>
                        <a:t> Matutino</a:t>
                      </a:r>
                      <a:endParaRPr lang="pt-BR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8h50 – 9h35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7030A0"/>
                          </a:solidFill>
                        </a:rPr>
                        <a:t>4º MSI</a:t>
                      </a:r>
                      <a:r>
                        <a:rPr lang="pt-BR" sz="2000" b="1" baseline="0" dirty="0">
                          <a:solidFill>
                            <a:srgbClr val="7030A0"/>
                          </a:solidFill>
                        </a:rPr>
                        <a:t> Matutino</a:t>
                      </a:r>
                      <a:endParaRPr lang="pt-BR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C.A 2º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R.G.</a:t>
                      </a:r>
                      <a:endParaRPr lang="pt-BR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9h35 – 10h20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C.A.T.A.L.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C.A. 3º </a:t>
                      </a:r>
                      <a:r>
                        <a:rPr lang="pt-BR" sz="2000" b="1" kern="120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Alim</a:t>
                      </a:r>
                      <a:r>
                        <a:rPr lang="pt-BR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R.G.</a:t>
                      </a:r>
                      <a:endParaRPr lang="pt-BR" sz="2000" b="1" kern="12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10h20 – 11h15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R.P</a:t>
                      </a:r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11h15 – 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T.S.I. 1º 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R.P</a:t>
                      </a:r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603">
                <a:tc gridSpan="4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INTERVALO PARA ALMOÇO</a:t>
                      </a:r>
                      <a:endParaRPr lang="pt-B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13h</a:t>
                      </a:r>
                      <a:r>
                        <a:rPr lang="pt-BR" sz="2000" baseline="0" dirty="0"/>
                        <a:t> – 13h50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3º Alimentos</a:t>
                      </a:r>
                      <a:r>
                        <a:rPr lang="pt-BR" sz="2000" b="1" baseline="0" dirty="0">
                          <a:solidFill>
                            <a:srgbClr val="00B050"/>
                          </a:solidFill>
                        </a:rPr>
                        <a:t> VESP.</a:t>
                      </a:r>
                      <a:endParaRPr lang="pt-BR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C.A.T.S.I.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T.A.L.</a:t>
                      </a:r>
                      <a:r>
                        <a:rPr lang="pt-BR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1º Período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13h50 – 14h30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3º Alimentos</a:t>
                      </a:r>
                      <a:r>
                        <a:rPr lang="pt-BR" sz="2000" b="1" baseline="0" dirty="0">
                          <a:solidFill>
                            <a:srgbClr val="00B050"/>
                          </a:solidFill>
                        </a:rPr>
                        <a:t> VESP.</a:t>
                      </a:r>
                      <a:endParaRPr lang="pt-BR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7030A0"/>
                          </a:solidFill>
                        </a:rPr>
                        <a:t>C.A.</a:t>
                      </a:r>
                      <a:r>
                        <a:rPr lang="pt-BR" sz="2000" b="1" baseline="0" dirty="0" smtClean="0">
                          <a:solidFill>
                            <a:srgbClr val="7030A0"/>
                          </a:solidFill>
                        </a:rPr>
                        <a:t> 4º MSI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T.A.L.</a:t>
                      </a:r>
                      <a:r>
                        <a:rPr lang="pt-BR" sz="2000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1º Período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702">
                <a:tc>
                  <a:txBody>
                    <a:bodyPr/>
                    <a:lstStyle/>
                    <a:p>
                      <a:r>
                        <a:rPr lang="pt-BR" sz="2000" dirty="0"/>
                        <a:t>14h50 – 15h35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70C0"/>
                          </a:solidFill>
                        </a:rPr>
                        <a:t>2º Informática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2000" b="1" baseline="0" dirty="0" err="1">
                          <a:solidFill>
                            <a:srgbClr val="0070C0"/>
                          </a:solidFill>
                        </a:rPr>
                        <a:t>Vesp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5702">
                <a:tc>
                  <a:txBody>
                    <a:bodyPr/>
                    <a:lstStyle/>
                    <a:p>
                      <a:r>
                        <a:rPr lang="pt-BR" sz="2000" dirty="0"/>
                        <a:t>15h35 – 16h20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70C0"/>
                          </a:solidFill>
                        </a:rPr>
                        <a:t>2º Informática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2000" b="1" baseline="0" dirty="0" err="1">
                          <a:solidFill>
                            <a:srgbClr val="0070C0"/>
                          </a:solidFill>
                        </a:rPr>
                        <a:t>Vesp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 FIC</a:t>
                      </a:r>
                      <a:endParaRPr lang="pt-BR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5702">
                <a:tc>
                  <a:txBody>
                    <a:bodyPr/>
                    <a:lstStyle/>
                    <a:p>
                      <a:r>
                        <a:rPr lang="pt-BR" sz="2000" dirty="0"/>
                        <a:t>16h20 – 17h15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0070C0"/>
                          </a:solidFill>
                        </a:rPr>
                        <a:t>2º Informática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t-BR" sz="2000" b="1" baseline="0" dirty="0" err="1">
                          <a:solidFill>
                            <a:srgbClr val="0070C0"/>
                          </a:solidFill>
                        </a:rPr>
                        <a:t>Vesp</a:t>
                      </a:r>
                      <a:r>
                        <a:rPr lang="pt-BR" sz="20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t-BR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3º Alimentos</a:t>
                      </a:r>
                      <a:r>
                        <a:rPr lang="pt-BR" sz="2000" b="1" baseline="0" dirty="0">
                          <a:solidFill>
                            <a:srgbClr val="00B050"/>
                          </a:solidFill>
                        </a:rPr>
                        <a:t> VESP.</a:t>
                      </a:r>
                      <a:endParaRPr lang="pt-BR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603">
                <a:tc>
                  <a:txBody>
                    <a:bodyPr/>
                    <a:lstStyle/>
                    <a:p>
                      <a:r>
                        <a:rPr lang="pt-BR" sz="2000" dirty="0"/>
                        <a:t>17h15 – 18h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128792" cy="54868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Horários da Prof.ª. Cristiane</a:t>
            </a:r>
          </a:p>
        </p:txBody>
      </p:sp>
    </p:spTree>
    <p:extLst>
      <p:ext uri="{BB962C8B-B14F-4D97-AF65-F5344CB8AC3E}">
        <p14:creationId xmlns:p14="http://schemas.microsoft.com/office/powerpoint/2010/main" val="1690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0"/>
            <a:ext cx="3921351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5" y="1052736"/>
            <a:ext cx="7992888" cy="5400600"/>
          </a:xfrm>
        </p:spPr>
        <p:txBody>
          <a:bodyPr>
            <a:noAutofit/>
          </a:bodyPr>
          <a:lstStyle/>
          <a:p>
            <a:pPr algn="just"/>
            <a:r>
              <a:rPr lang="pt-BR" b="1" dirty="0"/>
              <a:t>Curso: </a:t>
            </a:r>
            <a:r>
              <a:rPr lang="pt-BR" dirty="0"/>
              <a:t>Técnico Integrado em Informática; Técnico em Manutenção e Suporte em Informática .</a:t>
            </a:r>
          </a:p>
          <a:p>
            <a:pPr algn="just"/>
            <a:r>
              <a:rPr lang="pt-BR" b="1" dirty="0"/>
              <a:t>Disciplina:</a:t>
            </a:r>
            <a:r>
              <a:rPr lang="pt-BR" dirty="0"/>
              <a:t> Inglês II</a:t>
            </a:r>
          </a:p>
          <a:p>
            <a:pPr algn="just"/>
            <a:r>
              <a:rPr lang="pt-BR" b="1" dirty="0"/>
              <a:t>Carga-Horária:</a:t>
            </a:r>
            <a:r>
              <a:rPr lang="pt-BR" dirty="0"/>
              <a:t> 90h (120 h/a) – 30 aulas por bimestre.</a:t>
            </a:r>
          </a:p>
          <a:p>
            <a:pPr algn="just"/>
            <a:r>
              <a:rPr lang="pt-BR" b="1" dirty="0"/>
              <a:t>EMENTA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Aprofundamento na produção de sentido a partir de textos orais e escritos por meio de funções </a:t>
            </a:r>
            <a:r>
              <a:rPr lang="pt-BR" dirty="0" err="1"/>
              <a:t>sociocomunicativas</a:t>
            </a:r>
            <a:r>
              <a:rPr lang="pt-BR" dirty="0"/>
              <a:t>, estruturas básicas da língua-alvo e gêneros textuais de diversos domínios, considerando também as demandas da formação profissional; reflexão acerca do caráter social, político e econômico da presença dominante da LI no mundo, capacitando o aluno a pensar criticamente essa presença. </a:t>
            </a:r>
          </a:p>
        </p:txBody>
      </p:sp>
    </p:spTree>
    <p:extLst>
      <p:ext uri="{BB962C8B-B14F-4D97-AF65-F5344CB8AC3E}">
        <p14:creationId xmlns:p14="http://schemas.microsoft.com/office/powerpoint/2010/main" val="126655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692696"/>
            <a:ext cx="7949484" cy="59766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Objetivos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Conhecer a língua do outro, utilizando-a como base para a reflexão sobre sua língua materna e os aspectos culturais que ela compreende, contribuindo para o resgate de identidade do aluno.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Situar temporalmente suas ações (falar de coisas que fez, está fazendo e que planeja fazer/irá fazer) na modalidade escrita e/ou oral.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Produzir sentido a partir de elementos linguísticos e extralinguísticos de gêneros textuais (orais, escritos e/ou híbridos) na língua-alvo.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Ampliar de modo autônomo o próprio vocabulário a partir de estratégias de aprendizagem e compreensão, bem como do uso de ferramentas de tradução eletrônicas e dicionários convencionais.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Apropriar-se de elementos que auxiliem no processo de leitura, oralidade e escrita, tendo em vista a aprendizagem autônoma e contínua.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548680"/>
            <a:ext cx="7488832" cy="60932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Bases Científico-Tecnológicas (Conteúdos)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b="1" dirty="0">
                <a:solidFill>
                  <a:srgbClr val="FF0000"/>
                </a:solidFill>
              </a:rPr>
              <a:t>• Funções </a:t>
            </a:r>
            <a:r>
              <a:rPr lang="pt-BR" sz="2500" b="1" dirty="0" err="1">
                <a:solidFill>
                  <a:srgbClr val="FF0000"/>
                </a:solidFill>
              </a:rPr>
              <a:t>sócio-comunicativas</a:t>
            </a:r>
            <a:r>
              <a:rPr lang="pt-BR" sz="2500" b="1" dirty="0">
                <a:solidFill>
                  <a:srgbClr val="FF0000"/>
                </a:solidFill>
              </a:rPr>
              <a:t> básicas: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Falar sobre eventos passados (e.g.: </a:t>
            </a:r>
            <a:r>
              <a:rPr lang="pt-BR" sz="2500" dirty="0" err="1"/>
              <a:t>What</a:t>
            </a:r>
            <a:r>
              <a:rPr lang="pt-BR" sz="2500" dirty="0"/>
              <a:t> </a:t>
            </a:r>
            <a:r>
              <a:rPr lang="pt-BR" sz="2500" dirty="0" err="1"/>
              <a:t>did</a:t>
            </a:r>
            <a:r>
              <a:rPr lang="pt-BR" sz="2500" dirty="0"/>
              <a:t> </a:t>
            </a:r>
            <a:r>
              <a:rPr lang="pt-BR" sz="2500" dirty="0" err="1"/>
              <a:t>you</a:t>
            </a:r>
            <a:r>
              <a:rPr lang="pt-BR" sz="2500" dirty="0"/>
              <a:t> do [</a:t>
            </a:r>
            <a:r>
              <a:rPr lang="pt-BR" sz="2500" dirty="0" err="1"/>
              <a:t>yesterday</a:t>
            </a:r>
            <a:r>
              <a:rPr lang="pt-BR" sz="2500" dirty="0"/>
              <a:t>]? [</a:t>
            </a:r>
            <a:r>
              <a:rPr lang="pt-BR" sz="2500" dirty="0" err="1"/>
              <a:t>Yesterday</a:t>
            </a:r>
            <a:r>
              <a:rPr lang="pt-BR" sz="2500" dirty="0"/>
              <a:t>], I </a:t>
            </a:r>
            <a:r>
              <a:rPr lang="pt-BR" sz="2500" dirty="0" err="1"/>
              <a:t>studied</a:t>
            </a:r>
            <a:r>
              <a:rPr lang="pt-BR" sz="2500" dirty="0"/>
              <a:t> </a:t>
            </a:r>
            <a:r>
              <a:rPr lang="pt-BR" sz="2500" dirty="0" err="1"/>
              <a:t>English</a:t>
            </a:r>
            <a:r>
              <a:rPr lang="pt-BR" sz="2500" dirty="0"/>
              <a:t>, I </a:t>
            </a:r>
            <a:r>
              <a:rPr lang="pt-BR" sz="2500" dirty="0" err="1"/>
              <a:t>watched</a:t>
            </a:r>
            <a:r>
              <a:rPr lang="pt-BR" sz="2500" dirty="0"/>
              <a:t> TV </a:t>
            </a:r>
            <a:r>
              <a:rPr lang="pt-BR" sz="2500" dirty="0" err="1"/>
              <a:t>and</a:t>
            </a:r>
            <a:r>
              <a:rPr lang="pt-BR" sz="2500" dirty="0"/>
              <a:t> I </a:t>
            </a:r>
            <a:r>
              <a:rPr lang="pt-BR" sz="2500" dirty="0" err="1"/>
              <a:t>went</a:t>
            </a:r>
            <a:r>
              <a:rPr lang="pt-BR" sz="2500" dirty="0"/>
              <a:t> </a:t>
            </a:r>
            <a:r>
              <a:rPr lang="pt-BR" sz="2500" dirty="0" err="1"/>
              <a:t>to</a:t>
            </a:r>
            <a:r>
              <a:rPr lang="pt-BR" sz="2500" dirty="0"/>
              <a:t> </a:t>
            </a:r>
            <a:r>
              <a:rPr lang="pt-BR" sz="2500" dirty="0" err="1"/>
              <a:t>work</a:t>
            </a:r>
            <a:r>
              <a:rPr lang="pt-BR" sz="2500" dirty="0"/>
              <a:t>.).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Falar sobre o ações em andamento (e.g.: </a:t>
            </a:r>
            <a:r>
              <a:rPr lang="pt-BR" sz="2500" dirty="0" err="1"/>
              <a:t>What</a:t>
            </a:r>
            <a:r>
              <a:rPr lang="pt-BR" sz="2500" dirty="0"/>
              <a:t> are </a:t>
            </a:r>
            <a:r>
              <a:rPr lang="pt-BR" sz="2500" dirty="0" err="1"/>
              <a:t>you</a:t>
            </a:r>
            <a:r>
              <a:rPr lang="pt-BR" sz="2500" dirty="0"/>
              <a:t> </a:t>
            </a:r>
            <a:r>
              <a:rPr lang="pt-BR" sz="2500" dirty="0" err="1"/>
              <a:t>doing</a:t>
            </a:r>
            <a:r>
              <a:rPr lang="pt-BR" sz="2500" dirty="0"/>
              <a:t>? I </a:t>
            </a:r>
            <a:r>
              <a:rPr lang="pt-BR" sz="2500" dirty="0" err="1"/>
              <a:t>am</a:t>
            </a:r>
            <a:r>
              <a:rPr lang="pt-BR" sz="2500" dirty="0"/>
              <a:t> [</a:t>
            </a:r>
            <a:r>
              <a:rPr lang="pt-BR" sz="2500" dirty="0" err="1"/>
              <a:t>studying</a:t>
            </a:r>
            <a:r>
              <a:rPr lang="pt-BR" sz="2500" dirty="0"/>
              <a:t>].).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Fazer planos (e.g.: </a:t>
            </a:r>
            <a:r>
              <a:rPr lang="pt-BR" sz="2500" dirty="0" err="1"/>
              <a:t>What</a:t>
            </a:r>
            <a:r>
              <a:rPr lang="pt-BR" sz="2500" dirty="0"/>
              <a:t> are </a:t>
            </a:r>
            <a:r>
              <a:rPr lang="pt-BR" sz="2500" dirty="0" err="1"/>
              <a:t>you</a:t>
            </a:r>
            <a:r>
              <a:rPr lang="pt-BR" sz="2500" dirty="0"/>
              <a:t> </a:t>
            </a:r>
            <a:r>
              <a:rPr lang="pt-BR" sz="2500" dirty="0" err="1"/>
              <a:t>going</a:t>
            </a:r>
            <a:r>
              <a:rPr lang="pt-BR" sz="2500" dirty="0"/>
              <a:t> </a:t>
            </a:r>
            <a:r>
              <a:rPr lang="pt-BR" sz="2500" dirty="0" err="1"/>
              <a:t>to</a:t>
            </a:r>
            <a:r>
              <a:rPr lang="pt-BR" sz="2500" dirty="0"/>
              <a:t> do [</a:t>
            </a:r>
            <a:r>
              <a:rPr lang="pt-BR" sz="2500" dirty="0" err="1"/>
              <a:t>tomorrow</a:t>
            </a:r>
            <a:r>
              <a:rPr lang="pt-BR" sz="2500" dirty="0"/>
              <a:t>]? [</a:t>
            </a:r>
            <a:r>
              <a:rPr lang="pt-BR" sz="2500" dirty="0" err="1"/>
              <a:t>Tomorrow</a:t>
            </a:r>
            <a:r>
              <a:rPr lang="pt-BR" sz="2500" dirty="0"/>
              <a:t>] I </a:t>
            </a:r>
            <a:r>
              <a:rPr lang="pt-BR" sz="2500" dirty="0" err="1"/>
              <a:t>am</a:t>
            </a:r>
            <a:r>
              <a:rPr lang="pt-BR" sz="2500" dirty="0"/>
              <a:t> </a:t>
            </a:r>
            <a:r>
              <a:rPr lang="pt-BR" sz="2500" dirty="0" err="1"/>
              <a:t>going</a:t>
            </a:r>
            <a:r>
              <a:rPr lang="pt-BR" sz="2500" dirty="0"/>
              <a:t> </a:t>
            </a:r>
            <a:r>
              <a:rPr lang="pt-BR" sz="2500" dirty="0" err="1"/>
              <a:t>to</a:t>
            </a:r>
            <a:r>
              <a:rPr lang="pt-BR" sz="2500" dirty="0"/>
              <a:t> </a:t>
            </a:r>
            <a:r>
              <a:rPr lang="pt-BR" sz="2500" dirty="0" err="1"/>
              <a:t>study</a:t>
            </a:r>
            <a:r>
              <a:rPr lang="pt-BR" sz="2500" dirty="0"/>
              <a:t>.).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Conjecturar sobre o future (e.g.: </a:t>
            </a:r>
            <a:r>
              <a:rPr lang="pt-BR" sz="2500" dirty="0" err="1"/>
              <a:t>What</a:t>
            </a:r>
            <a:r>
              <a:rPr lang="pt-BR" sz="2500" dirty="0"/>
              <a:t> </a:t>
            </a:r>
            <a:r>
              <a:rPr lang="pt-BR" sz="2500" dirty="0" err="1"/>
              <a:t>will</a:t>
            </a:r>
            <a:r>
              <a:rPr lang="pt-BR" sz="2500" dirty="0"/>
              <a:t> </a:t>
            </a:r>
            <a:r>
              <a:rPr lang="pt-BR" sz="2500" dirty="0" err="1"/>
              <a:t>you</a:t>
            </a:r>
            <a:r>
              <a:rPr lang="pt-BR" sz="2500" dirty="0"/>
              <a:t> do [in </a:t>
            </a:r>
            <a:r>
              <a:rPr lang="pt-BR" sz="2500" dirty="0" err="1"/>
              <a:t>January</a:t>
            </a:r>
            <a:r>
              <a:rPr lang="pt-BR" sz="2500" dirty="0"/>
              <a:t>]? [In </a:t>
            </a:r>
            <a:r>
              <a:rPr lang="pt-BR" sz="2500" dirty="0" err="1"/>
              <a:t>January</a:t>
            </a:r>
            <a:r>
              <a:rPr lang="pt-BR" sz="2500" dirty="0"/>
              <a:t>] I </a:t>
            </a:r>
            <a:r>
              <a:rPr lang="pt-BR" sz="2500" dirty="0" err="1"/>
              <a:t>will</a:t>
            </a:r>
            <a:r>
              <a:rPr lang="pt-BR" sz="2500" dirty="0"/>
              <a:t> </a:t>
            </a:r>
            <a:r>
              <a:rPr lang="pt-BR" sz="2500" dirty="0" err="1"/>
              <a:t>travel</a:t>
            </a:r>
            <a:r>
              <a:rPr lang="pt-BR" sz="2500" dirty="0"/>
              <a:t>.)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428123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548680"/>
            <a:ext cx="7488832" cy="60932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Bases Científico-Tecnológicas (Conteúdos)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Vocabulário básico: </a:t>
            </a:r>
            <a:endParaRPr lang="pt-BR" sz="25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Profissões (em especial aquelas dos próprios alunos); números (relativos especialmente às idades dos alunos); estados civis; programas de TV, tipos de filme, música e comida; esportes, disciplinas escolares.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Dias da semana; atividades relativas ao dia-a-dia dos alunos. o A forma passada dos verbos trabalhados na disciplina de Língua Inglesa I.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Expressões de tempo (</a:t>
            </a:r>
            <a:r>
              <a:rPr lang="pt-BR" sz="2500" dirty="0" err="1"/>
              <a:t>yesterday</a:t>
            </a:r>
            <a:r>
              <a:rPr lang="pt-BR" sz="2500" dirty="0"/>
              <a:t>, </a:t>
            </a:r>
            <a:r>
              <a:rPr lang="pt-BR" sz="2500" dirty="0" err="1"/>
              <a:t>last</a:t>
            </a:r>
            <a:r>
              <a:rPr lang="pt-BR" sz="2500" dirty="0"/>
              <a:t> weekend, a </a:t>
            </a:r>
            <a:r>
              <a:rPr lang="pt-BR" sz="2500" dirty="0" err="1"/>
              <a:t>week</a:t>
            </a:r>
            <a:r>
              <a:rPr lang="pt-BR" sz="2500" dirty="0"/>
              <a:t> </a:t>
            </a:r>
            <a:r>
              <a:rPr lang="pt-BR" sz="2500" dirty="0" err="1"/>
              <a:t>ago</a:t>
            </a:r>
            <a:r>
              <a:rPr lang="pt-BR" sz="2500" dirty="0"/>
              <a:t>, </a:t>
            </a:r>
            <a:r>
              <a:rPr lang="pt-BR" sz="2500" dirty="0" err="1"/>
              <a:t>tomorrow</a:t>
            </a:r>
            <a:r>
              <a:rPr lang="pt-BR" sz="2500" dirty="0"/>
              <a:t>, </a:t>
            </a:r>
            <a:r>
              <a:rPr lang="pt-BR" sz="2500" dirty="0" err="1"/>
              <a:t>today</a:t>
            </a:r>
            <a:r>
              <a:rPr lang="pt-BR" sz="2500" dirty="0"/>
              <a:t>, </a:t>
            </a:r>
            <a:r>
              <a:rPr lang="pt-BR" sz="2500" dirty="0" err="1"/>
              <a:t>tonight</a:t>
            </a:r>
            <a:r>
              <a:rPr lang="pt-BR" sz="2500" dirty="0"/>
              <a:t>, </a:t>
            </a:r>
            <a:r>
              <a:rPr lang="pt-BR" sz="2500" dirty="0" err="1"/>
              <a:t>now</a:t>
            </a:r>
            <a:r>
              <a:rPr lang="pt-BR" sz="2500" dirty="0"/>
              <a:t>, </a:t>
            </a:r>
            <a:r>
              <a:rPr lang="pt-BR" sz="2500" dirty="0" err="1"/>
              <a:t>tomorrow</a:t>
            </a:r>
            <a:r>
              <a:rPr lang="pt-BR" sz="2500" dirty="0"/>
              <a:t>, </a:t>
            </a:r>
            <a:r>
              <a:rPr lang="pt-BR" sz="2500" dirty="0" err="1"/>
              <a:t>next</a:t>
            </a:r>
            <a:r>
              <a:rPr lang="pt-BR" sz="2500" dirty="0"/>
              <a:t> </a:t>
            </a:r>
            <a:r>
              <a:rPr lang="pt-BR" sz="2500" dirty="0" err="1"/>
              <a:t>week</a:t>
            </a:r>
            <a:r>
              <a:rPr lang="pt-BR" sz="2500" dirty="0"/>
              <a:t>, </a:t>
            </a:r>
            <a:r>
              <a:rPr lang="pt-BR" sz="2500" dirty="0" err="1"/>
              <a:t>next</a:t>
            </a:r>
            <a:r>
              <a:rPr lang="pt-BR" sz="2500" dirty="0"/>
              <a:t> </a:t>
            </a:r>
            <a:r>
              <a:rPr lang="pt-BR" sz="2500" dirty="0" err="1"/>
              <a:t>month</a:t>
            </a:r>
            <a:r>
              <a:rPr lang="pt-BR" sz="2500" dirty="0"/>
              <a:t>). o Meses do ano.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329457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620688"/>
            <a:ext cx="8064896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b="1" dirty="0"/>
              <a:t>Procedimentos Metodológicos e Recursos Didáticos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(A serem trabalhados de forma prática e objetiva através de situações contextualizadas)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Aulas expositivas dialogadas.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Atividades orais e escritas em sala de aula (considerando que grande parte dos alunos da EJA trabalha durante o dia/no </a:t>
            </a:r>
            <a:r>
              <a:rPr lang="pt-BR" dirty="0" err="1"/>
              <a:t>contra-turno</a:t>
            </a:r>
            <a:r>
              <a:rPr lang="pt-BR" dirty="0"/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Projetos/Atividades envolvendo gêneros textuais de natureza lúdica (como música e vídeo), informativa (por exemplo, notícias), literárias (como poemas curtos) e/ou técnica e científica.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Acesso à Internet como elemento de pesquisa;  Estudo dirigido de listas de vocabulário;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Projetos/Atividades que propiciem ao aluno a oportunidade de construir seu próprio conhecimento e partilhá-lo com os colegas.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365754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908720"/>
            <a:ext cx="8050088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Recursos Didáticos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Quadro branco, projetor multimídia, aparelho vídeo/áudio/TV.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Avaliação:</a:t>
            </a:r>
            <a:r>
              <a:rPr lang="pt-BR" sz="25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Estratégias de avaliação formativa que indiquem ao aprendiz “o que precisa ser feito, revisto, estudado, </a:t>
            </a:r>
            <a:r>
              <a:rPr lang="pt-BR" sz="2500" dirty="0" err="1"/>
              <a:t>re-elaborado</a:t>
            </a:r>
            <a:r>
              <a:rPr lang="pt-BR" sz="2500" dirty="0"/>
              <a:t>, para superar dificuldades e estabelecer relações para o desenvolvimento de estruturas cognitivas” (Soares e Ribeiro, 2001).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Instrumentos avaliativos escritos e orais considerando os processos de ensino-aprendizagem desenvolvidos nas aulas.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Projetos/Trabalhos individuais e em grupo, escritos e/ou orais (produção textual, apresentações, </a:t>
            </a:r>
            <a:r>
              <a:rPr lang="pt-BR" sz="2500" dirty="0" err="1"/>
              <a:t>etc</a:t>
            </a:r>
            <a:r>
              <a:rPr lang="pt-BR" sz="2500" dirty="0"/>
              <a:t>).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72625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340768"/>
            <a:ext cx="8017097" cy="2160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b="1" dirty="0"/>
              <a:t>Bibliografia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1. MURPHY, Raymond. </a:t>
            </a:r>
            <a:r>
              <a:rPr lang="pt-BR" sz="2500" b="1" dirty="0" err="1"/>
              <a:t>Essential</a:t>
            </a:r>
            <a:r>
              <a:rPr lang="pt-BR" sz="2500" b="1" dirty="0"/>
              <a:t> </a:t>
            </a:r>
            <a:r>
              <a:rPr lang="pt-BR" sz="2500" b="1" dirty="0" err="1"/>
              <a:t>Grammar</a:t>
            </a:r>
            <a:r>
              <a:rPr lang="pt-BR" sz="2500" b="1" dirty="0"/>
              <a:t> in Use. </a:t>
            </a:r>
            <a:r>
              <a:rPr lang="pt-BR" sz="2500" dirty="0"/>
              <a:t>São Paulo: Martins Fontes, 2004.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2. DICIONÁRIO </a:t>
            </a:r>
            <a:r>
              <a:rPr lang="pt-BR" sz="2500" b="1" dirty="0"/>
              <a:t>Escolar </a:t>
            </a:r>
            <a:r>
              <a:rPr lang="pt-BR" sz="2500" b="1" dirty="0" err="1"/>
              <a:t>Longman</a:t>
            </a:r>
            <a:r>
              <a:rPr lang="pt-BR" sz="2500" b="1" dirty="0"/>
              <a:t> Inglês-Português</a:t>
            </a:r>
            <a:r>
              <a:rPr lang="pt-BR" sz="2500" dirty="0"/>
              <a:t>, Português-Inglês.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3908169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Inglês no IFRN</a:t>
            </a:r>
          </a:p>
        </p:txBody>
      </p:sp>
    </p:spTree>
    <p:extLst>
      <p:ext uri="{BB962C8B-B14F-4D97-AF65-F5344CB8AC3E}">
        <p14:creationId xmlns:p14="http://schemas.microsoft.com/office/powerpoint/2010/main" val="117905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3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282762" cy="60353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0808"/>
            <a:ext cx="7848871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500" b="1" dirty="0"/>
              <a:t>Trabalhos</a:t>
            </a:r>
            <a:r>
              <a:rPr lang="pt-BR" sz="2500" dirty="0"/>
              <a:t> – Escritos, Seminários, Apresentações, etc.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Exercícios </a:t>
            </a:r>
            <a:r>
              <a:rPr lang="pt-BR" sz="2500" dirty="0"/>
              <a:t>– Feitos em sala (entregues ou não), Oralidade.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Avaliação</a:t>
            </a:r>
            <a:r>
              <a:rPr lang="pt-BR" sz="2500" dirty="0"/>
              <a:t> – Conteúdos do Bimestre.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Testes </a:t>
            </a:r>
            <a:r>
              <a:rPr lang="pt-BR" sz="2500" dirty="0"/>
              <a:t>– orais e/ou escritos.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Participação em Sala </a:t>
            </a:r>
            <a:r>
              <a:rPr lang="pt-BR" sz="2500" dirty="0"/>
              <a:t>(Oralidade, exercícios).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76830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5282762" cy="603538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03324"/>
            <a:ext cx="7848871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 smtClean="0"/>
              <a:t>1ª ETAPA: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 smtClean="0"/>
              <a:t>Trabalhar com </a:t>
            </a:r>
            <a:r>
              <a:rPr lang="pt-BR" sz="2500" b="1" dirty="0" smtClean="0">
                <a:solidFill>
                  <a:srgbClr val="FF0000"/>
                </a:solidFill>
              </a:rPr>
              <a:t>filmes</a:t>
            </a:r>
            <a:r>
              <a:rPr lang="pt-BR" sz="2500" b="1" dirty="0" smtClean="0"/>
              <a:t> e </a:t>
            </a:r>
            <a:r>
              <a:rPr lang="pt-BR" sz="2500" b="1" dirty="0" smtClean="0">
                <a:solidFill>
                  <a:srgbClr val="FF0000"/>
                </a:solidFill>
              </a:rPr>
              <a:t>séries</a:t>
            </a:r>
            <a:r>
              <a:rPr lang="pt-BR" sz="2500" b="1" dirty="0" smtClean="0"/>
              <a:t> e seminários.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 smtClean="0"/>
              <a:t>Trabalhar todas as formas de </a:t>
            </a:r>
            <a:r>
              <a:rPr lang="pt-BR" sz="2500" b="1" dirty="0" err="1" smtClean="0">
                <a:solidFill>
                  <a:srgbClr val="FF0000"/>
                </a:solidFill>
              </a:rPr>
              <a:t>Past</a:t>
            </a:r>
            <a:r>
              <a:rPr lang="pt-BR" sz="2500" b="1" dirty="0" smtClean="0">
                <a:solidFill>
                  <a:srgbClr val="FF0000"/>
                </a:solidFill>
              </a:rPr>
              <a:t> Tense</a:t>
            </a:r>
            <a:r>
              <a:rPr lang="pt-BR" sz="2500" b="1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 smtClean="0">
                <a:solidFill>
                  <a:srgbClr val="FF0000"/>
                </a:solidFill>
              </a:rPr>
              <a:t>Seminário</a:t>
            </a:r>
            <a:r>
              <a:rPr lang="pt-BR" sz="2500" b="1" dirty="0" smtClean="0"/>
              <a:t> – 100;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 smtClean="0">
                <a:solidFill>
                  <a:srgbClr val="FF0000"/>
                </a:solidFill>
              </a:rPr>
              <a:t>Atividades de sala</a:t>
            </a:r>
            <a:r>
              <a:rPr lang="pt-BR" sz="2500" b="1" dirty="0" smtClean="0"/>
              <a:t> – 100;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 smtClean="0">
                <a:solidFill>
                  <a:srgbClr val="FF0000"/>
                </a:solidFill>
              </a:rPr>
              <a:t>Avaliação</a:t>
            </a:r>
            <a:r>
              <a:rPr lang="pt-BR" sz="2500" b="1" dirty="0" smtClean="0"/>
              <a:t> – 100.</a:t>
            </a:r>
            <a:endParaRPr lang="pt-BR" sz="25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71117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80720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entre as partes: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49972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Trabalhos: entregar nas datas previstas;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Nas apresentações todos falarem (os que não falarem terão 0,0);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Não fazer leituras de slides, mas sim explicar conteúdos;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Não faltar injustificadamente Avaliação Individual (procurar a Secretaria para entrega de documentos);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Avaliações Individuais serão todas sem consulta (dicionário, caderno, celular)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Testes e provas terão porcentagens de Questões objetivas (70%) e subjetivas (30%) – Podendo ser modificado este item;</a:t>
            </a:r>
          </a:p>
        </p:txBody>
      </p:sp>
    </p:spTree>
    <p:extLst>
      <p:ext uri="{BB962C8B-B14F-4D97-AF65-F5344CB8AC3E}">
        <p14:creationId xmlns:p14="http://schemas.microsoft.com/office/powerpoint/2010/main" val="25153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460432" cy="38450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Reposição* (Toda subjetiva);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Devolução de trabalhos durante o bimestre ou no final dele;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Atenção às explicações durante as aulas;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Atenção ao horário de chegada nas aulas (encaminhar a ETEP);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Explicação e repetição em casos de necessidade;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Frequência aos </a:t>
            </a:r>
            <a:r>
              <a:rPr lang="pt-BR" sz="2500" dirty="0" err="1"/>
              <a:t>C.A.s</a:t>
            </a:r>
            <a:r>
              <a:rPr lang="pt-BR" sz="2500" dirty="0"/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500" dirty="0"/>
              <a:t>Respeito no tratamento entre as pessoas.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80720" cy="5505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 entre as partes:</a:t>
            </a:r>
          </a:p>
        </p:txBody>
      </p:sp>
    </p:spTree>
    <p:extLst>
      <p:ext uri="{BB962C8B-B14F-4D97-AF65-F5344CB8AC3E}">
        <p14:creationId xmlns:p14="http://schemas.microsoft.com/office/powerpoint/2010/main" val="182011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27244"/>
            <a:ext cx="8172400" cy="528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1.  The doctor </a:t>
            </a:r>
            <a:r>
              <a:rPr lang="en-GB" sz="2800" u="sng" dirty="0"/>
              <a:t>examines </a:t>
            </a:r>
            <a:r>
              <a:rPr lang="en-GB" sz="2800" dirty="0"/>
              <a:t>his patients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2.  The pilot often </a:t>
            </a:r>
            <a:r>
              <a:rPr lang="en-GB" sz="2800" u="sng" dirty="0"/>
              <a:t>travels </a:t>
            </a:r>
            <a:r>
              <a:rPr lang="en-GB" sz="2800" dirty="0"/>
              <a:t>to Miami Florida.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3.  The lifeguard </a:t>
            </a:r>
            <a:r>
              <a:rPr lang="en-GB" sz="2800" u="sng" dirty="0"/>
              <a:t>rescues</a:t>
            </a:r>
            <a:r>
              <a:rPr lang="en-GB" sz="2800" dirty="0"/>
              <a:t> drowning people.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4.  Sherlock Holmes </a:t>
            </a:r>
            <a:r>
              <a:rPr lang="en-GB" sz="2800" u="sng" dirty="0"/>
              <a:t>investigates</a:t>
            </a:r>
            <a:r>
              <a:rPr lang="en-GB" sz="2800" dirty="0"/>
              <a:t> the crime.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5.  Mark </a:t>
            </a:r>
            <a:r>
              <a:rPr lang="en-GB" sz="2800" u="sng" dirty="0"/>
              <a:t>delivers </a:t>
            </a:r>
            <a:r>
              <a:rPr lang="en-GB" sz="2800" dirty="0"/>
              <a:t>the package to my front door.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6.  The usher </a:t>
            </a:r>
            <a:r>
              <a:rPr lang="en-GB" sz="2800" u="sng" dirty="0"/>
              <a:t>seats</a:t>
            </a:r>
            <a:r>
              <a:rPr lang="en-GB" sz="2800" dirty="0"/>
              <a:t> guests at the theatre.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7.  We </a:t>
            </a:r>
            <a:r>
              <a:rPr lang="en-GB" sz="2800" u="sng" dirty="0"/>
              <a:t>construct </a:t>
            </a:r>
            <a:r>
              <a:rPr lang="en-GB" sz="2800" dirty="0"/>
              <a:t>a new wall around the garden.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8.  The students </a:t>
            </a:r>
            <a:r>
              <a:rPr lang="en-GB" sz="2800" u="sng" dirty="0"/>
              <a:t>listen </a:t>
            </a:r>
            <a:r>
              <a:rPr lang="en-GB" sz="2800" dirty="0"/>
              <a:t>quietly to the story.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9.   Mike </a:t>
            </a:r>
            <a:r>
              <a:rPr lang="en-GB" sz="2800" u="sng" dirty="0"/>
              <a:t>saws</a:t>
            </a:r>
            <a:r>
              <a:rPr lang="en-GB" sz="2800" dirty="0"/>
              <a:t> wood for a fireplace.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10. </a:t>
            </a:r>
            <a:r>
              <a:rPr lang="en-GB" sz="2800" dirty="0" err="1"/>
              <a:t>Dr.</a:t>
            </a:r>
            <a:r>
              <a:rPr lang="en-GB" sz="2800" dirty="0"/>
              <a:t> Charles </a:t>
            </a:r>
            <a:r>
              <a:rPr lang="en-GB" sz="2800" u="sng" dirty="0"/>
              <a:t>practices</a:t>
            </a:r>
            <a:r>
              <a:rPr lang="en-GB" sz="2800" dirty="0"/>
              <a:t> dentistry in the USA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11. Maggie </a:t>
            </a:r>
            <a:r>
              <a:rPr lang="en-GB" sz="2800" u="sng" dirty="0"/>
              <a:t>surfs </a:t>
            </a:r>
            <a:r>
              <a:rPr lang="en-GB" sz="2800" dirty="0"/>
              <a:t>the internet while at work.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12.  Tom </a:t>
            </a:r>
            <a:r>
              <a:rPr lang="en-GB" sz="2800" u="sng" dirty="0"/>
              <a:t>pounds</a:t>
            </a:r>
            <a:r>
              <a:rPr lang="en-GB" sz="2800" dirty="0"/>
              <a:t> loudly on his new drum set</a:t>
            </a:r>
            <a:r>
              <a:rPr lang="en-GB" sz="2800" dirty="0" smtClean="0"/>
              <a:t>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99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27244"/>
            <a:ext cx="8172400" cy="528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13.  Marco’s pizza </a:t>
            </a:r>
            <a:r>
              <a:rPr lang="en-GB" sz="2800" u="sng" dirty="0"/>
              <a:t>taste</a:t>
            </a:r>
            <a:r>
              <a:rPr lang="en-GB" sz="2800" dirty="0"/>
              <a:t> delicious</a:t>
            </a:r>
            <a:r>
              <a:rPr lang="en-GB" sz="2800" dirty="0" smtClean="0"/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14. Fran </a:t>
            </a:r>
            <a:r>
              <a:rPr lang="en-GB" sz="2800" u="sng" dirty="0"/>
              <a:t>stars</a:t>
            </a:r>
            <a:r>
              <a:rPr lang="en-GB" sz="2800" dirty="0"/>
              <a:t> in a popular television show.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15.  Clowns </a:t>
            </a:r>
            <a:r>
              <a:rPr lang="en-GB" sz="2800" u="sng" dirty="0"/>
              <a:t>attend</a:t>
            </a:r>
            <a:r>
              <a:rPr lang="en-GB" sz="2800" dirty="0"/>
              <a:t> many birthday parties.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16.  </a:t>
            </a:r>
            <a:r>
              <a:rPr lang="en-GB" sz="2800" dirty="0" err="1"/>
              <a:t>Mr.</a:t>
            </a:r>
            <a:r>
              <a:rPr lang="en-GB" sz="2800" dirty="0"/>
              <a:t> James </a:t>
            </a:r>
            <a:r>
              <a:rPr lang="en-GB" sz="2800" u="sng" dirty="0"/>
              <a:t>paints</a:t>
            </a:r>
            <a:r>
              <a:rPr lang="en-GB" sz="2800" dirty="0"/>
              <a:t> his house red and white.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17.  ‘Go Team’, </a:t>
            </a:r>
            <a:r>
              <a:rPr lang="en-GB" sz="2800" u="sng" dirty="0"/>
              <a:t>shouts</a:t>
            </a:r>
            <a:r>
              <a:rPr lang="en-GB" sz="2800" dirty="0"/>
              <a:t> the cheerleaders.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18.  Jan </a:t>
            </a:r>
            <a:r>
              <a:rPr lang="en-GB" sz="2800" u="sng" dirty="0"/>
              <a:t>pours</a:t>
            </a:r>
            <a:r>
              <a:rPr lang="en-GB" sz="2800" dirty="0"/>
              <a:t> herbal tea into the fine china.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19.  Neil Armstrong </a:t>
            </a:r>
            <a:r>
              <a:rPr lang="en-GB" sz="2800" u="sng" dirty="0"/>
              <a:t>explores</a:t>
            </a:r>
            <a:r>
              <a:rPr lang="en-GB" sz="2800" dirty="0"/>
              <a:t> outer space.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20.  Mom </a:t>
            </a:r>
            <a:r>
              <a:rPr lang="en-GB" sz="2800" u="sng" dirty="0"/>
              <a:t>cooks </a:t>
            </a:r>
            <a:r>
              <a:rPr lang="en-GB" sz="2800" dirty="0"/>
              <a:t>eggs and waffles for breakfast.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21. The cleaner </a:t>
            </a:r>
            <a:r>
              <a:rPr lang="en-GB" sz="2800" u="sng" dirty="0"/>
              <a:t>vacuums </a:t>
            </a:r>
            <a:r>
              <a:rPr lang="en-GB" sz="2800" dirty="0"/>
              <a:t>on Wednesdays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22.  In spring the farmer </a:t>
            </a:r>
            <a:r>
              <a:rPr lang="en-GB" sz="2800" u="sng" dirty="0"/>
              <a:t>plant</a:t>
            </a:r>
            <a:r>
              <a:rPr lang="en-GB" sz="2800" dirty="0"/>
              <a:t>s corn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23.  The artist’s work </a:t>
            </a:r>
            <a:r>
              <a:rPr lang="en-GB" sz="2800" u="sng" dirty="0"/>
              <a:t>shows </a:t>
            </a:r>
            <a:r>
              <a:rPr lang="en-GB" sz="2800" dirty="0"/>
              <a:t>his creativity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24. Mike </a:t>
            </a:r>
            <a:r>
              <a:rPr lang="en-GB" sz="2800" u="sng" dirty="0"/>
              <a:t>repairs</a:t>
            </a:r>
            <a:r>
              <a:rPr lang="en-GB" sz="2800" dirty="0"/>
              <a:t> cars for a living.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50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9081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lip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" y="581163"/>
            <a:ext cx="45262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lip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3" b="-798"/>
          <a:stretch>
            <a:fillRect/>
          </a:stretch>
        </p:blipFill>
        <p:spPr bwMode="auto">
          <a:xfrm>
            <a:off x="4540440" y="627049"/>
            <a:ext cx="4502780" cy="618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9512" y="4509120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72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15616" y="9081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lip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" y="581163"/>
            <a:ext cx="45262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lip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3" b="-798"/>
          <a:stretch>
            <a:fillRect/>
          </a:stretch>
        </p:blipFill>
        <p:spPr bwMode="auto">
          <a:xfrm>
            <a:off x="4540440" y="548680"/>
            <a:ext cx="4502780" cy="618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9512" y="4509120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139952" y="2870805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56176" y="980728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1619672" y="3720212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075862" y="2438757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683374" y="5877272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653396" y="638557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3205525" y="5484409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077400" y="1249179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123306" y="5229200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147771" y="3861048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2966533" y="591725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550680" y="2276872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7020272" y="4437112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7584743" y="1268760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4639591" y="6093296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7461208" y="5391085"/>
            <a:ext cx="597039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8460432" y="3068960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110705" y="5270763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4572025" y="620688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69288" y="2852936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5520319" y="3806909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1691680" y="2724143"/>
            <a:ext cx="51236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7573731" y="4581128"/>
            <a:ext cx="542272" cy="558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pt-BR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01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27244"/>
            <a:ext cx="8172400" cy="528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1.  The doctor </a:t>
            </a:r>
            <a:r>
              <a:rPr lang="en-GB" sz="2800" u="sng" dirty="0"/>
              <a:t>examines </a:t>
            </a:r>
            <a:r>
              <a:rPr lang="en-GB" sz="2800" dirty="0"/>
              <a:t>his patients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2.  The pilot often </a:t>
            </a:r>
            <a:r>
              <a:rPr lang="en-GB" sz="2800" u="sng" dirty="0"/>
              <a:t>travels </a:t>
            </a:r>
            <a:r>
              <a:rPr lang="en-GB" sz="2800" dirty="0"/>
              <a:t>to Miami Florida.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3.  The lifeguard </a:t>
            </a:r>
            <a:r>
              <a:rPr lang="en-GB" sz="2800" u="sng" dirty="0"/>
              <a:t>rescues</a:t>
            </a:r>
            <a:r>
              <a:rPr lang="en-GB" sz="2800" dirty="0"/>
              <a:t> drowning people.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4.  Sherlock Holmes </a:t>
            </a:r>
            <a:r>
              <a:rPr lang="en-GB" sz="2800" u="sng" dirty="0"/>
              <a:t>investigates</a:t>
            </a:r>
            <a:r>
              <a:rPr lang="en-GB" sz="2800" dirty="0"/>
              <a:t> the crime.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5.  Mark </a:t>
            </a:r>
            <a:r>
              <a:rPr lang="en-GB" sz="2800" u="sng" dirty="0"/>
              <a:t>delivers </a:t>
            </a:r>
            <a:r>
              <a:rPr lang="en-GB" sz="2800" dirty="0"/>
              <a:t>the package to my front door.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6.  The usher </a:t>
            </a:r>
            <a:r>
              <a:rPr lang="en-GB" sz="2800" u="sng" dirty="0"/>
              <a:t>seats</a:t>
            </a:r>
            <a:r>
              <a:rPr lang="en-GB" sz="2800" dirty="0"/>
              <a:t> guests at the theatre.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7.  We </a:t>
            </a:r>
            <a:r>
              <a:rPr lang="en-GB" sz="2800" u="sng" dirty="0"/>
              <a:t>construct </a:t>
            </a:r>
            <a:r>
              <a:rPr lang="en-GB" sz="2800" dirty="0"/>
              <a:t>a new wall around the garden.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8.  The students </a:t>
            </a:r>
            <a:r>
              <a:rPr lang="en-GB" sz="2800" u="sng" dirty="0"/>
              <a:t>listen </a:t>
            </a:r>
            <a:r>
              <a:rPr lang="en-GB" sz="2800" dirty="0"/>
              <a:t>quietly to the story.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9.   Mike </a:t>
            </a:r>
            <a:r>
              <a:rPr lang="en-GB" sz="2800" u="sng" dirty="0"/>
              <a:t>saws</a:t>
            </a:r>
            <a:r>
              <a:rPr lang="en-GB" sz="2800" dirty="0"/>
              <a:t> wood for a fireplace.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10. </a:t>
            </a:r>
            <a:r>
              <a:rPr lang="en-GB" sz="2800" dirty="0" err="1"/>
              <a:t>Dr.</a:t>
            </a:r>
            <a:r>
              <a:rPr lang="en-GB" sz="2800" dirty="0"/>
              <a:t> Charles </a:t>
            </a:r>
            <a:r>
              <a:rPr lang="en-GB" sz="2800" u="sng" dirty="0"/>
              <a:t>practices</a:t>
            </a:r>
            <a:r>
              <a:rPr lang="en-GB" sz="2800" dirty="0"/>
              <a:t> dentistry in the USA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11. Maggie </a:t>
            </a:r>
            <a:r>
              <a:rPr lang="en-GB" sz="2800" u="sng" dirty="0"/>
              <a:t>surfs </a:t>
            </a:r>
            <a:r>
              <a:rPr lang="en-GB" sz="2800" dirty="0"/>
              <a:t>the internet while at work.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12.  Tom </a:t>
            </a:r>
            <a:r>
              <a:rPr lang="en-GB" sz="2800" u="sng" dirty="0"/>
              <a:t>pounds</a:t>
            </a:r>
            <a:r>
              <a:rPr lang="en-GB" sz="2800" dirty="0"/>
              <a:t> loudly on his new drum set</a:t>
            </a:r>
            <a:r>
              <a:rPr lang="en-GB" sz="2800" dirty="0" smtClean="0"/>
              <a:t>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98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27244"/>
            <a:ext cx="8172400" cy="528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1.  The doctor </a:t>
            </a:r>
            <a:r>
              <a:rPr lang="en-GB" sz="2800" u="sng" dirty="0" smtClean="0"/>
              <a:t>examin</a:t>
            </a:r>
            <a:r>
              <a:rPr lang="en-GB" sz="2800" b="1" u="sng" dirty="0" smtClean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his patients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2.  The pilot often </a:t>
            </a:r>
            <a:r>
              <a:rPr lang="en-GB" sz="2800" u="sng" dirty="0" smtClean="0"/>
              <a:t>travell</a:t>
            </a:r>
            <a:r>
              <a:rPr lang="en-GB" sz="2800" b="1" u="sng" dirty="0" smtClean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to Miami Florida.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3.  The lifeguard </a:t>
            </a:r>
            <a:r>
              <a:rPr lang="en-GB" sz="2800" u="sng" dirty="0" smtClean="0"/>
              <a:t>rescu</a:t>
            </a:r>
            <a:r>
              <a:rPr lang="en-GB" sz="2800" b="1" u="sng" dirty="0" smtClean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drowning people.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4.  Sherlock Holmes </a:t>
            </a:r>
            <a:r>
              <a:rPr lang="en-GB" sz="2800" u="sng" dirty="0" smtClean="0"/>
              <a:t>investigat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the crime.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5.  Mark </a:t>
            </a:r>
            <a:r>
              <a:rPr lang="en-GB" sz="2800" u="sng" dirty="0" smtClean="0"/>
              <a:t>deliver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the package to my front door.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6.  The usher </a:t>
            </a:r>
            <a:r>
              <a:rPr lang="en-GB" sz="2800" u="sng" dirty="0" smtClean="0"/>
              <a:t>seat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guests at the theatre.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7.  We </a:t>
            </a:r>
            <a:r>
              <a:rPr lang="en-GB" sz="2800" u="sng" dirty="0" smtClean="0"/>
              <a:t>construct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a new wall around the garden.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8.  The students </a:t>
            </a:r>
            <a:r>
              <a:rPr lang="en-GB" sz="2800" u="sng" dirty="0" smtClean="0"/>
              <a:t>listen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quietly to the story.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9.   Mike </a:t>
            </a:r>
            <a:r>
              <a:rPr lang="en-GB" sz="2800" u="sng" dirty="0" smtClean="0"/>
              <a:t>saw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wood for a fireplace.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10. </a:t>
            </a:r>
            <a:r>
              <a:rPr lang="en-GB" sz="2800" dirty="0" err="1"/>
              <a:t>Dr.</a:t>
            </a:r>
            <a:r>
              <a:rPr lang="en-GB" sz="2800" dirty="0"/>
              <a:t> Charles </a:t>
            </a:r>
            <a:r>
              <a:rPr lang="en-GB" sz="2800" u="sng" dirty="0" err="1" smtClean="0"/>
              <a:t>practice</a:t>
            </a:r>
            <a:r>
              <a:rPr lang="en-GB" sz="2800" b="1" u="sng" dirty="0" err="1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dentistry in the USA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11. Maggie </a:t>
            </a:r>
            <a:r>
              <a:rPr lang="en-GB" sz="2800" u="sng" dirty="0" smtClean="0"/>
              <a:t>surf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the internet while at work.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12.  Tom </a:t>
            </a:r>
            <a:r>
              <a:rPr lang="en-GB" sz="2800" u="sng" dirty="0" smtClean="0"/>
              <a:t>pound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loudly on his new drum set</a:t>
            </a:r>
            <a:r>
              <a:rPr lang="en-GB" sz="2800" dirty="0" smtClean="0"/>
              <a:t>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5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4"/>
            <a:ext cx="9136518" cy="68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m para me obrig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me obrig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4" t="68055" r="8734" b="13889"/>
          <a:stretch/>
        </p:blipFill>
        <p:spPr bwMode="auto">
          <a:xfrm rot="20851232">
            <a:off x="2943785" y="4272736"/>
            <a:ext cx="5498215" cy="15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93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27244"/>
            <a:ext cx="8172400" cy="528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13.  Marco’s pizza </a:t>
            </a:r>
            <a:r>
              <a:rPr lang="en-GB" sz="2800" u="sng" dirty="0"/>
              <a:t>taste</a:t>
            </a:r>
            <a:r>
              <a:rPr lang="en-GB" sz="2800" dirty="0"/>
              <a:t> delicious</a:t>
            </a:r>
            <a:r>
              <a:rPr lang="en-GB" sz="2800" dirty="0" smtClean="0"/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14. Fran </a:t>
            </a:r>
            <a:r>
              <a:rPr lang="en-GB" sz="2800" u="sng" dirty="0"/>
              <a:t>stars</a:t>
            </a:r>
            <a:r>
              <a:rPr lang="en-GB" sz="2800" dirty="0"/>
              <a:t> in a popular television show.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15.  Clowns </a:t>
            </a:r>
            <a:r>
              <a:rPr lang="en-GB" sz="2800" u="sng" dirty="0"/>
              <a:t>attend</a:t>
            </a:r>
            <a:r>
              <a:rPr lang="en-GB" sz="2800" dirty="0"/>
              <a:t> many birthday parties.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16.  </a:t>
            </a:r>
            <a:r>
              <a:rPr lang="en-GB" sz="2800" dirty="0" err="1"/>
              <a:t>Mr.</a:t>
            </a:r>
            <a:r>
              <a:rPr lang="en-GB" sz="2800" dirty="0"/>
              <a:t> James </a:t>
            </a:r>
            <a:r>
              <a:rPr lang="en-GB" sz="2800" u="sng" dirty="0"/>
              <a:t>paints</a:t>
            </a:r>
            <a:r>
              <a:rPr lang="en-GB" sz="2800" dirty="0"/>
              <a:t> his house red and white.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17.  ‘Go Team’, </a:t>
            </a:r>
            <a:r>
              <a:rPr lang="en-GB" sz="2800" u="sng" dirty="0"/>
              <a:t>shouts</a:t>
            </a:r>
            <a:r>
              <a:rPr lang="en-GB" sz="2800" dirty="0"/>
              <a:t> the cheerleaders.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18.  Jan </a:t>
            </a:r>
            <a:r>
              <a:rPr lang="en-GB" sz="2800" u="sng" dirty="0"/>
              <a:t>pours</a:t>
            </a:r>
            <a:r>
              <a:rPr lang="en-GB" sz="2800" dirty="0"/>
              <a:t> herbal tea into the fine china.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19.  Neil Armstrong </a:t>
            </a:r>
            <a:r>
              <a:rPr lang="en-GB" sz="2800" u="sng" dirty="0"/>
              <a:t>explores</a:t>
            </a:r>
            <a:r>
              <a:rPr lang="en-GB" sz="2800" dirty="0"/>
              <a:t> outer space.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20.  Mom </a:t>
            </a:r>
            <a:r>
              <a:rPr lang="en-GB" sz="2800" u="sng" dirty="0"/>
              <a:t>cooks </a:t>
            </a:r>
            <a:r>
              <a:rPr lang="en-GB" sz="2800" dirty="0"/>
              <a:t>eggs and waffles for breakfast.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21. The cleaner </a:t>
            </a:r>
            <a:r>
              <a:rPr lang="en-GB" sz="2800" u="sng" dirty="0"/>
              <a:t>vacuums </a:t>
            </a:r>
            <a:r>
              <a:rPr lang="en-GB" sz="2800" dirty="0"/>
              <a:t>on Wednesdays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22.  In spring the farmer </a:t>
            </a:r>
            <a:r>
              <a:rPr lang="en-GB" sz="2800" u="sng" dirty="0"/>
              <a:t>plant</a:t>
            </a:r>
            <a:r>
              <a:rPr lang="en-GB" sz="2800" dirty="0"/>
              <a:t>s corn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23.  The artist’s work </a:t>
            </a:r>
            <a:r>
              <a:rPr lang="en-GB" sz="2800" u="sng" dirty="0"/>
              <a:t>shows </a:t>
            </a:r>
            <a:r>
              <a:rPr lang="en-GB" sz="2800" dirty="0"/>
              <a:t>his creativity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24. Mike </a:t>
            </a:r>
            <a:r>
              <a:rPr lang="en-GB" sz="2800" u="sng" dirty="0"/>
              <a:t>repairs</a:t>
            </a:r>
            <a:r>
              <a:rPr lang="en-GB" sz="2800" dirty="0"/>
              <a:t> cars for a living.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177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27244"/>
            <a:ext cx="8172400" cy="52820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13.  Marco’s pizza </a:t>
            </a:r>
            <a:r>
              <a:rPr lang="en-GB" sz="2800" u="sng" dirty="0" smtClean="0"/>
              <a:t>tast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delicious</a:t>
            </a:r>
            <a:r>
              <a:rPr lang="en-GB" sz="2800" dirty="0" smtClean="0"/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14. Fran </a:t>
            </a:r>
            <a:r>
              <a:rPr lang="en-GB" sz="2800" u="sng" dirty="0" smtClean="0"/>
              <a:t>star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in a popular television show.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15.  Clowns </a:t>
            </a:r>
            <a:r>
              <a:rPr lang="en-GB" sz="2800" u="sng" dirty="0" smtClean="0"/>
              <a:t>attend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many birthday parties.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16.  </a:t>
            </a:r>
            <a:r>
              <a:rPr lang="en-GB" sz="2800" dirty="0" err="1"/>
              <a:t>Mr.</a:t>
            </a:r>
            <a:r>
              <a:rPr lang="en-GB" sz="2800" dirty="0"/>
              <a:t> James </a:t>
            </a:r>
            <a:r>
              <a:rPr lang="en-GB" sz="2800" u="sng" dirty="0" smtClean="0"/>
              <a:t>paint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his house red and white.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17.  ‘Go Team’, </a:t>
            </a:r>
            <a:r>
              <a:rPr lang="en-GB" sz="2800" u="sng" dirty="0" smtClean="0"/>
              <a:t>shout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the cheerleaders.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18.  Jan </a:t>
            </a:r>
            <a:r>
              <a:rPr lang="en-GB" sz="2800" u="sng" dirty="0" smtClean="0"/>
              <a:t>pour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herbal tea into the fine china.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19.  Neil Armstrong </a:t>
            </a:r>
            <a:r>
              <a:rPr lang="en-GB" sz="2800" u="sng" dirty="0" smtClean="0"/>
              <a:t>explor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outer space.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20.  Mom </a:t>
            </a:r>
            <a:r>
              <a:rPr lang="en-GB" sz="2800" u="sng" dirty="0" smtClean="0"/>
              <a:t>cook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eggs and waffles for breakfast.</a:t>
            </a:r>
            <a:endParaRPr lang="pt-BR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21. The cleaner </a:t>
            </a:r>
            <a:r>
              <a:rPr lang="en-GB" sz="2800" u="sng" dirty="0" err="1" smtClean="0"/>
              <a:t>vacuum</a:t>
            </a:r>
            <a:r>
              <a:rPr lang="en-GB" sz="2800" b="1" u="sng" dirty="0" err="1">
                <a:solidFill>
                  <a:srgbClr val="FF0000"/>
                </a:solidFill>
              </a:rPr>
              <a:t>ed</a:t>
            </a:r>
            <a:r>
              <a:rPr lang="en-GB" sz="2800" dirty="0" err="1" smtClean="0"/>
              <a:t>on</a:t>
            </a:r>
            <a:r>
              <a:rPr lang="en-GB" sz="2800" dirty="0" smtClean="0"/>
              <a:t> </a:t>
            </a:r>
            <a:r>
              <a:rPr lang="en-GB" sz="2800" dirty="0"/>
              <a:t>Wednesdays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22.  In spring the farmer </a:t>
            </a:r>
            <a:r>
              <a:rPr lang="en-GB" sz="2800" u="sng" dirty="0" err="1" smtClean="0"/>
              <a:t>plant</a:t>
            </a:r>
            <a:r>
              <a:rPr lang="en-GB" sz="2800" b="1" u="sng" dirty="0" err="1">
                <a:solidFill>
                  <a:srgbClr val="FF0000"/>
                </a:solidFill>
              </a:rPr>
              <a:t>ed</a:t>
            </a:r>
            <a:r>
              <a:rPr lang="en-GB" sz="2800" dirty="0" err="1" smtClean="0"/>
              <a:t>corn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23.  The artist’s work </a:t>
            </a:r>
            <a:r>
              <a:rPr lang="en-GB" sz="2800" u="sng" dirty="0" smtClean="0"/>
              <a:t>show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u="sng" dirty="0" smtClean="0"/>
              <a:t> </a:t>
            </a:r>
            <a:r>
              <a:rPr lang="en-GB" sz="2800" dirty="0"/>
              <a:t>his creativity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/>
              <a:t>24. Mike </a:t>
            </a:r>
            <a:r>
              <a:rPr lang="en-GB" sz="2800" u="sng" dirty="0" smtClean="0"/>
              <a:t>repair</a:t>
            </a:r>
            <a:r>
              <a:rPr lang="en-GB" sz="2800" b="1" u="sng" dirty="0">
                <a:solidFill>
                  <a:srgbClr val="FF0000"/>
                </a:solidFill>
              </a:rPr>
              <a:t>ed</a:t>
            </a:r>
            <a:r>
              <a:rPr lang="en-GB" sz="2800" dirty="0" smtClean="0"/>
              <a:t> </a:t>
            </a:r>
            <a:r>
              <a:rPr lang="en-GB" sz="2800" dirty="0"/>
              <a:t>cars for a living.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2160240" cy="55057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3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lei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0"/>
            <a:ext cx="3309259" cy="20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3563" y="-2502"/>
            <a:ext cx="3312367" cy="5760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i="1" dirty="0">
                <a:solidFill>
                  <a:schemeClr val="bg1"/>
                </a:solidFill>
              </a:rPr>
              <a:t>No </a:t>
            </a:r>
            <a:r>
              <a:rPr lang="pt-BR" sz="2800" i="1" dirty="0" err="1">
                <a:solidFill>
                  <a:schemeClr val="bg1"/>
                </a:solidFill>
              </a:rPr>
              <a:t>way</a:t>
            </a:r>
            <a:r>
              <a:rPr lang="pt-BR" sz="2800" i="1" dirty="0">
                <a:solidFill>
                  <a:schemeClr val="bg1"/>
                </a:solidFill>
              </a:rPr>
              <a:t>!!! </a:t>
            </a:r>
            <a:r>
              <a:rPr lang="pt-BR" sz="2800" i="1" dirty="0" err="1">
                <a:solidFill>
                  <a:schemeClr val="bg1"/>
                </a:solidFill>
              </a:rPr>
              <a:t>It’s</a:t>
            </a:r>
            <a:r>
              <a:rPr lang="pt-BR" sz="2800" i="1" dirty="0">
                <a:solidFill>
                  <a:schemeClr val="bg1"/>
                </a:solidFill>
              </a:rPr>
              <a:t> </a:t>
            </a:r>
            <a:r>
              <a:rPr lang="pt-BR" sz="2800" i="1" dirty="0" err="1">
                <a:solidFill>
                  <a:schemeClr val="bg1"/>
                </a:solidFill>
              </a:rPr>
              <a:t>the</a:t>
            </a:r>
            <a:r>
              <a:rPr lang="pt-BR" sz="2800" i="1" dirty="0">
                <a:solidFill>
                  <a:schemeClr val="bg1"/>
                </a:solidFill>
              </a:rPr>
              <a:t> </a:t>
            </a:r>
            <a:r>
              <a:rPr lang="pt-BR" sz="2800" i="1" dirty="0" err="1">
                <a:solidFill>
                  <a:schemeClr val="bg1"/>
                </a:solidFill>
              </a:rPr>
              <a:t>law</a:t>
            </a:r>
            <a:r>
              <a:rPr lang="pt-BR" sz="28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2" name="Picture 4" descr="Resultado de imagem para ppc tecnologia em sistemas para internet ifr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14" y="8519"/>
            <a:ext cx="1768350" cy="20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post graduat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20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47875"/>
            <a:ext cx="9144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7" y="0"/>
            <a:ext cx="91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8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baixo 11"/>
          <p:cNvSpPr/>
          <p:nvPr/>
        </p:nvSpPr>
        <p:spPr>
          <a:xfrm rot="16528159">
            <a:off x="376582" y="11668023"/>
            <a:ext cx="42974" cy="69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146" name="Picture 2" descr="Resultado de imagem para estudar inglÃª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4572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4763" r="4807"/>
          <a:stretch/>
        </p:blipFill>
        <p:spPr>
          <a:xfrm>
            <a:off x="1529106" y="6237312"/>
            <a:ext cx="7555341" cy="64686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3542" r="4734"/>
          <a:stretch/>
        </p:blipFill>
        <p:spPr>
          <a:xfrm>
            <a:off x="2123728" y="5613103"/>
            <a:ext cx="6960719" cy="662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r="1612"/>
          <a:stretch/>
        </p:blipFill>
        <p:spPr>
          <a:xfrm>
            <a:off x="2555777" y="5072572"/>
            <a:ext cx="6528670" cy="5865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4475" t="750" r="6220"/>
          <a:stretch/>
        </p:blipFill>
        <p:spPr>
          <a:xfrm>
            <a:off x="3563888" y="4564222"/>
            <a:ext cx="5520559" cy="52274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08" y="4048230"/>
            <a:ext cx="5043543" cy="54351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177" y="3599697"/>
            <a:ext cx="4666833" cy="49888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4819" r="4307"/>
          <a:stretch/>
        </p:blipFill>
        <p:spPr>
          <a:xfrm>
            <a:off x="5082005" y="3223383"/>
            <a:ext cx="4002442" cy="41884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4384" y="2806664"/>
            <a:ext cx="3758404" cy="44259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11"/>
          <a:srcRect l="2801" r="2424"/>
          <a:stretch/>
        </p:blipFill>
        <p:spPr>
          <a:xfrm>
            <a:off x="5891494" y="2358869"/>
            <a:ext cx="3192954" cy="42883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12"/>
          <a:srcRect l="6436" r="5331"/>
          <a:stretch/>
        </p:blipFill>
        <p:spPr>
          <a:xfrm>
            <a:off x="6380225" y="1970765"/>
            <a:ext cx="2704222" cy="37811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6919" y="1489937"/>
            <a:ext cx="2375813" cy="4818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008" y="-59636"/>
            <a:ext cx="1570439" cy="158006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654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9702D60F-3527-4ABA-8906-38035B27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90453"/>
            <a:ext cx="7056784" cy="64807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B0F0"/>
                </a:solidFill>
              </a:rPr>
              <a:t>Recursos que o IFRN dispõe: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8B180E0B-80AC-428A-9D0C-30ED728D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980727"/>
            <a:ext cx="8298080" cy="511256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Docente: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Letras – Licenciatura Plena e Habilitação em Língua Inglesa e Literaturas – UFRN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Especialista em Ensino e Aprendizagem de Língua Inglesa – UFRN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Membro da Associação Brasileira para professores de língua inglesa como segunda língua – BRAZTESOL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Diversos cursos na área (British </a:t>
            </a:r>
            <a:r>
              <a:rPr lang="pt-BR" sz="2200" dirty="0" err="1"/>
              <a:t>Council</a:t>
            </a:r>
            <a:r>
              <a:rPr lang="pt-BR" sz="2200" dirty="0"/>
              <a:t>, </a:t>
            </a:r>
            <a:r>
              <a:rPr lang="pt-BR" sz="2200" dirty="0" err="1"/>
              <a:t>National</a:t>
            </a:r>
            <a:r>
              <a:rPr lang="pt-BR" sz="2200" dirty="0"/>
              <a:t> </a:t>
            </a:r>
            <a:r>
              <a:rPr lang="pt-BR" sz="2200" dirty="0" err="1"/>
              <a:t>Geographic</a:t>
            </a:r>
            <a:r>
              <a:rPr lang="pt-BR" sz="22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Mestre em Educação pelo IFRN* (</a:t>
            </a:r>
            <a:r>
              <a:rPr lang="pt-BR" sz="2200" dirty="0" err="1"/>
              <a:t>Fev</a:t>
            </a:r>
            <a:r>
              <a:rPr lang="pt-BR" sz="2200" dirty="0"/>
              <a:t>/2020)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b="1" dirty="0"/>
              <a:t>Outros recursos: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Centros de Aprendizagem (C.A.) (horário marcado)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strike="sngStrike" dirty="0"/>
              <a:t>Tutor de Aprendizagem de Laboratório (T.A.L.)*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Laboratório de Línguas*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Laboratórios de Informática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Biblioteca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200" dirty="0"/>
              <a:t>Curso F.I.C.</a:t>
            </a:r>
          </a:p>
        </p:txBody>
      </p:sp>
    </p:spTree>
    <p:extLst>
      <p:ext uri="{BB962C8B-B14F-4D97-AF65-F5344CB8AC3E}">
        <p14:creationId xmlns:p14="http://schemas.microsoft.com/office/powerpoint/2010/main" val="352033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2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STUD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710871">
            <a:off x="1786988" y="311856"/>
            <a:ext cx="3364371" cy="576064"/>
          </a:xfrm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formas de </a:t>
            </a:r>
            <a:br>
              <a:rPr lang="pt-BR" sz="2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aprendizado: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6791" t="20897" r="17707" b="16417"/>
          <a:stretch/>
        </p:blipFill>
        <p:spPr>
          <a:xfrm>
            <a:off x="107504" y="1412775"/>
            <a:ext cx="5328592" cy="33443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4272" y="242088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  <a:latin typeface="Open Sans"/>
                <a:hlinkClick r:id="rId4"/>
              </a:rPr>
              <a:t>https://moodle.ifrs.edu.br/</a:t>
            </a:r>
            <a:r>
              <a:rPr lang="pt-BR" b="1" u="sng" dirty="0">
                <a:solidFill>
                  <a:srgbClr val="2A4678"/>
                </a:solidFill>
                <a:latin typeface="Open Sans"/>
              </a:rPr>
              <a:t> </a:t>
            </a:r>
            <a:endParaRPr lang="pt-BR" b="0" i="0" dirty="0">
              <a:solidFill>
                <a:srgbClr val="172938"/>
              </a:solidFill>
              <a:effectLst/>
              <a:latin typeface="Open Sans"/>
            </a:endParaRPr>
          </a:p>
        </p:txBody>
      </p:sp>
      <p:pic>
        <p:nvPicPr>
          <p:cNvPr id="1026" name="Picture 2" descr="Resultado de imagem para duolin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7" y="254698"/>
            <a:ext cx="3279913" cy="32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how to get away with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284984"/>
            <a:ext cx="3416698" cy="29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79" y="4777655"/>
            <a:ext cx="2580609" cy="19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3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1870</TotalTime>
  <Words>1912</Words>
  <Application>Microsoft Office PowerPoint</Application>
  <PresentationFormat>Apresentação na tela (4:3)</PresentationFormat>
  <Paragraphs>262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Open Sans</vt:lpstr>
      <vt:lpstr>Paralaxe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Recursos que o IFRN dispõe:</vt:lpstr>
      <vt:lpstr>Apresentação do PowerPoint</vt:lpstr>
      <vt:lpstr>Outras formas de  aprendizado:</vt:lpstr>
      <vt:lpstr>10 STUDY TIPS</vt:lpstr>
      <vt:lpstr>10 STUDY TIPS</vt:lpstr>
      <vt:lpstr>Horários da Prof.ª. Cristiane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Proposta de Trabalho</vt:lpstr>
      <vt:lpstr>Proposta de Trabalho</vt:lpstr>
      <vt:lpstr>Compromisso entre as partes:</vt:lpstr>
      <vt:lpstr>Compromisso entre as partes:</vt:lpstr>
      <vt:lpstr>Exercício</vt:lpstr>
      <vt:lpstr>Exercício</vt:lpstr>
      <vt:lpstr>Exercício</vt:lpstr>
      <vt:lpstr>Exercício</vt:lpstr>
      <vt:lpstr>Exercício</vt:lpstr>
      <vt:lpstr>Exercício</vt:lpstr>
      <vt:lpstr>Exercício</vt:lpstr>
      <vt:lpstr>Exercício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107</cp:revision>
  <dcterms:created xsi:type="dcterms:W3CDTF">2014-02-09T15:38:27Z</dcterms:created>
  <dcterms:modified xsi:type="dcterms:W3CDTF">2020-02-11T12:49:49Z</dcterms:modified>
</cp:coreProperties>
</file>