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2"/>
  </p:notesMasterIdLst>
  <p:handoutMasterIdLst>
    <p:handoutMasterId r:id="rId13"/>
  </p:handoutMasterIdLst>
  <p:sldIdLst>
    <p:sldId id="257" r:id="rId2"/>
    <p:sldId id="258" r:id="rId3"/>
    <p:sldId id="260" r:id="rId4"/>
    <p:sldId id="261" r:id="rId5"/>
    <p:sldId id="262" r:id="rId6"/>
    <p:sldId id="263" r:id="rId7"/>
    <p:sldId id="264" r:id="rId8"/>
    <p:sldId id="265" r:id="rId9"/>
    <p:sldId id="266" r:id="rId10"/>
    <p:sldId id="267" r:id="rId11"/>
  </p:sldIdLst>
  <p:sldSz cx="12192000" cy="6858000"/>
  <p:notesSz cx="6858000" cy="9144000"/>
  <p:defaultTextStyle>
    <a:defPPr rtl="0">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87112F-93F5-4C4F-BE02-BCB45766FE6C}"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pt-BR"/>
        </a:p>
      </dgm:t>
    </dgm:pt>
    <dgm:pt modelId="{9E5EE0B4-14CF-46CA-AFAC-470E8618079E}">
      <dgm:prSet phldrT="[Texto]"/>
      <dgm:spPr>
        <a:solidFill>
          <a:schemeClr val="accent1">
            <a:lumMod val="75000"/>
          </a:schemeClr>
        </a:solidFill>
      </dgm:spPr>
      <dgm:t>
        <a:bodyPr/>
        <a:lstStyle/>
        <a:p>
          <a:r>
            <a:rPr lang="pt-BR" b="1" dirty="0" err="1"/>
            <a:t>information</a:t>
          </a:r>
          <a:endParaRPr lang="pt-BR" b="1" dirty="0"/>
        </a:p>
      </dgm:t>
    </dgm:pt>
    <dgm:pt modelId="{596F25D7-76E2-4C8D-97BA-628FF4B3ECDB}" type="parTrans" cxnId="{583A275B-8E91-43B4-ABBA-6BE5C0123E99}">
      <dgm:prSet/>
      <dgm:spPr/>
      <dgm:t>
        <a:bodyPr/>
        <a:lstStyle/>
        <a:p>
          <a:endParaRPr lang="pt-BR"/>
        </a:p>
      </dgm:t>
    </dgm:pt>
    <dgm:pt modelId="{B2D8F13C-123F-4CD3-AA76-A43013B07BD4}" type="sibTrans" cxnId="{583A275B-8E91-43B4-ABBA-6BE5C0123E99}">
      <dgm:prSet/>
      <dgm:spPr/>
      <dgm:t>
        <a:bodyPr/>
        <a:lstStyle/>
        <a:p>
          <a:endParaRPr lang="pt-BR"/>
        </a:p>
      </dgm:t>
    </dgm:pt>
    <dgm:pt modelId="{781B325D-D1B5-4C32-BE87-37BC3ABEAAF5}">
      <dgm:prSet phldrT="[Texto]"/>
      <dgm:spPr>
        <a:solidFill>
          <a:srgbClr val="00B0F0"/>
        </a:solidFill>
        <a:ln>
          <a:solidFill>
            <a:schemeClr val="tx1"/>
          </a:solidFill>
        </a:ln>
      </dgm:spPr>
      <dgm:t>
        <a:bodyPr/>
        <a:lstStyle/>
        <a:p>
          <a:r>
            <a:rPr lang="pt-BR" b="1" dirty="0" err="1"/>
            <a:t>Have</a:t>
          </a:r>
          <a:endParaRPr lang="pt-BR" b="1" dirty="0"/>
        </a:p>
        <a:p>
          <a:r>
            <a:rPr lang="pt-BR" b="1" dirty="0" err="1"/>
            <a:t>Ask</a:t>
          </a:r>
          <a:r>
            <a:rPr lang="pt-BR" b="1" dirty="0"/>
            <a:t> for</a:t>
          </a:r>
        </a:p>
        <a:p>
          <a:r>
            <a:rPr lang="pt-BR" b="1" dirty="0" err="1"/>
            <a:t>Publish</a:t>
          </a:r>
          <a:endParaRPr lang="pt-BR" b="1" dirty="0"/>
        </a:p>
        <a:p>
          <a:r>
            <a:rPr lang="pt-BR" b="1" dirty="0" err="1"/>
            <a:t>Collect</a:t>
          </a:r>
          <a:endParaRPr lang="pt-BR" b="1" dirty="0"/>
        </a:p>
        <a:p>
          <a:r>
            <a:rPr lang="pt-BR" b="1" dirty="0"/>
            <a:t>Give </a:t>
          </a:r>
        </a:p>
      </dgm:t>
    </dgm:pt>
    <dgm:pt modelId="{3B3A57C0-072A-4867-8F05-3276F31E8D21}" type="parTrans" cxnId="{51E41638-2AF0-4352-8316-66176AE999B8}">
      <dgm:prSet/>
      <dgm:spPr>
        <a:ln>
          <a:solidFill>
            <a:schemeClr val="tx1"/>
          </a:solidFill>
        </a:ln>
      </dgm:spPr>
      <dgm:t>
        <a:bodyPr/>
        <a:lstStyle/>
        <a:p>
          <a:endParaRPr lang="pt-BR"/>
        </a:p>
      </dgm:t>
    </dgm:pt>
    <dgm:pt modelId="{F4870129-E960-444A-96E0-9E82992ABB14}" type="sibTrans" cxnId="{51E41638-2AF0-4352-8316-66176AE999B8}">
      <dgm:prSet/>
      <dgm:spPr/>
      <dgm:t>
        <a:bodyPr/>
        <a:lstStyle/>
        <a:p>
          <a:endParaRPr lang="pt-BR"/>
        </a:p>
      </dgm:t>
    </dgm:pt>
    <dgm:pt modelId="{241D99EB-655C-46C2-B108-D317322BD948}">
      <dgm:prSet phldrT="[Texto]"/>
      <dgm:spPr>
        <a:solidFill>
          <a:srgbClr val="92D050"/>
        </a:solidFill>
        <a:ln>
          <a:solidFill>
            <a:schemeClr val="tx1"/>
          </a:solidFill>
        </a:ln>
      </dgm:spPr>
      <dgm:t>
        <a:bodyPr/>
        <a:lstStyle/>
        <a:p>
          <a:r>
            <a:rPr lang="pt-BR" b="1" dirty="0" err="1"/>
            <a:t>about</a:t>
          </a:r>
          <a:endParaRPr lang="pt-BR" b="1" dirty="0"/>
        </a:p>
      </dgm:t>
    </dgm:pt>
    <dgm:pt modelId="{18A1528A-CF3B-4A93-BBBA-4BED7CEBBDB0}" type="parTrans" cxnId="{45274C60-D8E3-436F-AD85-1B18FD8E4D63}">
      <dgm:prSet/>
      <dgm:spPr>
        <a:ln>
          <a:solidFill>
            <a:schemeClr val="tx1"/>
          </a:solidFill>
        </a:ln>
      </dgm:spPr>
      <dgm:t>
        <a:bodyPr/>
        <a:lstStyle/>
        <a:p>
          <a:endParaRPr lang="pt-BR"/>
        </a:p>
      </dgm:t>
    </dgm:pt>
    <dgm:pt modelId="{414B9A5F-B909-4525-836B-D3D221FB0163}" type="sibTrans" cxnId="{45274C60-D8E3-436F-AD85-1B18FD8E4D63}">
      <dgm:prSet/>
      <dgm:spPr/>
      <dgm:t>
        <a:bodyPr/>
        <a:lstStyle/>
        <a:p>
          <a:endParaRPr lang="pt-BR"/>
        </a:p>
      </dgm:t>
    </dgm:pt>
    <dgm:pt modelId="{4E627BE7-BFD1-459B-8E2B-DAEAA9B6D0A2}">
      <dgm:prSet phldrT="[Texto]"/>
      <dgm:spPr>
        <a:solidFill>
          <a:srgbClr val="CC66FF"/>
        </a:solidFill>
        <a:ln>
          <a:solidFill>
            <a:schemeClr val="tx1"/>
          </a:solidFill>
        </a:ln>
      </dgm:spPr>
      <dgm:t>
        <a:bodyPr/>
        <a:lstStyle/>
        <a:p>
          <a:r>
            <a:rPr lang="pt-BR" b="1" dirty="0" err="1"/>
            <a:t>Reliable</a:t>
          </a:r>
          <a:endParaRPr lang="pt-BR" b="1" dirty="0"/>
        </a:p>
        <a:p>
          <a:r>
            <a:rPr lang="pt-BR" b="1" dirty="0" err="1"/>
            <a:t>Latest</a:t>
          </a:r>
          <a:endParaRPr lang="pt-BR" b="1" dirty="0"/>
        </a:p>
        <a:p>
          <a:r>
            <a:rPr lang="pt-BR" b="1" dirty="0" err="1"/>
            <a:t>Confidential</a:t>
          </a:r>
          <a:endParaRPr lang="pt-BR" b="1" dirty="0"/>
        </a:p>
        <a:p>
          <a:r>
            <a:rPr lang="pt-BR" b="1" dirty="0" err="1"/>
            <a:t>Helpful</a:t>
          </a:r>
          <a:endParaRPr lang="pt-BR" b="1" dirty="0"/>
        </a:p>
        <a:p>
          <a:r>
            <a:rPr lang="pt-BR" b="1" dirty="0" err="1"/>
            <a:t>Conflicting</a:t>
          </a:r>
          <a:r>
            <a:rPr lang="pt-BR" b="1" dirty="0"/>
            <a:t> </a:t>
          </a:r>
        </a:p>
      </dgm:t>
    </dgm:pt>
    <dgm:pt modelId="{161282FC-A908-4AD1-A724-79C0716B0BFD}" type="parTrans" cxnId="{6E5A64F2-6258-4A3B-B577-19452772E880}">
      <dgm:prSet/>
      <dgm:spPr>
        <a:ln>
          <a:solidFill>
            <a:schemeClr val="tx1"/>
          </a:solidFill>
        </a:ln>
      </dgm:spPr>
      <dgm:t>
        <a:bodyPr/>
        <a:lstStyle/>
        <a:p>
          <a:endParaRPr lang="pt-BR"/>
        </a:p>
      </dgm:t>
    </dgm:pt>
    <dgm:pt modelId="{2068D543-D6A6-4FD0-9F11-0C1271FC78CC}" type="sibTrans" cxnId="{6E5A64F2-6258-4A3B-B577-19452772E880}">
      <dgm:prSet/>
      <dgm:spPr/>
      <dgm:t>
        <a:bodyPr/>
        <a:lstStyle/>
        <a:p>
          <a:endParaRPr lang="pt-BR"/>
        </a:p>
      </dgm:t>
    </dgm:pt>
    <dgm:pt modelId="{D5AC432D-983A-4BD5-8007-7272B3A9ADAC}" type="pres">
      <dgm:prSet presAssocID="{DB87112F-93F5-4C4F-BE02-BCB45766FE6C}" presName="Name0" presStyleCnt="0">
        <dgm:presLayoutVars>
          <dgm:chMax val="1"/>
          <dgm:chPref val="1"/>
          <dgm:dir/>
          <dgm:animOne val="branch"/>
          <dgm:animLvl val="lvl"/>
        </dgm:presLayoutVars>
      </dgm:prSet>
      <dgm:spPr/>
    </dgm:pt>
    <dgm:pt modelId="{F99E2FF7-94E0-493B-A4CE-2ED091A14B0D}" type="pres">
      <dgm:prSet presAssocID="{9E5EE0B4-14CF-46CA-AFAC-470E8618079E}" presName="singleCycle" presStyleCnt="0"/>
      <dgm:spPr/>
    </dgm:pt>
    <dgm:pt modelId="{D3B53E6A-F148-48E8-B9A9-0A780585116F}" type="pres">
      <dgm:prSet presAssocID="{9E5EE0B4-14CF-46CA-AFAC-470E8618079E}" presName="singleCenter" presStyleLbl="node1" presStyleIdx="0" presStyleCnt="4" custScaleX="140807" custScaleY="85762" custLinFactNeighborX="-1831" custLinFactNeighborY="6583">
        <dgm:presLayoutVars>
          <dgm:chMax val="7"/>
          <dgm:chPref val="7"/>
        </dgm:presLayoutVars>
      </dgm:prSet>
      <dgm:spPr/>
    </dgm:pt>
    <dgm:pt modelId="{15E0F819-F928-4A47-84A2-22E552A9BDAF}" type="pres">
      <dgm:prSet presAssocID="{3B3A57C0-072A-4867-8F05-3276F31E8D21}" presName="Name56" presStyleLbl="parChTrans1D2" presStyleIdx="0" presStyleCnt="3"/>
      <dgm:spPr/>
    </dgm:pt>
    <dgm:pt modelId="{A71EAD41-AB66-4010-B6A6-E4471597FF2B}" type="pres">
      <dgm:prSet presAssocID="{781B325D-D1B5-4C32-BE87-37BC3ABEAAF5}" presName="text0" presStyleLbl="node1" presStyleIdx="1" presStyleCnt="4" custScaleX="184724" custScaleY="222279" custRadScaleRad="80705" custRadScaleInc="-3715">
        <dgm:presLayoutVars>
          <dgm:bulletEnabled val="1"/>
        </dgm:presLayoutVars>
      </dgm:prSet>
      <dgm:spPr/>
    </dgm:pt>
    <dgm:pt modelId="{10CCB44C-0896-4047-B90B-179CF25FB652}" type="pres">
      <dgm:prSet presAssocID="{18A1528A-CF3B-4A93-BBBA-4BED7CEBBDB0}" presName="Name56" presStyleLbl="parChTrans1D2" presStyleIdx="1" presStyleCnt="3"/>
      <dgm:spPr/>
    </dgm:pt>
    <dgm:pt modelId="{4D5D0036-E5CD-4F08-B4E8-EF1E059DFE76}" type="pres">
      <dgm:prSet presAssocID="{241D99EB-655C-46C2-B108-D317322BD948}" presName="text0" presStyleLbl="node1" presStyleIdx="2" presStyleCnt="4" custScaleY="49011" custRadScaleRad="86341" custRadScaleInc="-34604">
        <dgm:presLayoutVars>
          <dgm:bulletEnabled val="1"/>
        </dgm:presLayoutVars>
      </dgm:prSet>
      <dgm:spPr/>
    </dgm:pt>
    <dgm:pt modelId="{D056A864-CA7B-45A3-AF3F-26D5D0F1872D}" type="pres">
      <dgm:prSet presAssocID="{161282FC-A908-4AD1-A724-79C0716B0BFD}" presName="Name56" presStyleLbl="parChTrans1D2" presStyleIdx="2" presStyleCnt="3"/>
      <dgm:spPr/>
    </dgm:pt>
    <dgm:pt modelId="{AC883EA1-9BAC-49EE-8599-9589A7BA12C8}" type="pres">
      <dgm:prSet presAssocID="{4E627BE7-BFD1-459B-8E2B-DAEAA9B6D0A2}" presName="text0" presStyleLbl="node1" presStyleIdx="3" presStyleCnt="4" custScaleX="186336" custScaleY="235313" custRadScaleRad="129073" custRadScaleInc="40630">
        <dgm:presLayoutVars>
          <dgm:bulletEnabled val="1"/>
        </dgm:presLayoutVars>
      </dgm:prSet>
      <dgm:spPr/>
    </dgm:pt>
  </dgm:ptLst>
  <dgm:cxnLst>
    <dgm:cxn modelId="{21DEFB00-1CE1-44FC-A628-9E9B77A18DD8}" type="presOf" srcId="{9E5EE0B4-14CF-46CA-AFAC-470E8618079E}" destId="{D3B53E6A-F148-48E8-B9A9-0A780585116F}" srcOrd="0" destOrd="0" presId="urn:microsoft.com/office/officeart/2008/layout/RadialCluster"/>
    <dgm:cxn modelId="{077C3719-7F24-4FEB-972F-E6C5C95BC827}" type="presOf" srcId="{4E627BE7-BFD1-459B-8E2B-DAEAA9B6D0A2}" destId="{AC883EA1-9BAC-49EE-8599-9589A7BA12C8}" srcOrd="0" destOrd="0" presId="urn:microsoft.com/office/officeart/2008/layout/RadialCluster"/>
    <dgm:cxn modelId="{9732191C-CED0-416E-9B51-F3D92C1580BE}" type="presOf" srcId="{241D99EB-655C-46C2-B108-D317322BD948}" destId="{4D5D0036-E5CD-4F08-B4E8-EF1E059DFE76}" srcOrd="0" destOrd="0" presId="urn:microsoft.com/office/officeart/2008/layout/RadialCluster"/>
    <dgm:cxn modelId="{9ECD2D32-3CB9-4364-95F2-C3B488BECBEE}" type="presOf" srcId="{781B325D-D1B5-4C32-BE87-37BC3ABEAAF5}" destId="{A71EAD41-AB66-4010-B6A6-E4471597FF2B}" srcOrd="0" destOrd="0" presId="urn:microsoft.com/office/officeart/2008/layout/RadialCluster"/>
    <dgm:cxn modelId="{51E41638-2AF0-4352-8316-66176AE999B8}" srcId="{9E5EE0B4-14CF-46CA-AFAC-470E8618079E}" destId="{781B325D-D1B5-4C32-BE87-37BC3ABEAAF5}" srcOrd="0" destOrd="0" parTransId="{3B3A57C0-072A-4867-8F05-3276F31E8D21}" sibTransId="{F4870129-E960-444A-96E0-9E82992ABB14}"/>
    <dgm:cxn modelId="{583A275B-8E91-43B4-ABBA-6BE5C0123E99}" srcId="{DB87112F-93F5-4C4F-BE02-BCB45766FE6C}" destId="{9E5EE0B4-14CF-46CA-AFAC-470E8618079E}" srcOrd="0" destOrd="0" parTransId="{596F25D7-76E2-4C8D-97BA-628FF4B3ECDB}" sibTransId="{B2D8F13C-123F-4CD3-AA76-A43013B07BD4}"/>
    <dgm:cxn modelId="{45274C60-D8E3-436F-AD85-1B18FD8E4D63}" srcId="{9E5EE0B4-14CF-46CA-AFAC-470E8618079E}" destId="{241D99EB-655C-46C2-B108-D317322BD948}" srcOrd="1" destOrd="0" parTransId="{18A1528A-CF3B-4A93-BBBA-4BED7CEBBDB0}" sibTransId="{414B9A5F-B909-4525-836B-D3D221FB0163}"/>
    <dgm:cxn modelId="{7FB64C59-2416-4CE2-AF80-B1F17570E4D9}" type="presOf" srcId="{DB87112F-93F5-4C4F-BE02-BCB45766FE6C}" destId="{D5AC432D-983A-4BD5-8007-7272B3A9ADAC}" srcOrd="0" destOrd="0" presId="urn:microsoft.com/office/officeart/2008/layout/RadialCluster"/>
    <dgm:cxn modelId="{6FCE0593-9D24-497E-8273-8AD166EDFA64}" type="presOf" srcId="{3B3A57C0-072A-4867-8F05-3276F31E8D21}" destId="{15E0F819-F928-4A47-84A2-22E552A9BDAF}" srcOrd="0" destOrd="0" presId="urn:microsoft.com/office/officeart/2008/layout/RadialCluster"/>
    <dgm:cxn modelId="{39126099-5278-490B-B04A-EE5D92517D99}" type="presOf" srcId="{161282FC-A908-4AD1-A724-79C0716B0BFD}" destId="{D056A864-CA7B-45A3-AF3F-26D5D0F1872D}" srcOrd="0" destOrd="0" presId="urn:microsoft.com/office/officeart/2008/layout/RadialCluster"/>
    <dgm:cxn modelId="{6E5A64F2-6258-4A3B-B577-19452772E880}" srcId="{9E5EE0B4-14CF-46CA-AFAC-470E8618079E}" destId="{4E627BE7-BFD1-459B-8E2B-DAEAA9B6D0A2}" srcOrd="2" destOrd="0" parTransId="{161282FC-A908-4AD1-A724-79C0716B0BFD}" sibTransId="{2068D543-D6A6-4FD0-9F11-0C1271FC78CC}"/>
    <dgm:cxn modelId="{B6C774FA-E20C-4FBA-9933-D65DC090AB57}" type="presOf" srcId="{18A1528A-CF3B-4A93-BBBA-4BED7CEBBDB0}" destId="{10CCB44C-0896-4047-B90B-179CF25FB652}" srcOrd="0" destOrd="0" presId="urn:microsoft.com/office/officeart/2008/layout/RadialCluster"/>
    <dgm:cxn modelId="{62D992F1-EBD9-4BDF-8172-D8BDA1982292}" type="presParOf" srcId="{D5AC432D-983A-4BD5-8007-7272B3A9ADAC}" destId="{F99E2FF7-94E0-493B-A4CE-2ED091A14B0D}" srcOrd="0" destOrd="0" presId="urn:microsoft.com/office/officeart/2008/layout/RadialCluster"/>
    <dgm:cxn modelId="{8EFF64F9-5C9A-4867-840E-B0BCE86048AD}" type="presParOf" srcId="{F99E2FF7-94E0-493B-A4CE-2ED091A14B0D}" destId="{D3B53E6A-F148-48E8-B9A9-0A780585116F}" srcOrd="0" destOrd="0" presId="urn:microsoft.com/office/officeart/2008/layout/RadialCluster"/>
    <dgm:cxn modelId="{FCEA9B08-20FE-4A1D-A81D-BB5D77285F68}" type="presParOf" srcId="{F99E2FF7-94E0-493B-A4CE-2ED091A14B0D}" destId="{15E0F819-F928-4A47-84A2-22E552A9BDAF}" srcOrd="1" destOrd="0" presId="urn:microsoft.com/office/officeart/2008/layout/RadialCluster"/>
    <dgm:cxn modelId="{817048D6-A9D5-44FB-AD03-5191563F7171}" type="presParOf" srcId="{F99E2FF7-94E0-493B-A4CE-2ED091A14B0D}" destId="{A71EAD41-AB66-4010-B6A6-E4471597FF2B}" srcOrd="2" destOrd="0" presId="urn:microsoft.com/office/officeart/2008/layout/RadialCluster"/>
    <dgm:cxn modelId="{B130C2B3-B900-4F18-8746-0E2A911354FC}" type="presParOf" srcId="{F99E2FF7-94E0-493B-A4CE-2ED091A14B0D}" destId="{10CCB44C-0896-4047-B90B-179CF25FB652}" srcOrd="3" destOrd="0" presId="urn:microsoft.com/office/officeart/2008/layout/RadialCluster"/>
    <dgm:cxn modelId="{5A9C0A2F-C6D6-4522-AB67-3CF5E3F30D85}" type="presParOf" srcId="{F99E2FF7-94E0-493B-A4CE-2ED091A14B0D}" destId="{4D5D0036-E5CD-4F08-B4E8-EF1E059DFE76}" srcOrd="4" destOrd="0" presId="urn:microsoft.com/office/officeart/2008/layout/RadialCluster"/>
    <dgm:cxn modelId="{76A78D5A-98F8-4318-A77C-03D4E2DF3628}" type="presParOf" srcId="{F99E2FF7-94E0-493B-A4CE-2ED091A14B0D}" destId="{D056A864-CA7B-45A3-AF3F-26D5D0F1872D}" srcOrd="5" destOrd="0" presId="urn:microsoft.com/office/officeart/2008/layout/RadialCluster"/>
    <dgm:cxn modelId="{0D320F11-30D7-4FFC-8512-7A2D4D4E48BF}" type="presParOf" srcId="{F99E2FF7-94E0-493B-A4CE-2ED091A14B0D}" destId="{AC883EA1-9BAC-49EE-8599-9589A7BA12C8}"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53E6A-F148-48E8-B9A9-0A780585116F}">
      <dsp:nvSpPr>
        <dsp:cNvPr id="0" name=""/>
        <dsp:cNvSpPr/>
      </dsp:nvSpPr>
      <dsp:spPr>
        <a:xfrm>
          <a:off x="4014068" y="2971805"/>
          <a:ext cx="2321594" cy="1414024"/>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pt-BR" sz="2800" b="1" kern="1200" dirty="0" err="1"/>
            <a:t>information</a:t>
          </a:r>
          <a:endParaRPr lang="pt-BR" sz="2800" b="1" kern="1200" dirty="0"/>
        </a:p>
      </dsp:txBody>
      <dsp:txXfrm>
        <a:off x="4083095" y="3040832"/>
        <a:ext cx="2183540" cy="1275970"/>
      </dsp:txXfrm>
    </dsp:sp>
    <dsp:sp modelId="{15E0F819-F928-4A47-84A2-22E552A9BDAF}">
      <dsp:nvSpPr>
        <dsp:cNvPr id="0" name=""/>
        <dsp:cNvSpPr/>
      </dsp:nvSpPr>
      <dsp:spPr>
        <a:xfrm rot="16219169">
          <a:off x="4959177" y="2750946"/>
          <a:ext cx="441724" cy="0"/>
        </a:xfrm>
        <a:custGeom>
          <a:avLst/>
          <a:gdLst/>
          <a:ahLst/>
          <a:cxnLst/>
          <a:rect l="0" t="0" r="0" b="0"/>
          <a:pathLst>
            <a:path>
              <a:moveTo>
                <a:pt x="0" y="0"/>
              </a:moveTo>
              <a:lnTo>
                <a:pt x="441724" y="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A71EAD41-AB66-4010-B6A6-E4471597FF2B}">
      <dsp:nvSpPr>
        <dsp:cNvPr id="0" name=""/>
        <dsp:cNvSpPr/>
      </dsp:nvSpPr>
      <dsp:spPr>
        <a:xfrm>
          <a:off x="4167811" y="74614"/>
          <a:ext cx="2040610" cy="2455473"/>
        </a:xfrm>
        <a:prstGeom prst="roundRect">
          <a:avLst/>
        </a:prstGeom>
        <a:solidFill>
          <a:srgbClr val="00B0F0"/>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1022350">
            <a:lnSpc>
              <a:spcPct val="90000"/>
            </a:lnSpc>
            <a:spcBef>
              <a:spcPct val="0"/>
            </a:spcBef>
            <a:spcAft>
              <a:spcPct val="35000"/>
            </a:spcAft>
            <a:buNone/>
          </a:pPr>
          <a:r>
            <a:rPr lang="pt-BR" sz="2300" b="1" kern="1200" dirty="0" err="1"/>
            <a:t>Have</a:t>
          </a:r>
          <a:endParaRPr lang="pt-BR" sz="2300" b="1" kern="1200" dirty="0"/>
        </a:p>
        <a:p>
          <a:pPr marL="0" lvl="0" indent="0" algn="ctr" defTabSz="1022350">
            <a:lnSpc>
              <a:spcPct val="90000"/>
            </a:lnSpc>
            <a:spcBef>
              <a:spcPct val="0"/>
            </a:spcBef>
            <a:spcAft>
              <a:spcPct val="35000"/>
            </a:spcAft>
            <a:buNone/>
          </a:pPr>
          <a:r>
            <a:rPr lang="pt-BR" sz="2300" b="1" kern="1200" dirty="0" err="1"/>
            <a:t>Ask</a:t>
          </a:r>
          <a:r>
            <a:rPr lang="pt-BR" sz="2300" b="1" kern="1200" dirty="0"/>
            <a:t> for</a:t>
          </a:r>
        </a:p>
        <a:p>
          <a:pPr marL="0" lvl="0" indent="0" algn="ctr" defTabSz="1022350">
            <a:lnSpc>
              <a:spcPct val="90000"/>
            </a:lnSpc>
            <a:spcBef>
              <a:spcPct val="0"/>
            </a:spcBef>
            <a:spcAft>
              <a:spcPct val="35000"/>
            </a:spcAft>
            <a:buNone/>
          </a:pPr>
          <a:r>
            <a:rPr lang="pt-BR" sz="2300" b="1" kern="1200" dirty="0" err="1"/>
            <a:t>Publish</a:t>
          </a:r>
          <a:endParaRPr lang="pt-BR" sz="2300" b="1" kern="1200" dirty="0"/>
        </a:p>
        <a:p>
          <a:pPr marL="0" lvl="0" indent="0" algn="ctr" defTabSz="1022350">
            <a:lnSpc>
              <a:spcPct val="90000"/>
            </a:lnSpc>
            <a:spcBef>
              <a:spcPct val="0"/>
            </a:spcBef>
            <a:spcAft>
              <a:spcPct val="35000"/>
            </a:spcAft>
            <a:buNone/>
          </a:pPr>
          <a:r>
            <a:rPr lang="pt-BR" sz="2300" b="1" kern="1200" dirty="0" err="1"/>
            <a:t>Collect</a:t>
          </a:r>
          <a:endParaRPr lang="pt-BR" sz="2300" b="1" kern="1200" dirty="0"/>
        </a:p>
        <a:p>
          <a:pPr marL="0" lvl="0" indent="0" algn="ctr" defTabSz="1022350">
            <a:lnSpc>
              <a:spcPct val="90000"/>
            </a:lnSpc>
            <a:spcBef>
              <a:spcPct val="0"/>
            </a:spcBef>
            <a:spcAft>
              <a:spcPct val="35000"/>
            </a:spcAft>
            <a:buNone/>
          </a:pPr>
          <a:r>
            <a:rPr lang="pt-BR" sz="2300" b="1" kern="1200" dirty="0"/>
            <a:t>Give </a:t>
          </a:r>
        </a:p>
      </dsp:txBody>
      <dsp:txXfrm>
        <a:off x="4267425" y="174228"/>
        <a:ext cx="1841382" cy="2256245"/>
      </dsp:txXfrm>
    </dsp:sp>
    <dsp:sp modelId="{10CCB44C-0896-4047-B90B-179CF25FB652}">
      <dsp:nvSpPr>
        <dsp:cNvPr id="0" name=""/>
        <dsp:cNvSpPr/>
      </dsp:nvSpPr>
      <dsp:spPr>
        <a:xfrm rot="26850">
          <a:off x="6335654" y="3689986"/>
          <a:ext cx="538538" cy="0"/>
        </a:xfrm>
        <a:custGeom>
          <a:avLst/>
          <a:gdLst/>
          <a:ahLst/>
          <a:cxnLst/>
          <a:rect l="0" t="0" r="0" b="0"/>
          <a:pathLst>
            <a:path>
              <a:moveTo>
                <a:pt x="0" y="0"/>
              </a:moveTo>
              <a:lnTo>
                <a:pt x="538538" y="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4D5D0036-E5CD-4F08-B4E8-EF1E059DFE76}">
      <dsp:nvSpPr>
        <dsp:cNvPr id="0" name=""/>
        <dsp:cNvSpPr/>
      </dsp:nvSpPr>
      <dsp:spPr>
        <a:xfrm>
          <a:off x="6874185" y="3425696"/>
          <a:ext cx="1104680" cy="541415"/>
        </a:xfrm>
        <a:prstGeom prst="roundRect">
          <a:avLst/>
        </a:prstGeom>
        <a:solidFill>
          <a:srgbClr val="92D050"/>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pt-BR" sz="2500" b="1" kern="1200" dirty="0" err="1"/>
            <a:t>about</a:t>
          </a:r>
          <a:endParaRPr lang="pt-BR" sz="2500" b="1" kern="1200" dirty="0"/>
        </a:p>
      </dsp:txBody>
      <dsp:txXfrm>
        <a:off x="6900615" y="3452126"/>
        <a:ext cx="1051820" cy="488555"/>
      </dsp:txXfrm>
    </dsp:sp>
    <dsp:sp modelId="{D056A864-CA7B-45A3-AF3F-26D5D0F1872D}">
      <dsp:nvSpPr>
        <dsp:cNvPr id="0" name=""/>
        <dsp:cNvSpPr/>
      </dsp:nvSpPr>
      <dsp:spPr>
        <a:xfrm rot="10814362">
          <a:off x="3042789" y="3671938"/>
          <a:ext cx="971283" cy="0"/>
        </a:xfrm>
        <a:custGeom>
          <a:avLst/>
          <a:gdLst/>
          <a:ahLst/>
          <a:cxnLst/>
          <a:rect l="0" t="0" r="0" b="0"/>
          <a:pathLst>
            <a:path>
              <a:moveTo>
                <a:pt x="0" y="0"/>
              </a:moveTo>
              <a:lnTo>
                <a:pt x="971283" y="0"/>
              </a:lnTo>
            </a:path>
          </a:pathLst>
        </a:custGeom>
        <a:noFill/>
        <a:ln w="127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AC883EA1-9BAC-49EE-8599-9589A7BA12C8}">
      <dsp:nvSpPr>
        <dsp:cNvPr id="0" name=""/>
        <dsp:cNvSpPr/>
      </dsp:nvSpPr>
      <dsp:spPr>
        <a:xfrm>
          <a:off x="984375" y="2365880"/>
          <a:ext cx="2058418" cy="2599457"/>
        </a:xfrm>
        <a:prstGeom prst="roundRect">
          <a:avLst/>
        </a:prstGeom>
        <a:solidFill>
          <a:srgbClr val="CC66FF"/>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pt-BR" sz="2200" b="1" kern="1200" dirty="0" err="1"/>
            <a:t>Reliable</a:t>
          </a:r>
          <a:endParaRPr lang="pt-BR" sz="2200" b="1" kern="1200" dirty="0"/>
        </a:p>
        <a:p>
          <a:pPr marL="0" lvl="0" indent="0" algn="ctr" defTabSz="977900">
            <a:lnSpc>
              <a:spcPct val="90000"/>
            </a:lnSpc>
            <a:spcBef>
              <a:spcPct val="0"/>
            </a:spcBef>
            <a:spcAft>
              <a:spcPct val="35000"/>
            </a:spcAft>
            <a:buNone/>
          </a:pPr>
          <a:r>
            <a:rPr lang="pt-BR" sz="2200" b="1" kern="1200" dirty="0" err="1"/>
            <a:t>Latest</a:t>
          </a:r>
          <a:endParaRPr lang="pt-BR" sz="2200" b="1" kern="1200" dirty="0"/>
        </a:p>
        <a:p>
          <a:pPr marL="0" lvl="0" indent="0" algn="ctr" defTabSz="977900">
            <a:lnSpc>
              <a:spcPct val="90000"/>
            </a:lnSpc>
            <a:spcBef>
              <a:spcPct val="0"/>
            </a:spcBef>
            <a:spcAft>
              <a:spcPct val="35000"/>
            </a:spcAft>
            <a:buNone/>
          </a:pPr>
          <a:r>
            <a:rPr lang="pt-BR" sz="2200" b="1" kern="1200" dirty="0" err="1"/>
            <a:t>Confidential</a:t>
          </a:r>
          <a:endParaRPr lang="pt-BR" sz="2200" b="1" kern="1200" dirty="0"/>
        </a:p>
        <a:p>
          <a:pPr marL="0" lvl="0" indent="0" algn="ctr" defTabSz="977900">
            <a:lnSpc>
              <a:spcPct val="90000"/>
            </a:lnSpc>
            <a:spcBef>
              <a:spcPct val="0"/>
            </a:spcBef>
            <a:spcAft>
              <a:spcPct val="35000"/>
            </a:spcAft>
            <a:buNone/>
          </a:pPr>
          <a:r>
            <a:rPr lang="pt-BR" sz="2200" b="1" kern="1200" dirty="0" err="1"/>
            <a:t>Helpful</a:t>
          </a:r>
          <a:endParaRPr lang="pt-BR" sz="2200" b="1" kern="1200" dirty="0"/>
        </a:p>
        <a:p>
          <a:pPr marL="0" lvl="0" indent="0" algn="ctr" defTabSz="977900">
            <a:lnSpc>
              <a:spcPct val="90000"/>
            </a:lnSpc>
            <a:spcBef>
              <a:spcPct val="0"/>
            </a:spcBef>
            <a:spcAft>
              <a:spcPct val="35000"/>
            </a:spcAft>
            <a:buNone/>
          </a:pPr>
          <a:r>
            <a:rPr lang="pt-BR" sz="2200" b="1" kern="1200" dirty="0" err="1"/>
            <a:t>Conflicting</a:t>
          </a:r>
          <a:r>
            <a:rPr lang="pt-BR" sz="2200" b="1" kern="1200" dirty="0"/>
            <a:t> </a:t>
          </a:r>
        </a:p>
      </dsp:txBody>
      <dsp:txXfrm>
        <a:off x="1084859" y="2466364"/>
        <a:ext cx="1857450" cy="2398489"/>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1A56B8B-90F6-41EC-AC37-F033ED2A57FF}" type="datetime1">
              <a:rPr lang="pt-BR" smtClean="0"/>
              <a:t>02/03/2021</a:t>
            </a:fld>
            <a:endParaRPr lang="en-US" dirty="0"/>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Espaço Reservado para o Número do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1A8EE09-76CC-4000-B080-9F213DA7DCEF}" type="slidenum">
              <a:rPr lang="en-US" smtClean="0"/>
              <a:t>‹nº›</a:t>
            </a:fld>
            <a:endParaRPr lang="en-US"/>
          </a:p>
        </p:txBody>
      </p:sp>
    </p:spTree>
    <p:extLst>
      <p:ext uri="{BB962C8B-B14F-4D97-AF65-F5344CB8AC3E}">
        <p14:creationId xmlns:p14="http://schemas.microsoft.com/office/powerpoint/2010/main" val="6386812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BA983AA-2481-4371-917C-6457CA055053}" type="datetime1">
              <a:rPr lang="pt-BR" smtClean="0"/>
              <a:t>02/03/2021</a:t>
            </a:fld>
            <a:endParaRPr lang="en-US"/>
          </a:p>
        </p:txBody>
      </p:sp>
      <p:sp>
        <p:nvSpPr>
          <p:cNvPr id="4" name="Espaço Reservado para Imagem do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pt-br"/>
              <a:t>Clique para editar o texto Mestre</a:t>
            </a:r>
            <a:endParaRPr lang="en-US"/>
          </a:p>
          <a:p>
            <a:pPr lvl="1" rtl="0"/>
            <a:r>
              <a:rPr lang="pt-br"/>
              <a:t>Segundo nível</a:t>
            </a:r>
          </a:p>
          <a:p>
            <a:pPr lvl="2" rtl="0"/>
            <a:r>
              <a:rPr lang="pt-br"/>
              <a:t>Terceiro nível</a:t>
            </a:r>
          </a:p>
          <a:p>
            <a:pPr lvl="3" rtl="0"/>
            <a:r>
              <a:rPr lang="pt-br"/>
              <a:t>Quarto nível</a:t>
            </a:r>
          </a:p>
          <a:p>
            <a:pPr lvl="4" rtl="0"/>
            <a:r>
              <a:rPr lang="pt-br"/>
              <a:t>Quinto nível</a:t>
            </a:r>
            <a:endParaRPr lang="en-US"/>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Espaço Reservado para o Número do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8E40627-AA7D-471F-B5F2-0BF9E4C68EB6}" type="slidenum">
              <a:rPr lang="en-US" smtClean="0"/>
              <a:t>‹nº›</a:t>
            </a:fld>
            <a:endParaRPr lang="en-US"/>
          </a:p>
        </p:txBody>
      </p:sp>
    </p:spTree>
    <p:extLst>
      <p:ext uri="{BB962C8B-B14F-4D97-AF65-F5344CB8AC3E}">
        <p14:creationId xmlns:p14="http://schemas.microsoft.com/office/powerpoint/2010/main" val="40995452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0" name="Retângulo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tângulo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tângulo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upo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Conector Reto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ector reto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ector reto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ítulo 1"/>
          <p:cNvSpPr>
            <a:spLocks noGrp="1"/>
          </p:cNvSpPr>
          <p:nvPr>
            <p:ph type="ctrTitle"/>
          </p:nvPr>
        </p:nvSpPr>
        <p:spPr>
          <a:xfrm>
            <a:off x="1629103" y="2244830"/>
            <a:ext cx="8933796" cy="2437232"/>
          </a:xfrm>
        </p:spPr>
        <p:txBody>
          <a:bodyPr tIns="45720" bIns="45720" rtlCol="0" anchor="ctr">
            <a:noAutofit/>
          </a:bodyPr>
          <a:lstStyle>
            <a:lvl1pPr algn="ctr">
              <a:lnSpc>
                <a:spcPct val="83000"/>
              </a:lnSpc>
              <a:defRPr lang="en-US" sz="6400" b="0" kern="1200" cap="all" spc="-100" baseline="0" dirty="0">
                <a:solidFill>
                  <a:schemeClr val="tx1">
                    <a:lumMod val="85000"/>
                    <a:lumOff val="15000"/>
                  </a:schemeClr>
                </a:solidFill>
                <a:effectLst/>
                <a:latin typeface="+mj-lt"/>
                <a:ea typeface="+mn-ea"/>
                <a:cs typeface="+mn-cs"/>
              </a:defRPr>
            </a:lvl1pPr>
          </a:lstStyle>
          <a:p>
            <a:pPr rtl="0"/>
            <a:r>
              <a:rPr lang="pt-BR"/>
              <a:t>Clique para editar o título Mestre</a:t>
            </a:r>
            <a:endParaRPr lang="en-US" dirty="0"/>
          </a:p>
        </p:txBody>
      </p:sp>
      <p:sp>
        <p:nvSpPr>
          <p:cNvPr id="3" name="Subtítulo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pt-BR"/>
              <a:t>Clique para editar o estilo do subtítulo Mestre</a:t>
            </a:r>
            <a:endParaRPr lang="en-US" dirty="0"/>
          </a:p>
        </p:txBody>
      </p:sp>
      <p:sp>
        <p:nvSpPr>
          <p:cNvPr id="20" name="Espaço Reservado para Data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mn-lt"/>
              </a:defRPr>
            </a:lvl1pPr>
          </a:lstStyle>
          <a:p>
            <a:pPr rtl="0"/>
            <a:fld id="{A97FF641-F313-4AD0-BA92-8145B9101A50}" type="datetime1">
              <a:rPr lang="pt-BR" smtClean="0"/>
              <a:t>02/03/2021</a:t>
            </a:fld>
            <a:endParaRPr lang="en-US" dirty="0"/>
          </a:p>
        </p:txBody>
      </p:sp>
      <p:sp>
        <p:nvSpPr>
          <p:cNvPr id="21" name="Espaço Reservado para Rodapé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defRPr>
            </a:lvl1pPr>
          </a:lstStyle>
          <a:p>
            <a:pPr rtl="0"/>
            <a:endParaRPr lang="en-US" dirty="0"/>
          </a:p>
        </p:txBody>
      </p:sp>
      <p:sp>
        <p:nvSpPr>
          <p:cNvPr id="22" name="Espaço reservado para o número do slide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defRPr>
            </a:lvl1pPr>
          </a:lstStyle>
          <a:p>
            <a:pPr rtl="0"/>
            <a:fld id="{34B7E4EF-A1BD-40F4-AB7B-04F084DD991D}" type="slidenum">
              <a:rPr lang="en-US" smtClean="0"/>
              <a:t>‹nº›</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texto vertical 2"/>
          <p:cNvSpPr>
            <a:spLocks noGrp="1"/>
          </p:cNvSpPr>
          <p:nvPr>
            <p:ph type="body" orient="vert" idx="1"/>
          </p:nvPr>
        </p:nvSpPr>
        <p:spPr/>
        <p:txBody>
          <a:bodyPr vert="eaVert" rtlCol="0"/>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10"/>
          </p:nvPr>
        </p:nvSpPr>
        <p:spPr/>
        <p:txBody>
          <a:bodyPr rtlCol="0"/>
          <a:lstStyle/>
          <a:p>
            <a:pPr rtl="0"/>
            <a:fld id="{9D288EE4-F830-4159-BFF9-E721BA7AE0AB}" type="datetime1">
              <a:rPr lang="pt-BR" smtClean="0"/>
              <a:t>02/03/2021</a:t>
            </a:fld>
            <a:endParaRPr lang="en-US"/>
          </a:p>
        </p:txBody>
      </p:sp>
      <p:sp>
        <p:nvSpPr>
          <p:cNvPr id="5" name="Espaço Reservado para Rodapé 4"/>
          <p:cNvSpPr>
            <a:spLocks noGrp="1"/>
          </p:cNvSpPr>
          <p:nvPr>
            <p:ph type="ftr" sz="quarter" idx="11"/>
          </p:nvPr>
        </p:nvSpPr>
        <p:spPr/>
        <p:txBody>
          <a:bodyPr rtlCol="0"/>
          <a:lstStyle/>
          <a:p>
            <a:pPr rtl="0"/>
            <a:endParaRPr lang="en-US"/>
          </a:p>
        </p:txBody>
      </p:sp>
      <p:sp>
        <p:nvSpPr>
          <p:cNvPr id="6" name="Espaço Reservado para o Número do Slide 5"/>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991600" y="762000"/>
            <a:ext cx="2362200" cy="5257800"/>
          </a:xfrm>
        </p:spPr>
        <p:txBody>
          <a:bodyPr vert="eaVert" rtlCol="0"/>
          <a:lstStyle/>
          <a:p>
            <a:pPr rtl="0"/>
            <a:r>
              <a:rPr lang="pt-BR"/>
              <a:t>Clique para editar o título Mestre</a:t>
            </a:r>
            <a:endParaRPr lang="en-US" dirty="0"/>
          </a:p>
        </p:txBody>
      </p:sp>
      <p:sp>
        <p:nvSpPr>
          <p:cNvPr id="3" name="Espaço reservado para texto vertical 2"/>
          <p:cNvSpPr>
            <a:spLocks noGrp="1"/>
          </p:cNvSpPr>
          <p:nvPr>
            <p:ph type="body" orient="vert" idx="1"/>
          </p:nvPr>
        </p:nvSpPr>
        <p:spPr>
          <a:xfrm>
            <a:off x="838200" y="762000"/>
            <a:ext cx="8077200" cy="5257800"/>
          </a:xfrm>
        </p:spPr>
        <p:txBody>
          <a:bodyPr vert="eaVert" rtlCol="0"/>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10"/>
          </p:nvPr>
        </p:nvSpPr>
        <p:spPr/>
        <p:txBody>
          <a:bodyPr rtlCol="0"/>
          <a:lstStyle/>
          <a:p>
            <a:pPr rtl="0"/>
            <a:fld id="{006B8899-C6DA-43D3-8986-CFC20CD4B104}" type="datetime1">
              <a:rPr lang="pt-BR" smtClean="0"/>
              <a:t>02/03/2021</a:t>
            </a:fld>
            <a:endParaRPr lang="en-US"/>
          </a:p>
        </p:txBody>
      </p:sp>
      <p:sp>
        <p:nvSpPr>
          <p:cNvPr id="5" name="Espaço Reservado para Rodapé 4"/>
          <p:cNvSpPr>
            <a:spLocks noGrp="1"/>
          </p:cNvSpPr>
          <p:nvPr>
            <p:ph type="ftr" sz="quarter" idx="11"/>
          </p:nvPr>
        </p:nvSpPr>
        <p:spPr/>
        <p:txBody>
          <a:bodyPr rtlCol="0"/>
          <a:lstStyle/>
          <a:p>
            <a:pPr rtl="0"/>
            <a:endParaRPr lang="en-US"/>
          </a:p>
        </p:txBody>
      </p:sp>
      <p:sp>
        <p:nvSpPr>
          <p:cNvPr id="6" name="Espaço Reservado para o Número do Slide 5"/>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conteúdo 2"/>
          <p:cNvSpPr>
            <a:spLocks noGrp="1"/>
          </p:cNvSpPr>
          <p:nvPr>
            <p:ph idx="1"/>
          </p:nvPr>
        </p:nvSpPr>
        <p:spPr/>
        <p:txBody>
          <a:bodyPr rtlCol="0"/>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10"/>
          </p:nvPr>
        </p:nvSpPr>
        <p:spPr/>
        <p:txBody>
          <a:bodyPr rtlCol="0"/>
          <a:lstStyle/>
          <a:p>
            <a:pPr rtl="0"/>
            <a:fld id="{B6E62EC5-0DC6-4A78-BB05-D67BCA50AA36}" type="datetime1">
              <a:rPr lang="pt-BR" smtClean="0"/>
              <a:t>02/03/2021</a:t>
            </a:fld>
            <a:endParaRPr lang="en-US"/>
          </a:p>
        </p:txBody>
      </p:sp>
      <p:sp>
        <p:nvSpPr>
          <p:cNvPr id="5" name="Espaço Reservado para Rodapé 4"/>
          <p:cNvSpPr>
            <a:spLocks noGrp="1"/>
          </p:cNvSpPr>
          <p:nvPr>
            <p:ph type="ftr" sz="quarter" idx="11"/>
          </p:nvPr>
        </p:nvSpPr>
        <p:spPr/>
        <p:txBody>
          <a:bodyPr rtlCol="0"/>
          <a:lstStyle/>
          <a:p>
            <a:pPr rtl="0"/>
            <a:endParaRPr lang="en-US"/>
          </a:p>
        </p:txBody>
      </p:sp>
      <p:sp>
        <p:nvSpPr>
          <p:cNvPr id="6" name="Espaço Reservado para o Número do Slide 5"/>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15" name="Retângulo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23" name="Retângulo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tângulo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tângulo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1629156" y="2275165"/>
            <a:ext cx="8933688" cy="2406895"/>
          </a:xfrm>
        </p:spPr>
        <p:txBody>
          <a:bodyPr rtlCol="0" anchor="ctr">
            <a:noAutofit/>
          </a:bodyPr>
          <a:lstStyle>
            <a:lvl1pPr algn="ctr">
              <a:lnSpc>
                <a:spcPct val="83000"/>
              </a:lnSpc>
              <a:defRPr lang="en-US" sz="6400" kern="1200" cap="all" spc="-100" baseline="0" dirty="0">
                <a:solidFill>
                  <a:schemeClr val="tx1">
                    <a:lumMod val="85000"/>
                    <a:lumOff val="15000"/>
                  </a:schemeClr>
                </a:solidFill>
                <a:effectLst/>
                <a:latin typeface="+mj-lt"/>
                <a:ea typeface="+mn-ea"/>
                <a:cs typeface="+mn-cs"/>
              </a:defRPr>
            </a:lvl1pPr>
          </a:lstStyle>
          <a:p>
            <a:pPr rtl="0"/>
            <a:r>
              <a:rPr lang="pt-BR"/>
              <a:t>Clique para editar o título Mestre</a:t>
            </a:r>
            <a:endParaRPr lang="en-US" dirty="0"/>
          </a:p>
        </p:txBody>
      </p:sp>
      <p:grpSp>
        <p:nvGrpSpPr>
          <p:cNvPr id="16" name="Grupo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Conector Reto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ector reto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ector Reto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Espaço reservado para texto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t-BR"/>
              <a:t>Clique para editar os estilos de texto Mestres</a:t>
            </a:r>
          </a:p>
        </p:txBody>
      </p:sp>
      <p:sp>
        <p:nvSpPr>
          <p:cNvPr id="4" name="Espaço Reservado para Data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mn-lt"/>
                <a:ea typeface="+mn-ea"/>
                <a:cs typeface="+mn-cs"/>
              </a:defRPr>
            </a:lvl1pPr>
          </a:lstStyle>
          <a:p>
            <a:pPr rtl="0"/>
            <a:fld id="{0D1A4693-2F41-43D3-BCDB-D5059F2986DB}" type="datetime1">
              <a:rPr lang="pt-BR" smtClean="0"/>
              <a:t>02/03/2021</a:t>
            </a:fld>
            <a:endParaRPr lang="en-US" dirty="0"/>
          </a:p>
        </p:txBody>
      </p:sp>
      <p:sp>
        <p:nvSpPr>
          <p:cNvPr id="5" name="Espaço Reservado para Rodapé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defRPr>
            </a:lvl1pPr>
          </a:lstStyle>
          <a:p>
            <a:pPr rtl="0"/>
            <a:endParaRPr lang="en-US" dirty="0"/>
          </a:p>
        </p:txBody>
      </p:sp>
      <p:sp>
        <p:nvSpPr>
          <p:cNvPr id="6" name="Espaço Reservado para o Número do Slide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defRPr>
            </a:lvl1pPr>
          </a:lstStyle>
          <a:p>
            <a:pPr rtl="0"/>
            <a:fld id="{34B7E4EF-A1BD-40F4-AB7B-04F084DD991D}" type="slidenum">
              <a:rPr lang="en-US" smtClean="0"/>
              <a:t>‹nº›</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8" name="Título 7"/>
          <p:cNvSpPr>
            <a:spLocks noGrp="1"/>
          </p:cNvSpPr>
          <p:nvPr>
            <p:ph type="title"/>
          </p:nvPr>
        </p:nvSpPr>
        <p:spPr/>
        <p:txBody>
          <a:bodyPr rtlCol="0"/>
          <a:lstStyle/>
          <a:p>
            <a:pPr rtl="0"/>
            <a:r>
              <a:rPr lang="pt-BR"/>
              <a:t>Clique para editar o título Mestre</a:t>
            </a:r>
            <a:endParaRPr lang="en-US" dirty="0"/>
          </a:p>
        </p:txBody>
      </p:sp>
      <p:sp>
        <p:nvSpPr>
          <p:cNvPr id="3" name="Espaço reservado para conteúdo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conteúdo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5" name="Espaço Reservado para Data 4"/>
          <p:cNvSpPr>
            <a:spLocks noGrp="1"/>
          </p:cNvSpPr>
          <p:nvPr>
            <p:ph type="dt" sz="half" idx="10"/>
          </p:nvPr>
        </p:nvSpPr>
        <p:spPr/>
        <p:txBody>
          <a:bodyPr rtlCol="0"/>
          <a:lstStyle/>
          <a:p>
            <a:pPr rtl="0"/>
            <a:fld id="{5BBB8AB2-DE16-44F3-8F59-40B18FC602F6}" type="datetime1">
              <a:rPr lang="pt-BR" smtClean="0"/>
              <a:t>02/03/2021</a:t>
            </a:fld>
            <a:endParaRPr lang="en-US"/>
          </a:p>
        </p:txBody>
      </p:sp>
      <p:sp>
        <p:nvSpPr>
          <p:cNvPr id="6" name="Espaço Reservado para Rodapé 5"/>
          <p:cNvSpPr>
            <a:spLocks noGrp="1"/>
          </p:cNvSpPr>
          <p:nvPr>
            <p:ph type="ftr" sz="quarter" idx="11"/>
          </p:nvPr>
        </p:nvSpPr>
        <p:spPr/>
        <p:txBody>
          <a:bodyPr rtlCol="0"/>
          <a:lstStyle/>
          <a:p>
            <a:pPr rtl="0"/>
            <a:endParaRPr lang="en-US"/>
          </a:p>
        </p:txBody>
      </p:sp>
      <p:sp>
        <p:nvSpPr>
          <p:cNvPr id="7" name="Espaço Reservado para o Número do Slide 6"/>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texto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4" name="Espaço reservado para conteúdo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a:p>
        </p:txBody>
      </p:sp>
      <p:sp>
        <p:nvSpPr>
          <p:cNvPr id="5" name="Espaço reservado para texto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6" name="Espaço reservado para conteúdo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a:p>
        </p:txBody>
      </p:sp>
      <p:sp>
        <p:nvSpPr>
          <p:cNvPr id="7" name="Espaço Reservado para Data 6"/>
          <p:cNvSpPr>
            <a:spLocks noGrp="1"/>
          </p:cNvSpPr>
          <p:nvPr>
            <p:ph type="dt" sz="half" idx="10"/>
          </p:nvPr>
        </p:nvSpPr>
        <p:spPr/>
        <p:txBody>
          <a:bodyPr rtlCol="0"/>
          <a:lstStyle/>
          <a:p>
            <a:pPr rtl="0"/>
            <a:fld id="{5ACA5D35-0539-48FA-A753-0871E1ECAF0D}" type="datetime1">
              <a:rPr lang="pt-BR" smtClean="0"/>
              <a:t>02/03/2021</a:t>
            </a:fld>
            <a:endParaRPr lang="en-US"/>
          </a:p>
        </p:txBody>
      </p:sp>
      <p:sp>
        <p:nvSpPr>
          <p:cNvPr id="8" name="Espaço Reservado para Rodapé 7"/>
          <p:cNvSpPr>
            <a:spLocks noGrp="1"/>
          </p:cNvSpPr>
          <p:nvPr>
            <p:ph type="ftr" sz="quarter" idx="11"/>
          </p:nvPr>
        </p:nvSpPr>
        <p:spPr/>
        <p:txBody>
          <a:bodyPr rtlCol="0"/>
          <a:lstStyle/>
          <a:p>
            <a:pPr rtl="0"/>
            <a:endParaRPr lang="en-US"/>
          </a:p>
        </p:txBody>
      </p:sp>
      <p:sp>
        <p:nvSpPr>
          <p:cNvPr id="9" name="Espaço Reservado para o Número do Slide 8"/>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Data 2"/>
          <p:cNvSpPr>
            <a:spLocks noGrp="1"/>
          </p:cNvSpPr>
          <p:nvPr>
            <p:ph type="dt" sz="half" idx="10"/>
          </p:nvPr>
        </p:nvSpPr>
        <p:spPr/>
        <p:txBody>
          <a:bodyPr rtlCol="0"/>
          <a:lstStyle/>
          <a:p>
            <a:pPr rtl="0"/>
            <a:fld id="{5BA371F0-AB78-4B7A-B042-3B5D124F9CC4}" type="datetime1">
              <a:rPr lang="pt-BR" smtClean="0"/>
              <a:t>02/03/2021</a:t>
            </a:fld>
            <a:endParaRPr lang="en-US"/>
          </a:p>
        </p:txBody>
      </p:sp>
      <p:sp>
        <p:nvSpPr>
          <p:cNvPr id="4" name="Espaço Reservado para Rodapé 3"/>
          <p:cNvSpPr>
            <a:spLocks noGrp="1"/>
          </p:cNvSpPr>
          <p:nvPr>
            <p:ph type="ftr" sz="quarter" idx="11"/>
          </p:nvPr>
        </p:nvSpPr>
        <p:spPr/>
        <p:txBody>
          <a:bodyPr rtlCol="0"/>
          <a:lstStyle/>
          <a:p>
            <a:pPr rtl="0"/>
            <a:endParaRPr lang="en-US"/>
          </a:p>
        </p:txBody>
      </p:sp>
      <p:sp>
        <p:nvSpPr>
          <p:cNvPr id="5" name="Espaço Reservado para o Número do Slide 4"/>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rtlCol="0"/>
          <a:lstStyle/>
          <a:p>
            <a:pPr rtl="0"/>
            <a:fld id="{C3E59013-4240-4BCB-9D6D-0402FB62C003}" type="datetime1">
              <a:rPr lang="pt-BR" smtClean="0"/>
              <a:t>02/03/2021</a:t>
            </a:fld>
            <a:endParaRPr lang="en-US"/>
          </a:p>
        </p:txBody>
      </p:sp>
      <p:sp>
        <p:nvSpPr>
          <p:cNvPr id="3" name="Espaço Reservado para Rodapé 2"/>
          <p:cNvSpPr>
            <a:spLocks noGrp="1"/>
          </p:cNvSpPr>
          <p:nvPr>
            <p:ph type="ftr" sz="quarter" idx="11"/>
          </p:nvPr>
        </p:nvSpPr>
        <p:spPr/>
        <p:txBody>
          <a:bodyPr rtlCol="0"/>
          <a:lstStyle/>
          <a:p>
            <a:pPr rtl="0"/>
            <a:endParaRPr lang="en-US"/>
          </a:p>
        </p:txBody>
      </p:sp>
      <p:sp>
        <p:nvSpPr>
          <p:cNvPr id="4" name="Espaço reservado para o número do slide 3"/>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10" name="Retângulo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tângulo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8458200" y="607392"/>
            <a:ext cx="3161963" cy="1645920"/>
          </a:xfrm>
        </p:spPr>
        <p:txBody>
          <a:bodyPr rtlCol="0"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pPr rtl="0"/>
            <a:r>
              <a:rPr lang="pt-BR"/>
              <a:t>Clique para editar o título Mestre</a:t>
            </a:r>
            <a:endParaRPr lang="en-US" dirty="0"/>
          </a:p>
        </p:txBody>
      </p:sp>
      <p:sp>
        <p:nvSpPr>
          <p:cNvPr id="3" name="Espaço reservado para conteúdo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texto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
        <p:nvSpPr>
          <p:cNvPr id="8" name="Espaço Reservado para Data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defRPr>
            </a:lvl1pPr>
          </a:lstStyle>
          <a:p>
            <a:pPr rtl="0"/>
            <a:fld id="{590243F5-F020-403B-84E8-3610E6C6CB4F}" type="datetime1">
              <a:rPr lang="pt-BR" smtClean="0"/>
              <a:t>02/03/2021</a:t>
            </a:fld>
            <a:endParaRPr lang="en-US"/>
          </a:p>
        </p:txBody>
      </p:sp>
      <p:sp>
        <p:nvSpPr>
          <p:cNvPr id="9" name="Espaço Reservado para Rodapé 8"/>
          <p:cNvSpPr>
            <a:spLocks noGrp="1"/>
          </p:cNvSpPr>
          <p:nvPr>
            <p:ph type="ftr" sz="quarter" idx="11"/>
          </p:nvPr>
        </p:nvSpPr>
        <p:spPr>
          <a:xfrm>
            <a:off x="685801" y="6035040"/>
            <a:ext cx="4584700" cy="365760"/>
          </a:xfrm>
        </p:spPr>
        <p:txBody>
          <a:bodyPr rtlCol="0"/>
          <a:lstStyle>
            <a:lvl1pPr algn="l">
              <a:defRPr/>
            </a:lvl1pPr>
          </a:lstStyle>
          <a:p>
            <a:pPr rtl="0"/>
            <a:endParaRPr lang="en-US"/>
          </a:p>
        </p:txBody>
      </p:sp>
      <p:sp>
        <p:nvSpPr>
          <p:cNvPr id="11" name="Espaço Reservado para o Número do Slide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defRPr>
            </a:lvl1pPr>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Retângulo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Espaço reservado para imagem 2"/>
          <p:cNvSpPr>
            <a:spLocks noGrp="1" noChangeAspect="1"/>
          </p:cNvSpPr>
          <p:nvPr>
            <p:ph type="pic" idx="1" hasCustomPrompt="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dirty="0"/>
              <a:t>Clique no ícone para adicionar uma imagem</a:t>
            </a:r>
            <a:endParaRPr lang="en-US" dirty="0"/>
          </a:p>
        </p:txBody>
      </p:sp>
      <p:sp>
        <p:nvSpPr>
          <p:cNvPr id="5" name="Espaço Reservado para Data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defRPr>
            </a:lvl1pPr>
          </a:lstStyle>
          <a:p>
            <a:pPr rtl="0"/>
            <a:fld id="{5D7AD476-FCE1-4F4C-AFD1-546A99681531}" type="datetime1">
              <a:rPr lang="pt-BR" smtClean="0"/>
              <a:t>02/03/2021</a:t>
            </a:fld>
            <a:endParaRPr lang="en-US" dirty="0"/>
          </a:p>
        </p:txBody>
      </p:sp>
      <p:sp>
        <p:nvSpPr>
          <p:cNvPr id="6" name="Espaço Reservado para Rodapé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rtl="0"/>
            <a:endParaRPr lang="en-US" dirty="0"/>
          </a:p>
        </p:txBody>
      </p:sp>
      <p:sp>
        <p:nvSpPr>
          <p:cNvPr id="7" name="Espaço Reservado para o Número do Slide 6"/>
          <p:cNvSpPr>
            <a:spLocks noGrp="1"/>
          </p:cNvSpPr>
          <p:nvPr>
            <p:ph type="sldNum" sz="quarter" idx="12"/>
          </p:nvPr>
        </p:nvSpPr>
        <p:spPr>
          <a:xfrm>
            <a:off x="10396728" y="6035040"/>
            <a:ext cx="1225296" cy="365760"/>
          </a:xfrm>
        </p:spPr>
        <p:txBody>
          <a:bodyPr rtlCol="0"/>
          <a:lstStyle/>
          <a:p>
            <a:pPr rtl="0"/>
            <a:fld id="{34B7E4EF-A1BD-40F4-AB7B-04F084DD991D}" type="slidenum">
              <a:rPr lang="en-US" smtClean="0"/>
              <a:t>‹nº›</a:t>
            </a:fld>
            <a:endParaRPr lang="en-US"/>
          </a:p>
        </p:txBody>
      </p:sp>
      <p:sp>
        <p:nvSpPr>
          <p:cNvPr id="12" name="Retângulo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8477250" y="603504"/>
            <a:ext cx="3144774" cy="1645920"/>
          </a:xfrm>
        </p:spPr>
        <p:txBody>
          <a:bodyPr rtlCol="0" anchor="b">
            <a:noAutofit/>
          </a:bodyPr>
          <a:lstStyle>
            <a:lvl1pPr algn="l">
              <a:lnSpc>
                <a:spcPct val="100000"/>
              </a:lnSpc>
              <a:defRPr sz="3200" b="0">
                <a:solidFill>
                  <a:schemeClr val="tx1"/>
                </a:solidFill>
                <a:latin typeface="+mj-lt"/>
              </a:defRPr>
            </a:lvl1pPr>
          </a:lstStyle>
          <a:p>
            <a:pPr rtl="0"/>
            <a:r>
              <a:rPr lang="pt-BR"/>
              <a:t>Clique para editar o título Mestre</a:t>
            </a:r>
            <a:endParaRPr lang="en-US" dirty="0"/>
          </a:p>
        </p:txBody>
      </p:sp>
      <p:sp>
        <p:nvSpPr>
          <p:cNvPr id="4" name="Espaço reservado para texto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tângulo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7" name="Retângulo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tângulo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Espaço reservado para título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pt-br"/>
              <a:t>Clique para editar o estilo de título Mestre</a:t>
            </a:r>
            <a:endParaRPr lang="en-US" dirty="0"/>
          </a:p>
        </p:txBody>
      </p:sp>
      <p:sp>
        <p:nvSpPr>
          <p:cNvPr id="3" name="Espaço reservado para texto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pt-br"/>
              <a:t>Clique para editar o texto Mestre</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2643713A-F4DD-4FBD-9DD6-C5B4A339B115}" type="datetime1">
              <a:rPr lang="pt-BR" smtClean="0"/>
              <a:t>02/03/2021</a:t>
            </a:fld>
            <a:endParaRPr lang="en-US" dirty="0"/>
          </a:p>
        </p:txBody>
      </p:sp>
      <p:sp>
        <p:nvSpPr>
          <p:cNvPr id="5" name="Espaço Reservado para Rodapé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pPr rtl="0"/>
            <a:endParaRPr lang="en-US" dirty="0"/>
          </a:p>
        </p:txBody>
      </p:sp>
      <p:sp>
        <p:nvSpPr>
          <p:cNvPr id="6" name="Espaço Reservado para o Número do Slide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hyperlink" Target="https://phys.org/news/2021-03-recycled-cotton-fabric.html"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lu.se/english"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m 4" descr="Uma imagem contendo malha, mesa, vermelha, coberta&#10;&#10;Descrição gerada automaticamente">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tângulo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tângulo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ítulo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rtlCol="0">
            <a:normAutofit fontScale="90000"/>
          </a:bodyPr>
          <a:lstStyle/>
          <a:p>
            <a:pPr rtl="0"/>
            <a:r>
              <a:rPr lang="pt-br" sz="4400" b="1" dirty="0">
                <a:solidFill>
                  <a:schemeClr val="tx1"/>
                </a:solidFill>
                <a:effectLst>
                  <a:outerShdw blurRad="38100" dist="38100" dir="2700000" algn="tl">
                    <a:srgbClr val="000000">
                      <a:alpha val="43137"/>
                    </a:srgbClr>
                  </a:outerShdw>
                </a:effectLst>
              </a:rPr>
              <a:t>ESTRATÉGIAS DE LEITURA EM LÍNGUA INGLESA</a:t>
            </a:r>
          </a:p>
        </p:txBody>
      </p:sp>
      <p:sp>
        <p:nvSpPr>
          <p:cNvPr id="3" name="Subtítulo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rtlCol="0">
            <a:normAutofit/>
          </a:bodyPr>
          <a:lstStyle/>
          <a:p>
            <a:pPr rtl="0"/>
            <a:r>
              <a:rPr lang="pt-br" dirty="0" err="1">
                <a:solidFill>
                  <a:schemeClr val="tx1"/>
                </a:solidFill>
              </a:rPr>
              <a:t>PROFª</a:t>
            </a:r>
            <a:r>
              <a:rPr lang="pt-br">
                <a:solidFill>
                  <a:schemeClr val="tx1"/>
                </a:solidFill>
              </a:rPr>
              <a:t> Me. </a:t>
            </a:r>
            <a:r>
              <a:rPr lang="pt-br" dirty="0">
                <a:solidFill>
                  <a:schemeClr val="tx1"/>
                </a:solidFill>
              </a:rPr>
              <a:t>CRISTIANE DE BRITO CRUZ</a:t>
            </a: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ço Reservado para Conteúdo 6">
            <a:extLst>
              <a:ext uri="{FF2B5EF4-FFF2-40B4-BE49-F238E27FC236}">
                <a16:creationId xmlns:a16="http://schemas.microsoft.com/office/drawing/2014/main" id="{CE152FA6-3BF4-46E7-B1ED-E588D4860984}"/>
              </a:ext>
            </a:extLst>
          </p:cNvPr>
          <p:cNvGraphicFramePr>
            <a:graphicFrameLocks noGrp="1"/>
          </p:cNvGraphicFramePr>
          <p:nvPr>
            <p:ph idx="1"/>
            <p:extLst>
              <p:ext uri="{D42A27DB-BD31-4B8C-83A1-F6EECF244321}">
                <p14:modId xmlns:p14="http://schemas.microsoft.com/office/powerpoint/2010/main" val="1212169118"/>
              </p:ext>
            </p:extLst>
          </p:nvPr>
        </p:nvGraphicFramePr>
        <p:xfrm>
          <a:off x="1066800" y="457200"/>
          <a:ext cx="10058400" cy="5495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ço Reservado para Data 3">
            <a:extLst>
              <a:ext uri="{FF2B5EF4-FFF2-40B4-BE49-F238E27FC236}">
                <a16:creationId xmlns:a16="http://schemas.microsoft.com/office/drawing/2014/main" id="{3E23E60C-BC20-43BA-BF6B-FD33B4D718FC}"/>
              </a:ext>
            </a:extLst>
          </p:cNvPr>
          <p:cNvSpPr>
            <a:spLocks noGrp="1"/>
          </p:cNvSpPr>
          <p:nvPr>
            <p:ph type="dt" sz="half" idx="10"/>
          </p:nvPr>
        </p:nvSpPr>
        <p:spPr/>
        <p:txBody>
          <a:bodyPr/>
          <a:lstStyle/>
          <a:p>
            <a:pPr rtl="0"/>
            <a:fld id="{B6E62EC5-0DC6-4A78-BB05-D67BCA50AA36}" type="datetime1">
              <a:rPr lang="pt-BR" smtClean="0"/>
              <a:t>02/03/2021</a:t>
            </a:fld>
            <a:endParaRPr lang="en-US"/>
          </a:p>
        </p:txBody>
      </p:sp>
    </p:spTree>
    <p:extLst>
      <p:ext uri="{BB962C8B-B14F-4D97-AF65-F5344CB8AC3E}">
        <p14:creationId xmlns:p14="http://schemas.microsoft.com/office/powerpoint/2010/main" val="1735965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fontScale="90000"/>
          </a:bodyPr>
          <a:lstStyle/>
          <a:p>
            <a:pPr rtl="0"/>
            <a:r>
              <a:rPr lang="pt-BR" b="1" dirty="0">
                <a:solidFill>
                  <a:srgbClr val="0070C0"/>
                </a:solidFill>
                <a:effectLst>
                  <a:outerShdw blurRad="38100" dist="38100" dir="2700000" algn="tl">
                    <a:srgbClr val="000000">
                      <a:alpha val="43137"/>
                    </a:srgbClr>
                  </a:outerShdw>
                </a:effectLst>
              </a:rPr>
              <a:t>E</a:t>
            </a:r>
            <a:r>
              <a:rPr lang="pt-br" b="1" dirty="0">
                <a:solidFill>
                  <a:srgbClr val="0070C0"/>
                </a:solidFill>
                <a:effectLst>
                  <a:outerShdw blurRad="38100" dist="38100" dir="2700000" algn="tl">
                    <a:srgbClr val="000000">
                      <a:alpha val="43137"/>
                    </a:srgbClr>
                  </a:outerShdw>
                </a:effectLst>
              </a:rPr>
              <a:t>xercício com </a:t>
            </a:r>
            <a:r>
              <a:rPr lang="pt-br" b="1" dirty="0" err="1">
                <a:solidFill>
                  <a:srgbClr val="0070C0"/>
                </a:solidFill>
                <a:effectLst>
                  <a:outerShdw blurRad="38100" dist="38100" dir="2700000" algn="tl">
                    <a:srgbClr val="000000">
                      <a:alpha val="43137"/>
                    </a:srgbClr>
                  </a:outerShdw>
                </a:effectLst>
              </a:rPr>
              <a:t>chunks</a:t>
            </a:r>
            <a:r>
              <a:rPr lang="pt-br" b="1" dirty="0">
                <a:solidFill>
                  <a:srgbClr val="0070C0"/>
                </a:solidFill>
                <a:effectLst>
                  <a:outerShdw blurRad="38100" dist="38100" dir="2700000" algn="tl">
                    <a:srgbClr val="000000">
                      <a:alpha val="43137"/>
                    </a:srgbClr>
                  </a:outerShdw>
                </a:effectLst>
              </a:rPr>
              <a:t>, </a:t>
            </a:r>
            <a:r>
              <a:rPr lang="pt-br" b="1" dirty="0" err="1">
                <a:solidFill>
                  <a:srgbClr val="0070C0"/>
                </a:solidFill>
                <a:effectLst>
                  <a:outerShdw blurRad="38100" dist="38100" dir="2700000" algn="tl">
                    <a:srgbClr val="000000">
                      <a:alpha val="43137"/>
                    </a:srgbClr>
                  </a:outerShdw>
                </a:effectLst>
              </a:rPr>
              <a:t>idioms</a:t>
            </a:r>
            <a:r>
              <a:rPr lang="pt-br" b="1" dirty="0">
                <a:solidFill>
                  <a:srgbClr val="0070C0"/>
                </a:solidFill>
                <a:effectLst>
                  <a:outerShdw blurRad="38100" dist="38100" dir="2700000" algn="tl">
                    <a:srgbClr val="000000">
                      <a:alpha val="43137"/>
                    </a:srgbClr>
                  </a:outerShdw>
                </a:effectLst>
              </a:rPr>
              <a:t> e </a:t>
            </a:r>
            <a:r>
              <a:rPr lang="pt-br" b="1" dirty="0" err="1">
                <a:solidFill>
                  <a:srgbClr val="0070C0"/>
                </a:solidFill>
                <a:effectLst>
                  <a:outerShdw blurRad="38100" dist="38100" dir="2700000" algn="tl">
                    <a:srgbClr val="000000">
                      <a:alpha val="43137"/>
                    </a:srgbClr>
                  </a:outerShdw>
                </a:effectLst>
              </a:rPr>
              <a:t>collocations</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630337" y="1841247"/>
            <a:ext cx="6913687" cy="4708981"/>
          </a:xfrm>
          <a:prstGeom prst="rect">
            <a:avLst/>
          </a:prstGeom>
          <a:noFill/>
        </p:spPr>
        <p:txBody>
          <a:bodyPr wrap="square">
            <a:spAutoFit/>
          </a:bodyPr>
          <a:lstStyle/>
          <a:p>
            <a:pPr algn="just"/>
            <a:r>
              <a:rPr lang="pt-BR" sz="2500" dirty="0">
                <a:solidFill>
                  <a:srgbClr val="7030A0"/>
                </a:solidFill>
                <a:hlinkClick r:id="rId3">
                  <a:extLst>
                    <a:ext uri="{A12FA001-AC4F-418D-AE19-62706E023703}">
                      <ahyp:hlinkClr xmlns:ahyp="http://schemas.microsoft.com/office/drawing/2018/hyperlinkcolor" val="tx"/>
                    </a:ext>
                  </a:extLst>
                </a:hlinkClick>
              </a:rPr>
              <a:t>https://phys.org/news/2021-03-recycled-cotton-fabric.html</a:t>
            </a:r>
            <a:r>
              <a:rPr lang="pt-BR" sz="2500" dirty="0">
                <a:solidFill>
                  <a:srgbClr val="7030A0"/>
                </a:solidFill>
              </a:rPr>
              <a:t> </a:t>
            </a:r>
          </a:p>
          <a:p>
            <a:pPr algn="just"/>
            <a:endParaRPr lang="pt-BR" sz="2500" dirty="0">
              <a:solidFill>
                <a:srgbClr val="7030A0"/>
              </a:solidFill>
            </a:endParaRPr>
          </a:p>
          <a:p>
            <a:pPr algn="just"/>
            <a:r>
              <a:rPr lang="pt-BR" sz="2500" b="1" dirty="0">
                <a:highlight>
                  <a:srgbClr val="FFFF00"/>
                </a:highlight>
              </a:rPr>
              <a:t>Procurar no texto:</a:t>
            </a:r>
          </a:p>
          <a:p>
            <a:pPr algn="just"/>
            <a:endParaRPr lang="pt-BR" sz="2500" b="1" dirty="0">
              <a:highlight>
                <a:srgbClr val="FFFF00"/>
              </a:highlight>
            </a:endParaRPr>
          </a:p>
          <a:p>
            <a:pPr marL="457200" indent="-457200" algn="just">
              <a:buFont typeface="+mj-lt"/>
              <a:buAutoNum type="arabicPeriod"/>
            </a:pPr>
            <a:r>
              <a:rPr lang="pt-BR" sz="2500" dirty="0" err="1"/>
              <a:t>Chunks</a:t>
            </a:r>
            <a:endParaRPr lang="pt-BR" sz="2500" dirty="0"/>
          </a:p>
          <a:p>
            <a:pPr marL="457200" indent="-457200" algn="just">
              <a:buFont typeface="+mj-lt"/>
              <a:buAutoNum type="arabicPeriod"/>
            </a:pPr>
            <a:r>
              <a:rPr lang="pt-BR" sz="2500" dirty="0" err="1"/>
              <a:t>Collocations</a:t>
            </a:r>
            <a:endParaRPr lang="pt-BR" sz="2500" dirty="0"/>
          </a:p>
          <a:p>
            <a:pPr marL="457200" indent="-457200" algn="just">
              <a:buFont typeface="+mj-lt"/>
              <a:buAutoNum type="arabicPeriod"/>
            </a:pPr>
            <a:r>
              <a:rPr lang="pt-BR" sz="2500" dirty="0" err="1"/>
              <a:t>Idioms</a:t>
            </a:r>
            <a:endParaRPr lang="pt-BR" sz="2500" dirty="0"/>
          </a:p>
          <a:p>
            <a:pPr marL="457200" indent="-457200" algn="just">
              <a:buFont typeface="+mj-lt"/>
              <a:buAutoNum type="arabicPeriod"/>
            </a:pPr>
            <a:r>
              <a:rPr lang="pt-BR" sz="2500" dirty="0" err="1"/>
              <a:t>Phrasal</a:t>
            </a:r>
            <a:r>
              <a:rPr lang="pt-BR" sz="2500" dirty="0"/>
              <a:t> </a:t>
            </a:r>
            <a:r>
              <a:rPr lang="pt-BR" sz="2500" dirty="0" err="1"/>
              <a:t>verbs</a:t>
            </a:r>
            <a:endParaRPr lang="pt-BR" sz="2500" dirty="0"/>
          </a:p>
          <a:p>
            <a:pPr algn="just"/>
            <a:endParaRPr lang="pt-BR" sz="2500" dirty="0"/>
          </a:p>
          <a:p>
            <a:pPr marL="457200" indent="-457200" algn="just">
              <a:buFont typeface="+mj-lt"/>
              <a:buAutoNum type="arabicPeriod"/>
            </a:pPr>
            <a:endParaRPr lang="pt-BR" sz="2500" dirty="0"/>
          </a:p>
          <a:p>
            <a:pPr algn="just"/>
            <a:endParaRPr lang="pt-BR" sz="2500" dirty="0">
              <a:solidFill>
                <a:srgbClr val="7030A0"/>
              </a:solidFill>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0" name="CaixaDeTexto 19">
            <a:extLst>
              <a:ext uri="{FF2B5EF4-FFF2-40B4-BE49-F238E27FC236}">
                <a16:creationId xmlns:a16="http://schemas.microsoft.com/office/drawing/2014/main" id="{4C961AF0-61F3-407A-9139-AFE78121673C}"/>
              </a:ext>
            </a:extLst>
          </p:cNvPr>
          <p:cNvSpPr txBox="1"/>
          <p:nvPr/>
        </p:nvSpPr>
        <p:spPr>
          <a:xfrm>
            <a:off x="348024" y="542568"/>
            <a:ext cx="7620000" cy="861774"/>
          </a:xfrm>
          <a:prstGeom prst="rect">
            <a:avLst/>
          </a:prstGeom>
          <a:solidFill>
            <a:srgbClr val="FFC000"/>
          </a:solidFill>
        </p:spPr>
        <p:txBody>
          <a:bodyPr wrap="square">
            <a:spAutoFit/>
          </a:bodyPr>
          <a:lstStyle/>
          <a:p>
            <a:pPr algn="l"/>
            <a:r>
              <a:rPr lang="en-US" sz="2500" b="1" i="0" dirty="0">
                <a:solidFill>
                  <a:srgbClr val="7030A0"/>
                </a:solidFill>
                <a:effectLst/>
                <a:latin typeface="Quicksand"/>
              </a:rPr>
              <a:t>Recycled cotton becomes new fabric</a:t>
            </a:r>
          </a:p>
          <a:p>
            <a:pPr algn="l"/>
            <a:r>
              <a:rPr lang="en-US" sz="2500" b="0" i="0" dirty="0">
                <a:solidFill>
                  <a:srgbClr val="7030A0"/>
                </a:solidFill>
                <a:effectLst/>
                <a:latin typeface="Quicksand"/>
              </a:rPr>
              <a:t>by </a:t>
            </a:r>
            <a:r>
              <a:rPr lang="en-US" sz="2500" b="0" i="0" u="none" strike="noStrike" dirty="0">
                <a:solidFill>
                  <a:srgbClr val="7030A0"/>
                </a:solidFill>
                <a:effectLst/>
                <a:latin typeface="Quicksand"/>
                <a:hlinkClick r:id="rId3">
                  <a:extLst>
                    <a:ext uri="{A12FA001-AC4F-418D-AE19-62706E023703}">
                      <ahyp:hlinkClr xmlns:ahyp="http://schemas.microsoft.com/office/drawing/2018/hyperlinkcolor" val="tx"/>
                    </a:ext>
                  </a:extLst>
                </a:hlinkClick>
              </a:rPr>
              <a:t>Lund University</a:t>
            </a:r>
            <a:endParaRPr lang="en-US" sz="2500" b="0" i="0" dirty="0">
              <a:solidFill>
                <a:srgbClr val="7030A0"/>
              </a:solidFill>
              <a:effectLst/>
              <a:latin typeface="Quicksand"/>
            </a:endParaRPr>
          </a:p>
        </p:txBody>
      </p:sp>
      <p:pic>
        <p:nvPicPr>
          <p:cNvPr id="1026" name="Picture 2" descr="cotton">
            <a:extLst>
              <a:ext uri="{FF2B5EF4-FFF2-40B4-BE49-F238E27FC236}">
                <a16:creationId xmlns:a16="http://schemas.microsoft.com/office/drawing/2014/main" id="{42F2A051-E3B8-4607-9366-5A50FCB98A0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138"/>
          <a:stretch/>
        </p:blipFill>
        <p:spPr bwMode="auto">
          <a:xfrm>
            <a:off x="348024" y="1537870"/>
            <a:ext cx="7620000" cy="5082386"/>
          </a:xfrm>
          <a:prstGeom prst="rect">
            <a:avLst/>
          </a:prstGeom>
          <a:noFill/>
          <a:extLst>
            <a:ext uri="{909E8E84-426E-40DD-AFC4-6F175D3DCCD1}">
              <a14:hiddenFill xmlns:a14="http://schemas.microsoft.com/office/drawing/2010/main">
                <a:solidFill>
                  <a:srgbClr val="FFFFFF"/>
                </a:solidFill>
              </a14:hiddenFill>
            </a:ext>
          </a:extLst>
        </p:spPr>
      </p:pic>
      <p:sp>
        <p:nvSpPr>
          <p:cNvPr id="21" name="Retângulo 20">
            <a:extLst>
              <a:ext uri="{FF2B5EF4-FFF2-40B4-BE49-F238E27FC236}">
                <a16:creationId xmlns:a16="http://schemas.microsoft.com/office/drawing/2014/main" id="{09322BE0-A6DA-4C0F-A5A2-8217151BCD94}"/>
              </a:ext>
            </a:extLst>
          </p:cNvPr>
          <p:cNvSpPr/>
          <p:nvPr/>
        </p:nvSpPr>
        <p:spPr>
          <a:xfrm>
            <a:off x="8332829" y="2056981"/>
            <a:ext cx="437322" cy="380470"/>
          </a:xfrm>
          <a:prstGeom prst="rect">
            <a:avLst/>
          </a:prstGeom>
          <a:solidFill>
            <a:srgbClr val="FF00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2" name="Retângulo 21">
            <a:extLst>
              <a:ext uri="{FF2B5EF4-FFF2-40B4-BE49-F238E27FC236}">
                <a16:creationId xmlns:a16="http://schemas.microsoft.com/office/drawing/2014/main" id="{52B5F70B-875F-4976-B549-68DBEB47F193}"/>
              </a:ext>
            </a:extLst>
          </p:cNvPr>
          <p:cNvSpPr/>
          <p:nvPr/>
        </p:nvSpPr>
        <p:spPr>
          <a:xfrm>
            <a:off x="8332829" y="2574611"/>
            <a:ext cx="437322" cy="380470"/>
          </a:xfrm>
          <a:prstGeom prst="rect">
            <a:avLst/>
          </a:prstGeom>
          <a:solidFill>
            <a:srgbClr val="00B050"/>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3" name="Retângulo 22">
            <a:extLst>
              <a:ext uri="{FF2B5EF4-FFF2-40B4-BE49-F238E27FC236}">
                <a16:creationId xmlns:a16="http://schemas.microsoft.com/office/drawing/2014/main" id="{5033741A-EE34-42AA-AA21-7BAD7881EEB6}"/>
              </a:ext>
            </a:extLst>
          </p:cNvPr>
          <p:cNvSpPr/>
          <p:nvPr/>
        </p:nvSpPr>
        <p:spPr>
          <a:xfrm>
            <a:off x="8316028" y="3170081"/>
            <a:ext cx="437322" cy="380470"/>
          </a:xfrm>
          <a:prstGeom prst="rect">
            <a:avLst/>
          </a:prstGeom>
          <a:solidFill>
            <a:srgbClr val="7030A0"/>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4" name="Retângulo 23">
            <a:extLst>
              <a:ext uri="{FF2B5EF4-FFF2-40B4-BE49-F238E27FC236}">
                <a16:creationId xmlns:a16="http://schemas.microsoft.com/office/drawing/2014/main" id="{55CCD551-9C33-4A7A-A858-5846391EBECB}"/>
              </a:ext>
            </a:extLst>
          </p:cNvPr>
          <p:cNvSpPr/>
          <p:nvPr/>
        </p:nvSpPr>
        <p:spPr>
          <a:xfrm>
            <a:off x="8316028" y="3687711"/>
            <a:ext cx="437322" cy="380470"/>
          </a:xfrm>
          <a:prstGeom prst="rect">
            <a:avLst/>
          </a:prstGeom>
          <a:solidFill>
            <a:srgbClr val="FF33CC"/>
          </a:solidFill>
          <a:ln w="38100">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5" name="CaixaDeTexto 24">
            <a:extLst>
              <a:ext uri="{FF2B5EF4-FFF2-40B4-BE49-F238E27FC236}">
                <a16:creationId xmlns:a16="http://schemas.microsoft.com/office/drawing/2014/main" id="{F2617D23-482B-4F0B-A690-74F2108F15F1}"/>
              </a:ext>
            </a:extLst>
          </p:cNvPr>
          <p:cNvSpPr txBox="1"/>
          <p:nvPr/>
        </p:nvSpPr>
        <p:spPr>
          <a:xfrm>
            <a:off x="8839074" y="1986509"/>
            <a:ext cx="2243580" cy="477054"/>
          </a:xfrm>
          <a:prstGeom prst="rect">
            <a:avLst/>
          </a:prstGeom>
          <a:noFill/>
        </p:spPr>
        <p:txBody>
          <a:bodyPr wrap="square">
            <a:spAutoFit/>
          </a:bodyPr>
          <a:lstStyle/>
          <a:p>
            <a:pPr algn="just"/>
            <a:r>
              <a:rPr lang="pt-BR" sz="2500" b="1" i="1" dirty="0" err="1">
                <a:solidFill>
                  <a:srgbClr val="FF0000"/>
                </a:solidFill>
              </a:rPr>
              <a:t>Phrasal</a:t>
            </a:r>
            <a:r>
              <a:rPr lang="pt-BR" sz="2500" b="1" i="1" dirty="0">
                <a:solidFill>
                  <a:srgbClr val="FF0000"/>
                </a:solidFill>
              </a:rPr>
              <a:t> </a:t>
            </a:r>
            <a:r>
              <a:rPr lang="pt-BR" sz="2500" b="1" i="1" dirty="0" err="1">
                <a:solidFill>
                  <a:srgbClr val="FF0000"/>
                </a:solidFill>
              </a:rPr>
              <a:t>verb</a:t>
            </a:r>
            <a:endParaRPr lang="pt-BR" sz="2500" b="1" i="1" dirty="0">
              <a:solidFill>
                <a:srgbClr val="FF0000"/>
              </a:solidFill>
            </a:endParaRPr>
          </a:p>
        </p:txBody>
      </p:sp>
      <p:sp>
        <p:nvSpPr>
          <p:cNvPr id="26" name="CaixaDeTexto 25">
            <a:extLst>
              <a:ext uri="{FF2B5EF4-FFF2-40B4-BE49-F238E27FC236}">
                <a16:creationId xmlns:a16="http://schemas.microsoft.com/office/drawing/2014/main" id="{835F7597-2128-4C4B-9CFE-33527F9BB23C}"/>
              </a:ext>
            </a:extLst>
          </p:cNvPr>
          <p:cNvSpPr txBox="1"/>
          <p:nvPr/>
        </p:nvSpPr>
        <p:spPr>
          <a:xfrm>
            <a:off x="8839074" y="2460539"/>
            <a:ext cx="1720119" cy="490330"/>
          </a:xfrm>
          <a:prstGeom prst="rect">
            <a:avLst/>
          </a:prstGeom>
          <a:noFill/>
        </p:spPr>
        <p:txBody>
          <a:bodyPr wrap="square">
            <a:spAutoFit/>
          </a:bodyPr>
          <a:lstStyle/>
          <a:p>
            <a:pPr algn="just"/>
            <a:r>
              <a:rPr lang="pt-BR" sz="2500" b="1" i="1" dirty="0" err="1">
                <a:solidFill>
                  <a:srgbClr val="00B050"/>
                </a:solidFill>
              </a:rPr>
              <a:t>chunks</a:t>
            </a:r>
            <a:endParaRPr lang="pt-BR" sz="2500" b="1" i="1" dirty="0">
              <a:solidFill>
                <a:srgbClr val="00B050"/>
              </a:solidFill>
            </a:endParaRPr>
          </a:p>
        </p:txBody>
      </p:sp>
      <p:sp>
        <p:nvSpPr>
          <p:cNvPr id="27" name="CaixaDeTexto 26">
            <a:extLst>
              <a:ext uri="{FF2B5EF4-FFF2-40B4-BE49-F238E27FC236}">
                <a16:creationId xmlns:a16="http://schemas.microsoft.com/office/drawing/2014/main" id="{70441537-407A-45F8-8AFE-0B2674A168F5}"/>
              </a:ext>
            </a:extLst>
          </p:cNvPr>
          <p:cNvSpPr txBox="1"/>
          <p:nvPr/>
        </p:nvSpPr>
        <p:spPr>
          <a:xfrm>
            <a:off x="8828209" y="3115151"/>
            <a:ext cx="1720119" cy="490330"/>
          </a:xfrm>
          <a:prstGeom prst="rect">
            <a:avLst/>
          </a:prstGeom>
          <a:noFill/>
        </p:spPr>
        <p:txBody>
          <a:bodyPr wrap="square">
            <a:spAutoFit/>
          </a:bodyPr>
          <a:lstStyle/>
          <a:p>
            <a:pPr algn="just"/>
            <a:r>
              <a:rPr lang="pt-BR" sz="2500" b="1" i="1" dirty="0" err="1">
                <a:solidFill>
                  <a:srgbClr val="7030A0"/>
                </a:solidFill>
              </a:rPr>
              <a:t>idiom</a:t>
            </a:r>
            <a:endParaRPr lang="pt-BR" sz="2500" b="1" i="1" dirty="0">
              <a:solidFill>
                <a:srgbClr val="7030A0"/>
              </a:solidFill>
            </a:endParaRPr>
          </a:p>
        </p:txBody>
      </p:sp>
      <p:sp>
        <p:nvSpPr>
          <p:cNvPr id="28" name="CaixaDeTexto 27">
            <a:extLst>
              <a:ext uri="{FF2B5EF4-FFF2-40B4-BE49-F238E27FC236}">
                <a16:creationId xmlns:a16="http://schemas.microsoft.com/office/drawing/2014/main" id="{D4E26B0C-F04A-4416-BEBE-A2077842898A}"/>
              </a:ext>
            </a:extLst>
          </p:cNvPr>
          <p:cNvSpPr txBox="1"/>
          <p:nvPr/>
        </p:nvSpPr>
        <p:spPr>
          <a:xfrm>
            <a:off x="8828209" y="3589181"/>
            <a:ext cx="2111241" cy="477054"/>
          </a:xfrm>
          <a:prstGeom prst="rect">
            <a:avLst/>
          </a:prstGeom>
          <a:noFill/>
        </p:spPr>
        <p:txBody>
          <a:bodyPr wrap="square">
            <a:spAutoFit/>
          </a:bodyPr>
          <a:lstStyle/>
          <a:p>
            <a:pPr algn="just"/>
            <a:r>
              <a:rPr lang="pt-BR" sz="2500" b="1" i="1" dirty="0" err="1">
                <a:solidFill>
                  <a:srgbClr val="FF33CC"/>
                </a:solidFill>
              </a:rPr>
              <a:t>collocation</a:t>
            </a:r>
            <a:endParaRPr lang="pt-BR" sz="2500" b="1" i="1" dirty="0">
              <a:solidFill>
                <a:srgbClr val="FF33CC"/>
              </a:solidFill>
            </a:endParaRPr>
          </a:p>
        </p:txBody>
      </p:sp>
    </p:spTree>
    <p:extLst>
      <p:ext uri="{BB962C8B-B14F-4D97-AF65-F5344CB8AC3E}">
        <p14:creationId xmlns:p14="http://schemas.microsoft.com/office/powerpoint/2010/main" val="423452131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tângulo 9">
            <a:extLst>
              <a:ext uri="{FF2B5EF4-FFF2-40B4-BE49-F238E27FC236}">
                <a16:creationId xmlns:a16="http://schemas.microsoft.com/office/drawing/2014/main" id="{40EFAA4E-33C6-4DCE-B6B6-F466B10BE558}"/>
              </a:ext>
            </a:extLst>
          </p:cNvPr>
          <p:cNvSpPr/>
          <p:nvPr/>
        </p:nvSpPr>
        <p:spPr>
          <a:xfrm>
            <a:off x="5894555" y="623374"/>
            <a:ext cx="437322" cy="380470"/>
          </a:xfrm>
          <a:prstGeom prst="rect">
            <a:avLst/>
          </a:prstGeom>
          <a:solidFill>
            <a:srgbClr val="FF00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Retângulo 10">
            <a:extLst>
              <a:ext uri="{FF2B5EF4-FFF2-40B4-BE49-F238E27FC236}">
                <a16:creationId xmlns:a16="http://schemas.microsoft.com/office/drawing/2014/main" id="{124FE27D-EADB-4A17-A7E7-D2A95FB3108F}"/>
              </a:ext>
            </a:extLst>
          </p:cNvPr>
          <p:cNvSpPr/>
          <p:nvPr/>
        </p:nvSpPr>
        <p:spPr>
          <a:xfrm>
            <a:off x="5894555" y="1141004"/>
            <a:ext cx="437322" cy="380470"/>
          </a:xfrm>
          <a:prstGeom prst="rect">
            <a:avLst/>
          </a:prstGeom>
          <a:solidFill>
            <a:srgbClr val="00B050"/>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Retângulo 13">
            <a:extLst>
              <a:ext uri="{FF2B5EF4-FFF2-40B4-BE49-F238E27FC236}">
                <a16:creationId xmlns:a16="http://schemas.microsoft.com/office/drawing/2014/main" id="{17FD00FE-FD09-4977-A31F-4D2DAF0AA532}"/>
              </a:ext>
            </a:extLst>
          </p:cNvPr>
          <p:cNvSpPr/>
          <p:nvPr/>
        </p:nvSpPr>
        <p:spPr>
          <a:xfrm>
            <a:off x="8518598" y="607832"/>
            <a:ext cx="437322" cy="380470"/>
          </a:xfrm>
          <a:prstGeom prst="rect">
            <a:avLst/>
          </a:prstGeom>
          <a:solidFill>
            <a:srgbClr val="7030A0"/>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Retângulo 14">
            <a:extLst>
              <a:ext uri="{FF2B5EF4-FFF2-40B4-BE49-F238E27FC236}">
                <a16:creationId xmlns:a16="http://schemas.microsoft.com/office/drawing/2014/main" id="{C7EE5969-FD77-4944-BEB9-E0DB9B64A0DF}"/>
              </a:ext>
            </a:extLst>
          </p:cNvPr>
          <p:cNvSpPr/>
          <p:nvPr/>
        </p:nvSpPr>
        <p:spPr>
          <a:xfrm>
            <a:off x="8518598" y="1125462"/>
            <a:ext cx="437322" cy="380470"/>
          </a:xfrm>
          <a:prstGeom prst="rect">
            <a:avLst/>
          </a:prstGeom>
          <a:solidFill>
            <a:srgbClr val="FF33CC"/>
          </a:solidFill>
          <a:ln w="38100">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CaixaDeTexto 15">
            <a:extLst>
              <a:ext uri="{FF2B5EF4-FFF2-40B4-BE49-F238E27FC236}">
                <a16:creationId xmlns:a16="http://schemas.microsoft.com/office/drawing/2014/main" id="{1EA45B21-6014-4B70-A6EF-FEFF482B5391}"/>
              </a:ext>
            </a:extLst>
          </p:cNvPr>
          <p:cNvSpPr txBox="1"/>
          <p:nvPr/>
        </p:nvSpPr>
        <p:spPr>
          <a:xfrm>
            <a:off x="6400800" y="552902"/>
            <a:ext cx="2243580" cy="477054"/>
          </a:xfrm>
          <a:prstGeom prst="rect">
            <a:avLst/>
          </a:prstGeom>
          <a:noFill/>
        </p:spPr>
        <p:txBody>
          <a:bodyPr wrap="square">
            <a:spAutoFit/>
          </a:bodyPr>
          <a:lstStyle/>
          <a:p>
            <a:pPr algn="just"/>
            <a:r>
              <a:rPr lang="pt-BR" sz="2500" b="1" i="1" dirty="0" err="1">
                <a:solidFill>
                  <a:srgbClr val="FF0000"/>
                </a:solidFill>
              </a:rPr>
              <a:t>Phrasal</a:t>
            </a:r>
            <a:r>
              <a:rPr lang="pt-BR" sz="2500" b="1" i="1" dirty="0">
                <a:solidFill>
                  <a:srgbClr val="FF0000"/>
                </a:solidFill>
              </a:rPr>
              <a:t> </a:t>
            </a:r>
            <a:r>
              <a:rPr lang="pt-BR" sz="2500" b="1" i="1" dirty="0" err="1">
                <a:solidFill>
                  <a:srgbClr val="FF0000"/>
                </a:solidFill>
              </a:rPr>
              <a:t>verb</a:t>
            </a:r>
            <a:endParaRPr lang="pt-BR" sz="2500" b="1" i="1" dirty="0">
              <a:solidFill>
                <a:srgbClr val="FF0000"/>
              </a:solidFill>
            </a:endParaRPr>
          </a:p>
        </p:txBody>
      </p:sp>
      <p:sp>
        <p:nvSpPr>
          <p:cNvPr id="17" name="CaixaDeTexto 16">
            <a:extLst>
              <a:ext uri="{FF2B5EF4-FFF2-40B4-BE49-F238E27FC236}">
                <a16:creationId xmlns:a16="http://schemas.microsoft.com/office/drawing/2014/main" id="{60A00B02-95BE-46A7-8D2A-3CFD8AC07B43}"/>
              </a:ext>
            </a:extLst>
          </p:cNvPr>
          <p:cNvSpPr txBox="1"/>
          <p:nvPr/>
        </p:nvSpPr>
        <p:spPr>
          <a:xfrm>
            <a:off x="6400800" y="1026932"/>
            <a:ext cx="1720119" cy="490330"/>
          </a:xfrm>
          <a:prstGeom prst="rect">
            <a:avLst/>
          </a:prstGeom>
          <a:noFill/>
        </p:spPr>
        <p:txBody>
          <a:bodyPr wrap="square">
            <a:spAutoFit/>
          </a:bodyPr>
          <a:lstStyle/>
          <a:p>
            <a:pPr algn="just"/>
            <a:r>
              <a:rPr lang="pt-BR" sz="2500" b="1" i="1" dirty="0" err="1">
                <a:solidFill>
                  <a:srgbClr val="00B050"/>
                </a:solidFill>
              </a:rPr>
              <a:t>chunks</a:t>
            </a:r>
            <a:endParaRPr lang="pt-BR" sz="2500" b="1" i="1" dirty="0">
              <a:solidFill>
                <a:srgbClr val="00B050"/>
              </a:solidFill>
            </a:endParaRPr>
          </a:p>
        </p:txBody>
      </p:sp>
      <p:sp>
        <p:nvSpPr>
          <p:cNvPr id="18" name="CaixaDeTexto 17">
            <a:extLst>
              <a:ext uri="{FF2B5EF4-FFF2-40B4-BE49-F238E27FC236}">
                <a16:creationId xmlns:a16="http://schemas.microsoft.com/office/drawing/2014/main" id="{B1F4866B-F168-432D-A191-D68D5E064542}"/>
              </a:ext>
            </a:extLst>
          </p:cNvPr>
          <p:cNvSpPr txBox="1"/>
          <p:nvPr/>
        </p:nvSpPr>
        <p:spPr>
          <a:xfrm>
            <a:off x="9030779" y="552902"/>
            <a:ext cx="1720119" cy="490330"/>
          </a:xfrm>
          <a:prstGeom prst="rect">
            <a:avLst/>
          </a:prstGeom>
          <a:noFill/>
        </p:spPr>
        <p:txBody>
          <a:bodyPr wrap="square">
            <a:spAutoFit/>
          </a:bodyPr>
          <a:lstStyle/>
          <a:p>
            <a:pPr algn="just"/>
            <a:r>
              <a:rPr lang="pt-BR" sz="2500" b="1" i="1" dirty="0" err="1">
                <a:solidFill>
                  <a:srgbClr val="7030A0"/>
                </a:solidFill>
              </a:rPr>
              <a:t>idiom</a:t>
            </a:r>
            <a:endParaRPr lang="pt-BR" sz="2500" b="1" i="1" dirty="0">
              <a:solidFill>
                <a:srgbClr val="7030A0"/>
              </a:solidFill>
            </a:endParaRPr>
          </a:p>
        </p:txBody>
      </p:sp>
      <p:sp>
        <p:nvSpPr>
          <p:cNvPr id="19" name="CaixaDeTexto 18">
            <a:extLst>
              <a:ext uri="{FF2B5EF4-FFF2-40B4-BE49-F238E27FC236}">
                <a16:creationId xmlns:a16="http://schemas.microsoft.com/office/drawing/2014/main" id="{82C4CFCF-6351-4CA4-B6BA-23FB7D4BA791}"/>
              </a:ext>
            </a:extLst>
          </p:cNvPr>
          <p:cNvSpPr txBox="1"/>
          <p:nvPr/>
        </p:nvSpPr>
        <p:spPr>
          <a:xfrm>
            <a:off x="9030779" y="1026932"/>
            <a:ext cx="2111241" cy="477054"/>
          </a:xfrm>
          <a:prstGeom prst="rect">
            <a:avLst/>
          </a:prstGeom>
          <a:noFill/>
        </p:spPr>
        <p:txBody>
          <a:bodyPr wrap="square">
            <a:spAutoFit/>
          </a:bodyPr>
          <a:lstStyle/>
          <a:p>
            <a:pPr algn="just"/>
            <a:r>
              <a:rPr lang="pt-BR" sz="2500" b="1" i="1" dirty="0" err="1">
                <a:solidFill>
                  <a:srgbClr val="FF33CC"/>
                </a:solidFill>
              </a:rPr>
              <a:t>collocation</a:t>
            </a:r>
            <a:endParaRPr lang="pt-BR" sz="2500" b="1" i="1" dirty="0">
              <a:solidFill>
                <a:srgbClr val="FF33CC"/>
              </a:solidFill>
            </a:endParaRPr>
          </a:p>
        </p:txBody>
      </p:sp>
      <p:sp>
        <p:nvSpPr>
          <p:cNvPr id="20" name="CaixaDeTexto 19">
            <a:extLst>
              <a:ext uri="{FF2B5EF4-FFF2-40B4-BE49-F238E27FC236}">
                <a16:creationId xmlns:a16="http://schemas.microsoft.com/office/drawing/2014/main" id="{4C961AF0-61F3-407A-9139-AFE78121673C}"/>
              </a:ext>
            </a:extLst>
          </p:cNvPr>
          <p:cNvSpPr txBox="1"/>
          <p:nvPr/>
        </p:nvSpPr>
        <p:spPr>
          <a:xfrm>
            <a:off x="239911" y="237744"/>
            <a:ext cx="4040032" cy="1692771"/>
          </a:xfrm>
          <a:prstGeom prst="rect">
            <a:avLst/>
          </a:prstGeom>
          <a:solidFill>
            <a:schemeClr val="bg1"/>
          </a:solidFill>
        </p:spPr>
        <p:txBody>
          <a:bodyPr wrap="square">
            <a:spAutoFit/>
          </a:bodyPr>
          <a:lstStyle/>
          <a:p>
            <a:pPr algn="l"/>
            <a:r>
              <a:rPr lang="en-US" sz="2600" b="1" i="0" dirty="0">
                <a:effectLst/>
                <a:latin typeface="Quicksand"/>
              </a:rPr>
              <a:t>Recycled cotton becomes new fabric</a:t>
            </a:r>
          </a:p>
          <a:p>
            <a:pPr algn="l"/>
            <a:r>
              <a:rPr lang="en-US" sz="2600" b="0" i="0" dirty="0">
                <a:effectLst/>
                <a:latin typeface="Quicksand"/>
              </a:rPr>
              <a:t>by </a:t>
            </a:r>
            <a:r>
              <a:rPr lang="en-US" sz="2600" dirty="0">
                <a:latin typeface="Quicksand"/>
              </a:rPr>
              <a:t>Lund University</a:t>
            </a:r>
            <a:endParaRPr lang="en-US" sz="2600" b="0" i="0" u="none" strike="noStrike" dirty="0">
              <a:effectLst/>
              <a:latin typeface="Quicksand"/>
            </a:endParaRPr>
          </a:p>
          <a:p>
            <a:pPr algn="l"/>
            <a:endParaRPr lang="en-US" sz="2600" b="0" i="0" dirty="0">
              <a:solidFill>
                <a:srgbClr val="7030A0"/>
              </a:solidFill>
              <a:effectLst/>
              <a:latin typeface="Quicksand"/>
            </a:endParaRPr>
          </a:p>
        </p:txBody>
      </p:sp>
      <p:sp>
        <p:nvSpPr>
          <p:cNvPr id="21" name="CaixaDeTexto 20">
            <a:extLst>
              <a:ext uri="{FF2B5EF4-FFF2-40B4-BE49-F238E27FC236}">
                <a16:creationId xmlns:a16="http://schemas.microsoft.com/office/drawing/2014/main" id="{D25C6A6F-6B46-455B-9206-4AA43EA693E6}"/>
              </a:ext>
            </a:extLst>
          </p:cNvPr>
          <p:cNvSpPr txBox="1"/>
          <p:nvPr/>
        </p:nvSpPr>
        <p:spPr>
          <a:xfrm>
            <a:off x="234059" y="1748077"/>
            <a:ext cx="11698861" cy="4893647"/>
          </a:xfrm>
          <a:prstGeom prst="rect">
            <a:avLst/>
          </a:prstGeom>
          <a:solidFill>
            <a:schemeClr val="bg1"/>
          </a:solidFill>
        </p:spPr>
        <p:txBody>
          <a:bodyPr wrap="square">
            <a:spAutoFit/>
          </a:bodyPr>
          <a:lstStyle/>
          <a:p>
            <a:r>
              <a:rPr lang="en-US" sz="2500" b="0" i="0" dirty="0">
                <a:solidFill>
                  <a:srgbClr val="212438"/>
                </a:solidFill>
                <a:effectLst/>
                <a:latin typeface="Quicksand"/>
              </a:rPr>
              <a:t>A lot of us recycle our old textiles, but few of us know that they are very difficult to re-use, and often end up in landfills anyway. Now, researchers at Lund University in Sweden have developed a method that converts cotton into sugar, that in turn can be turned into spandex, nylon or ethanol.</a:t>
            </a:r>
          </a:p>
          <a:p>
            <a:endParaRPr lang="en-US" sz="2500" dirty="0">
              <a:solidFill>
                <a:srgbClr val="212438"/>
              </a:solidFill>
              <a:latin typeface="Quicksand"/>
            </a:endParaRPr>
          </a:p>
          <a:p>
            <a:r>
              <a:rPr lang="en-US" sz="2500" dirty="0">
                <a:solidFill>
                  <a:srgbClr val="212438"/>
                </a:solidFill>
                <a:latin typeface="Quicksand"/>
              </a:rPr>
              <a:t>Every year, an estimated 25 million tons of cotton textiles are discarded around the world. In total, 100 million tons of textiles are thrown out. In Sweden, most of the material goes straight into an incinerator and becomes district heating. In other places, it is even worse, as clothes usually end up in landfills.</a:t>
            </a:r>
          </a:p>
          <a:p>
            <a:endParaRPr lang="en-US" sz="2500" dirty="0">
              <a:solidFill>
                <a:srgbClr val="212438"/>
              </a:solidFill>
              <a:latin typeface="Quicksand"/>
            </a:endParaRPr>
          </a:p>
          <a:p>
            <a:r>
              <a:rPr lang="en-US" sz="2500" b="0" i="0" dirty="0">
                <a:solidFill>
                  <a:srgbClr val="212438"/>
                </a:solidFill>
                <a:effectLst/>
                <a:latin typeface="Quicksand"/>
              </a:rPr>
              <a:t>"Considering that cotton is a renewable resource, this is not particularly energy-efficient," says Edvin </a:t>
            </a:r>
            <a:r>
              <a:rPr lang="en-US" sz="2500" b="0" i="0" dirty="0" err="1">
                <a:solidFill>
                  <a:srgbClr val="212438"/>
                </a:solidFill>
                <a:effectLst/>
                <a:latin typeface="Quicksand"/>
              </a:rPr>
              <a:t>Ruuth</a:t>
            </a:r>
            <a:r>
              <a:rPr lang="en-US" sz="2500" b="0" i="0" dirty="0">
                <a:solidFill>
                  <a:srgbClr val="212438"/>
                </a:solidFill>
                <a:effectLst/>
                <a:latin typeface="Quicksand"/>
              </a:rPr>
              <a:t>, researcher in chemical engineering at Lund University.</a:t>
            </a:r>
            <a:endParaRPr lang="pt-BR" sz="2500" dirty="0">
              <a:solidFill>
                <a:srgbClr val="212438"/>
              </a:solidFill>
              <a:latin typeface="Quicksand"/>
            </a:endParaRPr>
          </a:p>
        </p:txBody>
      </p:sp>
      <p:sp>
        <p:nvSpPr>
          <p:cNvPr id="22" name="Retângulo 21">
            <a:extLst>
              <a:ext uri="{FF2B5EF4-FFF2-40B4-BE49-F238E27FC236}">
                <a16:creationId xmlns:a16="http://schemas.microsoft.com/office/drawing/2014/main" id="{B6C902CE-AEF0-485A-BCF5-9ECED9F300F9}"/>
              </a:ext>
            </a:extLst>
          </p:cNvPr>
          <p:cNvSpPr/>
          <p:nvPr/>
        </p:nvSpPr>
        <p:spPr>
          <a:xfrm>
            <a:off x="6179477" y="4102428"/>
            <a:ext cx="1612802" cy="3439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18966528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1" name="CaixaDeTexto 20">
            <a:extLst>
              <a:ext uri="{FF2B5EF4-FFF2-40B4-BE49-F238E27FC236}">
                <a16:creationId xmlns:a16="http://schemas.microsoft.com/office/drawing/2014/main" id="{D25C6A6F-6B46-455B-9206-4AA43EA693E6}"/>
              </a:ext>
            </a:extLst>
          </p:cNvPr>
          <p:cNvSpPr txBox="1"/>
          <p:nvPr/>
        </p:nvSpPr>
        <p:spPr>
          <a:xfrm>
            <a:off x="234059" y="253087"/>
            <a:ext cx="11698861" cy="6494085"/>
          </a:xfrm>
          <a:prstGeom prst="rect">
            <a:avLst/>
          </a:prstGeom>
          <a:solidFill>
            <a:schemeClr val="bg1"/>
          </a:solidFill>
        </p:spPr>
        <p:txBody>
          <a:bodyPr wrap="square">
            <a:spAutoFit/>
          </a:bodyPr>
          <a:lstStyle/>
          <a:p>
            <a:r>
              <a:rPr lang="en-US" sz="2500" b="0" i="0" dirty="0">
                <a:solidFill>
                  <a:srgbClr val="212438"/>
                </a:solidFill>
                <a:effectLst/>
                <a:latin typeface="Quicksand"/>
              </a:rPr>
              <a:t>"Some fabrics still have such strong fibers that they can be re-used. This is done today and could be done even more in future. But a lot of the fabric that is discarded has fibers that are too short for re-use, and sooner or later all cotton fibers become too short for the process known as fiber regeneration.“</a:t>
            </a:r>
          </a:p>
          <a:p>
            <a:endParaRPr lang="en-US" sz="2500" dirty="0">
              <a:solidFill>
                <a:srgbClr val="212438"/>
              </a:solidFill>
              <a:latin typeface="Quicksand"/>
            </a:endParaRPr>
          </a:p>
          <a:p>
            <a:r>
              <a:rPr lang="en-US" sz="2500" b="0" i="0" dirty="0">
                <a:solidFill>
                  <a:srgbClr val="212438"/>
                </a:solidFill>
                <a:effectLst/>
                <a:latin typeface="Quicksand"/>
              </a:rPr>
              <a:t>At the Department of Chemical Engineering in Lund where Edvin </a:t>
            </a:r>
            <a:r>
              <a:rPr lang="en-US" sz="2500" b="0" i="0" dirty="0" err="1">
                <a:solidFill>
                  <a:srgbClr val="212438"/>
                </a:solidFill>
                <a:effectLst/>
                <a:latin typeface="Quicksand"/>
              </a:rPr>
              <a:t>Ruuth</a:t>
            </a:r>
            <a:r>
              <a:rPr lang="en-US" sz="2500" b="0" i="0" dirty="0">
                <a:solidFill>
                  <a:srgbClr val="212438"/>
                </a:solidFill>
                <a:effectLst/>
                <a:latin typeface="Quicksand"/>
              </a:rPr>
              <a:t> works, there is a great deal of accumulated knowledge about using micro-organisms and enzymes, among other things, to transform the "tougher" carbohydrates in biomass into simpler molecules. This means that everything from biological waste and black liquor to straw and wood chips can become bioethanol, biogas and chemicals.</a:t>
            </a:r>
          </a:p>
          <a:p>
            <a:endParaRPr lang="en-US" sz="2500" dirty="0">
              <a:solidFill>
                <a:srgbClr val="212438"/>
              </a:solidFill>
              <a:latin typeface="Quicksand"/>
            </a:endParaRPr>
          </a:p>
          <a:p>
            <a:r>
              <a:rPr lang="en-US" sz="2500" b="0" i="0" dirty="0">
                <a:solidFill>
                  <a:srgbClr val="212438"/>
                </a:solidFill>
                <a:effectLst/>
                <a:latin typeface="Quicksand"/>
              </a:rPr>
              <a:t>Now the researchers have also succeeded in breaking down the plant fiber in cotton—the cellulose—into smaller components. However, no micro-organisms or enzymes are involved this time; instead, the process involves soaking the fabrics in </a:t>
            </a:r>
            <a:r>
              <a:rPr lang="en-US" sz="2500" b="0" i="0" dirty="0" err="1">
                <a:solidFill>
                  <a:srgbClr val="212438"/>
                </a:solidFill>
                <a:effectLst/>
                <a:latin typeface="Quicksand"/>
              </a:rPr>
              <a:t>sulphuric</a:t>
            </a:r>
            <a:r>
              <a:rPr lang="en-US" sz="2500" b="0" i="0" dirty="0">
                <a:solidFill>
                  <a:srgbClr val="212438"/>
                </a:solidFill>
                <a:effectLst/>
                <a:latin typeface="Quicksand"/>
              </a:rPr>
              <a:t> acid. The result is a clear, dark, amber-colored sugar solution.</a:t>
            </a:r>
          </a:p>
          <a:p>
            <a:endParaRPr lang="pt-BR" sz="2500" dirty="0">
              <a:solidFill>
                <a:srgbClr val="212438"/>
              </a:solidFill>
              <a:latin typeface="Quicksand"/>
            </a:endParaRPr>
          </a:p>
        </p:txBody>
      </p:sp>
    </p:spTree>
    <p:extLst>
      <p:ext uri="{BB962C8B-B14F-4D97-AF65-F5344CB8AC3E}">
        <p14:creationId xmlns:p14="http://schemas.microsoft.com/office/powerpoint/2010/main" val="54641248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1" name="CaixaDeTexto 20">
            <a:extLst>
              <a:ext uri="{FF2B5EF4-FFF2-40B4-BE49-F238E27FC236}">
                <a16:creationId xmlns:a16="http://schemas.microsoft.com/office/drawing/2014/main" id="{D25C6A6F-6B46-455B-9206-4AA43EA693E6}"/>
              </a:ext>
            </a:extLst>
          </p:cNvPr>
          <p:cNvSpPr txBox="1"/>
          <p:nvPr/>
        </p:nvSpPr>
        <p:spPr>
          <a:xfrm>
            <a:off x="234059" y="237744"/>
            <a:ext cx="11698861" cy="6494085"/>
          </a:xfrm>
          <a:prstGeom prst="rect">
            <a:avLst/>
          </a:prstGeom>
          <a:solidFill>
            <a:schemeClr val="bg1"/>
          </a:solidFill>
        </p:spPr>
        <p:txBody>
          <a:bodyPr wrap="square">
            <a:spAutoFit/>
          </a:bodyPr>
          <a:lstStyle/>
          <a:p>
            <a:pPr algn="l"/>
            <a:r>
              <a:rPr lang="en-US" sz="2600" b="0" i="0" dirty="0">
                <a:solidFill>
                  <a:srgbClr val="212438"/>
                </a:solidFill>
                <a:effectLst/>
                <a:latin typeface="Quicksand"/>
              </a:rPr>
              <a:t>"The secret is to find the right combination of temperature and </a:t>
            </a:r>
            <a:r>
              <a:rPr lang="en-US" sz="2600" b="0" i="0" dirty="0" err="1">
                <a:solidFill>
                  <a:srgbClr val="212438"/>
                </a:solidFill>
                <a:effectLst/>
                <a:latin typeface="Quicksand"/>
              </a:rPr>
              <a:t>sulphuric</a:t>
            </a:r>
            <a:r>
              <a:rPr lang="en-US" sz="2600" b="0" i="0" dirty="0">
                <a:solidFill>
                  <a:srgbClr val="212438"/>
                </a:solidFill>
                <a:effectLst/>
                <a:latin typeface="Quicksand"/>
              </a:rPr>
              <a:t> acid concentration," explains </a:t>
            </a:r>
            <a:r>
              <a:rPr lang="en-US" sz="2600" b="0" i="0" dirty="0" err="1">
                <a:solidFill>
                  <a:srgbClr val="212438"/>
                </a:solidFill>
                <a:effectLst/>
                <a:latin typeface="Quicksand"/>
              </a:rPr>
              <a:t>Ruuth</a:t>
            </a:r>
            <a:r>
              <a:rPr lang="en-US" sz="2600" b="0" i="0" dirty="0">
                <a:solidFill>
                  <a:srgbClr val="212438"/>
                </a:solidFill>
                <a:effectLst/>
                <a:latin typeface="Quicksand"/>
              </a:rPr>
              <a:t>, who fine-tuned the 'recipe' together with doctoral student Miguel </a:t>
            </a:r>
            <a:r>
              <a:rPr lang="en-US" sz="2600" b="0" i="0" dirty="0" err="1">
                <a:solidFill>
                  <a:srgbClr val="212438"/>
                </a:solidFill>
                <a:effectLst/>
                <a:latin typeface="Quicksand"/>
              </a:rPr>
              <a:t>Sanchis-Sebastiá</a:t>
            </a:r>
            <a:r>
              <a:rPr lang="en-US" sz="2600" b="0" i="0" dirty="0">
                <a:solidFill>
                  <a:srgbClr val="212438"/>
                </a:solidFill>
                <a:effectLst/>
                <a:latin typeface="Quicksand"/>
              </a:rPr>
              <a:t> and professor Ola </a:t>
            </a:r>
            <a:r>
              <a:rPr lang="en-US" sz="2600" b="0" i="0" dirty="0" err="1">
                <a:solidFill>
                  <a:srgbClr val="212438"/>
                </a:solidFill>
                <a:effectLst/>
                <a:latin typeface="Quicksand"/>
              </a:rPr>
              <a:t>Wallberg</a:t>
            </a:r>
            <a:r>
              <a:rPr lang="en-US" sz="2600" b="0" i="0" dirty="0">
                <a:solidFill>
                  <a:srgbClr val="212438"/>
                </a:solidFill>
                <a:effectLst/>
                <a:latin typeface="Quicksand"/>
              </a:rPr>
              <a:t>.</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Glucose is a very flexible molecule and has many potential uses, according to </a:t>
            </a:r>
            <a:r>
              <a:rPr lang="en-US" sz="2600" b="0" i="0" dirty="0" err="1">
                <a:solidFill>
                  <a:srgbClr val="212438"/>
                </a:solidFill>
                <a:effectLst/>
                <a:latin typeface="Quicksand"/>
              </a:rPr>
              <a:t>Ruuth</a:t>
            </a:r>
            <a:r>
              <a:rPr lang="en-US" sz="2600" b="0" i="0" dirty="0">
                <a:solidFill>
                  <a:srgbClr val="212438"/>
                </a:solidFill>
                <a:effectLst/>
                <a:latin typeface="Quicksand"/>
              </a:rPr>
              <a:t>.</a:t>
            </a:r>
          </a:p>
          <a:p>
            <a:pPr algn="l"/>
            <a:endParaRPr lang="en-US" sz="2600" dirty="0">
              <a:solidFill>
                <a:srgbClr val="212438"/>
              </a:solidFill>
              <a:latin typeface="Quicksand"/>
            </a:endParaRPr>
          </a:p>
          <a:p>
            <a:pPr algn="l"/>
            <a:r>
              <a:rPr lang="en-US" sz="2600" b="0" i="0" dirty="0">
                <a:solidFill>
                  <a:srgbClr val="212438"/>
                </a:solidFill>
                <a:effectLst/>
                <a:latin typeface="Quicksand"/>
              </a:rPr>
              <a:t>"Our plan is to produce chemicals which in turn can become various types of textiles, including spandex and nylon. An alternative use could be to produce ethanol.“</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From a normal sheet, they extract five liters of sugar solution, with each liter containing the equivalent of 33 sugar cubes. However, you couldn't turn the liquid into a soft drink as it also contains corrosive </a:t>
            </a:r>
            <a:r>
              <a:rPr lang="en-US" sz="2600" dirty="0" err="1">
                <a:solidFill>
                  <a:srgbClr val="000000"/>
                </a:solidFill>
                <a:latin typeface="Quicksand"/>
              </a:rPr>
              <a:t>sulphuric</a:t>
            </a:r>
            <a:r>
              <a:rPr lang="en-US" sz="2600" dirty="0">
                <a:solidFill>
                  <a:srgbClr val="000000"/>
                </a:solidFill>
                <a:latin typeface="Quicksand"/>
              </a:rPr>
              <a:t> acid</a:t>
            </a:r>
            <a:r>
              <a:rPr lang="en-US" sz="2600" b="0" i="0" dirty="0">
                <a:solidFill>
                  <a:srgbClr val="212438"/>
                </a:solidFill>
                <a:effectLst/>
                <a:latin typeface="Quicksand"/>
              </a:rPr>
              <a:t>.</a:t>
            </a:r>
          </a:p>
          <a:p>
            <a:pPr algn="l"/>
            <a:endParaRPr lang="en-US" sz="2600" dirty="0">
              <a:solidFill>
                <a:srgbClr val="212438"/>
              </a:solidFill>
              <a:latin typeface="Quicksand"/>
            </a:endParaRPr>
          </a:p>
          <a:p>
            <a:pPr algn="l"/>
            <a:r>
              <a:rPr lang="en-US" sz="2600" b="0" i="0" dirty="0">
                <a:solidFill>
                  <a:srgbClr val="212438"/>
                </a:solidFill>
                <a:effectLst/>
                <a:latin typeface="Quicksand"/>
              </a:rPr>
              <a:t>One of the challenges is to overcome the complex structure of cotton cellulose.</a:t>
            </a:r>
          </a:p>
          <a:p>
            <a:pPr algn="l"/>
            <a:endParaRPr lang="en-US" sz="2600" b="0" i="0" dirty="0">
              <a:solidFill>
                <a:srgbClr val="212438"/>
              </a:solidFill>
              <a:effectLst/>
              <a:latin typeface="Quicksand"/>
            </a:endParaRPr>
          </a:p>
          <a:p>
            <a:pPr algn="l"/>
            <a:endParaRPr lang="en-US" sz="2600" b="0" i="0" dirty="0">
              <a:solidFill>
                <a:srgbClr val="212438"/>
              </a:solidFill>
              <a:effectLst/>
              <a:latin typeface="Quicksand"/>
            </a:endParaRPr>
          </a:p>
        </p:txBody>
      </p:sp>
    </p:spTree>
    <p:extLst>
      <p:ext uri="{BB962C8B-B14F-4D97-AF65-F5344CB8AC3E}">
        <p14:creationId xmlns:p14="http://schemas.microsoft.com/office/powerpoint/2010/main" val="247887250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0" name="CaixaDeTexto 19">
            <a:extLst>
              <a:ext uri="{FF2B5EF4-FFF2-40B4-BE49-F238E27FC236}">
                <a16:creationId xmlns:a16="http://schemas.microsoft.com/office/drawing/2014/main" id="{4C961AF0-61F3-407A-9139-AFE78121673C}"/>
              </a:ext>
            </a:extLst>
          </p:cNvPr>
          <p:cNvSpPr txBox="1"/>
          <p:nvPr/>
        </p:nvSpPr>
        <p:spPr>
          <a:xfrm>
            <a:off x="239911" y="237744"/>
            <a:ext cx="4040032" cy="1692771"/>
          </a:xfrm>
          <a:prstGeom prst="rect">
            <a:avLst/>
          </a:prstGeom>
          <a:solidFill>
            <a:schemeClr val="bg1"/>
          </a:solidFill>
        </p:spPr>
        <p:txBody>
          <a:bodyPr wrap="square">
            <a:spAutoFit/>
          </a:bodyPr>
          <a:lstStyle/>
          <a:p>
            <a:pPr algn="l"/>
            <a:endParaRPr lang="en-US" sz="2600" b="0" i="0" dirty="0">
              <a:solidFill>
                <a:srgbClr val="7030A0"/>
              </a:solidFill>
              <a:effectLst/>
              <a:latin typeface="Quicksand"/>
            </a:endParaRPr>
          </a:p>
          <a:p>
            <a:pPr algn="l"/>
            <a:endParaRPr lang="en-US" sz="2600" dirty="0">
              <a:solidFill>
                <a:srgbClr val="7030A0"/>
              </a:solidFill>
              <a:latin typeface="Quicksand"/>
            </a:endParaRPr>
          </a:p>
          <a:p>
            <a:pPr algn="l"/>
            <a:endParaRPr lang="en-US" sz="2600" b="0" i="0" dirty="0">
              <a:solidFill>
                <a:srgbClr val="7030A0"/>
              </a:solidFill>
              <a:effectLst/>
              <a:latin typeface="Quicksand"/>
            </a:endParaRPr>
          </a:p>
          <a:p>
            <a:pPr algn="l"/>
            <a:endParaRPr lang="en-US" sz="2600" b="0" i="0" dirty="0">
              <a:solidFill>
                <a:srgbClr val="7030A0"/>
              </a:solidFill>
              <a:effectLst/>
              <a:latin typeface="Quicksand"/>
            </a:endParaRPr>
          </a:p>
        </p:txBody>
      </p:sp>
      <p:sp>
        <p:nvSpPr>
          <p:cNvPr id="21" name="CaixaDeTexto 20">
            <a:extLst>
              <a:ext uri="{FF2B5EF4-FFF2-40B4-BE49-F238E27FC236}">
                <a16:creationId xmlns:a16="http://schemas.microsoft.com/office/drawing/2014/main" id="{D25C6A6F-6B46-455B-9206-4AA43EA693E6}"/>
              </a:ext>
            </a:extLst>
          </p:cNvPr>
          <p:cNvSpPr txBox="1"/>
          <p:nvPr/>
        </p:nvSpPr>
        <p:spPr>
          <a:xfrm>
            <a:off x="234059" y="232975"/>
            <a:ext cx="11698861" cy="6494085"/>
          </a:xfrm>
          <a:prstGeom prst="rect">
            <a:avLst/>
          </a:prstGeom>
          <a:solidFill>
            <a:schemeClr val="bg1"/>
          </a:solidFill>
        </p:spPr>
        <p:txBody>
          <a:bodyPr wrap="square">
            <a:spAutoFit/>
          </a:bodyPr>
          <a:lstStyle/>
          <a:p>
            <a:pPr algn="l"/>
            <a:r>
              <a:rPr lang="en-US" sz="2600" b="0" i="0" dirty="0">
                <a:solidFill>
                  <a:srgbClr val="212438"/>
                </a:solidFill>
                <a:effectLst/>
                <a:latin typeface="Quicksand"/>
              </a:rPr>
              <a:t>"What makes cotton unique is that its cellulose has a high crystallinity. This makes it difficult to break down the chemicals and reuse their components. In addition, there are a lot of surface treatment substances, dyes and other pollutants which must be removed. And structurally, a terrycloth towel and an old pair of jeans are very different," says </a:t>
            </a:r>
            <a:r>
              <a:rPr lang="en-US" sz="2600" b="0" i="0" dirty="0" err="1">
                <a:solidFill>
                  <a:srgbClr val="212438"/>
                </a:solidFill>
                <a:effectLst/>
                <a:latin typeface="Quicksand"/>
              </a:rPr>
              <a:t>Ruuth</a:t>
            </a:r>
            <a:r>
              <a:rPr lang="en-US" sz="2600" b="0" i="0" dirty="0">
                <a:solidFill>
                  <a:srgbClr val="212438"/>
                </a:solidFill>
                <a:effectLst/>
                <a:latin typeface="Quicksand"/>
              </a:rPr>
              <a:t>.</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"Thus it is a very delicate process to find the right concentration of acid, the right number of treatment stages and temperature.“</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The concept of </a:t>
            </a:r>
            <a:r>
              <a:rPr lang="en-US" sz="2600" b="0" i="0" dirty="0" err="1">
                <a:solidFill>
                  <a:srgbClr val="212438"/>
                </a:solidFill>
                <a:effectLst/>
                <a:latin typeface="Quicksand"/>
              </a:rPr>
              <a:t>hydrolizing</a:t>
            </a:r>
            <a:r>
              <a:rPr lang="en-US" sz="2600" b="0" i="0" dirty="0">
                <a:solidFill>
                  <a:srgbClr val="212438"/>
                </a:solidFill>
                <a:effectLst/>
                <a:latin typeface="Quicksand"/>
              </a:rPr>
              <a:t> pure cotton is nothing new per se, explains </a:t>
            </a:r>
            <a:r>
              <a:rPr lang="en-US" sz="2600" b="0" i="0" dirty="0" err="1">
                <a:solidFill>
                  <a:srgbClr val="212438"/>
                </a:solidFill>
                <a:effectLst/>
                <a:latin typeface="Quicksand"/>
              </a:rPr>
              <a:t>Ruuth</a:t>
            </a:r>
            <a:r>
              <a:rPr lang="en-US" sz="2600" b="0" i="0" dirty="0">
                <a:solidFill>
                  <a:srgbClr val="212438"/>
                </a:solidFill>
                <a:effectLst/>
                <a:latin typeface="Quicksand"/>
              </a:rPr>
              <a:t>; it was discovered in the 1800s. The difficulty has been to make the process effective, economically viable and attractive.</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"Many people who tried ended up not utilizing much of the cotton, while others did better but at an unsustainable cost and environmental impact," says </a:t>
            </a:r>
            <a:r>
              <a:rPr lang="en-US" sz="2600" b="0" i="0" dirty="0" err="1">
                <a:solidFill>
                  <a:srgbClr val="212438"/>
                </a:solidFill>
                <a:effectLst/>
                <a:latin typeface="Quicksand"/>
              </a:rPr>
              <a:t>Ruuth</a:t>
            </a:r>
            <a:r>
              <a:rPr lang="en-US" sz="2600" b="0" i="0" dirty="0">
                <a:solidFill>
                  <a:srgbClr val="212438"/>
                </a:solidFill>
                <a:effectLst/>
                <a:latin typeface="Quicksand"/>
              </a:rPr>
              <a:t>.</a:t>
            </a:r>
            <a:endParaRPr lang="en-US" sz="2600" dirty="0">
              <a:solidFill>
                <a:srgbClr val="212438"/>
              </a:solidFill>
              <a:latin typeface="Quicksand"/>
            </a:endParaRPr>
          </a:p>
          <a:p>
            <a:pPr algn="l"/>
            <a:endParaRPr lang="en-US" sz="2600" b="0" i="0" dirty="0">
              <a:solidFill>
                <a:srgbClr val="212438"/>
              </a:solidFill>
              <a:effectLst/>
              <a:latin typeface="Quicksand"/>
            </a:endParaRPr>
          </a:p>
        </p:txBody>
      </p:sp>
    </p:spTree>
    <p:extLst>
      <p:ext uri="{BB962C8B-B14F-4D97-AF65-F5344CB8AC3E}">
        <p14:creationId xmlns:p14="http://schemas.microsoft.com/office/powerpoint/2010/main" val="208896749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1" name="CaixaDeTexto 20">
            <a:extLst>
              <a:ext uri="{FF2B5EF4-FFF2-40B4-BE49-F238E27FC236}">
                <a16:creationId xmlns:a16="http://schemas.microsoft.com/office/drawing/2014/main" id="{D25C6A6F-6B46-455B-9206-4AA43EA693E6}"/>
              </a:ext>
            </a:extLst>
          </p:cNvPr>
          <p:cNvSpPr txBox="1"/>
          <p:nvPr/>
        </p:nvSpPr>
        <p:spPr>
          <a:xfrm>
            <a:off x="234059" y="237744"/>
            <a:ext cx="11698861" cy="6494085"/>
          </a:xfrm>
          <a:prstGeom prst="rect">
            <a:avLst/>
          </a:prstGeom>
          <a:solidFill>
            <a:schemeClr val="bg1"/>
          </a:solidFill>
        </p:spPr>
        <p:txBody>
          <a:bodyPr wrap="square">
            <a:spAutoFit/>
          </a:bodyPr>
          <a:lstStyle/>
          <a:p>
            <a:pPr algn="l"/>
            <a:r>
              <a:rPr lang="en-US" sz="2600" b="0" i="0" dirty="0">
                <a:solidFill>
                  <a:srgbClr val="212438"/>
                </a:solidFill>
                <a:effectLst/>
                <a:latin typeface="Quicksand"/>
              </a:rPr>
              <a:t>When he started making glucose out of fabrics a year ago, the return was a paltry three to four per cent. Now he and his colleagues have reached as much as 90 per cent.</a:t>
            </a:r>
          </a:p>
          <a:p>
            <a:pPr algn="l"/>
            <a:endParaRPr lang="en-US" sz="2600" dirty="0">
              <a:solidFill>
                <a:srgbClr val="212438"/>
              </a:solidFill>
              <a:latin typeface="Quicksand"/>
            </a:endParaRPr>
          </a:p>
          <a:p>
            <a:pPr algn="l"/>
            <a:r>
              <a:rPr lang="en-US" sz="2600" b="0" i="0" dirty="0">
                <a:solidFill>
                  <a:srgbClr val="212438"/>
                </a:solidFill>
                <a:effectLst/>
                <a:latin typeface="Quicksand"/>
              </a:rPr>
              <a:t>Once the recipe formulation is complete, it will be both relatively simple and cheap to use.</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However, for the process to become a reality, the logistics must work. There is currently no established way of managing and sorting various textiles that are not sent to ordinary clothing donation points.</a:t>
            </a:r>
          </a:p>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Fortunately, a recycling center unlike any other in the world is currently under construction in Malmö, where clothing is sorted automatically using a sensor. Some clothing will be donated, rags can be used in industry and textiles with sufficiently coarse fibers can become new fabrics. The rest will go to district heating.</a:t>
            </a:r>
            <a:endParaRPr lang="en-US" sz="2600" dirty="0">
              <a:solidFill>
                <a:srgbClr val="212438"/>
              </a:solidFill>
              <a:latin typeface="Quicksand"/>
            </a:endParaRPr>
          </a:p>
          <a:p>
            <a:pPr algn="l"/>
            <a:endParaRPr lang="en-US" sz="2600" b="0" i="0" dirty="0">
              <a:solidFill>
                <a:srgbClr val="212438"/>
              </a:solidFill>
              <a:effectLst/>
              <a:latin typeface="Quicksand"/>
            </a:endParaRPr>
          </a:p>
        </p:txBody>
      </p:sp>
    </p:spTree>
    <p:extLst>
      <p:ext uri="{BB962C8B-B14F-4D97-AF65-F5344CB8AC3E}">
        <p14:creationId xmlns:p14="http://schemas.microsoft.com/office/powerpoint/2010/main" val="420963288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0" name="CaixaDeTexto 19">
            <a:extLst>
              <a:ext uri="{FF2B5EF4-FFF2-40B4-BE49-F238E27FC236}">
                <a16:creationId xmlns:a16="http://schemas.microsoft.com/office/drawing/2014/main" id="{4C961AF0-61F3-407A-9139-AFE78121673C}"/>
              </a:ext>
            </a:extLst>
          </p:cNvPr>
          <p:cNvSpPr txBox="1"/>
          <p:nvPr/>
        </p:nvSpPr>
        <p:spPr>
          <a:xfrm>
            <a:off x="239911" y="237744"/>
            <a:ext cx="4040032" cy="1692771"/>
          </a:xfrm>
          <a:prstGeom prst="rect">
            <a:avLst/>
          </a:prstGeom>
          <a:solidFill>
            <a:schemeClr val="bg1"/>
          </a:solidFill>
        </p:spPr>
        <p:txBody>
          <a:bodyPr wrap="square">
            <a:spAutoFit/>
          </a:bodyPr>
          <a:lstStyle/>
          <a:p>
            <a:pPr algn="l"/>
            <a:endParaRPr lang="en-US" sz="2600" b="0" i="0" dirty="0">
              <a:solidFill>
                <a:srgbClr val="7030A0"/>
              </a:solidFill>
              <a:effectLst/>
              <a:latin typeface="Quicksand"/>
            </a:endParaRPr>
          </a:p>
          <a:p>
            <a:pPr algn="l"/>
            <a:endParaRPr lang="en-US" sz="2600" dirty="0">
              <a:solidFill>
                <a:srgbClr val="7030A0"/>
              </a:solidFill>
              <a:latin typeface="Quicksand"/>
            </a:endParaRPr>
          </a:p>
          <a:p>
            <a:pPr algn="l"/>
            <a:endParaRPr lang="en-US" sz="2600" b="0" i="0" dirty="0">
              <a:solidFill>
                <a:srgbClr val="7030A0"/>
              </a:solidFill>
              <a:effectLst/>
              <a:latin typeface="Quicksand"/>
            </a:endParaRPr>
          </a:p>
          <a:p>
            <a:pPr algn="l"/>
            <a:endParaRPr lang="en-US" sz="2600" b="0" i="0" dirty="0">
              <a:solidFill>
                <a:srgbClr val="7030A0"/>
              </a:solidFill>
              <a:effectLst/>
              <a:latin typeface="Quicksand"/>
            </a:endParaRPr>
          </a:p>
        </p:txBody>
      </p:sp>
      <p:sp>
        <p:nvSpPr>
          <p:cNvPr id="21" name="CaixaDeTexto 20">
            <a:extLst>
              <a:ext uri="{FF2B5EF4-FFF2-40B4-BE49-F238E27FC236}">
                <a16:creationId xmlns:a16="http://schemas.microsoft.com/office/drawing/2014/main" id="{D25C6A6F-6B46-455B-9206-4AA43EA693E6}"/>
              </a:ext>
            </a:extLst>
          </p:cNvPr>
          <p:cNvSpPr txBox="1"/>
          <p:nvPr/>
        </p:nvSpPr>
        <p:spPr>
          <a:xfrm>
            <a:off x="234059" y="237744"/>
            <a:ext cx="11698861" cy="6494085"/>
          </a:xfrm>
          <a:prstGeom prst="rect">
            <a:avLst/>
          </a:prstGeom>
          <a:solidFill>
            <a:schemeClr val="bg1"/>
          </a:solidFill>
        </p:spPr>
        <p:txBody>
          <a:bodyPr wrap="square">
            <a:spAutoFit/>
          </a:bodyPr>
          <a:lstStyle/>
          <a:p>
            <a:pPr algn="l"/>
            <a:endParaRPr lang="en-US" sz="2600" b="0" i="0" dirty="0">
              <a:solidFill>
                <a:srgbClr val="212438"/>
              </a:solidFill>
              <a:effectLst/>
              <a:latin typeface="Quicksand"/>
            </a:endParaRPr>
          </a:p>
          <a:p>
            <a:pPr algn="l"/>
            <a:r>
              <a:rPr lang="en-US" sz="2600" b="0" i="0" dirty="0">
                <a:solidFill>
                  <a:srgbClr val="212438"/>
                </a:solidFill>
                <a:effectLst/>
                <a:latin typeface="Quicksand"/>
              </a:rPr>
              <a:t>Hopefully, the proportion of fabrics going to district heating will be significantly smaller once the technology from Lund is in place.</a:t>
            </a:r>
          </a:p>
          <a:p>
            <a:pPr algn="l"/>
            <a:endParaRPr lang="en-US" sz="2600" b="0" i="0" dirty="0">
              <a:solidFill>
                <a:srgbClr val="212438"/>
              </a:solidFill>
              <a:effectLst/>
              <a:latin typeface="Quicksand"/>
            </a:endParaRPr>
          </a:p>
          <a:p>
            <a:pPr algn="l"/>
            <a:endParaRPr lang="en-US" sz="2600" dirty="0">
              <a:solidFill>
                <a:srgbClr val="212438"/>
              </a:solidFill>
              <a:latin typeface="Quicksand"/>
            </a:endParaRPr>
          </a:p>
          <a:p>
            <a:pPr algn="l"/>
            <a:endParaRPr lang="en-US" sz="2600" b="0" i="0" dirty="0">
              <a:solidFill>
                <a:srgbClr val="212438"/>
              </a:solidFill>
              <a:effectLst/>
              <a:latin typeface="Quicksand"/>
            </a:endParaRPr>
          </a:p>
          <a:p>
            <a:pPr algn="l"/>
            <a:endParaRPr lang="en-US" sz="2600" dirty="0">
              <a:solidFill>
                <a:srgbClr val="212438"/>
              </a:solidFill>
              <a:latin typeface="Quicksand"/>
            </a:endParaRPr>
          </a:p>
          <a:p>
            <a:pPr algn="l"/>
            <a:endParaRPr lang="en-US" sz="2600" b="0" i="0" dirty="0">
              <a:solidFill>
                <a:srgbClr val="212438"/>
              </a:solidFill>
              <a:effectLst/>
              <a:latin typeface="Quicksand"/>
            </a:endParaRPr>
          </a:p>
          <a:p>
            <a:pPr algn="l"/>
            <a:endParaRPr lang="en-US" sz="2600" dirty="0">
              <a:solidFill>
                <a:srgbClr val="212438"/>
              </a:solidFill>
              <a:latin typeface="Quicksand"/>
            </a:endParaRPr>
          </a:p>
          <a:p>
            <a:pPr algn="l"/>
            <a:endParaRPr lang="en-US" sz="2600" b="0" i="0" dirty="0">
              <a:solidFill>
                <a:srgbClr val="212438"/>
              </a:solidFill>
              <a:effectLst/>
              <a:latin typeface="Quicksand"/>
            </a:endParaRPr>
          </a:p>
          <a:p>
            <a:pPr algn="l"/>
            <a:endParaRPr lang="en-US" sz="2600" dirty="0">
              <a:solidFill>
                <a:srgbClr val="212438"/>
              </a:solidFill>
              <a:latin typeface="Quicksand"/>
            </a:endParaRPr>
          </a:p>
          <a:p>
            <a:pPr algn="l"/>
            <a:endParaRPr lang="en-US" sz="2600" b="0" i="0" dirty="0">
              <a:solidFill>
                <a:srgbClr val="212438"/>
              </a:solidFill>
              <a:effectLst/>
              <a:latin typeface="Quicksand"/>
            </a:endParaRPr>
          </a:p>
          <a:p>
            <a:pPr algn="l"/>
            <a:endParaRPr lang="en-US" sz="2600" dirty="0">
              <a:solidFill>
                <a:srgbClr val="212438"/>
              </a:solidFill>
              <a:latin typeface="Quicksand"/>
            </a:endParaRPr>
          </a:p>
          <a:p>
            <a:pPr algn="l"/>
            <a:endParaRPr lang="en-US" sz="2600" b="0" i="0" dirty="0">
              <a:solidFill>
                <a:srgbClr val="212438"/>
              </a:solidFill>
              <a:effectLst/>
              <a:latin typeface="Quicksand"/>
            </a:endParaRPr>
          </a:p>
          <a:p>
            <a:pPr algn="l"/>
            <a:endParaRPr lang="en-US" sz="2600" dirty="0">
              <a:solidFill>
                <a:srgbClr val="212438"/>
              </a:solidFill>
              <a:latin typeface="Quicksand"/>
            </a:endParaRPr>
          </a:p>
          <a:p>
            <a:pPr algn="l"/>
            <a:endParaRPr lang="en-US" sz="2600" b="0" i="0" dirty="0">
              <a:solidFill>
                <a:srgbClr val="212438"/>
              </a:solidFill>
              <a:effectLst/>
              <a:latin typeface="Quicksand"/>
            </a:endParaRPr>
          </a:p>
        </p:txBody>
      </p:sp>
    </p:spTree>
    <p:extLst>
      <p:ext uri="{BB962C8B-B14F-4D97-AF65-F5344CB8AC3E}">
        <p14:creationId xmlns:p14="http://schemas.microsoft.com/office/powerpoint/2010/main" val="1704721090"/>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617_TF56410444" id="{35CCA0FA-4D6E-4DE9-BB56-D00F3F9DC0E1}" vid="{C1FD0161-C62D-4F6E-BF43-DCD4DD87A785}"/>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{F6744BA7-73ED-4579-801B-90FC30BA3EA7}tf56410444_win32</Template>
  <TotalTime>881</TotalTime>
  <Words>890</Words>
  <Application>Microsoft Office PowerPoint</Application>
  <PresentationFormat>Widescreen</PresentationFormat>
  <Paragraphs>87</Paragraphs>
  <Slides>10</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10</vt:i4>
      </vt:variant>
    </vt:vector>
  </HeadingPairs>
  <TitlesOfParts>
    <vt:vector size="17" baseType="lpstr">
      <vt:lpstr>Arial</vt:lpstr>
      <vt:lpstr>Avenir Next LT Pro</vt:lpstr>
      <vt:lpstr>Avenir Next LT Pro Light</vt:lpstr>
      <vt:lpstr>Calibri</vt:lpstr>
      <vt:lpstr>Garamond</vt:lpstr>
      <vt:lpstr>Quicksand</vt:lpstr>
      <vt:lpstr>SavonVTI</vt:lpstr>
      <vt:lpstr>ESTRATÉGIAS DE LEITURA EM LÍNGUA INGLESA</vt:lpstr>
      <vt:lpstr>Exercício com chunks, idioms e collocations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ESTRATÉGIAS DE LEITURA EM LÍNGUA INGLESA</dc:title>
  <dc:creator>Cristiane de Brito Cruz</dc:creator>
  <cp:lastModifiedBy>Cristiane de Brito Cruz</cp:lastModifiedBy>
  <cp:revision>39</cp:revision>
  <dcterms:created xsi:type="dcterms:W3CDTF">2020-12-09T12:51:50Z</dcterms:created>
  <dcterms:modified xsi:type="dcterms:W3CDTF">2021-03-03T00:22:05Z</dcterms:modified>
</cp:coreProperties>
</file>