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408" r:id="rId3"/>
    <p:sldId id="303" r:id="rId4"/>
    <p:sldId id="257" r:id="rId5"/>
    <p:sldId id="364" r:id="rId6"/>
    <p:sldId id="259" r:id="rId7"/>
    <p:sldId id="399" r:id="rId8"/>
    <p:sldId id="404" r:id="rId9"/>
    <p:sldId id="264" r:id="rId10"/>
    <p:sldId id="300" r:id="rId11"/>
    <p:sldId id="365" r:id="rId12"/>
    <p:sldId id="405" r:id="rId13"/>
    <p:sldId id="301" r:id="rId14"/>
    <p:sldId id="266" r:id="rId15"/>
    <p:sldId id="366" r:id="rId16"/>
    <p:sldId id="269" r:id="rId17"/>
    <p:sldId id="400" r:id="rId18"/>
    <p:sldId id="401" r:id="rId19"/>
    <p:sldId id="402" r:id="rId20"/>
    <p:sldId id="403" r:id="rId21"/>
    <p:sldId id="406" r:id="rId22"/>
    <p:sldId id="270" r:id="rId23"/>
    <p:sldId id="274" r:id="rId24"/>
    <p:sldId id="275" r:id="rId25"/>
    <p:sldId id="295" r:id="rId26"/>
    <p:sldId id="367" r:id="rId27"/>
    <p:sldId id="298" r:id="rId28"/>
    <p:sldId id="398" r:id="rId29"/>
    <p:sldId id="368" r:id="rId30"/>
    <p:sldId id="280" r:id="rId31"/>
    <p:sldId id="281" r:id="rId32"/>
    <p:sldId id="369" r:id="rId33"/>
    <p:sldId id="370" r:id="rId34"/>
    <p:sldId id="284" r:id="rId35"/>
    <p:sldId id="285" r:id="rId36"/>
    <p:sldId id="288" r:id="rId37"/>
    <p:sldId id="289" r:id="rId38"/>
    <p:sldId id="292" r:id="rId39"/>
    <p:sldId id="338" r:id="rId40"/>
    <p:sldId id="329" r:id="rId4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66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8" autoAdjust="0"/>
    <p:restoredTop sz="94660"/>
  </p:normalViewPr>
  <p:slideViewPr>
    <p:cSldViewPr snapToGrid="0">
      <p:cViewPr varScale="1">
        <p:scale>
          <a:sx n="92" d="100"/>
          <a:sy n="92" d="100"/>
        </p:scale>
        <p:origin x="41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t-BR" smtClean="0"/>
              <a:t>Clique para editar o título mestre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03/03/2020</a:t>
            </a:fld>
            <a:endParaRPr lang="pt-BR"/>
          </a:p>
        </p:txBody>
      </p:sp>
      <p:sp>
        <p:nvSpPr>
          <p:cNvPr id="5" name="Footer Placeholder 4"/>
          <p:cNvSpPr>
            <a:spLocks noGrp="1"/>
          </p:cNvSpPr>
          <p:nvPr>
            <p:ph type="ftr" sz="quarter" idx="11"/>
          </p:nvPr>
        </p:nvSpPr>
        <p:spPr/>
        <p:txBody>
          <a:bodyPr/>
          <a:lstStyle/>
          <a:p>
            <a:endParaRPr lang="pt-B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44688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03/03/2020</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423710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03/03/2020</a:t>
            </a:fld>
            <a:endParaRPr lang="pt-BR"/>
          </a:p>
        </p:txBody>
      </p:sp>
      <p:sp>
        <p:nvSpPr>
          <p:cNvPr id="5" name="Footer Placeholder 4"/>
          <p:cNvSpPr>
            <a:spLocks noGrp="1"/>
          </p:cNvSpPr>
          <p:nvPr>
            <p:ph type="ftr" sz="quarter" idx="11"/>
          </p:nvPr>
        </p:nvSpPr>
        <p:spPr/>
        <p:txBody>
          <a:bodyPr/>
          <a:lstStyle/>
          <a:p>
            <a:endParaRPr lang="pt-B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559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03/03/2020</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78369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03/03/2020</a:t>
            </a:fld>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526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03/03/2020</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477802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03/03/2020</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80946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03/03/2020</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70899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t-BR" smtClean="0"/>
              <a:t>Clique para editar o título mestre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CF048667-F375-45C0-81D1-720F09EC4AF0}" type="datetimeFigureOut">
              <a:rPr lang="pt-BR" smtClean="0"/>
              <a:t>03/03/2020</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99118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CF048667-F375-45C0-81D1-720F09EC4AF0}" type="datetimeFigureOut">
              <a:rPr lang="pt-BR" smtClean="0"/>
              <a:t>03/03/2020</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110326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CF048667-F375-45C0-81D1-720F09EC4AF0}" type="datetimeFigureOut">
              <a:rPr lang="pt-BR" smtClean="0"/>
              <a:t>03/03/2020</a:t>
            </a:fld>
            <a:endParaRPr lang="pt-BR"/>
          </a:p>
        </p:txBody>
      </p:sp>
      <p:sp>
        <p:nvSpPr>
          <p:cNvPr id="6" name="Footer Placeholder 5"/>
          <p:cNvSpPr>
            <a:spLocks noGrp="1"/>
          </p:cNvSpPr>
          <p:nvPr>
            <p:ph type="ftr" sz="quarter" idx="11"/>
          </p:nvPr>
        </p:nvSpPr>
        <p:spPr/>
        <p:txBody>
          <a:bodyPr/>
          <a:lstStyle/>
          <a:p>
            <a:endParaRPr lang="pt-B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921780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CF048667-F375-45C0-81D1-720F09EC4AF0}" type="datetimeFigureOut">
              <a:rPr lang="pt-BR" smtClean="0"/>
              <a:t>03/03/2020</a:t>
            </a:fld>
            <a:endParaRPr lang="pt-BR"/>
          </a:p>
        </p:txBody>
      </p:sp>
      <p:sp>
        <p:nvSpPr>
          <p:cNvPr id="8" name="Footer Placeholder 7"/>
          <p:cNvSpPr>
            <a:spLocks noGrp="1"/>
          </p:cNvSpPr>
          <p:nvPr>
            <p:ph type="ftr" sz="quarter" idx="11"/>
          </p:nvPr>
        </p:nvSpPr>
        <p:spPr/>
        <p:txBody>
          <a:bodyPr/>
          <a:lstStyle/>
          <a:p>
            <a:endParaRPr lang="pt-B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13644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CF048667-F375-45C0-81D1-720F09EC4AF0}" type="datetimeFigureOut">
              <a:rPr lang="pt-BR" smtClean="0"/>
              <a:t>03/03/2020</a:t>
            </a:fld>
            <a:endParaRPr lang="pt-BR"/>
          </a:p>
        </p:txBody>
      </p:sp>
      <p:sp>
        <p:nvSpPr>
          <p:cNvPr id="4" name="Footer Placeholder 3"/>
          <p:cNvSpPr>
            <a:spLocks noGrp="1"/>
          </p:cNvSpPr>
          <p:nvPr>
            <p:ph type="ftr" sz="quarter" idx="11"/>
          </p:nvPr>
        </p:nvSpPr>
        <p:spPr/>
        <p:txBody>
          <a:bodyPr/>
          <a:lstStyle/>
          <a:p>
            <a:endParaRPr lang="pt-B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21459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048667-F375-45C0-81D1-720F09EC4AF0}" type="datetimeFigureOut">
              <a:rPr lang="pt-BR" smtClean="0"/>
              <a:t>03/03/2020</a:t>
            </a:fld>
            <a:endParaRPr lang="pt-BR"/>
          </a:p>
        </p:txBody>
      </p:sp>
      <p:sp>
        <p:nvSpPr>
          <p:cNvPr id="3" name="Footer Placeholder 2"/>
          <p:cNvSpPr>
            <a:spLocks noGrp="1"/>
          </p:cNvSpPr>
          <p:nvPr>
            <p:ph type="ftr" sz="quarter" idx="11"/>
          </p:nvPr>
        </p:nvSpPr>
        <p:spPr/>
        <p:txBody>
          <a:bodyPr/>
          <a:lstStyle/>
          <a:p>
            <a:endParaRPr lang="pt-B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86484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t-BR" smtClean="0"/>
              <a:t>Clique para editar o título mestre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03/03/2020</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323584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CF048667-F375-45C0-81D1-720F09EC4AF0}" type="datetimeFigureOut">
              <a:rPr lang="pt-BR" smtClean="0"/>
              <a:t>03/03/2020</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3BF4E0A-3ADB-4DD8-A8C6-27CA94F9FB3E}" type="slidenum">
              <a:rPr lang="pt-BR" smtClean="0"/>
              <a:t>‹nº›</a:t>
            </a:fld>
            <a:endParaRPr lang="pt-BR"/>
          </a:p>
        </p:txBody>
      </p:sp>
    </p:spTree>
    <p:extLst>
      <p:ext uri="{BB962C8B-B14F-4D97-AF65-F5344CB8AC3E}">
        <p14:creationId xmlns:p14="http://schemas.microsoft.com/office/powerpoint/2010/main" val="18658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F048667-F375-45C0-81D1-720F09EC4AF0}" type="datetimeFigureOut">
              <a:rPr lang="pt-BR" smtClean="0"/>
              <a:t>03/03/2020</a:t>
            </a:fld>
            <a:endParaRPr lang="pt-B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3BF4E0A-3ADB-4DD8-A8C6-27CA94F9FB3E}" type="slidenum">
              <a:rPr lang="pt-BR" smtClean="0"/>
              <a:t>‹nº›</a:t>
            </a:fld>
            <a:endParaRPr lang="pt-BR"/>
          </a:p>
        </p:txBody>
      </p:sp>
    </p:spTree>
    <p:extLst>
      <p:ext uri="{BB962C8B-B14F-4D97-AF65-F5344CB8AC3E}">
        <p14:creationId xmlns:p14="http://schemas.microsoft.com/office/powerpoint/2010/main" val="3670094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gif"/><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hyperlink" Target="http://www.bbc.co.uk/learningenglish" TargetMode="Externa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76.gif"/><Relationship Id="rId5" Type="http://schemas.openxmlformats.org/officeDocument/2006/relationships/image" Target="../media/image75.jpe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514" y="3267012"/>
            <a:ext cx="4193334" cy="3460627"/>
          </a:xfrm>
          <a:prstGeom prst="rect">
            <a:avLst/>
          </a:prstGeom>
        </p:spPr>
      </p:pic>
      <p:sp>
        <p:nvSpPr>
          <p:cNvPr id="6" name="Retângulo 5"/>
          <p:cNvSpPr/>
          <p:nvPr/>
        </p:nvSpPr>
        <p:spPr>
          <a:xfrm>
            <a:off x="2131514" y="250615"/>
            <a:ext cx="9479973" cy="3170099"/>
          </a:xfrm>
          <a:prstGeom prst="rect">
            <a:avLst/>
          </a:prstGeom>
        </p:spPr>
        <p:txBody>
          <a:bodyPr wrap="square">
            <a:spAutoFit/>
          </a:bodyPr>
          <a:lstStyle/>
          <a:p>
            <a:r>
              <a:rPr lang="pt-BR" sz="5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SELF LEARNING</a:t>
            </a:r>
          </a:p>
          <a:p>
            <a:r>
              <a:rPr lang="pt-BR" sz="5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Estratégias para desenvolver o aprendizado de língua inglesa de forma autônoma.</a:t>
            </a:r>
            <a:endParaRPr lang="pt-BR" sz="5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sp>
        <p:nvSpPr>
          <p:cNvPr id="7" name="Retângulo 6"/>
          <p:cNvSpPr/>
          <p:nvPr/>
        </p:nvSpPr>
        <p:spPr>
          <a:xfrm>
            <a:off x="1692845" y="3631592"/>
            <a:ext cx="6592338" cy="3108543"/>
          </a:xfrm>
          <a:prstGeom prst="rect">
            <a:avLst/>
          </a:prstGeom>
        </p:spPr>
        <p:txBody>
          <a:bodyPr wrap="square">
            <a:spAutoFit/>
          </a:bodyPr>
          <a:lstStyle/>
          <a:p>
            <a:pPr algn="ctr"/>
            <a:r>
              <a:rPr lang="pt-BR" sz="2800" b="1" dirty="0" smtClean="0">
                <a:solidFill>
                  <a:srgbClr val="FF0000"/>
                </a:solidFill>
                <a:latin typeface="Bahnschrift Light Condensed" panose="020B0502040204020203" pitchFamily="34" charset="0"/>
              </a:rPr>
              <a:t>CRISTIANE DE BRITO CRUZ</a:t>
            </a:r>
          </a:p>
          <a:p>
            <a:r>
              <a:rPr lang="pt-BR" sz="2800" dirty="0" err="1">
                <a:solidFill>
                  <a:srgbClr val="FF0000"/>
                </a:solidFill>
                <a:latin typeface="Bahnschrift Light Condensed" panose="020B0502040204020203" pitchFamily="34" charset="0"/>
              </a:rPr>
              <a:t>Profª</a:t>
            </a:r>
            <a:r>
              <a:rPr lang="pt-BR" sz="2800" dirty="0">
                <a:solidFill>
                  <a:srgbClr val="FF0000"/>
                </a:solidFill>
                <a:latin typeface="Bahnschrift Light Condensed" panose="020B0502040204020203" pitchFamily="34" charset="0"/>
              </a:rPr>
              <a:t> do IFRN – 5 anos</a:t>
            </a:r>
          </a:p>
          <a:p>
            <a:r>
              <a:rPr lang="pt-BR" sz="2800" dirty="0">
                <a:solidFill>
                  <a:srgbClr val="FF0000"/>
                </a:solidFill>
                <a:latin typeface="Bahnschrift Light Condensed" panose="020B0502040204020203" pitchFamily="34" charset="0"/>
              </a:rPr>
              <a:t>15 anos professora do estado</a:t>
            </a:r>
          </a:p>
          <a:p>
            <a:r>
              <a:rPr lang="pt-BR" sz="2800" dirty="0">
                <a:solidFill>
                  <a:srgbClr val="FF0000"/>
                </a:solidFill>
                <a:latin typeface="Bahnschrift Light Condensed" panose="020B0502040204020203" pitchFamily="34" charset="0"/>
              </a:rPr>
              <a:t>Lecionei em cursos de inglês em Natal (CNA, Senac, Manhattan, </a:t>
            </a:r>
            <a:r>
              <a:rPr lang="pt-BR" sz="2800" dirty="0" err="1">
                <a:solidFill>
                  <a:srgbClr val="FF0000"/>
                </a:solidFill>
                <a:latin typeface="Bahnschrift Light Condensed" panose="020B0502040204020203" pitchFamily="34" charset="0"/>
              </a:rPr>
              <a:t>etc</a:t>
            </a:r>
            <a:r>
              <a:rPr lang="pt-BR" sz="2800" dirty="0">
                <a:solidFill>
                  <a:srgbClr val="FF0000"/>
                </a:solidFill>
                <a:latin typeface="Bahnschrift Light Condensed" panose="020B0502040204020203" pitchFamily="34" charset="0"/>
              </a:rPr>
              <a:t>)</a:t>
            </a:r>
          </a:p>
          <a:p>
            <a:r>
              <a:rPr lang="pt-BR" sz="2800" dirty="0" smtClean="0">
                <a:solidFill>
                  <a:srgbClr val="FF0000"/>
                </a:solidFill>
                <a:latin typeface="Bahnschrift Light Condensed" panose="020B0502040204020203" pitchFamily="34" charset="0"/>
              </a:rPr>
              <a:t>Mestra </a:t>
            </a:r>
            <a:r>
              <a:rPr lang="pt-BR" sz="2800" dirty="0">
                <a:solidFill>
                  <a:srgbClr val="FF0000"/>
                </a:solidFill>
                <a:latin typeface="Bahnschrift Light Condensed" panose="020B0502040204020203" pitchFamily="34" charset="0"/>
              </a:rPr>
              <a:t>em Educação PPGEP/IFRN Natal Central </a:t>
            </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94163" cy="2737594"/>
          </a:xfrm>
          <a:prstGeom prst="rect">
            <a:avLst/>
          </a:prstGeom>
        </p:spPr>
      </p:pic>
    </p:spTree>
    <p:extLst>
      <p:ext uri="{BB962C8B-B14F-4D97-AF65-F5344CB8AC3E}">
        <p14:creationId xmlns:p14="http://schemas.microsoft.com/office/powerpoint/2010/main" val="3554079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pic>
        <p:nvPicPr>
          <p:cNvPr id="6" name="Imagem 5"/>
          <p:cNvPicPr>
            <a:picLocks noChangeAspect="1"/>
          </p:cNvPicPr>
          <p:nvPr/>
        </p:nvPicPr>
        <p:blipFill>
          <a:blip r:embed="rId3"/>
          <a:stretch>
            <a:fillRect/>
          </a:stretch>
        </p:blipFill>
        <p:spPr>
          <a:xfrm>
            <a:off x="2589276" y="0"/>
            <a:ext cx="9601200" cy="6858000"/>
          </a:xfrm>
          <a:prstGeom prst="rect">
            <a:avLst/>
          </a:prstGeom>
        </p:spPr>
      </p:pic>
      <p:pic>
        <p:nvPicPr>
          <p:cNvPr id="9" name="Imagem 8"/>
          <p:cNvPicPr>
            <a:picLocks noChangeAspect="1"/>
          </p:cNvPicPr>
          <p:nvPr/>
        </p:nvPicPr>
        <p:blipFill>
          <a:blip r:embed="rId4"/>
          <a:stretch>
            <a:fillRect/>
          </a:stretch>
        </p:blipFill>
        <p:spPr>
          <a:xfrm>
            <a:off x="3811298" y="2623293"/>
            <a:ext cx="3794847" cy="932068"/>
          </a:xfrm>
          <a:prstGeom prst="rect">
            <a:avLst/>
          </a:prstGeom>
        </p:spPr>
      </p:pic>
      <p:pic>
        <p:nvPicPr>
          <p:cNvPr id="10" name="Imagem 9"/>
          <p:cNvPicPr>
            <a:picLocks noChangeAspect="1"/>
          </p:cNvPicPr>
          <p:nvPr/>
        </p:nvPicPr>
        <p:blipFill>
          <a:blip r:embed="rId5"/>
          <a:stretch>
            <a:fillRect/>
          </a:stretch>
        </p:blipFill>
        <p:spPr>
          <a:xfrm>
            <a:off x="3811298" y="3534579"/>
            <a:ext cx="3509675" cy="956481"/>
          </a:xfrm>
          <a:prstGeom prst="rect">
            <a:avLst/>
          </a:prstGeom>
        </p:spPr>
      </p:pic>
      <p:pic>
        <p:nvPicPr>
          <p:cNvPr id="11" name="Imagem 10"/>
          <p:cNvPicPr>
            <a:picLocks noChangeAspect="1"/>
          </p:cNvPicPr>
          <p:nvPr/>
        </p:nvPicPr>
        <p:blipFill>
          <a:blip r:embed="rId6"/>
          <a:stretch>
            <a:fillRect/>
          </a:stretch>
        </p:blipFill>
        <p:spPr>
          <a:xfrm>
            <a:off x="3811298" y="4425602"/>
            <a:ext cx="2883683" cy="769852"/>
          </a:xfrm>
          <a:prstGeom prst="rect">
            <a:avLst/>
          </a:prstGeom>
        </p:spPr>
      </p:pic>
      <p:pic>
        <p:nvPicPr>
          <p:cNvPr id="8" name="Imagem 7"/>
          <p:cNvPicPr>
            <a:picLocks noChangeAspect="1"/>
          </p:cNvPicPr>
          <p:nvPr/>
        </p:nvPicPr>
        <p:blipFill>
          <a:blip r:embed="rId7"/>
          <a:stretch>
            <a:fillRect/>
          </a:stretch>
        </p:blipFill>
        <p:spPr>
          <a:xfrm>
            <a:off x="3811298" y="1818408"/>
            <a:ext cx="2740224" cy="889683"/>
          </a:xfrm>
          <a:prstGeom prst="rect">
            <a:avLst/>
          </a:prstGeom>
        </p:spPr>
      </p:pic>
      <p:pic>
        <p:nvPicPr>
          <p:cNvPr id="12" name="Imagem 11"/>
          <p:cNvPicPr>
            <a:picLocks noChangeAspect="1"/>
          </p:cNvPicPr>
          <p:nvPr/>
        </p:nvPicPr>
        <p:blipFill>
          <a:blip r:embed="rId8"/>
          <a:stretch>
            <a:fillRect/>
          </a:stretch>
        </p:blipFill>
        <p:spPr>
          <a:xfrm>
            <a:off x="3779764" y="5143499"/>
            <a:ext cx="2288526" cy="922997"/>
          </a:xfrm>
          <a:prstGeom prst="rect">
            <a:avLst/>
          </a:prstGeom>
        </p:spPr>
      </p:pic>
    </p:spTree>
    <p:extLst>
      <p:ext uri="{BB962C8B-B14F-4D97-AF65-F5344CB8AC3E}">
        <p14:creationId xmlns:p14="http://schemas.microsoft.com/office/powerpoint/2010/main" val="16841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97427" y="2708091"/>
            <a:ext cx="3462663" cy="4149909"/>
          </a:xfrm>
          <a:prstGeom prst="rect">
            <a:avLst/>
          </a:prstGeom>
        </p:spPr>
      </p:pic>
      <p:pic>
        <p:nvPicPr>
          <p:cNvPr id="6" name="Imagem 5"/>
          <p:cNvPicPr>
            <a:picLocks noChangeAspect="1"/>
          </p:cNvPicPr>
          <p:nvPr/>
        </p:nvPicPr>
        <p:blipFill>
          <a:blip r:embed="rId3"/>
          <a:stretch>
            <a:fillRect/>
          </a:stretch>
        </p:blipFill>
        <p:spPr>
          <a:xfrm>
            <a:off x="2589276" y="0"/>
            <a:ext cx="9601200" cy="6858000"/>
          </a:xfrm>
          <a:prstGeom prst="rect">
            <a:avLst/>
          </a:prstGeom>
        </p:spPr>
      </p:pic>
      <p:pic>
        <p:nvPicPr>
          <p:cNvPr id="9" name="Imagem 8"/>
          <p:cNvPicPr>
            <a:picLocks noChangeAspect="1"/>
          </p:cNvPicPr>
          <p:nvPr/>
        </p:nvPicPr>
        <p:blipFill>
          <a:blip r:embed="rId4"/>
          <a:stretch>
            <a:fillRect/>
          </a:stretch>
        </p:blipFill>
        <p:spPr>
          <a:xfrm>
            <a:off x="2389139" y="1945520"/>
            <a:ext cx="2376447" cy="583689"/>
          </a:xfrm>
          <a:prstGeom prst="rect">
            <a:avLst/>
          </a:prstGeom>
        </p:spPr>
      </p:pic>
      <p:pic>
        <p:nvPicPr>
          <p:cNvPr id="10" name="Imagem 9"/>
          <p:cNvPicPr>
            <a:picLocks noChangeAspect="1"/>
          </p:cNvPicPr>
          <p:nvPr/>
        </p:nvPicPr>
        <p:blipFill>
          <a:blip r:embed="rId5"/>
          <a:stretch>
            <a:fillRect/>
          </a:stretch>
        </p:blipFill>
        <p:spPr>
          <a:xfrm>
            <a:off x="290786" y="3095381"/>
            <a:ext cx="2115980" cy="576662"/>
          </a:xfrm>
          <a:prstGeom prst="rect">
            <a:avLst/>
          </a:prstGeom>
        </p:spPr>
      </p:pic>
      <p:pic>
        <p:nvPicPr>
          <p:cNvPr id="11" name="Imagem 10"/>
          <p:cNvPicPr>
            <a:picLocks noChangeAspect="1"/>
          </p:cNvPicPr>
          <p:nvPr/>
        </p:nvPicPr>
        <p:blipFill>
          <a:blip r:embed="rId6"/>
          <a:stretch>
            <a:fillRect/>
          </a:stretch>
        </p:blipFill>
        <p:spPr>
          <a:xfrm>
            <a:off x="261093" y="4435651"/>
            <a:ext cx="1931389" cy="515620"/>
          </a:xfrm>
          <a:prstGeom prst="rect">
            <a:avLst/>
          </a:prstGeom>
        </p:spPr>
      </p:pic>
      <p:pic>
        <p:nvPicPr>
          <p:cNvPr id="8" name="Imagem 7"/>
          <p:cNvPicPr>
            <a:picLocks noChangeAspect="1"/>
          </p:cNvPicPr>
          <p:nvPr/>
        </p:nvPicPr>
        <p:blipFill>
          <a:blip r:embed="rId7"/>
          <a:stretch>
            <a:fillRect/>
          </a:stretch>
        </p:blipFill>
        <p:spPr>
          <a:xfrm>
            <a:off x="2406765" y="1453273"/>
            <a:ext cx="1871002" cy="607468"/>
          </a:xfrm>
          <a:prstGeom prst="rect">
            <a:avLst/>
          </a:prstGeom>
        </p:spPr>
      </p:pic>
      <p:pic>
        <p:nvPicPr>
          <p:cNvPr id="12" name="Imagem 11"/>
          <p:cNvPicPr>
            <a:picLocks noChangeAspect="1"/>
          </p:cNvPicPr>
          <p:nvPr/>
        </p:nvPicPr>
        <p:blipFill>
          <a:blip r:embed="rId8"/>
          <a:stretch>
            <a:fillRect/>
          </a:stretch>
        </p:blipFill>
        <p:spPr>
          <a:xfrm>
            <a:off x="197427" y="5759894"/>
            <a:ext cx="1537855" cy="620240"/>
          </a:xfrm>
          <a:prstGeom prst="rect">
            <a:avLst/>
          </a:prstGeom>
        </p:spPr>
      </p:pic>
      <p:sp>
        <p:nvSpPr>
          <p:cNvPr id="13" name="Título 1"/>
          <p:cNvSpPr txBox="1">
            <a:spLocks/>
          </p:cNvSpPr>
          <p:nvPr/>
        </p:nvSpPr>
        <p:spPr>
          <a:xfrm>
            <a:off x="4210464" y="1489759"/>
            <a:ext cx="5176959" cy="48807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err="1" smtClean="0">
                <a:solidFill>
                  <a:srgbClr val="FF0000"/>
                </a:solidFill>
              </a:rPr>
              <a:t>Aprender</a:t>
            </a:r>
            <a:r>
              <a:rPr lang="en-US" sz="2600" b="1" dirty="0" smtClean="0">
                <a:solidFill>
                  <a:srgbClr val="FF0000"/>
                </a:solidFill>
              </a:rPr>
              <a:t> a </a:t>
            </a:r>
            <a:r>
              <a:rPr lang="en-US" sz="2600" b="1" dirty="0" err="1" smtClean="0">
                <a:solidFill>
                  <a:srgbClr val="FF0000"/>
                </a:solidFill>
              </a:rPr>
              <a:t>descrever</a:t>
            </a:r>
            <a:r>
              <a:rPr lang="en-US" sz="2600" b="1" dirty="0" smtClean="0">
                <a:solidFill>
                  <a:srgbClr val="FF0000"/>
                </a:solidFill>
              </a:rPr>
              <a:t> </a:t>
            </a:r>
            <a:r>
              <a:rPr lang="en-US" sz="2600" b="1" dirty="0" err="1" smtClean="0">
                <a:solidFill>
                  <a:srgbClr val="FF0000"/>
                </a:solidFill>
              </a:rPr>
              <a:t>alguém</a:t>
            </a:r>
            <a:r>
              <a:rPr lang="en-US" sz="2600" b="1" dirty="0" smtClean="0">
                <a:solidFill>
                  <a:srgbClr val="FF0000"/>
                </a:solidFill>
              </a:rPr>
              <a:t>.</a:t>
            </a:r>
            <a:endParaRPr lang="pt-BR" sz="2600" i="1" dirty="0">
              <a:solidFill>
                <a:srgbClr val="FF0000"/>
              </a:solidFill>
            </a:endParaRPr>
          </a:p>
        </p:txBody>
      </p:sp>
      <p:sp>
        <p:nvSpPr>
          <p:cNvPr id="14" name="Título 1"/>
          <p:cNvSpPr txBox="1">
            <a:spLocks/>
          </p:cNvSpPr>
          <p:nvPr/>
        </p:nvSpPr>
        <p:spPr>
          <a:xfrm>
            <a:off x="2828080" y="2507760"/>
            <a:ext cx="5837938" cy="86964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smtClean="0">
                <a:solidFill>
                  <a:srgbClr val="FF0000"/>
                </a:solidFill>
              </a:rPr>
              <a:t>1º </a:t>
            </a:r>
            <a:r>
              <a:rPr lang="en-US" sz="2600" b="1" dirty="0" err="1" smtClean="0">
                <a:solidFill>
                  <a:srgbClr val="FF0000"/>
                </a:solidFill>
              </a:rPr>
              <a:t>dia</a:t>
            </a:r>
            <a:r>
              <a:rPr lang="en-US" sz="2600" b="1" dirty="0" smtClean="0">
                <a:solidFill>
                  <a:srgbClr val="FF0000"/>
                </a:solidFill>
              </a:rPr>
              <a:t>: </a:t>
            </a:r>
            <a:r>
              <a:rPr lang="en-US" sz="2600" b="1" dirty="0" err="1" smtClean="0">
                <a:solidFill>
                  <a:srgbClr val="FF0000"/>
                </a:solidFill>
              </a:rPr>
              <a:t>Aprender</a:t>
            </a:r>
            <a:r>
              <a:rPr lang="en-US" sz="2600" b="1" dirty="0" smtClean="0">
                <a:solidFill>
                  <a:srgbClr val="FF0000"/>
                </a:solidFill>
              </a:rPr>
              <a:t> 20 cores;</a:t>
            </a:r>
          </a:p>
          <a:p>
            <a:r>
              <a:rPr lang="en-US" sz="2600" b="1" dirty="0" smtClean="0">
                <a:solidFill>
                  <a:srgbClr val="FF0000"/>
                </a:solidFill>
              </a:rPr>
              <a:t>2º </a:t>
            </a:r>
            <a:r>
              <a:rPr lang="en-US" sz="2600" b="1" dirty="0" err="1" smtClean="0">
                <a:solidFill>
                  <a:srgbClr val="FF0000"/>
                </a:solidFill>
              </a:rPr>
              <a:t>dia</a:t>
            </a:r>
            <a:r>
              <a:rPr lang="en-US" sz="2600" b="1" dirty="0" smtClean="0">
                <a:solidFill>
                  <a:srgbClr val="FF0000"/>
                </a:solidFill>
              </a:rPr>
              <a:t>: </a:t>
            </a:r>
            <a:r>
              <a:rPr lang="en-US" sz="2600" b="1" dirty="0" err="1" smtClean="0">
                <a:solidFill>
                  <a:srgbClr val="FF0000"/>
                </a:solidFill>
              </a:rPr>
              <a:t>Aprender</a:t>
            </a:r>
            <a:r>
              <a:rPr lang="en-US" sz="2600" b="1" dirty="0" smtClean="0">
                <a:solidFill>
                  <a:srgbClr val="FF0000"/>
                </a:solidFill>
              </a:rPr>
              <a:t> 20 </a:t>
            </a:r>
            <a:r>
              <a:rPr lang="en-US" sz="2600" b="1" dirty="0" err="1" smtClean="0">
                <a:solidFill>
                  <a:srgbClr val="FF0000"/>
                </a:solidFill>
              </a:rPr>
              <a:t>roupas</a:t>
            </a:r>
            <a:r>
              <a:rPr lang="en-US" sz="2600" b="1" dirty="0" smtClean="0">
                <a:solidFill>
                  <a:srgbClr val="FF0000"/>
                </a:solidFill>
              </a:rPr>
              <a:t>; etc.</a:t>
            </a:r>
            <a:endParaRPr lang="pt-BR" sz="2600" dirty="0">
              <a:solidFill>
                <a:srgbClr val="FF0000"/>
              </a:solidFill>
            </a:endParaRPr>
          </a:p>
        </p:txBody>
      </p:sp>
      <p:sp>
        <p:nvSpPr>
          <p:cNvPr id="15" name="Título 1"/>
          <p:cNvSpPr txBox="1">
            <a:spLocks/>
          </p:cNvSpPr>
          <p:nvPr/>
        </p:nvSpPr>
        <p:spPr>
          <a:xfrm>
            <a:off x="630754" y="3613008"/>
            <a:ext cx="6608617" cy="88781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smtClean="0">
                <a:solidFill>
                  <a:srgbClr val="FF0000"/>
                </a:solidFill>
              </a:rPr>
              <a:t>1 </a:t>
            </a:r>
            <a:r>
              <a:rPr lang="en-US" sz="2600" b="1" dirty="0" err="1" smtClean="0">
                <a:solidFill>
                  <a:srgbClr val="FF0000"/>
                </a:solidFill>
              </a:rPr>
              <a:t>semana</a:t>
            </a:r>
            <a:r>
              <a:rPr lang="en-US" sz="2600" b="1" dirty="0" smtClean="0">
                <a:solidFill>
                  <a:srgbClr val="FF0000"/>
                </a:solidFill>
              </a:rPr>
              <a:t> saber </a:t>
            </a:r>
            <a:r>
              <a:rPr lang="en-US" sz="2600" b="1" dirty="0" err="1" smtClean="0">
                <a:solidFill>
                  <a:srgbClr val="FF0000"/>
                </a:solidFill>
              </a:rPr>
              <a:t>todo</a:t>
            </a:r>
            <a:r>
              <a:rPr lang="en-US" sz="2600" b="1" dirty="0" smtClean="0">
                <a:solidFill>
                  <a:srgbClr val="FF0000"/>
                </a:solidFill>
              </a:rPr>
              <a:t> o </a:t>
            </a:r>
            <a:r>
              <a:rPr lang="en-US" sz="2600" b="1" dirty="0" err="1" smtClean="0">
                <a:solidFill>
                  <a:srgbClr val="FF0000"/>
                </a:solidFill>
              </a:rPr>
              <a:t>vocabulário</a:t>
            </a:r>
            <a:r>
              <a:rPr lang="en-US" sz="2600" b="1" dirty="0" smtClean="0">
                <a:solidFill>
                  <a:srgbClr val="FF0000"/>
                </a:solidFill>
              </a:rPr>
              <a:t>; 1 </a:t>
            </a:r>
            <a:r>
              <a:rPr lang="en-US" sz="2600" b="1" dirty="0" err="1" smtClean="0">
                <a:solidFill>
                  <a:srgbClr val="FF0000"/>
                </a:solidFill>
              </a:rPr>
              <a:t>mês</a:t>
            </a:r>
            <a:r>
              <a:rPr lang="en-US" sz="2600" b="1" dirty="0" smtClean="0">
                <a:solidFill>
                  <a:srgbClr val="FF0000"/>
                </a:solidFill>
              </a:rPr>
              <a:t> saber </a:t>
            </a:r>
            <a:r>
              <a:rPr lang="en-US" sz="2600" b="1" dirty="0" err="1" smtClean="0">
                <a:solidFill>
                  <a:srgbClr val="FF0000"/>
                </a:solidFill>
              </a:rPr>
              <a:t>todas</a:t>
            </a:r>
            <a:r>
              <a:rPr lang="en-US" sz="2600" b="1" dirty="0" smtClean="0">
                <a:solidFill>
                  <a:srgbClr val="FF0000"/>
                </a:solidFill>
              </a:rPr>
              <a:t> as </a:t>
            </a:r>
            <a:r>
              <a:rPr lang="en-US" sz="2600" b="1" dirty="0" err="1" smtClean="0">
                <a:solidFill>
                  <a:srgbClr val="FF0000"/>
                </a:solidFill>
              </a:rPr>
              <a:t>frases</a:t>
            </a:r>
            <a:r>
              <a:rPr lang="en-US" sz="2600" b="1" dirty="0" smtClean="0">
                <a:solidFill>
                  <a:srgbClr val="FF0000"/>
                </a:solidFill>
              </a:rPr>
              <a:t>;</a:t>
            </a:r>
            <a:endParaRPr lang="pt-BR" sz="2600" dirty="0">
              <a:solidFill>
                <a:srgbClr val="FF0000"/>
              </a:solidFill>
            </a:endParaRPr>
          </a:p>
        </p:txBody>
      </p:sp>
      <p:sp>
        <p:nvSpPr>
          <p:cNvPr id="16" name="Título 1"/>
          <p:cNvSpPr txBox="1">
            <a:spLocks/>
          </p:cNvSpPr>
          <p:nvPr/>
        </p:nvSpPr>
        <p:spPr>
          <a:xfrm>
            <a:off x="630753" y="4961833"/>
            <a:ext cx="6608617" cy="88781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smtClean="0">
                <a:solidFill>
                  <a:srgbClr val="FF0000"/>
                </a:solidFill>
              </a:rPr>
              <a:t>1 </a:t>
            </a:r>
            <a:r>
              <a:rPr lang="en-US" sz="2600" b="1" dirty="0" err="1" smtClean="0">
                <a:solidFill>
                  <a:srgbClr val="FF0000"/>
                </a:solidFill>
              </a:rPr>
              <a:t>semana</a:t>
            </a:r>
            <a:r>
              <a:rPr lang="en-US" sz="2600" b="1" dirty="0" smtClean="0">
                <a:solidFill>
                  <a:srgbClr val="FF0000"/>
                </a:solidFill>
              </a:rPr>
              <a:t> saber </a:t>
            </a:r>
            <a:r>
              <a:rPr lang="en-US" sz="2600" b="1" dirty="0" err="1" smtClean="0">
                <a:solidFill>
                  <a:srgbClr val="FF0000"/>
                </a:solidFill>
              </a:rPr>
              <a:t>todas</a:t>
            </a:r>
            <a:r>
              <a:rPr lang="en-US" sz="2600" b="1" dirty="0" smtClean="0">
                <a:solidFill>
                  <a:srgbClr val="FF0000"/>
                </a:solidFill>
              </a:rPr>
              <a:t> as cores; 1 </a:t>
            </a:r>
            <a:r>
              <a:rPr lang="en-US" sz="2600" b="1" dirty="0" err="1" smtClean="0">
                <a:solidFill>
                  <a:srgbClr val="FF0000"/>
                </a:solidFill>
              </a:rPr>
              <a:t>mês</a:t>
            </a:r>
            <a:r>
              <a:rPr lang="en-US" sz="2600" b="1" dirty="0" smtClean="0">
                <a:solidFill>
                  <a:srgbClr val="FF0000"/>
                </a:solidFill>
              </a:rPr>
              <a:t> saber </a:t>
            </a:r>
            <a:r>
              <a:rPr lang="en-US" sz="2600" b="1" dirty="0" err="1" smtClean="0">
                <a:solidFill>
                  <a:srgbClr val="FF0000"/>
                </a:solidFill>
              </a:rPr>
              <a:t>todas</a:t>
            </a:r>
            <a:r>
              <a:rPr lang="en-US" sz="2600" b="1" dirty="0" smtClean="0">
                <a:solidFill>
                  <a:srgbClr val="FF0000"/>
                </a:solidFill>
              </a:rPr>
              <a:t> as </a:t>
            </a:r>
            <a:r>
              <a:rPr lang="en-US" sz="2600" b="1" dirty="0" err="1" smtClean="0">
                <a:solidFill>
                  <a:srgbClr val="FF0000"/>
                </a:solidFill>
              </a:rPr>
              <a:t>roupas</a:t>
            </a:r>
            <a:r>
              <a:rPr lang="en-US" sz="2600" b="1" dirty="0" smtClean="0">
                <a:solidFill>
                  <a:srgbClr val="FF0000"/>
                </a:solidFill>
              </a:rPr>
              <a:t>;</a:t>
            </a:r>
            <a:endParaRPr lang="pt-BR" sz="2600" dirty="0">
              <a:solidFill>
                <a:srgbClr val="FF0000"/>
              </a:solidFill>
            </a:endParaRPr>
          </a:p>
        </p:txBody>
      </p:sp>
      <p:sp>
        <p:nvSpPr>
          <p:cNvPr id="17" name="Título 1"/>
          <p:cNvSpPr txBox="1">
            <a:spLocks/>
          </p:cNvSpPr>
          <p:nvPr/>
        </p:nvSpPr>
        <p:spPr>
          <a:xfrm>
            <a:off x="630752" y="6338853"/>
            <a:ext cx="9012011" cy="48807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600" b="1" dirty="0" err="1" smtClean="0">
                <a:solidFill>
                  <a:srgbClr val="FF0000"/>
                </a:solidFill>
              </a:rPr>
              <a:t>Medições</a:t>
            </a:r>
            <a:r>
              <a:rPr lang="en-US" sz="2600" b="1" dirty="0" smtClean="0">
                <a:solidFill>
                  <a:srgbClr val="FF0000"/>
                </a:solidFill>
              </a:rPr>
              <a:t> </a:t>
            </a:r>
            <a:r>
              <a:rPr lang="en-US" sz="2600" b="1" dirty="0" err="1" smtClean="0">
                <a:solidFill>
                  <a:srgbClr val="FF0000"/>
                </a:solidFill>
              </a:rPr>
              <a:t>por</a:t>
            </a:r>
            <a:r>
              <a:rPr lang="en-US" sz="2600" b="1" dirty="0" smtClean="0">
                <a:solidFill>
                  <a:srgbClr val="FF0000"/>
                </a:solidFill>
              </a:rPr>
              <a:t> </a:t>
            </a:r>
            <a:r>
              <a:rPr lang="en-US" sz="2600" b="1" dirty="0" err="1" smtClean="0">
                <a:solidFill>
                  <a:srgbClr val="FF0000"/>
                </a:solidFill>
              </a:rPr>
              <a:t>horas</a:t>
            </a:r>
            <a:r>
              <a:rPr lang="en-US" sz="2600" b="1" dirty="0" smtClean="0">
                <a:solidFill>
                  <a:srgbClr val="FF0000"/>
                </a:solidFill>
              </a:rPr>
              <a:t>, </a:t>
            </a:r>
            <a:r>
              <a:rPr lang="en-US" sz="2600" b="1" dirty="0" err="1" smtClean="0">
                <a:solidFill>
                  <a:srgbClr val="FF0000"/>
                </a:solidFill>
              </a:rPr>
              <a:t>dia</a:t>
            </a:r>
            <a:r>
              <a:rPr lang="en-US" sz="2600" b="1" dirty="0" smtClean="0">
                <a:solidFill>
                  <a:srgbClr val="FF0000"/>
                </a:solidFill>
              </a:rPr>
              <a:t>, </a:t>
            </a:r>
            <a:r>
              <a:rPr lang="en-US" sz="2600" b="1" dirty="0" err="1" smtClean="0">
                <a:solidFill>
                  <a:srgbClr val="FF0000"/>
                </a:solidFill>
              </a:rPr>
              <a:t>semana</a:t>
            </a:r>
            <a:r>
              <a:rPr lang="en-US" sz="2600" b="1" dirty="0" smtClean="0">
                <a:solidFill>
                  <a:srgbClr val="FF0000"/>
                </a:solidFill>
              </a:rPr>
              <a:t>, </a:t>
            </a:r>
            <a:r>
              <a:rPr lang="en-US" sz="2600" b="1" dirty="0" err="1" smtClean="0">
                <a:solidFill>
                  <a:srgbClr val="FF0000"/>
                </a:solidFill>
              </a:rPr>
              <a:t>mês</a:t>
            </a:r>
            <a:r>
              <a:rPr lang="en-US" sz="2600" b="1" dirty="0" smtClean="0">
                <a:solidFill>
                  <a:srgbClr val="FF0000"/>
                </a:solidFill>
              </a:rPr>
              <a:t>, semester, etc.</a:t>
            </a:r>
            <a:endParaRPr lang="pt-BR" sz="2600" i="1" dirty="0">
              <a:solidFill>
                <a:srgbClr val="FF0000"/>
              </a:solidFill>
            </a:endParaRPr>
          </a:p>
        </p:txBody>
      </p:sp>
      <p:pic>
        <p:nvPicPr>
          <p:cNvPr id="18" name="Imagem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09712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950720" y="-519545"/>
            <a:ext cx="10239756" cy="7377545"/>
          </a:xfrm>
          <a:prstGeom prst="rect">
            <a:avLst/>
          </a:prstGeom>
        </p:spPr>
      </p:pic>
      <p:sp>
        <p:nvSpPr>
          <p:cNvPr id="13" name="Título 1"/>
          <p:cNvSpPr txBox="1">
            <a:spLocks/>
          </p:cNvSpPr>
          <p:nvPr/>
        </p:nvSpPr>
        <p:spPr>
          <a:xfrm>
            <a:off x="2441863" y="1132609"/>
            <a:ext cx="6878782" cy="557818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2400" b="1" i="1" u="sng" dirty="0" smtClean="0"/>
              <a:t>ACTION PLAN (02 A 05 abril 2019)</a:t>
            </a:r>
          </a:p>
          <a:p>
            <a:r>
              <a:rPr lang="pt-BR" sz="2400" i="1" dirty="0" smtClean="0"/>
              <a:t>Quero </a:t>
            </a:r>
            <a:r>
              <a:rPr lang="pt-BR" sz="2400" i="1" dirty="0"/>
              <a:t>aprender a </a:t>
            </a:r>
            <a:r>
              <a:rPr lang="pt-BR" sz="2400" i="1" dirty="0" smtClean="0"/>
              <a:t>descrever pessoas.</a:t>
            </a:r>
            <a:endParaRPr lang="pt-BR" sz="2400" i="1" dirty="0"/>
          </a:p>
          <a:p>
            <a:r>
              <a:rPr lang="pt-BR" sz="2400" b="1" i="1" dirty="0" smtClean="0"/>
              <a:t>02-04-2019</a:t>
            </a:r>
          </a:p>
          <a:p>
            <a:r>
              <a:rPr lang="pt-BR" sz="2400" i="1" dirty="0" smtClean="0"/>
              <a:t>Aprender itens de vestimenta</a:t>
            </a:r>
          </a:p>
          <a:p>
            <a:r>
              <a:rPr lang="pt-BR" sz="2400" b="1" i="1" dirty="0" smtClean="0"/>
              <a:t>03-04-2019</a:t>
            </a:r>
          </a:p>
          <a:p>
            <a:r>
              <a:rPr lang="pt-BR" sz="2400" i="1" dirty="0" smtClean="0"/>
              <a:t>Aprender cores e adjetivos</a:t>
            </a:r>
          </a:p>
          <a:p>
            <a:r>
              <a:rPr lang="pt-BR" sz="2400" b="1" i="1" dirty="0" smtClean="0"/>
              <a:t>04-04-2019</a:t>
            </a:r>
          </a:p>
          <a:p>
            <a:r>
              <a:rPr lang="pt-BR" sz="2400" i="1" dirty="0" smtClean="0"/>
              <a:t>Fazer exercícios com vocabulário.</a:t>
            </a:r>
          </a:p>
          <a:p>
            <a:r>
              <a:rPr lang="pt-BR" sz="2400" b="1" i="1" dirty="0" smtClean="0"/>
              <a:t>05-04-2019</a:t>
            </a:r>
          </a:p>
          <a:p>
            <a:r>
              <a:rPr lang="pt-BR" sz="2400" i="1" dirty="0" smtClean="0"/>
              <a:t>Pesquisar frases sobre descrever pessoas. </a:t>
            </a:r>
          </a:p>
          <a:p>
            <a:r>
              <a:rPr lang="pt-BR" sz="2400" b="1" i="1" dirty="0" smtClean="0"/>
              <a:t>06-04-2019</a:t>
            </a:r>
          </a:p>
          <a:p>
            <a:r>
              <a:rPr lang="pt-BR" sz="2400" i="1" dirty="0" smtClean="0"/>
              <a:t>Fazer exercícios com frases. </a:t>
            </a:r>
          </a:p>
          <a:p>
            <a:r>
              <a:rPr lang="pt-BR" sz="2400" b="1" i="1" dirty="0" smtClean="0"/>
              <a:t>07-04-2019</a:t>
            </a:r>
            <a:endParaRPr lang="pt-BR" sz="2400" b="1" i="1" dirty="0"/>
          </a:p>
          <a:p>
            <a:r>
              <a:rPr lang="pt-BR" sz="2400" i="1" dirty="0" smtClean="0"/>
              <a:t>Descrever alguém e gravar em áudio e pedir para um colega adivinhar quem é. </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90731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sultado de imagem para describing peop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38" r="78107" b="8920"/>
          <a:stretch/>
        </p:blipFill>
        <p:spPr bwMode="auto">
          <a:xfrm>
            <a:off x="187036" y="2737594"/>
            <a:ext cx="2127973" cy="41204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m para describing peop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17" t="13738" r="50990" b="8920"/>
          <a:stretch/>
        </p:blipFill>
        <p:spPr bwMode="auto">
          <a:xfrm>
            <a:off x="5852738" y="2737594"/>
            <a:ext cx="2520878" cy="4120406"/>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315009" y="2982179"/>
            <a:ext cx="3364547" cy="3714863"/>
          </a:xfrm>
          <a:prstGeom prst="rect">
            <a:avLst/>
          </a:prstGeom>
        </p:spPr>
        <p:txBody>
          <a:bodyPr wrap="square">
            <a:spAutoFit/>
          </a:bodyPr>
          <a:lstStyle/>
          <a:p>
            <a:pPr marL="512445" indent="-285750">
              <a:lnSpc>
                <a:spcPct val="107000"/>
              </a:lnSpc>
              <a:spcAft>
                <a:spcPts val="0"/>
              </a:spcAft>
              <a:buFont typeface="Wingdings" panose="05000000000000000000" pitchFamily="2" charset="2"/>
              <a:buChar char="ü"/>
            </a:pPr>
            <a:r>
              <a:rPr lang="pt-BR" sz="2000" b="1" dirty="0" err="1">
                <a:latin typeface="+mj-lt"/>
                <a:ea typeface="Calibri" panose="020F0502020204030204" pitchFamily="34" charset="0"/>
                <a:cs typeface="Times New Roman" panose="02020603050405020304" pitchFamily="18" charset="0"/>
              </a:rPr>
              <a:t>He’s</a:t>
            </a:r>
            <a:r>
              <a:rPr lang="pt-BR" sz="2000" b="1" dirty="0">
                <a:latin typeface="+mj-lt"/>
                <a:ea typeface="Calibri" panose="020F0502020204030204" pitchFamily="34" charset="0"/>
                <a:cs typeface="Times New Roman" panose="02020603050405020304" pitchFamily="18" charset="0"/>
              </a:rPr>
              <a:t> Eduard.</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pt-BR" sz="2000" b="1" dirty="0" err="1">
                <a:latin typeface="+mj-lt"/>
                <a:ea typeface="Calibri" panose="020F0502020204030204" pitchFamily="34" charset="0"/>
                <a:cs typeface="Times New Roman" panose="02020603050405020304" pitchFamily="18" charset="0"/>
              </a:rPr>
              <a:t>He’s</a:t>
            </a:r>
            <a:r>
              <a:rPr lang="pt-BR" sz="2000" b="1" dirty="0">
                <a:latin typeface="+mj-lt"/>
                <a:ea typeface="Calibri" panose="020F0502020204030204" pitchFamily="34" charset="0"/>
                <a:cs typeface="Times New Roman" panose="02020603050405020304" pitchFamily="18" charset="0"/>
              </a:rPr>
              <a:t> short.</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en-US" sz="2000" b="1" dirty="0">
                <a:latin typeface="+mj-lt"/>
                <a:ea typeface="Calibri" panose="020F0502020204030204" pitchFamily="34" charset="0"/>
                <a:cs typeface="Times New Roman" panose="02020603050405020304" pitchFamily="18" charset="0"/>
              </a:rPr>
              <a:t>He has black eyes and black short hair.</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en-US" sz="2000" b="1" dirty="0">
                <a:latin typeface="+mj-lt"/>
                <a:ea typeface="Calibri" panose="020F0502020204030204" pitchFamily="34" charset="0"/>
                <a:cs typeface="Times New Roman" panose="02020603050405020304" pitchFamily="18" charset="0"/>
              </a:rPr>
              <a:t>He is wearing grey jacket, </a:t>
            </a:r>
            <a:r>
              <a:rPr lang="en-US" sz="2000" b="1" dirty="0" smtClean="0">
                <a:latin typeface="+mj-lt"/>
                <a:ea typeface="Calibri" panose="020F0502020204030204" pitchFamily="34" charset="0"/>
                <a:cs typeface="Times New Roman" panose="02020603050405020304" pitchFamily="18" charset="0"/>
              </a:rPr>
              <a:t>white </a:t>
            </a:r>
            <a:r>
              <a:rPr lang="en-US" sz="2000" b="1" dirty="0">
                <a:latin typeface="+mj-lt"/>
                <a:ea typeface="Calibri" panose="020F0502020204030204" pitchFamily="34" charset="0"/>
                <a:cs typeface="Times New Roman" panose="02020603050405020304" pitchFamily="18" charset="0"/>
              </a:rPr>
              <a:t>t-shirt and grey jeans.</a:t>
            </a:r>
            <a:endParaRPr lang="pt-BR" sz="2000" dirty="0">
              <a:latin typeface="+mj-lt"/>
              <a:ea typeface="Calibri" panose="020F0502020204030204" pitchFamily="34" charset="0"/>
              <a:cs typeface="Times New Roman" panose="02020603050405020304" pitchFamily="18" charset="0"/>
            </a:endParaRPr>
          </a:p>
          <a:p>
            <a:pPr marL="512445" indent="-285750">
              <a:lnSpc>
                <a:spcPct val="107000"/>
              </a:lnSpc>
              <a:spcAft>
                <a:spcPts val="0"/>
              </a:spcAft>
              <a:buFont typeface="Wingdings" panose="05000000000000000000" pitchFamily="2" charset="2"/>
              <a:buChar char="ü"/>
            </a:pPr>
            <a:r>
              <a:rPr lang="pt-BR" sz="2000" b="1" dirty="0" err="1">
                <a:latin typeface="+mj-lt"/>
                <a:ea typeface="Calibri" panose="020F0502020204030204" pitchFamily="34" charset="0"/>
                <a:cs typeface="Times New Roman" panose="02020603050405020304" pitchFamily="18" charset="0"/>
              </a:rPr>
              <a:t>He’s</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nice</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and</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friendly</a:t>
            </a:r>
            <a:r>
              <a:rPr lang="pt-BR" sz="2000" b="1" dirty="0" smtClean="0">
                <a:latin typeface="+mj-lt"/>
                <a:ea typeface="Calibri" panose="020F0502020204030204" pitchFamily="34" charset="0"/>
                <a:cs typeface="Times New Roman" panose="02020603050405020304" pitchFamily="18" charset="0"/>
              </a:rPr>
              <a:t>.</a:t>
            </a:r>
          </a:p>
          <a:p>
            <a:pPr marL="512445" indent="-285750">
              <a:lnSpc>
                <a:spcPct val="107000"/>
              </a:lnSpc>
              <a:spcAft>
                <a:spcPts val="0"/>
              </a:spcAft>
              <a:buFont typeface="Wingdings" panose="05000000000000000000" pitchFamily="2" charset="2"/>
              <a:buChar char="ü"/>
            </a:pPr>
            <a:r>
              <a:rPr lang="pt-BR" sz="2000" dirty="0" smtClean="0">
                <a:latin typeface="+mj-lt"/>
                <a:ea typeface="Calibri" panose="020F0502020204030204" pitchFamily="34" charset="0"/>
                <a:cs typeface="Times New Roman" panose="02020603050405020304" pitchFamily="18" charset="0"/>
              </a:rPr>
              <a:t> </a:t>
            </a:r>
            <a:r>
              <a:rPr lang="pt-BR" sz="2000" b="1" dirty="0" err="1" smtClean="0">
                <a:latin typeface="+mj-lt"/>
                <a:ea typeface="Calibri" panose="020F0502020204030204" pitchFamily="34" charset="0"/>
                <a:cs typeface="Times New Roman" panose="02020603050405020304" pitchFamily="18" charset="0"/>
              </a:rPr>
              <a:t>He’s</a:t>
            </a:r>
            <a:r>
              <a:rPr lang="pt-BR" sz="2000" b="1" dirty="0" smtClean="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smart</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and</a:t>
            </a:r>
            <a:r>
              <a:rPr lang="pt-BR" sz="2000" b="1" dirty="0">
                <a:latin typeface="+mj-lt"/>
                <a:ea typeface="Calibri" panose="020F0502020204030204" pitchFamily="34" charset="0"/>
                <a:cs typeface="Times New Roman" panose="02020603050405020304" pitchFamily="18" charset="0"/>
              </a:rPr>
              <a:t> </a:t>
            </a:r>
            <a:r>
              <a:rPr lang="pt-BR" sz="2000" b="1" dirty="0" err="1">
                <a:latin typeface="+mj-lt"/>
                <a:ea typeface="Calibri" panose="020F0502020204030204" pitchFamily="34" charset="0"/>
                <a:cs typeface="Times New Roman" panose="02020603050405020304" pitchFamily="18" charset="0"/>
              </a:rPr>
              <a:t>intelligent</a:t>
            </a:r>
            <a:r>
              <a:rPr lang="pt-BR" sz="2000" b="1" dirty="0">
                <a:latin typeface="+mj-lt"/>
                <a:ea typeface="Calibri" panose="020F0502020204030204" pitchFamily="34" charset="0"/>
                <a:cs typeface="Times New Roman" panose="02020603050405020304" pitchFamily="18" charset="0"/>
              </a:rPr>
              <a:t>.</a:t>
            </a:r>
            <a:endParaRPr lang="pt-BR" sz="2000" dirty="0">
              <a:latin typeface="+mj-lt"/>
            </a:endParaRPr>
          </a:p>
        </p:txBody>
      </p:sp>
      <p:sp>
        <p:nvSpPr>
          <p:cNvPr id="12" name="Retângulo 11"/>
          <p:cNvSpPr/>
          <p:nvPr/>
        </p:nvSpPr>
        <p:spPr>
          <a:xfrm>
            <a:off x="8460207" y="3058859"/>
            <a:ext cx="3731793" cy="3170099"/>
          </a:xfrm>
          <a:prstGeom prst="rect">
            <a:avLst/>
          </a:prstGeom>
        </p:spPr>
        <p:txBody>
          <a:bodyPr wrap="square">
            <a:spAutoFit/>
          </a:bodyPr>
          <a:lstStyle/>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She’s Lucy.</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She’s Young.</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She’s pretty.</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 </a:t>
            </a:r>
            <a:r>
              <a:rPr lang="en-US" sz="2000" b="1" dirty="0" smtClean="0">
                <a:solidFill>
                  <a:srgbClr val="7030A0"/>
                </a:solidFill>
                <a:latin typeface="+mj-lt"/>
                <a:ea typeface="Times New Roman" panose="02020603050405020304" pitchFamily="18" charset="0"/>
                <a:cs typeface="Times New Roman" panose="02020603050405020304" pitchFamily="18" charset="0"/>
              </a:rPr>
              <a:t>wears </a:t>
            </a:r>
            <a:r>
              <a:rPr lang="en-US" sz="2000" b="1" dirty="0">
                <a:solidFill>
                  <a:srgbClr val="7030A0"/>
                </a:solidFill>
                <a:latin typeface="+mj-lt"/>
                <a:ea typeface="Times New Roman" panose="02020603050405020304" pitchFamily="18" charset="0"/>
                <a:cs typeface="Times New Roman" panose="02020603050405020304" pitchFamily="18" charset="0"/>
              </a:rPr>
              <a:t>black jacket, white t-shirt and a blue skirt. </a:t>
            </a:r>
            <a:endParaRPr lang="pt-BR" sz="2000" dirty="0">
              <a:solidFill>
                <a:srgbClr val="7030A0"/>
              </a:solidFill>
              <a:latin typeface="+mj-lt"/>
              <a:ea typeface="Times New Roman" panose="02020603050405020304" pitchFamily="18" charset="0"/>
            </a:endParaRPr>
          </a:p>
          <a:p>
            <a:pPr marL="342900" indent="-342900">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 has </a:t>
            </a:r>
            <a:r>
              <a:rPr lang="en-US" sz="2000" b="1" dirty="0">
                <a:solidFill>
                  <a:srgbClr val="7030A0"/>
                </a:solidFill>
                <a:ea typeface="Times New Roman" panose="02020603050405020304" pitchFamily="18" charset="0"/>
                <a:cs typeface="Times New Roman" panose="02020603050405020304" pitchFamily="18" charset="0"/>
              </a:rPr>
              <a:t>purple </a:t>
            </a:r>
            <a:r>
              <a:rPr lang="en-US" sz="2000" b="1" dirty="0" smtClean="0">
                <a:solidFill>
                  <a:srgbClr val="7030A0"/>
                </a:solidFill>
                <a:ea typeface="Times New Roman" panose="02020603050405020304" pitchFamily="18" charset="0"/>
                <a:cs typeface="Times New Roman" panose="02020603050405020304" pitchFamily="18" charset="0"/>
              </a:rPr>
              <a:t>medium hair </a:t>
            </a:r>
            <a:r>
              <a:rPr lang="en-US" sz="2000" b="1" dirty="0" smtClean="0">
                <a:solidFill>
                  <a:srgbClr val="7030A0"/>
                </a:solidFill>
                <a:latin typeface="+mj-lt"/>
                <a:ea typeface="Times New Roman" panose="02020603050405020304" pitchFamily="18" charset="0"/>
                <a:cs typeface="Times New Roman" panose="02020603050405020304" pitchFamily="18" charset="0"/>
              </a:rPr>
              <a:t>and </a:t>
            </a:r>
            <a:r>
              <a:rPr lang="en-US" sz="2000" b="1" dirty="0">
                <a:solidFill>
                  <a:srgbClr val="7030A0"/>
                </a:solidFill>
                <a:ea typeface="Times New Roman" panose="02020603050405020304" pitchFamily="18" charset="0"/>
                <a:cs typeface="Times New Roman" panose="02020603050405020304" pitchFamily="18" charset="0"/>
              </a:rPr>
              <a:t>green </a:t>
            </a:r>
            <a:r>
              <a:rPr lang="en-US" sz="2000" b="1" dirty="0" smtClean="0">
                <a:solidFill>
                  <a:srgbClr val="7030A0"/>
                </a:solidFill>
                <a:ea typeface="Times New Roman" panose="02020603050405020304" pitchFamily="18" charset="0"/>
                <a:cs typeface="Times New Roman" panose="02020603050405020304" pitchFamily="18" charset="0"/>
              </a:rPr>
              <a:t>eyes</a:t>
            </a:r>
            <a:r>
              <a:rPr lang="en-US" sz="2000" b="1" dirty="0" smtClean="0">
                <a:solidFill>
                  <a:srgbClr val="7030A0"/>
                </a:solidFill>
                <a:latin typeface="+mj-lt"/>
                <a:ea typeface="Times New Roman" panose="02020603050405020304" pitchFamily="18" charset="0"/>
                <a:cs typeface="Times New Roman" panose="02020603050405020304" pitchFamily="18" charset="0"/>
              </a:rPr>
              <a:t>. </a:t>
            </a:r>
            <a:endParaRPr lang="pt-BR" sz="2000" dirty="0">
              <a:solidFill>
                <a:srgbClr val="7030A0"/>
              </a:solidFill>
              <a:latin typeface="+mj-lt"/>
              <a:ea typeface="Times New Roman" panose="02020603050405020304" pitchFamily="18" charset="0"/>
            </a:endParaRPr>
          </a:p>
          <a:p>
            <a:pPr marL="342900" indent="-342900">
              <a:spcAft>
                <a:spcPts val="0"/>
              </a:spcAft>
              <a:buFont typeface="Wingdings" panose="05000000000000000000" pitchFamily="2" charset="2"/>
              <a:buChar char="ü"/>
            </a:pPr>
            <a:r>
              <a:rPr lang="en-US" sz="2000" b="1" dirty="0">
                <a:solidFill>
                  <a:srgbClr val="7030A0"/>
                </a:solidFill>
                <a:latin typeface="+mj-lt"/>
                <a:ea typeface="Times New Roman" panose="02020603050405020304" pitchFamily="18" charset="0"/>
                <a:cs typeface="Times New Roman" panose="02020603050405020304" pitchFamily="18" charset="0"/>
              </a:rPr>
              <a:t>She is very </a:t>
            </a:r>
            <a:r>
              <a:rPr lang="en-US" sz="2000" b="1" dirty="0" smtClean="0">
                <a:solidFill>
                  <a:srgbClr val="7030A0"/>
                </a:solidFill>
                <a:latin typeface="+mj-lt"/>
                <a:ea typeface="Times New Roman" panose="02020603050405020304" pitchFamily="18" charset="0"/>
                <a:cs typeface="Times New Roman" panose="02020603050405020304" pitchFamily="18" charset="0"/>
              </a:rPr>
              <a:t>extrovert. </a:t>
            </a:r>
          </a:p>
          <a:p>
            <a:pPr marL="342900" indent="-342900">
              <a:spcAft>
                <a:spcPts val="0"/>
              </a:spcAft>
              <a:buFont typeface="Wingdings" panose="05000000000000000000" pitchFamily="2" charset="2"/>
              <a:buChar char="ü"/>
            </a:pPr>
            <a:r>
              <a:rPr lang="en-US" sz="2000" b="1" dirty="0" smtClean="0">
                <a:solidFill>
                  <a:srgbClr val="7030A0"/>
                </a:solidFill>
                <a:latin typeface="+mj-lt"/>
                <a:ea typeface="Calibri" panose="020F0502020204030204" pitchFamily="34" charset="0"/>
                <a:cs typeface="Times New Roman" panose="02020603050405020304" pitchFamily="18" charset="0"/>
              </a:rPr>
              <a:t>She’s </a:t>
            </a:r>
            <a:r>
              <a:rPr lang="en-US" sz="2000" b="1" dirty="0" err="1" smtClean="0">
                <a:solidFill>
                  <a:srgbClr val="7030A0"/>
                </a:solidFill>
                <a:latin typeface="+mj-lt"/>
                <a:ea typeface="Calibri" panose="020F0502020204030204" pitchFamily="34" charset="0"/>
                <a:cs typeface="Times New Roman" panose="02020603050405020304" pitchFamily="18" charset="0"/>
              </a:rPr>
              <a:t>smily</a:t>
            </a:r>
            <a:r>
              <a:rPr lang="en-US" sz="2000" b="1" dirty="0" smtClean="0">
                <a:solidFill>
                  <a:srgbClr val="7030A0"/>
                </a:solidFill>
                <a:latin typeface="+mj-lt"/>
                <a:ea typeface="Calibri" panose="020F0502020204030204" pitchFamily="34" charset="0"/>
                <a:cs typeface="Times New Roman" panose="02020603050405020304" pitchFamily="18" charset="0"/>
              </a:rPr>
              <a:t>, </a:t>
            </a:r>
            <a:r>
              <a:rPr lang="en-US" sz="2000" b="1" dirty="0">
                <a:solidFill>
                  <a:srgbClr val="7030A0"/>
                </a:solidFill>
                <a:latin typeface="+mj-lt"/>
                <a:ea typeface="Calibri" panose="020F0502020204030204" pitchFamily="34" charset="0"/>
                <a:cs typeface="Times New Roman" panose="02020603050405020304" pitchFamily="18" charset="0"/>
              </a:rPr>
              <a:t>friendly.</a:t>
            </a:r>
            <a:endParaRPr lang="pt-BR" sz="2000" dirty="0">
              <a:solidFill>
                <a:srgbClr val="7030A0"/>
              </a:solidFill>
              <a:latin typeface="+mj-lt"/>
            </a:endParaRPr>
          </a:p>
        </p:txBody>
      </p:sp>
      <p:sp>
        <p:nvSpPr>
          <p:cNvPr id="13" name="Retângulo 12"/>
          <p:cNvSpPr/>
          <p:nvPr/>
        </p:nvSpPr>
        <p:spPr>
          <a:xfrm>
            <a:off x="2968474" y="21238"/>
            <a:ext cx="8856380" cy="784830"/>
          </a:xfrm>
          <a:prstGeom prst="rect">
            <a:avLst/>
          </a:prstGeom>
        </p:spPr>
        <p:txBody>
          <a:bodyPr wrap="square">
            <a:spAutoFit/>
          </a:bodyPr>
          <a:lstStyle/>
          <a:p>
            <a:r>
              <a:rPr lang="en-US" sz="4500" b="1" dirty="0" smtClean="0">
                <a:effectLst>
                  <a:outerShdw blurRad="38100" dist="38100" dir="2700000" algn="tl">
                    <a:srgbClr val="000000">
                      <a:alpha val="43137"/>
                    </a:srgbClr>
                  </a:outerShdw>
                </a:effectLst>
                <a:latin typeface="Berlin Sans FB Demi" panose="020E0802020502020306" pitchFamily="34" charset="0"/>
              </a:rPr>
              <a:t>Describing people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314813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1" y="93518"/>
            <a:ext cx="3583524" cy="3023755"/>
          </a:xfrm>
          <a:prstGeom prst="rect">
            <a:avLst/>
          </a:prstGeom>
        </p:spPr>
      </p:pic>
      <p:sp>
        <p:nvSpPr>
          <p:cNvPr id="3" name="Retângulo 2"/>
          <p:cNvSpPr/>
          <p:nvPr/>
        </p:nvSpPr>
        <p:spPr>
          <a:xfrm>
            <a:off x="4046442" y="1031856"/>
            <a:ext cx="7231158" cy="5478423"/>
          </a:xfrm>
          <a:prstGeom prst="rect">
            <a:avLst/>
          </a:prstGeom>
        </p:spPr>
        <p:txBody>
          <a:bodyPr wrap="square">
            <a:spAutoFit/>
          </a:bodyPr>
          <a:lstStyle/>
          <a:p>
            <a:pPr marL="342900" indent="-342900">
              <a:buFont typeface="Wingdings" panose="05000000000000000000" pitchFamily="2" charset="2"/>
              <a:buChar char="ü"/>
            </a:pPr>
            <a:r>
              <a:rPr lang="pt-BR" sz="2500" dirty="0" smtClean="0"/>
              <a:t>Fazer um teste de nível;</a:t>
            </a:r>
          </a:p>
          <a:p>
            <a:pPr marL="342900" indent="-342900">
              <a:buFont typeface="Wingdings" panose="05000000000000000000" pitchFamily="2" charset="2"/>
              <a:buChar char="ü"/>
            </a:pPr>
            <a:r>
              <a:rPr lang="pt-BR" sz="2500" dirty="0" smtClean="0"/>
              <a:t>Fazer um plano de estudos;</a:t>
            </a:r>
          </a:p>
          <a:p>
            <a:pPr marL="342900" indent="-342900">
              <a:buFont typeface="Wingdings" panose="05000000000000000000" pitchFamily="2" charset="2"/>
              <a:buChar char="ü"/>
            </a:pPr>
            <a:r>
              <a:rPr lang="pt-BR" sz="2500" dirty="0" smtClean="0"/>
              <a:t>Faça exercícios e teste seus conhecimentos;</a:t>
            </a:r>
          </a:p>
          <a:p>
            <a:pPr marL="342900" indent="-342900">
              <a:buFont typeface="Wingdings" panose="05000000000000000000" pitchFamily="2" charset="2"/>
              <a:buChar char="ü"/>
            </a:pPr>
            <a:r>
              <a:rPr lang="pt-BR" sz="2500" dirty="0" smtClean="0"/>
              <a:t>Tenha um caderno de anotações sobre seu progresso; Exercite novas palavras  formando frases e sempre leia este caderno;</a:t>
            </a:r>
          </a:p>
          <a:p>
            <a:pPr marL="342900" indent="-342900">
              <a:buFont typeface="Wingdings" panose="05000000000000000000" pitchFamily="2" charset="2"/>
              <a:buChar char="ü"/>
            </a:pPr>
            <a:r>
              <a:rPr lang="pt-BR" sz="2500" dirty="0" smtClean="0"/>
              <a:t>Personalize o vocabulário: Se estiver estudando descrever alguém: pegue uma foto de alguém especial e faça a descrição desta pessoa. Descreva pessoas que você admira e que não admira, assim você aprenderá todo tipo de vocabulário. </a:t>
            </a:r>
            <a:endParaRPr lang="pt-BR" sz="2500" dirty="0"/>
          </a:p>
        </p:txBody>
      </p:sp>
    </p:spTree>
    <p:extLst>
      <p:ext uri="{BB962C8B-B14F-4D97-AF65-F5344CB8AC3E}">
        <p14:creationId xmlns:p14="http://schemas.microsoft.com/office/powerpoint/2010/main" val="3081135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7227"/>
            <a:ext cx="9602724" cy="784830"/>
          </a:xfrm>
          <a:prstGeom prst="rect">
            <a:avLst/>
          </a:prstGeom>
        </p:spPr>
        <p:txBody>
          <a:bodyPr wrap="square">
            <a:spAutoFit/>
          </a:bodyPr>
          <a:lstStyle/>
          <a:p>
            <a:r>
              <a:rPr lang="pt-BR" sz="4500" b="1" dirty="0" smtClean="0">
                <a:effectLst>
                  <a:outerShdw blurRad="38100" dist="38100" dir="2700000" algn="tl">
                    <a:srgbClr val="000000">
                      <a:alpha val="43137"/>
                    </a:srgbClr>
                  </a:outerShdw>
                </a:effectLst>
                <a:latin typeface="Berlin Sans FB Demi" panose="020E0802020502020306" pitchFamily="34" charset="0"/>
              </a:rPr>
              <a:t>Planning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vocabulary</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learning</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7" name="Picture 2" descr="Resultado de imagem para raining cats and d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298" y="644237"/>
            <a:ext cx="2335318" cy="266222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231610" y="3179798"/>
            <a:ext cx="2930235" cy="93518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b="1" dirty="0" smtClean="0">
                <a:solidFill>
                  <a:srgbClr val="FF0000"/>
                </a:solidFill>
              </a:rPr>
              <a:t>It’s raining cats and dogs.</a:t>
            </a:r>
            <a:endParaRPr lang="pt-BR" sz="2800" b="1" dirty="0"/>
          </a:p>
        </p:txBody>
      </p:sp>
      <p:sp>
        <p:nvSpPr>
          <p:cNvPr id="9" name="Título 1"/>
          <p:cNvSpPr txBox="1">
            <a:spLocks/>
          </p:cNvSpPr>
          <p:nvPr/>
        </p:nvSpPr>
        <p:spPr>
          <a:xfrm>
            <a:off x="6898975" y="3822534"/>
            <a:ext cx="2213852" cy="95864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FF0000"/>
                </a:solidFill>
              </a:rPr>
              <a:t>I</a:t>
            </a:r>
            <a:r>
              <a:rPr lang="en-US" sz="2800" b="1" dirty="0" smtClean="0">
                <a:solidFill>
                  <a:srgbClr val="FF0000"/>
                </a:solidFill>
              </a:rPr>
              <a:t>t’s pouring with rain.</a:t>
            </a:r>
            <a:endParaRPr lang="pt-BR" sz="2800" b="1" dirty="0"/>
          </a:p>
        </p:txBody>
      </p:sp>
      <p:pic>
        <p:nvPicPr>
          <p:cNvPr id="10" name="Picture 4" descr="Imagem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02" r="16756" b="10282"/>
          <a:stretch/>
        </p:blipFill>
        <p:spPr bwMode="auto">
          <a:xfrm>
            <a:off x="4857622" y="3247410"/>
            <a:ext cx="2009694" cy="2108891"/>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p:cNvSpPr txBox="1">
            <a:spLocks/>
          </p:cNvSpPr>
          <p:nvPr/>
        </p:nvSpPr>
        <p:spPr>
          <a:xfrm>
            <a:off x="4231120" y="5567602"/>
            <a:ext cx="5580569" cy="95281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Wingdings" panose="05000000000000000000" pitchFamily="2" charset="2"/>
              <a:buChar char="ü"/>
            </a:pPr>
            <a:r>
              <a:rPr lang="en-US" sz="2800" b="1" dirty="0">
                <a:solidFill>
                  <a:srgbClr val="00B050"/>
                </a:solidFill>
              </a:rPr>
              <a:t>T</a:t>
            </a:r>
            <a:r>
              <a:rPr lang="en-US" sz="2800" b="1" dirty="0" smtClean="0">
                <a:solidFill>
                  <a:srgbClr val="00B050"/>
                </a:solidFill>
              </a:rPr>
              <a:t>here is torrential rain.</a:t>
            </a:r>
          </a:p>
          <a:p>
            <a:pPr marL="457200" indent="-457200">
              <a:buFont typeface="Wingdings" panose="05000000000000000000" pitchFamily="2" charset="2"/>
              <a:buChar char="ü"/>
            </a:pPr>
            <a:r>
              <a:rPr lang="en-US" sz="2800" b="1" dirty="0">
                <a:solidFill>
                  <a:srgbClr val="00B050"/>
                </a:solidFill>
              </a:rPr>
              <a:t>The rain is terrible</a:t>
            </a:r>
            <a:r>
              <a:rPr lang="en-US" sz="2800" b="1" dirty="0" smtClean="0">
                <a:solidFill>
                  <a:srgbClr val="00B050"/>
                </a:solidFill>
              </a:rPr>
              <a:t>.</a:t>
            </a:r>
          </a:p>
        </p:txBody>
      </p:sp>
      <p:pic>
        <p:nvPicPr>
          <p:cNvPr id="12" name="Picture 8"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37" y="4287514"/>
            <a:ext cx="3789736" cy="2560177"/>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p:cNvSpPr txBox="1">
            <a:spLocks/>
          </p:cNvSpPr>
          <p:nvPr/>
        </p:nvSpPr>
        <p:spPr>
          <a:xfrm>
            <a:off x="4750616" y="2125665"/>
            <a:ext cx="3014110" cy="105413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rgbClr val="FF0000"/>
                </a:solidFill>
              </a:rPr>
              <a:t>I</a:t>
            </a:r>
            <a:r>
              <a:rPr lang="en-US" sz="2800" b="1" dirty="0" smtClean="0">
                <a:solidFill>
                  <a:srgbClr val="FF0000"/>
                </a:solidFill>
              </a:rPr>
              <a:t>t’s raining stair rods.</a:t>
            </a:r>
            <a:endParaRPr lang="pt-BR" sz="2800" b="1" dirty="0"/>
          </a:p>
        </p:txBody>
      </p:sp>
      <p:pic>
        <p:nvPicPr>
          <p:cNvPr id="3074" name="Picture 2" descr="Resultado de imagem para raining stair ro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8080" y="777603"/>
            <a:ext cx="4367219" cy="26438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704" y="276565"/>
            <a:ext cx="2265934" cy="226593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p:cNvPicPr>
            <a:picLocks noChangeAspect="1"/>
          </p:cNvPicPr>
          <p:nvPr/>
        </p:nvPicPr>
        <p:blipFill>
          <a:blip r:embed="rId7"/>
          <a:stretch>
            <a:fillRect/>
          </a:stretch>
        </p:blipFill>
        <p:spPr>
          <a:xfrm>
            <a:off x="9135662" y="3693195"/>
            <a:ext cx="2960784" cy="2223276"/>
          </a:xfrm>
          <a:prstGeom prst="rect">
            <a:avLst/>
          </a:prstGeom>
        </p:spPr>
      </p:pic>
      <p:pic>
        <p:nvPicPr>
          <p:cNvPr id="14" name="Image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157229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 calcmode="lin" valueType="num">
                                      <p:cBhvr>
                                        <p:cTn id="38" dur="1000" fill="hold"/>
                                        <p:tgtEl>
                                          <p:spTgt spid="12"/>
                                        </p:tgtEl>
                                        <p:attrNameLst>
                                          <p:attrName>style.rotation</p:attrName>
                                        </p:attrNameLst>
                                      </p:cBhvr>
                                      <p:tavLst>
                                        <p:tav tm="0">
                                          <p:val>
                                            <p:fltVal val="90"/>
                                          </p:val>
                                        </p:tav>
                                        <p:tav tm="100000">
                                          <p:val>
                                            <p:fltVal val="0"/>
                                          </p:val>
                                        </p:tav>
                                      </p:tavLst>
                                    </p:anim>
                                    <p:animEffect transition="in" filter="fade">
                                      <p:cBhvr>
                                        <p:cTn id="39" dur="1000"/>
                                        <p:tgtEl>
                                          <p:spTgt spid="12"/>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13063" y="318332"/>
            <a:ext cx="10931236" cy="227939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smtClean="0"/>
              <a:t>A </a:t>
            </a:r>
            <a:r>
              <a:rPr lang="en-US" sz="2800" dirty="0" err="1" smtClean="0"/>
              <a:t>língua</a:t>
            </a:r>
            <a:r>
              <a:rPr lang="en-US" sz="2800" dirty="0" smtClean="0"/>
              <a:t> </a:t>
            </a:r>
            <a:r>
              <a:rPr lang="en-US" sz="2800" dirty="0" err="1" smtClean="0"/>
              <a:t>inglesa</a:t>
            </a:r>
            <a:r>
              <a:rPr lang="en-US" sz="2800" dirty="0" smtClean="0"/>
              <a:t> tem </a:t>
            </a:r>
            <a:r>
              <a:rPr lang="en-US" sz="2800" dirty="0" err="1" smtClean="0"/>
              <a:t>milhares</a:t>
            </a:r>
            <a:r>
              <a:rPr lang="en-US" sz="2800" dirty="0" smtClean="0"/>
              <a:t> de </a:t>
            </a:r>
            <a:r>
              <a:rPr lang="en-US" sz="2800" dirty="0" err="1" smtClean="0"/>
              <a:t>palavras</a:t>
            </a:r>
            <a:r>
              <a:rPr lang="en-US" sz="2800" dirty="0" smtClean="0"/>
              <a:t> e </a:t>
            </a:r>
            <a:r>
              <a:rPr lang="en-US" sz="2800" dirty="0" err="1" smtClean="0"/>
              <a:t>você</a:t>
            </a:r>
            <a:r>
              <a:rPr lang="en-US" sz="2800" dirty="0" smtClean="0"/>
              <a:t> </a:t>
            </a:r>
            <a:r>
              <a:rPr lang="en-US" sz="2800" dirty="0" err="1" smtClean="0"/>
              <a:t>não</a:t>
            </a:r>
            <a:r>
              <a:rPr lang="en-US" sz="2800" dirty="0" smtClean="0"/>
              <a:t> </a:t>
            </a:r>
            <a:r>
              <a:rPr lang="en-US" sz="2800" dirty="0" err="1" smtClean="0"/>
              <a:t>precisa</a:t>
            </a:r>
            <a:r>
              <a:rPr lang="en-US" sz="2800" dirty="0" smtClean="0"/>
              <a:t> saber </a:t>
            </a:r>
            <a:r>
              <a:rPr lang="en-US" sz="2800" dirty="0" err="1" smtClean="0"/>
              <a:t>todas</a:t>
            </a:r>
            <a:r>
              <a:rPr lang="en-US" sz="2800" dirty="0" smtClean="0"/>
              <a:t> </a:t>
            </a:r>
            <a:r>
              <a:rPr lang="en-US" sz="2800" dirty="0" err="1" smtClean="0"/>
              <a:t>elas</a:t>
            </a:r>
            <a:r>
              <a:rPr lang="en-US" sz="2800" dirty="0" smtClean="0"/>
              <a:t>. </a:t>
            </a:r>
            <a:r>
              <a:rPr lang="en-US" sz="2800" dirty="0" err="1" smtClean="0"/>
              <a:t>Você</a:t>
            </a:r>
            <a:r>
              <a:rPr lang="en-US" sz="2800" dirty="0" smtClean="0"/>
              <a:t> </a:t>
            </a:r>
            <a:r>
              <a:rPr lang="en-US" sz="2800" dirty="0" err="1" smtClean="0"/>
              <a:t>deve</a:t>
            </a:r>
            <a:r>
              <a:rPr lang="en-US" sz="2800" dirty="0" smtClean="0"/>
              <a:t> </a:t>
            </a:r>
            <a:r>
              <a:rPr lang="en-US" sz="2800" dirty="0" err="1" smtClean="0"/>
              <a:t>escolher</a:t>
            </a:r>
            <a:r>
              <a:rPr lang="en-US" sz="2800" dirty="0" smtClean="0"/>
              <a:t> </a:t>
            </a:r>
            <a:r>
              <a:rPr lang="en-US" sz="2800" dirty="0" err="1" smtClean="0"/>
              <a:t>quais</a:t>
            </a:r>
            <a:r>
              <a:rPr lang="en-US" sz="2800" dirty="0" smtClean="0"/>
              <a:t> </a:t>
            </a:r>
            <a:r>
              <a:rPr lang="en-US" sz="2800" dirty="0" err="1" smtClean="0"/>
              <a:t>palavras</a:t>
            </a:r>
            <a:r>
              <a:rPr lang="en-US" sz="2800" dirty="0" smtClean="0"/>
              <a:t> </a:t>
            </a:r>
            <a:r>
              <a:rPr lang="en-US" sz="2800" dirty="0" err="1" smtClean="0"/>
              <a:t>seriam</a:t>
            </a:r>
            <a:r>
              <a:rPr lang="en-US" sz="2800" dirty="0" smtClean="0"/>
              <a:t> </a:t>
            </a:r>
            <a:r>
              <a:rPr lang="en-US" sz="2800" dirty="0" err="1" smtClean="0"/>
              <a:t>úteis</a:t>
            </a:r>
            <a:r>
              <a:rPr lang="en-US" sz="2800" dirty="0" smtClean="0"/>
              <a:t> para </a:t>
            </a:r>
            <a:r>
              <a:rPr lang="en-US" sz="2800" dirty="0" err="1" smtClean="0"/>
              <a:t>você</a:t>
            </a:r>
            <a:r>
              <a:rPr lang="en-US" sz="2800" dirty="0" smtClean="0"/>
              <a:t>. Evite </a:t>
            </a:r>
            <a:r>
              <a:rPr lang="en-US" sz="2800" dirty="0" err="1" smtClean="0"/>
              <a:t>memorizar</a:t>
            </a:r>
            <a:r>
              <a:rPr lang="en-US" sz="2800" dirty="0" smtClean="0"/>
              <a:t> </a:t>
            </a:r>
            <a:r>
              <a:rPr lang="en-US" sz="2800" dirty="0" err="1" smtClean="0"/>
              <a:t>listas</a:t>
            </a:r>
            <a:r>
              <a:rPr lang="en-US" sz="2800" dirty="0" smtClean="0"/>
              <a:t> </a:t>
            </a:r>
            <a:r>
              <a:rPr lang="en-US" sz="2800" dirty="0" err="1" smtClean="0"/>
              <a:t>apenas</a:t>
            </a:r>
            <a:r>
              <a:rPr lang="en-US" sz="2800" dirty="0" smtClean="0"/>
              <a:t>. </a:t>
            </a:r>
            <a:r>
              <a:rPr lang="en-US" sz="2800" dirty="0" err="1" smtClean="0"/>
              <a:t>Em</a:t>
            </a:r>
            <a:r>
              <a:rPr lang="en-US" sz="2800" dirty="0" smtClean="0"/>
              <a:t> </a:t>
            </a:r>
            <a:r>
              <a:rPr lang="en-US" sz="2800" dirty="0" err="1" smtClean="0"/>
              <a:t>vez</a:t>
            </a:r>
            <a:r>
              <a:rPr lang="en-US" sz="2800" dirty="0" smtClean="0"/>
              <a:t> </a:t>
            </a:r>
            <a:r>
              <a:rPr lang="en-US" sz="2800" dirty="0" err="1" smtClean="0"/>
              <a:t>disto</a:t>
            </a:r>
            <a:r>
              <a:rPr lang="en-US" sz="2800" dirty="0" smtClean="0"/>
              <a:t> </a:t>
            </a:r>
            <a:r>
              <a:rPr lang="en-US" sz="2800" dirty="0" err="1" smtClean="0"/>
              <a:t>pense</a:t>
            </a:r>
            <a:r>
              <a:rPr lang="en-US" sz="2800" dirty="0" smtClean="0"/>
              <a:t> no </a:t>
            </a:r>
            <a:r>
              <a:rPr lang="en-US" sz="2800" b="1" dirty="0" err="1" smtClean="0">
                <a:solidFill>
                  <a:srgbClr val="00B050"/>
                </a:solidFill>
                <a:effectLst>
                  <a:outerShdw blurRad="38100" dist="38100" dir="2700000" algn="tl">
                    <a:srgbClr val="000000">
                      <a:alpha val="43137"/>
                    </a:srgbClr>
                  </a:outerShdw>
                </a:effectLst>
              </a:rPr>
              <a:t>contexto</a:t>
            </a:r>
            <a:r>
              <a:rPr lang="en-US" sz="2800" dirty="0" smtClean="0">
                <a:solidFill>
                  <a:srgbClr val="00B050"/>
                </a:solidFill>
                <a:effectLst>
                  <a:outerShdw blurRad="38100" dist="38100" dir="2700000" algn="tl">
                    <a:srgbClr val="000000">
                      <a:alpha val="43137"/>
                    </a:srgbClr>
                  </a:outerShdw>
                </a:effectLst>
              </a:rPr>
              <a:t> </a:t>
            </a:r>
            <a:r>
              <a:rPr lang="en-US" sz="2800" dirty="0" err="1" smtClean="0"/>
              <a:t>na</a:t>
            </a:r>
            <a:r>
              <a:rPr lang="en-US" sz="2800" dirty="0" smtClean="0"/>
              <a:t> </a:t>
            </a:r>
            <a:r>
              <a:rPr lang="en-US" sz="2800" dirty="0" err="1" smtClean="0"/>
              <a:t>qual</a:t>
            </a:r>
            <a:r>
              <a:rPr lang="en-US" sz="2800" dirty="0" smtClean="0"/>
              <a:t> </a:t>
            </a:r>
            <a:r>
              <a:rPr lang="en-US" sz="2800" dirty="0" err="1" smtClean="0"/>
              <a:t>você</a:t>
            </a:r>
            <a:r>
              <a:rPr lang="en-US" sz="2800" dirty="0" smtClean="0"/>
              <a:t> </a:t>
            </a:r>
            <a:r>
              <a:rPr lang="en-US" sz="2800" dirty="0" err="1" smtClean="0"/>
              <a:t>ouviu</a:t>
            </a:r>
            <a:r>
              <a:rPr lang="en-US" sz="2800" dirty="0" smtClean="0"/>
              <a:t> </a:t>
            </a:r>
            <a:r>
              <a:rPr lang="en-US" sz="2800" dirty="0" err="1" smtClean="0"/>
              <a:t>ou</a:t>
            </a:r>
            <a:r>
              <a:rPr lang="en-US" sz="2800" dirty="0" smtClean="0"/>
              <a:t> </a:t>
            </a:r>
            <a:r>
              <a:rPr lang="en-US" sz="2800" dirty="0" err="1" smtClean="0"/>
              <a:t>quer</a:t>
            </a:r>
            <a:r>
              <a:rPr lang="en-US" sz="2800" dirty="0" smtClean="0"/>
              <a:t> </a:t>
            </a:r>
            <a:r>
              <a:rPr lang="en-US" sz="2800" dirty="0" err="1" smtClean="0"/>
              <a:t>utilizar</a:t>
            </a:r>
            <a:r>
              <a:rPr lang="en-US" sz="2800" dirty="0" smtClean="0"/>
              <a:t> </a:t>
            </a:r>
            <a:r>
              <a:rPr lang="en-US" sz="2800" dirty="0" err="1" smtClean="0"/>
              <a:t>esta</a:t>
            </a:r>
            <a:r>
              <a:rPr lang="en-US" sz="2800" dirty="0" smtClean="0"/>
              <a:t> </a:t>
            </a:r>
            <a:r>
              <a:rPr lang="en-US" sz="2800" dirty="0" err="1" smtClean="0"/>
              <a:t>palavra</a:t>
            </a:r>
            <a:r>
              <a:rPr lang="en-US" sz="2800" dirty="0" smtClean="0"/>
              <a:t>. </a:t>
            </a:r>
            <a:r>
              <a:rPr lang="en-US" sz="2800" dirty="0" err="1" smtClean="0"/>
              <a:t>Isto</a:t>
            </a:r>
            <a:r>
              <a:rPr lang="en-US" sz="2800" dirty="0" smtClean="0"/>
              <a:t> </a:t>
            </a:r>
            <a:r>
              <a:rPr lang="en-US" sz="2800" dirty="0" err="1" smtClean="0"/>
              <a:t>irá</a:t>
            </a:r>
            <a:r>
              <a:rPr lang="en-US" sz="2800" dirty="0" smtClean="0"/>
              <a:t> </a:t>
            </a:r>
            <a:r>
              <a:rPr lang="en-US" sz="2800" dirty="0" err="1" smtClean="0"/>
              <a:t>ajudar</a:t>
            </a:r>
            <a:r>
              <a:rPr lang="en-US" sz="2800" dirty="0" smtClean="0"/>
              <a:t> </a:t>
            </a:r>
            <a:r>
              <a:rPr lang="en-US" sz="2800" dirty="0" err="1" smtClean="0"/>
              <a:t>você</a:t>
            </a:r>
            <a:r>
              <a:rPr lang="en-US" sz="2800" dirty="0" smtClean="0"/>
              <a:t> a </a:t>
            </a:r>
            <a:r>
              <a:rPr lang="en-US" sz="2800" dirty="0" err="1" smtClean="0"/>
              <a:t>usá</a:t>
            </a:r>
            <a:r>
              <a:rPr lang="en-US" sz="2800" dirty="0" smtClean="0"/>
              <a:t>-la </a:t>
            </a:r>
            <a:r>
              <a:rPr lang="en-US" sz="2800" dirty="0" err="1" smtClean="0"/>
              <a:t>corretamente</a:t>
            </a:r>
            <a:r>
              <a:rPr lang="en-US" sz="2800" dirty="0" smtClean="0"/>
              <a:t>. </a:t>
            </a:r>
            <a:endParaRPr lang="pt-BR" sz="2800" b="1" dirty="0"/>
          </a:p>
        </p:txBody>
      </p:sp>
      <p:pic>
        <p:nvPicPr>
          <p:cNvPr id="5" name="Imagem 4"/>
          <p:cNvPicPr>
            <a:picLocks noChangeAspect="1"/>
          </p:cNvPicPr>
          <p:nvPr/>
        </p:nvPicPr>
        <p:blipFill rotWithShape="1">
          <a:blip r:embed="rId2"/>
          <a:srcRect l="26677" t="21320" r="28067" b="32705"/>
          <a:stretch/>
        </p:blipFill>
        <p:spPr>
          <a:xfrm>
            <a:off x="2067791" y="2597728"/>
            <a:ext cx="8094518" cy="4126675"/>
          </a:xfrm>
          <a:prstGeom prst="rect">
            <a:avLst/>
          </a:prstGeom>
        </p:spPr>
      </p:pic>
    </p:spTree>
    <p:extLst>
      <p:ext uri="{BB962C8B-B14F-4D97-AF65-F5344CB8AC3E}">
        <p14:creationId xmlns:p14="http://schemas.microsoft.com/office/powerpoint/2010/main" val="3062791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14299"/>
            <a:ext cx="11814465" cy="66190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greys anatomy"/>
          <p:cNvPicPr>
            <a:picLocks noChangeAspect="1" noChangeArrowheads="1"/>
          </p:cNvPicPr>
          <p:nvPr/>
        </p:nvPicPr>
        <p:blipFill rotWithShape="1">
          <a:blip r:embed="rId3">
            <a:extLst>
              <a:ext uri="{28A0092B-C50C-407E-A947-70E740481C1C}">
                <a14:useLocalDpi xmlns:a14="http://schemas.microsoft.com/office/drawing/2010/main" val="0"/>
              </a:ext>
            </a:extLst>
          </a:blip>
          <a:srcRect l="11455" t="26057" r="40000" b="51498"/>
          <a:stretch/>
        </p:blipFill>
        <p:spPr bwMode="auto">
          <a:xfrm>
            <a:off x="2506407" y="5216885"/>
            <a:ext cx="6793455" cy="164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14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638300" y="3091247"/>
            <a:ext cx="10165773" cy="3323987"/>
          </a:xfrm>
          <a:prstGeom prst="rect">
            <a:avLst/>
          </a:prstGeom>
        </p:spPr>
        <p:txBody>
          <a:bodyPr wrap="square">
            <a:spAutoFit/>
          </a:bodyPr>
          <a:lstStyle/>
          <a:p>
            <a:r>
              <a:rPr lang="en-US" sz="2100" b="1" dirty="0" err="1" smtClean="0">
                <a:solidFill>
                  <a:srgbClr val="FF0000"/>
                </a:solidFill>
                <a:latin typeface="Arial" pitchFamily="34" charset="0"/>
                <a:cs typeface="Arial" pitchFamily="34" charset="0"/>
              </a:rPr>
              <a:t>a•nas•to•mo•sis</a:t>
            </a:r>
            <a:r>
              <a:rPr lang="en-US" sz="2100" dirty="0">
                <a:solidFill>
                  <a:srgbClr val="FF0000"/>
                </a:solidFill>
                <a:latin typeface="Arial" panose="020B0604020202020204" pitchFamily="34" charset="0"/>
                <a:cs typeface="Arial" pitchFamily="34" charset="0"/>
              </a:rPr>
              <a:t> </a:t>
            </a:r>
            <a:r>
              <a:rPr lang="en-US" sz="2100" dirty="0">
                <a:solidFill>
                  <a:srgbClr val="222222"/>
                </a:solidFill>
                <a:latin typeface="Arial" panose="020B0604020202020204" pitchFamily="34" charset="0"/>
                <a:cs typeface="Arial" pitchFamily="34" charset="0"/>
              </a:rPr>
              <a:t> </a:t>
            </a:r>
            <a:r>
              <a:rPr lang="en-US" sz="2100" dirty="0">
                <a:solidFill>
                  <a:srgbClr val="003399"/>
                </a:solidFill>
                <a:latin typeface="Arial" pitchFamily="34" charset="0"/>
                <a:cs typeface="Arial" pitchFamily="34" charset="0"/>
              </a:rPr>
              <a:t>(ə </a:t>
            </a:r>
            <a:r>
              <a:rPr lang="en-US" sz="2100" dirty="0" err="1">
                <a:solidFill>
                  <a:srgbClr val="003399"/>
                </a:solidFill>
                <a:latin typeface="Arial" pitchFamily="34" charset="0"/>
                <a:cs typeface="Arial" pitchFamily="34" charset="0"/>
              </a:rPr>
              <a:t>nas′tə</a:t>
            </a:r>
            <a:r>
              <a:rPr lang="en-US" sz="2100" dirty="0">
                <a:solidFill>
                  <a:srgbClr val="003399"/>
                </a:solidFill>
                <a:latin typeface="Arial" pitchFamily="34" charset="0"/>
                <a:cs typeface="Arial" pitchFamily="34" charset="0"/>
              </a:rPr>
              <a:t> </a:t>
            </a:r>
            <a:r>
              <a:rPr lang="en-US" sz="2100" dirty="0" err="1">
                <a:solidFill>
                  <a:srgbClr val="003399"/>
                </a:solidFill>
                <a:latin typeface="Arial" pitchFamily="34" charset="0"/>
                <a:cs typeface="Arial" pitchFamily="34" charset="0"/>
              </a:rPr>
              <a:t>mō</a:t>
            </a:r>
            <a:r>
              <a:rPr lang="en-US" sz="2100" b="1" dirty="0" err="1">
                <a:solidFill>
                  <a:srgbClr val="003399"/>
                </a:solidFill>
                <a:latin typeface="Arial" pitchFamily="34" charset="0"/>
                <a:cs typeface="Arial" pitchFamily="34" charset="0"/>
              </a:rPr>
              <a:t>′</a:t>
            </a:r>
            <a:r>
              <a:rPr lang="en-US" sz="2100" dirty="0" err="1">
                <a:solidFill>
                  <a:srgbClr val="003399"/>
                </a:solidFill>
                <a:latin typeface="Arial" pitchFamily="34" charset="0"/>
                <a:cs typeface="Arial" pitchFamily="34" charset="0"/>
              </a:rPr>
              <a:t>sis</a:t>
            </a:r>
            <a:r>
              <a:rPr lang="en-US" sz="2100" dirty="0">
                <a:solidFill>
                  <a:srgbClr val="003399"/>
                </a:solidFill>
                <a:latin typeface="Arial" pitchFamily="34" charset="0"/>
                <a:cs typeface="Arial" pitchFamily="34" charset="0"/>
              </a:rPr>
              <a:t>),</a:t>
            </a:r>
            <a:r>
              <a:rPr lang="en-US" sz="2100" dirty="0">
                <a:solidFill>
                  <a:srgbClr val="222222"/>
                </a:solidFill>
                <a:latin typeface="Arial" panose="020B0604020202020204" pitchFamily="34" charset="0"/>
                <a:cs typeface="Arial" pitchFamily="34" charset="0"/>
              </a:rPr>
              <a:t> n., pl.  </a:t>
            </a:r>
            <a:r>
              <a:rPr lang="en-US" sz="2100" b="1" dirty="0">
                <a:solidFill>
                  <a:srgbClr val="222222"/>
                </a:solidFill>
                <a:latin typeface="Arial" panose="020B0604020202020204" pitchFamily="34" charset="0"/>
                <a:cs typeface="Arial" pitchFamily="34" charset="0"/>
              </a:rPr>
              <a:t>-</a:t>
            </a:r>
            <a:r>
              <a:rPr lang="en-US" sz="2100" b="1" dirty="0" err="1">
                <a:solidFill>
                  <a:srgbClr val="222222"/>
                </a:solidFill>
                <a:latin typeface="Arial" panose="020B0604020202020204" pitchFamily="34" charset="0"/>
                <a:cs typeface="Arial" pitchFamily="34" charset="0"/>
              </a:rPr>
              <a:t>ses</a:t>
            </a:r>
            <a:r>
              <a:rPr lang="en-US" sz="2100" dirty="0">
                <a:solidFill>
                  <a:srgbClr val="222222"/>
                </a:solidFill>
                <a:latin typeface="Arial" panose="020B0604020202020204" pitchFamily="34" charset="0"/>
                <a:cs typeface="Arial" pitchFamily="34" charset="0"/>
              </a:rPr>
              <a:t> </a:t>
            </a:r>
            <a:r>
              <a:rPr lang="en-US" sz="2100" dirty="0">
                <a:solidFill>
                  <a:srgbClr val="003399"/>
                </a:solidFill>
                <a:latin typeface="Arial" pitchFamily="34" charset="0"/>
                <a:cs typeface="Arial" pitchFamily="34" charset="0"/>
              </a:rPr>
              <a:t>(ə </a:t>
            </a:r>
            <a:r>
              <a:rPr lang="en-US" sz="2100" dirty="0" err="1">
                <a:solidFill>
                  <a:srgbClr val="003399"/>
                </a:solidFill>
                <a:latin typeface="Arial" pitchFamily="34" charset="0"/>
                <a:cs typeface="Arial" pitchFamily="34" charset="0"/>
              </a:rPr>
              <a:t>nas′tə</a:t>
            </a:r>
            <a:r>
              <a:rPr lang="en-US" sz="2100" dirty="0">
                <a:solidFill>
                  <a:srgbClr val="003399"/>
                </a:solidFill>
                <a:latin typeface="Arial" pitchFamily="34" charset="0"/>
                <a:cs typeface="Arial" pitchFamily="34" charset="0"/>
              </a:rPr>
              <a:t> </a:t>
            </a:r>
            <a:r>
              <a:rPr lang="en-US" sz="2100" dirty="0" err="1">
                <a:solidFill>
                  <a:srgbClr val="003399"/>
                </a:solidFill>
                <a:latin typeface="Arial" pitchFamily="34" charset="0"/>
                <a:cs typeface="Arial" pitchFamily="34" charset="0"/>
              </a:rPr>
              <a:t>mō</a:t>
            </a:r>
            <a:r>
              <a:rPr lang="en-US" sz="2100" b="1" dirty="0" err="1">
                <a:solidFill>
                  <a:srgbClr val="003399"/>
                </a:solidFill>
                <a:latin typeface="Arial" pitchFamily="34" charset="0"/>
                <a:cs typeface="Arial" pitchFamily="34" charset="0"/>
              </a:rPr>
              <a:t>′</a:t>
            </a:r>
            <a:r>
              <a:rPr lang="en-US" sz="2100" dirty="0" err="1">
                <a:solidFill>
                  <a:srgbClr val="003399"/>
                </a:solidFill>
                <a:latin typeface="Arial" pitchFamily="34" charset="0"/>
                <a:cs typeface="Arial" pitchFamily="34" charset="0"/>
              </a:rPr>
              <a:t>sis</a:t>
            </a:r>
            <a:r>
              <a:rPr lang="en-US" sz="2100" dirty="0">
                <a:solidFill>
                  <a:srgbClr val="003399"/>
                </a:solidFill>
                <a:latin typeface="Arial" pitchFamily="34" charset="0"/>
                <a:cs typeface="Arial" pitchFamily="34" charset="0"/>
              </a:rPr>
              <a:t>),</a:t>
            </a:r>
            <a:r>
              <a:rPr lang="en-US" sz="2100" dirty="0">
                <a:solidFill>
                  <a:srgbClr val="222222"/>
                </a:solidFill>
                <a:latin typeface="Arial" panose="020B0604020202020204" pitchFamily="34" charset="0"/>
                <a:cs typeface="Arial" pitchFamily="34" charset="0"/>
              </a:rPr>
              <a:t> </a:t>
            </a:r>
            <a:endParaRPr lang="en-US" sz="2100" dirty="0" smtClean="0">
              <a:solidFill>
                <a:srgbClr val="222222"/>
              </a:solidFill>
              <a:latin typeface="Arial" panose="020B0604020202020204" pitchFamily="34" charset="0"/>
              <a:cs typeface="Arial" pitchFamily="34" charset="0"/>
            </a:endParaRPr>
          </a:p>
          <a:p>
            <a:r>
              <a:rPr lang="en-US" sz="2100" b="1" dirty="0" smtClean="0">
                <a:solidFill>
                  <a:srgbClr val="222222"/>
                </a:solidFill>
                <a:latin typeface="Arial" panose="020B0604020202020204" pitchFamily="34" charset="0"/>
                <a:cs typeface="Arial" pitchFamily="34" charset="0"/>
              </a:rPr>
              <a:t>1. Anatomy</a:t>
            </a:r>
            <a:r>
              <a:rPr lang="en-US" sz="2100" dirty="0" smtClean="0">
                <a:solidFill>
                  <a:srgbClr val="222222"/>
                </a:solidFill>
                <a:latin typeface="Arial" panose="020B0604020202020204" pitchFamily="34" charset="0"/>
                <a:cs typeface="Arial" pitchFamily="34" charset="0"/>
              </a:rPr>
              <a:t> communication </a:t>
            </a:r>
            <a:r>
              <a:rPr lang="en-US" sz="2100" dirty="0">
                <a:solidFill>
                  <a:srgbClr val="222222"/>
                </a:solidFill>
                <a:latin typeface="Arial" panose="020B0604020202020204" pitchFamily="34" charset="0"/>
                <a:cs typeface="Arial" pitchFamily="34" charset="0"/>
              </a:rPr>
              <a:t>between blood vessels by means of collateral channels, esp. when usual routes are obstructed.</a:t>
            </a:r>
          </a:p>
          <a:p>
            <a:pPr>
              <a:buFont typeface="+mj-lt"/>
              <a:buAutoNum type="arabicPeriod" startAt="2"/>
            </a:pPr>
            <a:r>
              <a:rPr lang="en-US" sz="2100" b="1" dirty="0" smtClean="0">
                <a:solidFill>
                  <a:srgbClr val="222222"/>
                </a:solidFill>
                <a:latin typeface="Arial" panose="020B0604020202020204" pitchFamily="34" charset="0"/>
                <a:cs typeface="Arial" pitchFamily="34" charset="0"/>
              </a:rPr>
              <a:t> Biology</a:t>
            </a:r>
            <a:r>
              <a:rPr lang="en-US" sz="2100" dirty="0" smtClean="0">
                <a:solidFill>
                  <a:srgbClr val="222222"/>
                </a:solidFill>
                <a:latin typeface="Arial" panose="020B0604020202020204" pitchFamily="34" charset="0"/>
                <a:cs typeface="Arial" pitchFamily="34" charset="0"/>
              </a:rPr>
              <a:t> connection </a:t>
            </a:r>
            <a:r>
              <a:rPr lang="en-US" sz="2100" dirty="0">
                <a:solidFill>
                  <a:srgbClr val="222222"/>
                </a:solidFill>
                <a:latin typeface="Arial" panose="020B0604020202020204" pitchFamily="34" charset="0"/>
                <a:cs typeface="Arial" pitchFamily="34" charset="0"/>
              </a:rPr>
              <a:t>between parts of any branching system, as veinlets in a leaf or branches of a stream.</a:t>
            </a:r>
          </a:p>
          <a:p>
            <a:pPr>
              <a:buFont typeface="+mj-lt"/>
              <a:buAutoNum type="arabicPeriod" startAt="3"/>
            </a:pPr>
            <a:r>
              <a:rPr lang="en-US" sz="2100" b="1" dirty="0" smtClean="0">
                <a:solidFill>
                  <a:srgbClr val="222222"/>
                </a:solidFill>
                <a:latin typeface="Arial" panose="020B0604020202020204" pitchFamily="34" charset="0"/>
                <a:cs typeface="Arial" pitchFamily="34" charset="0"/>
              </a:rPr>
              <a:t> Pathology</a:t>
            </a:r>
            <a:r>
              <a:rPr lang="en-US" sz="2100" dirty="0">
                <a:solidFill>
                  <a:srgbClr val="222222"/>
                </a:solidFill>
                <a:latin typeface="Arial" panose="020B0604020202020204" pitchFamily="34" charset="0"/>
                <a:cs typeface="Arial" pitchFamily="34" charset="0"/>
              </a:rPr>
              <a:t>, </a:t>
            </a:r>
            <a:r>
              <a:rPr lang="en-US" sz="2100" b="1" dirty="0" smtClean="0">
                <a:solidFill>
                  <a:srgbClr val="222222"/>
                </a:solidFill>
                <a:latin typeface="Arial" panose="020B0604020202020204" pitchFamily="34" charset="0"/>
                <a:cs typeface="Arial" pitchFamily="34" charset="0"/>
              </a:rPr>
              <a:t>Surgery</a:t>
            </a:r>
            <a:r>
              <a:rPr lang="en-US" sz="2100" dirty="0" smtClean="0">
                <a:solidFill>
                  <a:srgbClr val="222222"/>
                </a:solidFill>
                <a:latin typeface="Arial" panose="020B0604020202020204" pitchFamily="34" charset="0"/>
                <a:cs typeface="Arial" pitchFamily="34" charset="0"/>
              </a:rPr>
              <a:t> </a:t>
            </a:r>
            <a:r>
              <a:rPr lang="en-US" sz="2100" dirty="0" smtClean="0">
                <a:solidFill>
                  <a:srgbClr val="000000"/>
                </a:solidFill>
                <a:latin typeface="Arial" panose="020B0604020202020204" pitchFamily="34" charset="0"/>
                <a:cs typeface="Arial" pitchFamily="34" charset="0"/>
              </a:rPr>
              <a:t>[</a:t>
            </a:r>
            <a:r>
              <a:rPr lang="en-US" sz="2100" i="1" dirty="0">
                <a:solidFill>
                  <a:srgbClr val="000000"/>
                </a:solidFill>
                <a:latin typeface="Arial" panose="020B0604020202020204" pitchFamily="34" charset="0"/>
                <a:cs typeface="Arial" pitchFamily="34" charset="0"/>
              </a:rPr>
              <a:t>Surg., </a:t>
            </a:r>
            <a:r>
              <a:rPr lang="en-US" sz="2100" i="1" dirty="0" err="1">
                <a:solidFill>
                  <a:srgbClr val="000000"/>
                </a:solidFill>
                <a:latin typeface="Arial" panose="020B0604020202020204" pitchFamily="34" charset="0"/>
                <a:cs typeface="Arial" pitchFamily="34" charset="0"/>
              </a:rPr>
              <a:t>Pathol</a:t>
            </a:r>
            <a:r>
              <a:rPr lang="en-US" sz="2100" i="1" dirty="0">
                <a:solidFill>
                  <a:srgbClr val="000000"/>
                </a:solidFill>
                <a:latin typeface="Arial" panose="020B0604020202020204" pitchFamily="34" charset="0"/>
                <a:cs typeface="Arial" pitchFamily="34" charset="0"/>
              </a:rPr>
              <a:t>.</a:t>
            </a:r>
            <a:r>
              <a:rPr lang="en-US" sz="2100" dirty="0">
                <a:solidFill>
                  <a:srgbClr val="000000"/>
                </a:solidFill>
                <a:latin typeface="Arial" panose="020B0604020202020204" pitchFamily="34" charset="0"/>
                <a:cs typeface="Arial" pitchFamily="34" charset="0"/>
              </a:rPr>
              <a:t>]</a:t>
            </a:r>
            <a:r>
              <a:rPr lang="en-US" sz="2100" dirty="0">
                <a:solidFill>
                  <a:srgbClr val="222222"/>
                </a:solidFill>
                <a:latin typeface="Arial" panose="020B0604020202020204" pitchFamily="34" charset="0"/>
                <a:cs typeface="Arial" pitchFamily="34" charset="0"/>
              </a:rPr>
              <a:t>a joining of or opening between two organs or spaces that normally are not connected.</a:t>
            </a:r>
          </a:p>
          <a:p>
            <a:endParaRPr lang="en-US" sz="2100" b="1" dirty="0" smtClean="0">
              <a:solidFill>
                <a:srgbClr val="222222"/>
              </a:solidFill>
              <a:latin typeface="Arial" panose="020B0604020202020204" pitchFamily="34" charset="0"/>
              <a:cs typeface="Arial" pitchFamily="34" charset="0"/>
            </a:endParaRPr>
          </a:p>
          <a:p>
            <a:r>
              <a:rPr lang="en-US" sz="2100" b="1" dirty="0" err="1" smtClean="0">
                <a:solidFill>
                  <a:srgbClr val="222222"/>
                </a:solidFill>
                <a:latin typeface="Arial" panose="020B0604020202020204" pitchFamily="34" charset="0"/>
                <a:cs typeface="Arial" pitchFamily="34" charset="0"/>
              </a:rPr>
              <a:t>a•nas•to•mot•ic</a:t>
            </a:r>
            <a:r>
              <a:rPr lang="en-US" sz="2100" dirty="0">
                <a:solidFill>
                  <a:srgbClr val="222222"/>
                </a:solidFill>
                <a:latin typeface="Arial" panose="020B0604020202020204" pitchFamily="34" charset="0"/>
                <a:cs typeface="Arial" pitchFamily="34" charset="0"/>
              </a:rPr>
              <a:t>  </a:t>
            </a:r>
            <a:r>
              <a:rPr lang="en-US" sz="2100" dirty="0">
                <a:solidFill>
                  <a:srgbClr val="003399"/>
                </a:solidFill>
                <a:latin typeface="Arial" pitchFamily="34" charset="0"/>
                <a:cs typeface="Arial" pitchFamily="34" charset="0"/>
              </a:rPr>
              <a:t>(ə </a:t>
            </a:r>
            <a:r>
              <a:rPr lang="en-US" sz="2100" dirty="0" err="1">
                <a:solidFill>
                  <a:srgbClr val="003399"/>
                </a:solidFill>
                <a:latin typeface="Arial" pitchFamily="34" charset="0"/>
                <a:cs typeface="Arial" pitchFamily="34" charset="0"/>
              </a:rPr>
              <a:t>nas′tə</a:t>
            </a:r>
            <a:r>
              <a:rPr lang="en-US" sz="2100" dirty="0">
                <a:solidFill>
                  <a:srgbClr val="003399"/>
                </a:solidFill>
                <a:latin typeface="Arial" pitchFamily="34" charset="0"/>
                <a:cs typeface="Arial" pitchFamily="34" charset="0"/>
              </a:rPr>
              <a:t> </a:t>
            </a:r>
            <a:r>
              <a:rPr lang="en-US" sz="2100" dirty="0" err="1">
                <a:solidFill>
                  <a:srgbClr val="003399"/>
                </a:solidFill>
                <a:latin typeface="Arial" pitchFamily="34" charset="0"/>
                <a:cs typeface="Arial" pitchFamily="34" charset="0"/>
              </a:rPr>
              <a:t>mō</a:t>
            </a:r>
            <a:r>
              <a:rPr lang="en-US" sz="2100" b="1" dirty="0" err="1">
                <a:solidFill>
                  <a:srgbClr val="003399"/>
                </a:solidFill>
                <a:latin typeface="Arial" pitchFamily="34" charset="0"/>
                <a:cs typeface="Arial" pitchFamily="34" charset="0"/>
              </a:rPr>
              <a:t>′</a:t>
            </a:r>
            <a:r>
              <a:rPr lang="en-US" sz="2100" dirty="0" err="1">
                <a:solidFill>
                  <a:srgbClr val="003399"/>
                </a:solidFill>
                <a:latin typeface="Arial" pitchFamily="34" charset="0"/>
                <a:cs typeface="Arial" pitchFamily="34" charset="0"/>
              </a:rPr>
              <a:t>sis</a:t>
            </a:r>
            <a:r>
              <a:rPr lang="en-US" sz="2100" dirty="0">
                <a:solidFill>
                  <a:srgbClr val="003399"/>
                </a:solidFill>
                <a:latin typeface="Arial" pitchFamily="34" charset="0"/>
                <a:cs typeface="Arial" pitchFamily="34" charset="0"/>
              </a:rPr>
              <a:t>),</a:t>
            </a:r>
            <a:r>
              <a:rPr lang="en-US" sz="2100" dirty="0">
                <a:solidFill>
                  <a:srgbClr val="222222"/>
                </a:solidFill>
                <a:latin typeface="Arial" panose="020B0604020202020204" pitchFamily="34" charset="0"/>
                <a:cs typeface="Arial" pitchFamily="34" charset="0"/>
              </a:rPr>
              <a:t> adj</a:t>
            </a:r>
            <a:r>
              <a:rPr lang="en-US" sz="2100" dirty="0" smtClean="0">
                <a:solidFill>
                  <a:srgbClr val="222222"/>
                </a:solidFill>
                <a:latin typeface="Arial" panose="020B0604020202020204" pitchFamily="34" charset="0"/>
                <a:cs typeface="Arial" pitchFamily="34" charset="0"/>
              </a:rPr>
              <a:t>.</a:t>
            </a:r>
            <a:endParaRPr lang="en-US" sz="2100" dirty="0">
              <a:solidFill>
                <a:srgbClr val="222222"/>
              </a:solidFill>
              <a:latin typeface="Arial" panose="020B0604020202020204" pitchFamily="34" charset="0"/>
              <a:cs typeface="Arial" pitchFamily="34" charset="0"/>
            </a:endParaRPr>
          </a:p>
          <a:p>
            <a:r>
              <a:rPr lang="en-US" sz="2100" dirty="0" err="1">
                <a:solidFill>
                  <a:srgbClr val="222222"/>
                </a:solidFill>
                <a:latin typeface="Arial" panose="020B0604020202020204" pitchFamily="34" charset="0"/>
                <a:cs typeface="Arial" pitchFamily="34" charset="0"/>
              </a:rPr>
              <a:t>WordReference</a:t>
            </a:r>
            <a:r>
              <a:rPr lang="en-US" sz="2100" dirty="0">
                <a:solidFill>
                  <a:srgbClr val="222222"/>
                </a:solidFill>
                <a:latin typeface="Arial" panose="020B0604020202020204" pitchFamily="34" charset="0"/>
                <a:cs typeface="Arial" pitchFamily="34" charset="0"/>
              </a:rPr>
              <a:t> Random House Unabridged Dictionary of American English © </a:t>
            </a:r>
            <a:r>
              <a:rPr lang="en-US" sz="2100" dirty="0" smtClean="0">
                <a:solidFill>
                  <a:srgbClr val="222222"/>
                </a:solidFill>
                <a:latin typeface="Arial" panose="020B0604020202020204" pitchFamily="34" charset="0"/>
                <a:cs typeface="Arial" pitchFamily="34" charset="0"/>
              </a:rPr>
              <a:t>2019</a:t>
            </a:r>
            <a:endParaRPr lang="en-US" sz="2100" b="0" i="0" dirty="0">
              <a:solidFill>
                <a:srgbClr val="222222"/>
              </a:solidFill>
              <a:effectLst/>
              <a:latin typeface="Arial" panose="020B0604020202020204" pitchFamily="34" charset="0"/>
              <a:cs typeface="Arial" pitchFamily="34" charset="0"/>
            </a:endParaRPr>
          </a:p>
        </p:txBody>
      </p:sp>
      <p:sp>
        <p:nvSpPr>
          <p:cNvPr id="5" name="Título 1"/>
          <p:cNvSpPr txBox="1">
            <a:spLocks/>
          </p:cNvSpPr>
          <p:nvPr/>
        </p:nvSpPr>
        <p:spPr>
          <a:xfrm>
            <a:off x="2072641" y="502920"/>
            <a:ext cx="9928860" cy="236497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“Enlarge the incision with a dissecting instrument and use a stapler to create the </a:t>
            </a:r>
            <a:r>
              <a:rPr lang="en-US" sz="2800" b="1" dirty="0" smtClean="0">
                <a:solidFill>
                  <a:srgbClr val="FF0000"/>
                </a:solidFill>
              </a:rPr>
              <a:t>anastomosis</a:t>
            </a:r>
            <a:r>
              <a:rPr lang="en-US" sz="2800" b="1" dirty="0" smtClean="0">
                <a:solidFill>
                  <a:schemeClr val="tx1"/>
                </a:solidFill>
              </a:rPr>
              <a:t>.”</a:t>
            </a:r>
          </a:p>
          <a:p>
            <a:r>
              <a:rPr lang="pt-BR" sz="2800" b="1" dirty="0" smtClean="0">
                <a:solidFill>
                  <a:srgbClr val="FF0000"/>
                </a:solidFill>
              </a:rPr>
              <a:t>         </a:t>
            </a:r>
            <a:r>
              <a:rPr lang="pt-BR" sz="2800" b="1" dirty="0" err="1" smtClean="0">
                <a:solidFill>
                  <a:srgbClr val="FF0000"/>
                </a:solidFill>
              </a:rPr>
              <a:t>Enlarge</a:t>
            </a:r>
            <a:r>
              <a:rPr lang="pt-BR" sz="2800" b="1" dirty="0" smtClean="0">
                <a:solidFill>
                  <a:srgbClr val="FF0000"/>
                </a:solidFill>
              </a:rPr>
              <a:t> </a:t>
            </a:r>
            <a:r>
              <a:rPr lang="pt-BR" sz="2800" b="1" dirty="0">
                <a:solidFill>
                  <a:srgbClr val="FF0000"/>
                </a:solidFill>
              </a:rPr>
              <a:t>–</a:t>
            </a:r>
            <a:r>
              <a:rPr lang="pt-BR" sz="2800" b="1" dirty="0"/>
              <a:t> </a:t>
            </a:r>
            <a:r>
              <a:rPr lang="pt-BR" sz="2800" dirty="0"/>
              <a:t>alargue, aumente</a:t>
            </a:r>
          </a:p>
          <a:p>
            <a:r>
              <a:rPr lang="pt-BR" sz="2800" b="1" dirty="0" smtClean="0">
                <a:solidFill>
                  <a:srgbClr val="FF0000"/>
                </a:solidFill>
              </a:rPr>
              <a:t>         </a:t>
            </a:r>
            <a:r>
              <a:rPr lang="pt-BR" sz="2800" b="1" dirty="0" err="1" smtClean="0">
                <a:solidFill>
                  <a:srgbClr val="FF0000"/>
                </a:solidFill>
              </a:rPr>
              <a:t>Incision</a:t>
            </a:r>
            <a:r>
              <a:rPr lang="pt-BR" sz="2800" b="1" dirty="0" smtClean="0">
                <a:solidFill>
                  <a:srgbClr val="FF0000"/>
                </a:solidFill>
              </a:rPr>
              <a:t> </a:t>
            </a:r>
            <a:r>
              <a:rPr lang="pt-BR" sz="2800" b="1" dirty="0">
                <a:solidFill>
                  <a:srgbClr val="FF0000"/>
                </a:solidFill>
              </a:rPr>
              <a:t>– </a:t>
            </a:r>
            <a:r>
              <a:rPr lang="pt-BR" sz="2800" dirty="0"/>
              <a:t>incisão (corte)</a:t>
            </a:r>
          </a:p>
          <a:p>
            <a:r>
              <a:rPr lang="pt-BR" sz="2800" b="1" dirty="0" smtClean="0">
                <a:solidFill>
                  <a:srgbClr val="FF0000"/>
                </a:solidFill>
              </a:rPr>
              <a:t>         </a:t>
            </a:r>
            <a:r>
              <a:rPr lang="pt-BR" sz="2800" b="1" dirty="0" err="1" smtClean="0">
                <a:solidFill>
                  <a:srgbClr val="FF0000"/>
                </a:solidFill>
              </a:rPr>
              <a:t>Dissecting</a:t>
            </a:r>
            <a:r>
              <a:rPr lang="pt-BR" sz="2800" b="1" dirty="0" smtClean="0">
                <a:solidFill>
                  <a:srgbClr val="FF0000"/>
                </a:solidFill>
              </a:rPr>
              <a:t> </a:t>
            </a:r>
            <a:r>
              <a:rPr lang="pt-BR" sz="2800" b="1" dirty="0" err="1">
                <a:solidFill>
                  <a:srgbClr val="FF0000"/>
                </a:solidFill>
              </a:rPr>
              <a:t>instrument</a:t>
            </a:r>
            <a:r>
              <a:rPr lang="pt-BR" sz="2800" b="1" dirty="0">
                <a:solidFill>
                  <a:srgbClr val="FF0000"/>
                </a:solidFill>
              </a:rPr>
              <a:t> – </a:t>
            </a:r>
            <a:r>
              <a:rPr lang="pt-BR" sz="2800" dirty="0"/>
              <a:t>instrumento esterilizado</a:t>
            </a:r>
          </a:p>
          <a:p>
            <a:r>
              <a:rPr lang="pt-BR" sz="2800" b="1" dirty="0" smtClean="0">
                <a:solidFill>
                  <a:srgbClr val="FF0000"/>
                </a:solidFill>
              </a:rPr>
              <a:t>         </a:t>
            </a:r>
            <a:r>
              <a:rPr lang="pt-BR" sz="2800" b="1" dirty="0" err="1" smtClean="0">
                <a:solidFill>
                  <a:srgbClr val="FF0000"/>
                </a:solidFill>
              </a:rPr>
              <a:t>Stapler</a:t>
            </a:r>
            <a:r>
              <a:rPr lang="pt-BR" sz="2800" b="1" dirty="0" smtClean="0">
                <a:solidFill>
                  <a:srgbClr val="FF0000"/>
                </a:solidFill>
              </a:rPr>
              <a:t> </a:t>
            </a:r>
            <a:r>
              <a:rPr lang="pt-BR" sz="2800" b="1" dirty="0">
                <a:solidFill>
                  <a:srgbClr val="FF0000"/>
                </a:solidFill>
              </a:rPr>
              <a:t>–</a:t>
            </a:r>
            <a:r>
              <a:rPr lang="pt-BR" sz="2800" b="1" dirty="0"/>
              <a:t> </a:t>
            </a:r>
            <a:r>
              <a:rPr lang="pt-BR" sz="2800" dirty="0" smtClean="0"/>
              <a:t>grampeador</a:t>
            </a:r>
            <a:endParaRPr lang="pt-BR" sz="28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551970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anastom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30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692125" y="0"/>
            <a:ext cx="471175" cy="6863169"/>
          </a:xfrm>
        </p:spPr>
        <p:txBody>
          <a:bodyPr>
            <a:noAutofit/>
          </a:bodyPr>
          <a:lstStyle/>
          <a:p>
            <a:pPr algn="ctr"/>
            <a:r>
              <a:rPr lang="pt-BR" sz="4000" b="1" dirty="0" err="1" smtClean="0">
                <a:solidFill>
                  <a:srgbClr val="00B050"/>
                </a:solidFill>
                <a:effectLst>
                  <a:outerShdw blurRad="38100" dist="38100" dir="2700000" algn="tl">
                    <a:srgbClr val="000000">
                      <a:alpha val="43137"/>
                    </a:srgbClr>
                  </a:outerShdw>
                </a:effectLst>
              </a:rPr>
              <a:t>Anastomosis</a:t>
            </a:r>
            <a:r>
              <a:rPr lang="pt-BR" sz="4000" b="1" dirty="0" smtClean="0">
                <a:solidFill>
                  <a:srgbClr val="00B050"/>
                </a:solidFill>
                <a:effectLst>
                  <a:outerShdw blurRad="38100" dist="38100" dir="2700000" algn="tl">
                    <a:srgbClr val="000000">
                      <a:alpha val="43137"/>
                    </a:srgbClr>
                  </a:outerShdw>
                </a:effectLst>
              </a:rPr>
              <a:t> </a:t>
            </a:r>
            <a:endParaRPr lang="pt-BR" sz="4000" b="1" dirty="0">
              <a:solidFill>
                <a:srgbClr val="00B050"/>
              </a:solidFill>
              <a:effectLst>
                <a:outerShdw blurRad="38100" dist="38100" dir="2700000" algn="tl">
                  <a:srgbClr val="000000">
                    <a:alpha val="43137"/>
                  </a:srgbClr>
                </a:outerShdw>
              </a:effectLst>
            </a:endParaRPr>
          </a:p>
        </p:txBody>
      </p:sp>
      <p:sp>
        <p:nvSpPr>
          <p:cNvPr id="5" name="Título 1"/>
          <p:cNvSpPr txBox="1">
            <a:spLocks/>
          </p:cNvSpPr>
          <p:nvPr/>
        </p:nvSpPr>
        <p:spPr>
          <a:xfrm>
            <a:off x="8634133" y="2127327"/>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Stomach</a:t>
            </a:r>
            <a:endParaRPr lang="pt-BR" sz="3000" b="1" dirty="0">
              <a:effectLst>
                <a:outerShdw blurRad="38100" dist="38100" dir="2700000" algn="tl">
                  <a:srgbClr val="000000">
                    <a:alpha val="43137"/>
                  </a:srgbClr>
                </a:outerShdw>
              </a:effectLst>
            </a:endParaRPr>
          </a:p>
        </p:txBody>
      </p:sp>
      <p:sp>
        <p:nvSpPr>
          <p:cNvPr id="6" name="Título 1"/>
          <p:cNvSpPr txBox="1">
            <a:spLocks/>
          </p:cNvSpPr>
          <p:nvPr/>
        </p:nvSpPr>
        <p:spPr>
          <a:xfrm>
            <a:off x="124402" y="488699"/>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Liver</a:t>
            </a:r>
            <a:endParaRPr lang="pt-BR" sz="3000" b="1" dirty="0">
              <a:effectLst>
                <a:outerShdw blurRad="38100" dist="38100" dir="2700000" algn="tl">
                  <a:srgbClr val="000000">
                    <a:alpha val="43137"/>
                  </a:srgbClr>
                </a:outerShdw>
              </a:effectLst>
            </a:endParaRPr>
          </a:p>
        </p:txBody>
      </p:sp>
      <p:sp>
        <p:nvSpPr>
          <p:cNvPr id="7" name="Título 1"/>
          <p:cNvSpPr txBox="1">
            <a:spLocks/>
          </p:cNvSpPr>
          <p:nvPr/>
        </p:nvSpPr>
        <p:spPr>
          <a:xfrm>
            <a:off x="55817" y="2827374"/>
            <a:ext cx="2580698" cy="79911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Gall</a:t>
            </a:r>
            <a:r>
              <a:rPr lang="pt-BR" sz="3000" b="1" dirty="0" smtClean="0">
                <a:effectLst>
                  <a:outerShdw blurRad="38100" dist="38100" dir="2700000" algn="tl">
                    <a:srgbClr val="000000">
                      <a:alpha val="43137"/>
                    </a:srgbClr>
                  </a:outerShdw>
                </a:effectLst>
              </a:rPr>
              <a:t> </a:t>
            </a:r>
            <a:r>
              <a:rPr lang="pt-BR" sz="3000" b="1" dirty="0" err="1" smtClean="0">
                <a:effectLst>
                  <a:outerShdw blurRad="38100" dist="38100" dir="2700000" algn="tl">
                    <a:srgbClr val="000000">
                      <a:alpha val="43137"/>
                    </a:srgbClr>
                  </a:outerShdw>
                </a:effectLst>
              </a:rPr>
              <a:t>bladder</a:t>
            </a:r>
            <a:endParaRPr lang="pt-BR" sz="3000" b="1" dirty="0">
              <a:effectLst>
                <a:outerShdw blurRad="38100" dist="38100" dir="2700000" algn="tl">
                  <a:srgbClr val="000000">
                    <a:alpha val="43137"/>
                  </a:srgbClr>
                </a:outerShdw>
              </a:effectLst>
            </a:endParaRPr>
          </a:p>
        </p:txBody>
      </p:sp>
      <p:sp>
        <p:nvSpPr>
          <p:cNvPr id="8" name="Título 1"/>
          <p:cNvSpPr txBox="1">
            <a:spLocks/>
          </p:cNvSpPr>
          <p:nvPr/>
        </p:nvSpPr>
        <p:spPr>
          <a:xfrm>
            <a:off x="4372652" y="2915534"/>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Pancreas</a:t>
            </a:r>
            <a:endParaRPr lang="pt-BR" sz="3000" b="1" dirty="0">
              <a:effectLst>
                <a:outerShdw blurRad="38100" dist="38100" dir="2700000" algn="tl">
                  <a:srgbClr val="000000">
                    <a:alpha val="43137"/>
                  </a:srgbClr>
                </a:outerShdw>
              </a:effectLst>
            </a:endParaRPr>
          </a:p>
        </p:txBody>
      </p:sp>
      <p:sp>
        <p:nvSpPr>
          <p:cNvPr id="9" name="Título 1"/>
          <p:cNvSpPr txBox="1">
            <a:spLocks/>
          </p:cNvSpPr>
          <p:nvPr/>
        </p:nvSpPr>
        <p:spPr>
          <a:xfrm>
            <a:off x="5615141" y="6420382"/>
            <a:ext cx="3018992" cy="120091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Small</a:t>
            </a:r>
            <a:r>
              <a:rPr lang="pt-BR" sz="3000" b="1" dirty="0" smtClean="0">
                <a:effectLst>
                  <a:outerShdw blurRad="38100" dist="38100" dir="2700000" algn="tl">
                    <a:srgbClr val="000000">
                      <a:alpha val="43137"/>
                    </a:srgbClr>
                  </a:outerShdw>
                </a:effectLst>
              </a:rPr>
              <a:t> intestine</a:t>
            </a:r>
            <a:endParaRPr lang="pt-BR" sz="3000" b="1" dirty="0">
              <a:effectLst>
                <a:outerShdw blurRad="38100" dist="38100" dir="2700000" algn="tl">
                  <a:srgbClr val="000000">
                    <a:alpha val="43137"/>
                  </a:srgbClr>
                </a:outerShdw>
              </a:effectLst>
            </a:endParaRPr>
          </a:p>
        </p:txBody>
      </p:sp>
      <p:sp>
        <p:nvSpPr>
          <p:cNvPr id="10" name="Título 1"/>
          <p:cNvSpPr txBox="1">
            <a:spLocks/>
          </p:cNvSpPr>
          <p:nvPr/>
        </p:nvSpPr>
        <p:spPr>
          <a:xfrm>
            <a:off x="7948862" y="123670"/>
            <a:ext cx="2245150" cy="62279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000" b="1" dirty="0" err="1" smtClean="0">
                <a:effectLst>
                  <a:outerShdw blurRad="38100" dist="38100" dir="2700000" algn="tl">
                    <a:srgbClr val="000000">
                      <a:alpha val="43137"/>
                    </a:srgbClr>
                  </a:outerShdw>
                </a:effectLst>
              </a:rPr>
              <a:t>Esophagus</a:t>
            </a:r>
            <a:endParaRPr lang="pt-BR" sz="3000" b="1" dirty="0">
              <a:effectLst>
                <a:outerShdw blurRad="38100" dist="38100" dir="2700000" algn="tl">
                  <a:srgbClr val="000000">
                    <a:alpha val="43137"/>
                  </a:srgbClr>
                </a:outerShdw>
              </a:effectLst>
            </a:endParaRPr>
          </a:p>
        </p:txBody>
      </p:sp>
      <p:cxnSp>
        <p:nvCxnSpPr>
          <p:cNvPr id="11" name="Conector de seta reta 10"/>
          <p:cNvCxnSpPr/>
          <p:nvPr/>
        </p:nvCxnSpPr>
        <p:spPr>
          <a:xfrm flipV="1">
            <a:off x="5471937" y="2915534"/>
            <a:ext cx="1145865" cy="967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ector de seta reta 14"/>
          <p:cNvCxnSpPr/>
          <p:nvPr/>
        </p:nvCxnSpPr>
        <p:spPr>
          <a:xfrm flipV="1">
            <a:off x="1167628" y="2384278"/>
            <a:ext cx="586745" cy="5312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Conector de seta reta 18"/>
          <p:cNvCxnSpPr/>
          <p:nvPr/>
        </p:nvCxnSpPr>
        <p:spPr>
          <a:xfrm>
            <a:off x="782592" y="999780"/>
            <a:ext cx="770072" cy="8365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ector de seta reta 20"/>
          <p:cNvCxnSpPr/>
          <p:nvPr/>
        </p:nvCxnSpPr>
        <p:spPr>
          <a:xfrm flipH="1" flipV="1">
            <a:off x="7220157" y="288328"/>
            <a:ext cx="807424" cy="1467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ector de seta reta 25"/>
          <p:cNvCxnSpPr/>
          <p:nvPr/>
        </p:nvCxnSpPr>
        <p:spPr>
          <a:xfrm flipH="1" flipV="1">
            <a:off x="8321177" y="1980587"/>
            <a:ext cx="1203092" cy="2416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Conector de seta reta 29"/>
          <p:cNvCxnSpPr/>
          <p:nvPr/>
        </p:nvCxnSpPr>
        <p:spPr>
          <a:xfrm flipV="1">
            <a:off x="6324429" y="5839691"/>
            <a:ext cx="440053" cy="6825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5225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907" y="1199214"/>
            <a:ext cx="6698941" cy="5528426"/>
          </a:xfrm>
          <a:prstGeom prst="rect">
            <a:avLst/>
          </a:prstGeom>
        </p:spPr>
      </p:pic>
      <p:sp>
        <p:nvSpPr>
          <p:cNvPr id="6" name="Retângulo 5"/>
          <p:cNvSpPr/>
          <p:nvPr/>
        </p:nvSpPr>
        <p:spPr>
          <a:xfrm>
            <a:off x="2222137" y="353830"/>
            <a:ext cx="4040124" cy="6247864"/>
          </a:xfrm>
          <a:prstGeom prst="rect">
            <a:avLst/>
          </a:prstGeom>
        </p:spPr>
        <p:txBody>
          <a:bodyPr wrap="square">
            <a:spAutoFit/>
          </a:bodyPr>
          <a:lstStyle/>
          <a:p>
            <a:pPr marL="571500" indent="-571500">
              <a:buFont typeface="Wingdings" panose="05000000000000000000" pitchFamily="2" charset="2"/>
              <a:buChar char="ü"/>
            </a:pPr>
            <a:r>
              <a:rPr lang="pt-BR" sz="4000" b="1" dirty="0">
                <a:solidFill>
                  <a:srgbClr val="FF0000"/>
                </a:solidFill>
                <a:effectLst>
                  <a:outerShdw blurRad="38100" dist="38100" dir="2700000" algn="tl">
                    <a:srgbClr val="000000">
                      <a:alpha val="43137"/>
                    </a:srgbClr>
                  </a:outerShdw>
                </a:effectLst>
                <a:latin typeface="Berlin Sans FB Demi" panose="020E0802020502020306" pitchFamily="34" charset="0"/>
              </a:rPr>
              <a:t>Self-</a:t>
            </a:r>
            <a:r>
              <a:rPr lang="pt-BR" sz="4000" b="1" dirty="0" err="1">
                <a:solidFill>
                  <a:srgbClr val="FF0000"/>
                </a:solidFill>
                <a:effectLst>
                  <a:outerShdw blurRad="38100" dist="38100" dir="2700000" algn="tl">
                    <a:srgbClr val="000000">
                      <a:alpha val="43137"/>
                    </a:srgbClr>
                  </a:outerShdw>
                </a:effectLst>
                <a:latin typeface="Berlin Sans FB Demi" panose="020E0802020502020306" pitchFamily="34" charset="0"/>
              </a:rPr>
              <a:t>study</a:t>
            </a:r>
            <a:endParaRPr lang="pt-BR" sz="40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Sites</a:t>
            </a: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Applications</a:t>
            </a:r>
            <a:r>
              <a:rPr lang="pt-BR" sz="4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Videos</a:t>
            </a:r>
            <a:r>
              <a:rPr lang="pt-BR" sz="4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Songs</a:t>
            </a:r>
            <a:endParaRPr lang="pt-BR" sz="4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Games</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Grammar</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rPr>
              <a:t>Reading</a:t>
            </a:r>
          </a:p>
          <a:p>
            <a:pPr marL="571500" indent="-571500">
              <a:buFont typeface="Wingdings" panose="05000000000000000000" pitchFamily="2" charset="2"/>
              <a:buChar char="ü"/>
            </a:pPr>
            <a:r>
              <a:rPr lang="pt-BR" sz="4000" b="1" dirty="0" err="1">
                <a:solidFill>
                  <a:srgbClr val="7030A0"/>
                </a:solidFill>
                <a:effectLst>
                  <a:outerShdw blurRad="38100" dist="38100" dir="2700000" algn="tl">
                    <a:srgbClr val="000000">
                      <a:alpha val="43137"/>
                    </a:srgbClr>
                  </a:outerShdw>
                </a:effectLst>
                <a:latin typeface="Berlin Sans FB Demi" panose="020E0802020502020306" pitchFamily="34" charset="0"/>
              </a:rPr>
              <a:t>Writing</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a:p>
            <a:pPr marL="571500" indent="-571500">
              <a:buFont typeface="Wingdings" panose="05000000000000000000" pitchFamily="2" charset="2"/>
              <a:buChar char="ü"/>
            </a:pPr>
            <a:r>
              <a:rPr lang="pt-BR" sz="4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Speaking</a:t>
            </a:r>
            <a:endParaRPr lang="pt-BR" sz="4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Retângulo 3"/>
          <p:cNvSpPr/>
          <p:nvPr/>
        </p:nvSpPr>
        <p:spPr>
          <a:xfrm>
            <a:off x="5998843" y="211494"/>
            <a:ext cx="5687776" cy="861774"/>
          </a:xfrm>
          <a:prstGeom prst="rect">
            <a:avLst/>
          </a:prstGeom>
        </p:spPr>
        <p:txBody>
          <a:bodyPr wrap="none">
            <a:spAutoFit/>
          </a:bodyPr>
          <a:lstStyle/>
          <a:p>
            <a:r>
              <a:rPr lang="pt-BR" sz="5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Learning </a:t>
            </a:r>
            <a:r>
              <a:rPr lang="pt-BR" sz="50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Strategies</a:t>
            </a:r>
            <a:endParaRPr lang="pt-BR" sz="50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8" y="0"/>
            <a:ext cx="1866614" cy="2737594"/>
          </a:xfrm>
          <a:prstGeom prst="rect">
            <a:avLst/>
          </a:prstGeom>
        </p:spPr>
      </p:pic>
    </p:spTree>
    <p:extLst>
      <p:ext uri="{BB962C8B-B14F-4D97-AF65-F5344CB8AC3E}">
        <p14:creationId xmlns:p14="http://schemas.microsoft.com/office/powerpoint/2010/main" val="4205916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2164080" y="243840"/>
            <a:ext cx="9635490" cy="618120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solidFill>
                  <a:schemeClr val="tx1"/>
                </a:solidFill>
              </a:rPr>
              <a:t>“</a:t>
            </a:r>
            <a:r>
              <a:rPr lang="pt-BR" sz="2800" b="1" dirty="0" err="1">
                <a:solidFill>
                  <a:schemeClr val="tx1"/>
                </a:solidFill>
              </a:rPr>
              <a:t>I’ve</a:t>
            </a:r>
            <a:r>
              <a:rPr lang="pt-BR" sz="2800" b="1" dirty="0">
                <a:solidFill>
                  <a:schemeClr val="tx1"/>
                </a:solidFill>
              </a:rPr>
              <a:t> </a:t>
            </a:r>
            <a:r>
              <a:rPr lang="pt-BR" sz="2800" b="1" dirty="0" err="1">
                <a:solidFill>
                  <a:schemeClr val="tx1"/>
                </a:solidFill>
              </a:rPr>
              <a:t>got</a:t>
            </a:r>
            <a:r>
              <a:rPr lang="pt-BR" sz="2800" b="1" dirty="0">
                <a:solidFill>
                  <a:schemeClr val="tx1"/>
                </a:solidFill>
              </a:rPr>
              <a:t> a </a:t>
            </a:r>
            <a:r>
              <a:rPr lang="pt-BR" sz="2800" b="1" dirty="0" err="1">
                <a:solidFill>
                  <a:schemeClr val="tx1"/>
                </a:solidFill>
              </a:rPr>
              <a:t>post-op</a:t>
            </a:r>
            <a:r>
              <a:rPr lang="pt-BR" sz="2800" b="1" dirty="0">
                <a:solidFill>
                  <a:schemeClr val="tx1"/>
                </a:solidFill>
              </a:rPr>
              <a:t> </a:t>
            </a:r>
            <a:r>
              <a:rPr lang="pt-BR" sz="2800" b="1" dirty="0" err="1">
                <a:solidFill>
                  <a:schemeClr val="tx1"/>
                </a:solidFill>
              </a:rPr>
              <a:t>ortho</a:t>
            </a:r>
            <a:r>
              <a:rPr lang="pt-BR" sz="2800" b="1" dirty="0">
                <a:solidFill>
                  <a:schemeClr val="tx1"/>
                </a:solidFill>
              </a:rPr>
              <a:t> </a:t>
            </a:r>
            <a:r>
              <a:rPr lang="pt-BR" sz="2800" b="1" dirty="0" err="1">
                <a:solidFill>
                  <a:schemeClr val="tx1"/>
                </a:solidFill>
              </a:rPr>
              <a:t>patient</a:t>
            </a:r>
            <a:r>
              <a:rPr lang="pt-BR" sz="2800" b="1" dirty="0">
                <a:solidFill>
                  <a:schemeClr val="tx1"/>
                </a:solidFill>
              </a:rPr>
              <a:t> </a:t>
            </a:r>
            <a:r>
              <a:rPr lang="pt-BR" sz="2800" b="1" dirty="0" err="1">
                <a:solidFill>
                  <a:schemeClr val="tx1"/>
                </a:solidFill>
              </a:rPr>
              <a:t>on</a:t>
            </a:r>
            <a:r>
              <a:rPr lang="pt-BR" sz="2800" b="1" dirty="0">
                <a:solidFill>
                  <a:schemeClr val="tx1"/>
                </a:solidFill>
              </a:rPr>
              <a:t> </a:t>
            </a:r>
            <a:r>
              <a:rPr lang="pt-BR" sz="2800" b="1" dirty="0">
                <a:solidFill>
                  <a:srgbClr val="FF0000"/>
                </a:solidFill>
              </a:rPr>
              <a:t>DVT </a:t>
            </a:r>
            <a:r>
              <a:rPr lang="pt-BR" sz="2800" b="1" dirty="0" err="1">
                <a:solidFill>
                  <a:srgbClr val="FF0000"/>
                </a:solidFill>
              </a:rPr>
              <a:t>prophylaxis</a:t>
            </a:r>
            <a:r>
              <a:rPr lang="pt-BR" sz="2800" b="1" dirty="0">
                <a:solidFill>
                  <a:srgbClr val="FF0000"/>
                </a:solidFill>
              </a:rPr>
              <a:t> </a:t>
            </a:r>
            <a:r>
              <a:rPr lang="pt-BR" sz="2800" b="1" dirty="0" err="1">
                <a:solidFill>
                  <a:schemeClr val="tx1"/>
                </a:solidFill>
              </a:rPr>
              <a:t>with</a:t>
            </a:r>
            <a:r>
              <a:rPr lang="pt-BR" sz="2800" b="1" dirty="0">
                <a:solidFill>
                  <a:schemeClr val="tx1"/>
                </a:solidFill>
              </a:rPr>
              <a:t> a </a:t>
            </a:r>
            <a:r>
              <a:rPr lang="pt-BR" sz="2800" b="1" dirty="0" err="1">
                <a:solidFill>
                  <a:srgbClr val="FF0000"/>
                </a:solidFill>
              </a:rPr>
              <a:t>subdural</a:t>
            </a:r>
            <a:r>
              <a:rPr lang="pt-BR" sz="2800" b="1" dirty="0">
                <a:solidFill>
                  <a:srgbClr val="FF0000"/>
                </a:solidFill>
              </a:rPr>
              <a:t> </a:t>
            </a:r>
            <a:r>
              <a:rPr lang="pt-BR" sz="2800" b="1" dirty="0">
                <a:solidFill>
                  <a:schemeClr val="tx1"/>
                </a:solidFill>
              </a:rPr>
              <a:t>hematoma. Derek, </a:t>
            </a:r>
            <a:r>
              <a:rPr lang="pt-BR" sz="2800" b="1" dirty="0" err="1">
                <a:solidFill>
                  <a:schemeClr val="tx1"/>
                </a:solidFill>
              </a:rPr>
              <a:t>she’s</a:t>
            </a:r>
            <a:r>
              <a:rPr lang="pt-BR" sz="2800" b="1" dirty="0">
                <a:solidFill>
                  <a:schemeClr val="tx1"/>
                </a:solidFill>
              </a:rPr>
              <a:t> </a:t>
            </a:r>
            <a:r>
              <a:rPr lang="pt-BR" sz="2800" b="1" dirty="0" err="1">
                <a:solidFill>
                  <a:schemeClr val="tx1"/>
                </a:solidFill>
              </a:rPr>
              <a:t>got</a:t>
            </a:r>
            <a:r>
              <a:rPr lang="pt-BR" sz="2800" b="1" dirty="0">
                <a:solidFill>
                  <a:schemeClr val="tx1"/>
                </a:solidFill>
              </a:rPr>
              <a:t> a </a:t>
            </a:r>
            <a:r>
              <a:rPr lang="pt-BR" sz="2800" b="1" dirty="0" err="1">
                <a:solidFill>
                  <a:schemeClr val="tx1"/>
                </a:solidFill>
              </a:rPr>
              <a:t>blown</a:t>
            </a:r>
            <a:r>
              <a:rPr lang="pt-BR" sz="2800" b="1" dirty="0">
                <a:solidFill>
                  <a:schemeClr val="tx1"/>
                </a:solidFill>
              </a:rPr>
              <a:t> </a:t>
            </a:r>
            <a:r>
              <a:rPr lang="pt-BR" sz="2800" b="1" dirty="0" err="1">
                <a:solidFill>
                  <a:schemeClr val="tx1"/>
                </a:solidFill>
              </a:rPr>
              <a:t>pupil</a:t>
            </a:r>
            <a:r>
              <a:rPr lang="pt-BR" sz="2800" b="1" dirty="0" smtClean="0">
                <a:solidFill>
                  <a:schemeClr val="tx1"/>
                </a:solidFill>
              </a:rPr>
              <a:t>.”</a:t>
            </a:r>
          </a:p>
          <a:p>
            <a:endParaRPr lang="pt-BR" sz="2800" dirty="0"/>
          </a:p>
          <a:p>
            <a:r>
              <a:rPr lang="pt-BR" sz="2800" b="1" dirty="0" err="1" smtClean="0"/>
              <a:t>I’ve</a:t>
            </a:r>
            <a:r>
              <a:rPr lang="pt-BR" sz="2800" b="1" dirty="0" smtClean="0"/>
              <a:t> </a:t>
            </a:r>
            <a:r>
              <a:rPr lang="pt-BR" sz="2800" b="1" dirty="0" err="1" smtClean="0"/>
              <a:t>got</a:t>
            </a:r>
            <a:r>
              <a:rPr lang="pt-BR" sz="2800" b="1" dirty="0" smtClean="0"/>
              <a:t> a – </a:t>
            </a:r>
            <a:r>
              <a:rPr lang="pt-BR" sz="2800" dirty="0" smtClean="0"/>
              <a:t>eu tenho um</a:t>
            </a:r>
          </a:p>
          <a:p>
            <a:r>
              <a:rPr lang="pt-BR" sz="2800" b="1" dirty="0" err="1" smtClean="0"/>
              <a:t>Post-op</a:t>
            </a:r>
            <a:r>
              <a:rPr lang="pt-BR" sz="2800" b="1" dirty="0" smtClean="0"/>
              <a:t> </a:t>
            </a:r>
            <a:r>
              <a:rPr lang="pt-BR" sz="2800" b="1" dirty="0" err="1" smtClean="0"/>
              <a:t>ortho</a:t>
            </a:r>
            <a:r>
              <a:rPr lang="pt-BR" sz="2800" b="1" dirty="0" smtClean="0"/>
              <a:t> – </a:t>
            </a:r>
            <a:r>
              <a:rPr lang="pt-BR" sz="2800" dirty="0" smtClean="0"/>
              <a:t>post-</a:t>
            </a:r>
            <a:r>
              <a:rPr lang="pt-BR" sz="2800" dirty="0" err="1" smtClean="0"/>
              <a:t>operation</a:t>
            </a:r>
            <a:r>
              <a:rPr lang="pt-BR" sz="2800" dirty="0" smtClean="0"/>
              <a:t> </a:t>
            </a:r>
            <a:r>
              <a:rPr lang="pt-BR" sz="2800" dirty="0" err="1" smtClean="0"/>
              <a:t>orthopedic</a:t>
            </a:r>
            <a:r>
              <a:rPr lang="pt-BR" sz="2800" dirty="0" smtClean="0"/>
              <a:t> (</a:t>
            </a:r>
            <a:r>
              <a:rPr lang="pt-BR" sz="2800" dirty="0" err="1" smtClean="0"/>
              <a:t>orthopaedic</a:t>
            </a:r>
            <a:r>
              <a:rPr lang="pt-BR" sz="2800" dirty="0" smtClean="0"/>
              <a:t> - UK)</a:t>
            </a:r>
          </a:p>
          <a:p>
            <a:r>
              <a:rPr lang="pt-BR" sz="2800" b="1" dirty="0" err="1" smtClean="0"/>
              <a:t>Prophylaxis</a:t>
            </a:r>
            <a:r>
              <a:rPr lang="pt-BR" sz="2800" b="1" dirty="0" smtClean="0"/>
              <a:t> – </a:t>
            </a:r>
            <a:r>
              <a:rPr lang="pt-BR" sz="2800" dirty="0" smtClean="0"/>
              <a:t>profilaxia </a:t>
            </a:r>
            <a:r>
              <a:rPr lang="pt-BR" sz="2800" dirty="0"/>
              <a:t>(medidas adequadas para prevenir ou evitar doenças)</a:t>
            </a:r>
          </a:p>
          <a:p>
            <a:r>
              <a:rPr lang="pt-BR" sz="2800" b="1" dirty="0" err="1" smtClean="0"/>
              <a:t>Subdural</a:t>
            </a:r>
            <a:r>
              <a:rPr lang="pt-BR" sz="2800" b="1" dirty="0"/>
              <a:t> – </a:t>
            </a:r>
            <a:r>
              <a:rPr lang="en-US" sz="2800" dirty="0" smtClean="0"/>
              <a:t>between </a:t>
            </a:r>
            <a:r>
              <a:rPr lang="en-US" sz="2800" dirty="0"/>
              <a:t>the dura mater and the arachnoid: </a:t>
            </a:r>
            <a:r>
              <a:rPr lang="en-US" sz="2800" i="1" dirty="0"/>
              <a:t>subdural </a:t>
            </a:r>
            <a:r>
              <a:rPr lang="en-US" sz="2800" i="1" dirty="0" err="1" smtClean="0"/>
              <a:t>haematoma</a:t>
            </a:r>
            <a:endParaRPr lang="en-US" sz="2800" i="1" dirty="0" smtClean="0"/>
          </a:p>
          <a:p>
            <a:r>
              <a:rPr lang="en-US" sz="2800" b="1" dirty="0" smtClean="0"/>
              <a:t>DVT Prophylaxis</a:t>
            </a:r>
            <a:r>
              <a:rPr lang="pt-BR" sz="2800" b="1" dirty="0"/>
              <a:t> – </a:t>
            </a:r>
            <a:r>
              <a:rPr lang="pt-BR" sz="2800" dirty="0" err="1" smtClean="0"/>
              <a:t>Deep</a:t>
            </a:r>
            <a:r>
              <a:rPr lang="pt-BR" sz="2800" dirty="0" smtClean="0"/>
              <a:t> </a:t>
            </a:r>
            <a:r>
              <a:rPr lang="pt-BR" sz="2800" dirty="0" err="1"/>
              <a:t>venous</a:t>
            </a:r>
            <a:r>
              <a:rPr lang="pt-BR" sz="2800" dirty="0"/>
              <a:t> </a:t>
            </a:r>
            <a:r>
              <a:rPr lang="pt-BR" sz="2800" dirty="0" err="1" smtClean="0"/>
              <a:t>thrombosis</a:t>
            </a:r>
            <a:r>
              <a:rPr lang="pt-BR" sz="2800" dirty="0" smtClean="0"/>
              <a:t> (</a:t>
            </a:r>
            <a:r>
              <a:rPr lang="pt-BR" sz="2800" dirty="0"/>
              <a:t>Profilaxia da trombose venosa </a:t>
            </a:r>
            <a:r>
              <a:rPr lang="pt-BR" sz="2800" dirty="0" smtClean="0"/>
              <a:t>profunda)</a:t>
            </a:r>
            <a:endParaRPr lang="en-US" sz="2800" i="1" dirty="0" smtClean="0"/>
          </a:p>
          <a:p>
            <a:r>
              <a:rPr lang="pt-BR" sz="2800" b="1" dirty="0" err="1" smtClean="0"/>
              <a:t>Blown</a:t>
            </a:r>
            <a:r>
              <a:rPr lang="pt-BR" sz="2800" b="1" dirty="0" smtClean="0"/>
              <a:t> </a:t>
            </a:r>
            <a:r>
              <a:rPr lang="pt-BR" sz="2800" b="1" dirty="0" err="1" smtClean="0"/>
              <a:t>pupil</a:t>
            </a:r>
            <a:r>
              <a:rPr lang="pt-BR" sz="2800" b="1" dirty="0" smtClean="0"/>
              <a:t> – </a:t>
            </a:r>
            <a:r>
              <a:rPr lang="pt-BR" sz="2800" dirty="0" smtClean="0"/>
              <a:t>pupila dilatada. </a:t>
            </a:r>
            <a:endParaRPr lang="pt-BR" sz="28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111087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subdural hemat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36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8"/>
            <a:ext cx="4617943" cy="3896591"/>
          </a:xfrm>
          <a:prstGeom prst="rect">
            <a:avLst/>
          </a:prstGeom>
        </p:spPr>
      </p:pic>
      <p:sp>
        <p:nvSpPr>
          <p:cNvPr id="4" name="Retângulo 3"/>
          <p:cNvSpPr/>
          <p:nvPr/>
        </p:nvSpPr>
        <p:spPr>
          <a:xfrm>
            <a:off x="4579843" y="2456043"/>
            <a:ext cx="6469157" cy="3539430"/>
          </a:xfrm>
          <a:prstGeom prst="rect">
            <a:avLst/>
          </a:prstGeom>
        </p:spPr>
        <p:txBody>
          <a:bodyPr wrap="square">
            <a:spAutoFit/>
          </a:bodyPr>
          <a:lstStyle/>
          <a:p>
            <a:pPr marL="457200" indent="-457200">
              <a:buFont typeface="Wingdings" pitchFamily="2" charset="2"/>
              <a:buChar char="ü"/>
            </a:pPr>
            <a:r>
              <a:rPr lang="en-US" sz="2800" dirty="0" err="1" smtClean="0"/>
              <a:t>Formule</a:t>
            </a:r>
            <a:r>
              <a:rPr lang="en-US" sz="2800" dirty="0" smtClean="0"/>
              <a:t> </a:t>
            </a:r>
            <a:r>
              <a:rPr lang="en-US" sz="2800" dirty="0" err="1" smtClean="0"/>
              <a:t>seu</a:t>
            </a:r>
            <a:r>
              <a:rPr lang="en-US" sz="2800" dirty="0" smtClean="0"/>
              <a:t> </a:t>
            </a:r>
            <a:r>
              <a:rPr lang="en-US" sz="2800" dirty="0" err="1" smtClean="0"/>
              <a:t>plano</a:t>
            </a:r>
            <a:r>
              <a:rPr lang="en-US" sz="2800" dirty="0" smtClean="0"/>
              <a:t> de </a:t>
            </a:r>
            <a:r>
              <a:rPr lang="en-US" sz="2800" dirty="0" err="1" smtClean="0"/>
              <a:t>estudos</a:t>
            </a:r>
            <a:r>
              <a:rPr lang="en-US" sz="2800" dirty="0" smtClean="0"/>
              <a:t> </a:t>
            </a:r>
            <a:r>
              <a:rPr lang="en-US" sz="2800" dirty="0" err="1" smtClean="0"/>
              <a:t>por</a:t>
            </a:r>
            <a:r>
              <a:rPr lang="en-US" sz="2800" dirty="0" smtClean="0"/>
              <a:t> </a:t>
            </a:r>
            <a:r>
              <a:rPr lang="en-US" sz="2800" dirty="0" err="1" smtClean="0"/>
              <a:t>assuntos</a:t>
            </a:r>
            <a:r>
              <a:rPr lang="en-US" sz="2800" dirty="0" smtClean="0"/>
              <a:t>/</a:t>
            </a:r>
            <a:r>
              <a:rPr lang="en-US" sz="2800" dirty="0" err="1" smtClean="0"/>
              <a:t>categorias</a:t>
            </a:r>
            <a:r>
              <a:rPr lang="en-US" sz="2800" dirty="0" smtClean="0"/>
              <a:t>;</a:t>
            </a:r>
          </a:p>
          <a:p>
            <a:pPr marL="457200" indent="-457200">
              <a:buFont typeface="Wingdings" pitchFamily="2" charset="2"/>
              <a:buChar char="ü"/>
            </a:pPr>
            <a:r>
              <a:rPr lang="en-US" sz="2800" dirty="0" err="1" smtClean="0"/>
              <a:t>Estude</a:t>
            </a:r>
            <a:r>
              <a:rPr lang="en-US" sz="2800" dirty="0" smtClean="0"/>
              <a:t> o </a:t>
            </a:r>
            <a:r>
              <a:rPr lang="en-US" sz="2800" dirty="0" err="1" smtClean="0"/>
              <a:t>vocabulário</a:t>
            </a:r>
            <a:r>
              <a:rPr lang="en-US" sz="2800" dirty="0" smtClean="0"/>
              <a:t>, as </a:t>
            </a:r>
            <a:r>
              <a:rPr lang="en-US" sz="2800" dirty="0" err="1" smtClean="0"/>
              <a:t>frases</a:t>
            </a:r>
            <a:r>
              <a:rPr lang="en-US" sz="2800" dirty="0" smtClean="0"/>
              <a:t>, as </a:t>
            </a:r>
            <a:r>
              <a:rPr lang="en-US" sz="2800" dirty="0" err="1" smtClean="0"/>
              <a:t>expressões</a:t>
            </a:r>
            <a:r>
              <a:rPr lang="en-US" sz="2800" dirty="0" smtClean="0"/>
              <a:t> a </a:t>
            </a:r>
            <a:r>
              <a:rPr lang="en-US" sz="2800" dirty="0" err="1" smtClean="0"/>
              <a:t>gramática</a:t>
            </a:r>
            <a:r>
              <a:rPr lang="en-US" sz="2800" dirty="0" smtClean="0"/>
              <a:t>;</a:t>
            </a:r>
          </a:p>
          <a:p>
            <a:pPr marL="457200" indent="-457200">
              <a:buFont typeface="Wingdings" pitchFamily="2" charset="2"/>
              <a:buChar char="ü"/>
            </a:pPr>
            <a:r>
              <a:rPr lang="en-US" sz="2800" dirty="0" err="1" smtClean="0"/>
              <a:t>Faça</a:t>
            </a:r>
            <a:r>
              <a:rPr lang="en-US" sz="2800" dirty="0" smtClean="0"/>
              <a:t> </a:t>
            </a:r>
            <a:r>
              <a:rPr lang="en-US" sz="2800" dirty="0" err="1" smtClean="0"/>
              <a:t>exercícios</a:t>
            </a:r>
            <a:r>
              <a:rPr lang="en-US" sz="2800" dirty="0" smtClean="0"/>
              <a:t> e </a:t>
            </a:r>
            <a:r>
              <a:rPr lang="en-US" sz="2800" dirty="0" err="1" smtClean="0"/>
              <a:t>teste</a:t>
            </a:r>
            <a:r>
              <a:rPr lang="en-US" sz="2800" dirty="0" smtClean="0"/>
              <a:t> </a:t>
            </a:r>
            <a:r>
              <a:rPr lang="en-US" sz="2800" dirty="0" err="1" smtClean="0"/>
              <a:t>seus</a:t>
            </a:r>
            <a:r>
              <a:rPr lang="en-US" sz="2800" dirty="0" smtClean="0"/>
              <a:t> </a:t>
            </a:r>
            <a:r>
              <a:rPr lang="en-US" sz="2800" dirty="0" err="1" smtClean="0"/>
              <a:t>conhecimentos</a:t>
            </a:r>
            <a:r>
              <a:rPr lang="en-US" sz="2800" dirty="0" smtClean="0"/>
              <a:t>;</a:t>
            </a:r>
          </a:p>
          <a:p>
            <a:pPr marL="457200" indent="-457200">
              <a:buFont typeface="Wingdings" pitchFamily="2" charset="2"/>
              <a:buChar char="ü"/>
            </a:pPr>
            <a:r>
              <a:rPr lang="en-US" sz="2800" dirty="0" smtClean="0"/>
              <a:t>A </a:t>
            </a:r>
            <a:r>
              <a:rPr lang="en-US" sz="2800" dirty="0" err="1" smtClean="0"/>
              <a:t>cada</a:t>
            </a:r>
            <a:r>
              <a:rPr lang="en-US" sz="2800" dirty="0" smtClean="0"/>
              <a:t> </a:t>
            </a:r>
            <a:r>
              <a:rPr lang="en-US" sz="2800" dirty="0" err="1" smtClean="0"/>
              <a:t>semana</a:t>
            </a:r>
            <a:r>
              <a:rPr lang="en-US" sz="2800" dirty="0" smtClean="0"/>
              <a:t> </a:t>
            </a:r>
            <a:r>
              <a:rPr lang="en-US" sz="2800" dirty="0" err="1" smtClean="0"/>
              <a:t>mude</a:t>
            </a:r>
            <a:r>
              <a:rPr lang="en-US" sz="2800" dirty="0" smtClean="0"/>
              <a:t> a </a:t>
            </a:r>
            <a:r>
              <a:rPr lang="en-US" sz="2800" dirty="0" err="1" smtClean="0"/>
              <a:t>categoria</a:t>
            </a:r>
            <a:r>
              <a:rPr lang="en-US" sz="2800" dirty="0" smtClean="0"/>
              <a:t>.</a:t>
            </a:r>
            <a:endParaRPr lang="pt-BR" sz="2600" dirty="0"/>
          </a:p>
        </p:txBody>
      </p:sp>
    </p:spTree>
    <p:extLst>
      <p:ext uri="{BB962C8B-B14F-4D97-AF65-F5344CB8AC3E}">
        <p14:creationId xmlns:p14="http://schemas.microsoft.com/office/powerpoint/2010/main" val="2806907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04014" y="6264963"/>
            <a:ext cx="3595254" cy="529937"/>
          </a:xfrm>
        </p:spPr>
        <p:txBody>
          <a:bodyPr>
            <a:noAutofit/>
          </a:bodyPr>
          <a:lstStyle/>
          <a:p>
            <a:r>
              <a:rPr lang="en-US" sz="2800" b="1" dirty="0"/>
              <a:t>Buy </a:t>
            </a:r>
            <a:r>
              <a:rPr lang="en-US" sz="2800" b="1" dirty="0" smtClean="0"/>
              <a:t>a dictionary</a:t>
            </a:r>
            <a:endParaRPr lang="pt-BR" sz="2800" b="1" i="1" dirty="0"/>
          </a:p>
        </p:txBody>
      </p:sp>
      <p:pic>
        <p:nvPicPr>
          <p:cNvPr id="12290" name="Picture 2" descr="Resultado de imagem para diction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16" y="2930411"/>
            <a:ext cx="3599519" cy="3599521"/>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2993407" y="4811880"/>
            <a:ext cx="4634345" cy="608484"/>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Double check definitions</a:t>
            </a:r>
            <a:endParaRPr lang="pt-BR" sz="2800" b="1" i="1" dirty="0"/>
          </a:p>
        </p:txBody>
      </p:sp>
      <p:pic>
        <p:nvPicPr>
          <p:cNvPr id="12292" name="Picture 4" descr="Resultado de imagem para double ch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096" y="1999062"/>
            <a:ext cx="3943203" cy="2812818"/>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8001000" y="5725391"/>
            <a:ext cx="4065298" cy="94322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t>Use your dictionary to correct your grammar</a:t>
            </a:r>
            <a:endParaRPr lang="pt-BR" sz="2800" b="1" i="1" dirty="0"/>
          </a:p>
        </p:txBody>
      </p:sp>
      <p:pic>
        <p:nvPicPr>
          <p:cNvPr id="12294" name="Picture 6" descr="Resultado de imagem para gramm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0592" y="1477328"/>
            <a:ext cx="3537784" cy="4248063"/>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2604717" y="0"/>
            <a:ext cx="8977745"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your </a:t>
            </a:r>
            <a:r>
              <a:rPr lang="en-US" sz="4500" b="1" dirty="0" smtClean="0">
                <a:effectLst>
                  <a:outerShdw blurRad="38100" dist="38100" dir="2700000" algn="tl">
                    <a:srgbClr val="000000">
                      <a:alpha val="43137"/>
                    </a:srgbClr>
                  </a:outerShdw>
                </a:effectLst>
                <a:latin typeface="Berlin Sans FB Demi" panose="020E0802020502020306" pitchFamily="34" charset="0"/>
              </a:rPr>
              <a:t>dictionary</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639460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8"/>
            <a:ext cx="4617943" cy="3896591"/>
          </a:xfrm>
          <a:prstGeom prst="rect">
            <a:avLst/>
          </a:prstGeom>
        </p:spPr>
      </p:pic>
      <p:sp>
        <p:nvSpPr>
          <p:cNvPr id="4" name="Retângulo 3"/>
          <p:cNvSpPr/>
          <p:nvPr/>
        </p:nvSpPr>
        <p:spPr>
          <a:xfrm>
            <a:off x="4565074" y="2810741"/>
            <a:ext cx="7083135" cy="1692771"/>
          </a:xfrm>
          <a:prstGeom prst="rect">
            <a:avLst/>
          </a:prstGeom>
        </p:spPr>
        <p:txBody>
          <a:bodyPr wrap="square">
            <a:spAutoFit/>
          </a:bodyPr>
          <a:lstStyle/>
          <a:p>
            <a:r>
              <a:rPr lang="en-US" sz="2600" dirty="0" err="1" smtClean="0"/>
              <a:t>Escreva</a:t>
            </a:r>
            <a:r>
              <a:rPr lang="en-US" sz="2600" dirty="0" smtClean="0"/>
              <a:t> 5 </a:t>
            </a:r>
            <a:r>
              <a:rPr lang="en-US" sz="2600" dirty="0" err="1" smtClean="0"/>
              <a:t>palavras</a:t>
            </a:r>
            <a:r>
              <a:rPr lang="en-US" sz="2600" dirty="0" smtClean="0"/>
              <a:t> </a:t>
            </a:r>
            <a:r>
              <a:rPr lang="en-US" sz="2600" dirty="0" err="1" smtClean="0"/>
              <a:t>que</a:t>
            </a:r>
            <a:r>
              <a:rPr lang="en-US" sz="2600" dirty="0" smtClean="0"/>
              <a:t> </a:t>
            </a:r>
            <a:r>
              <a:rPr lang="en-US" sz="2600" dirty="0" err="1" smtClean="0"/>
              <a:t>você</a:t>
            </a:r>
            <a:r>
              <a:rPr lang="en-US" sz="2600" dirty="0" smtClean="0"/>
              <a:t> </a:t>
            </a:r>
            <a:r>
              <a:rPr lang="en-US" sz="2600" dirty="0" err="1" smtClean="0"/>
              <a:t>aprendeu</a:t>
            </a:r>
            <a:r>
              <a:rPr lang="en-US" sz="2600" dirty="0" smtClean="0"/>
              <a:t> </a:t>
            </a:r>
            <a:r>
              <a:rPr lang="en-US" sz="2600" dirty="0" err="1" smtClean="0"/>
              <a:t>recentemente</a:t>
            </a:r>
            <a:r>
              <a:rPr lang="en-US" sz="2600" dirty="0" smtClean="0"/>
              <a:t>. </a:t>
            </a:r>
            <a:r>
              <a:rPr lang="en-US" sz="2600" dirty="0" err="1" smtClean="0"/>
              <a:t>Escreva</a:t>
            </a:r>
            <a:r>
              <a:rPr lang="en-US" sz="2600" dirty="0" smtClean="0"/>
              <a:t> 5 </a:t>
            </a:r>
            <a:r>
              <a:rPr lang="en-US" sz="2600" dirty="0" err="1" smtClean="0"/>
              <a:t>frases</a:t>
            </a:r>
            <a:r>
              <a:rPr lang="en-US" sz="2600" dirty="0" smtClean="0"/>
              <a:t> com </a:t>
            </a:r>
            <a:r>
              <a:rPr lang="en-US" sz="2600" dirty="0" err="1" smtClean="0"/>
              <a:t>estas</a:t>
            </a:r>
            <a:r>
              <a:rPr lang="en-US" sz="2600" dirty="0" smtClean="0"/>
              <a:t> </a:t>
            </a:r>
            <a:r>
              <a:rPr lang="en-US" sz="2600" dirty="0" err="1" smtClean="0"/>
              <a:t>palavras</a:t>
            </a:r>
            <a:r>
              <a:rPr lang="en-US" sz="2600" dirty="0" smtClean="0"/>
              <a:t>. </a:t>
            </a:r>
            <a:r>
              <a:rPr lang="en-US" sz="2600" dirty="0" err="1" smtClean="0"/>
              <a:t>Cheque</a:t>
            </a:r>
            <a:r>
              <a:rPr lang="en-US" sz="2600" dirty="0" smtClean="0"/>
              <a:t> no </a:t>
            </a:r>
            <a:r>
              <a:rPr lang="en-US" sz="2600" dirty="0" err="1" smtClean="0"/>
              <a:t>dicionário</a:t>
            </a:r>
            <a:r>
              <a:rPr lang="en-US" sz="2600" dirty="0" smtClean="0"/>
              <a:t> se </a:t>
            </a:r>
            <a:r>
              <a:rPr lang="en-US" sz="2600" dirty="0" err="1" smtClean="0"/>
              <a:t>suas</a:t>
            </a:r>
            <a:r>
              <a:rPr lang="en-US" sz="2600" dirty="0" smtClean="0"/>
              <a:t> </a:t>
            </a:r>
            <a:r>
              <a:rPr lang="en-US" sz="2600" dirty="0" err="1" smtClean="0"/>
              <a:t>frases</a:t>
            </a:r>
            <a:r>
              <a:rPr lang="en-US" sz="2600" dirty="0" smtClean="0"/>
              <a:t> </a:t>
            </a:r>
            <a:r>
              <a:rPr lang="en-US" sz="2600" dirty="0" err="1" smtClean="0"/>
              <a:t>estão</a:t>
            </a:r>
            <a:r>
              <a:rPr lang="en-US" sz="2600" dirty="0" smtClean="0"/>
              <a:t> </a:t>
            </a:r>
            <a:r>
              <a:rPr lang="en-US" sz="2600" dirty="0" err="1" smtClean="0"/>
              <a:t>corretas</a:t>
            </a:r>
            <a:r>
              <a:rPr lang="en-US" sz="2600" dirty="0" smtClean="0"/>
              <a:t>. </a:t>
            </a:r>
          </a:p>
        </p:txBody>
      </p:sp>
      <p:sp>
        <p:nvSpPr>
          <p:cNvPr id="5" name="Retângulo 4"/>
          <p:cNvSpPr/>
          <p:nvPr/>
        </p:nvSpPr>
        <p:spPr>
          <a:xfrm>
            <a:off x="2327564" y="4832779"/>
            <a:ext cx="9590808" cy="1292662"/>
          </a:xfrm>
          <a:prstGeom prst="rect">
            <a:avLst/>
          </a:prstGeom>
        </p:spPr>
        <p:txBody>
          <a:bodyPr wrap="square">
            <a:spAutoFit/>
          </a:bodyPr>
          <a:lstStyle/>
          <a:p>
            <a:pPr marL="342900" indent="-342900">
              <a:buFont typeface="Wingdings" panose="05000000000000000000" pitchFamily="2" charset="2"/>
              <a:buChar char="ü"/>
            </a:pPr>
            <a:r>
              <a:rPr lang="en-US" sz="2600" dirty="0" err="1" smtClean="0"/>
              <a:t>Você</a:t>
            </a:r>
            <a:r>
              <a:rPr lang="en-US" sz="2600" dirty="0" smtClean="0"/>
              <a:t> </a:t>
            </a:r>
            <a:r>
              <a:rPr lang="en-US" sz="2600" dirty="0" err="1" smtClean="0"/>
              <a:t>usou</a:t>
            </a:r>
            <a:r>
              <a:rPr lang="en-US" sz="2600" dirty="0" smtClean="0"/>
              <a:t> a </a:t>
            </a:r>
            <a:r>
              <a:rPr lang="en-US" sz="2600" dirty="0" err="1" smtClean="0"/>
              <a:t>palavra</a:t>
            </a:r>
            <a:r>
              <a:rPr lang="en-US" sz="2600" dirty="0" smtClean="0"/>
              <a:t> </a:t>
            </a:r>
            <a:r>
              <a:rPr lang="en-US" sz="2600" dirty="0" err="1" smtClean="0"/>
              <a:t>corretamente</a:t>
            </a:r>
            <a:r>
              <a:rPr lang="en-US" sz="2600" dirty="0" smtClean="0"/>
              <a:t> (</a:t>
            </a:r>
            <a:r>
              <a:rPr lang="en-US" sz="2600" dirty="0" err="1" smtClean="0"/>
              <a:t>significado</a:t>
            </a:r>
            <a:r>
              <a:rPr lang="en-US" sz="2600" dirty="0" smtClean="0"/>
              <a:t>)? </a:t>
            </a:r>
          </a:p>
          <a:p>
            <a:pPr marL="342900" indent="-342900">
              <a:buFont typeface="Wingdings" panose="05000000000000000000" pitchFamily="2" charset="2"/>
              <a:buChar char="ü"/>
            </a:pPr>
            <a:r>
              <a:rPr lang="en-US" sz="2600" dirty="0" err="1" smtClean="0"/>
              <a:t>Você</a:t>
            </a:r>
            <a:r>
              <a:rPr lang="en-US" sz="2600" dirty="0" smtClean="0"/>
              <a:t> </a:t>
            </a:r>
            <a:r>
              <a:rPr lang="en-US" sz="2600" dirty="0" err="1" smtClean="0"/>
              <a:t>escreveu</a:t>
            </a:r>
            <a:r>
              <a:rPr lang="en-US" sz="2600" dirty="0" smtClean="0"/>
              <a:t> a </a:t>
            </a:r>
            <a:r>
              <a:rPr lang="en-US" sz="2600" dirty="0" err="1" smtClean="0"/>
              <a:t>palavra</a:t>
            </a:r>
            <a:r>
              <a:rPr lang="en-US" sz="2600" dirty="0" smtClean="0"/>
              <a:t> </a:t>
            </a:r>
            <a:r>
              <a:rPr lang="en-US" sz="2600" dirty="0" err="1" smtClean="0"/>
              <a:t>corretamente</a:t>
            </a:r>
            <a:r>
              <a:rPr lang="en-US" sz="2600" dirty="0" smtClean="0"/>
              <a:t> (</a:t>
            </a:r>
            <a:r>
              <a:rPr lang="en-US" sz="2600" dirty="0" err="1" smtClean="0"/>
              <a:t>ortografia</a:t>
            </a:r>
            <a:r>
              <a:rPr lang="en-US" sz="2600" dirty="0" smtClean="0"/>
              <a:t>)? </a:t>
            </a:r>
          </a:p>
          <a:p>
            <a:pPr marL="342900" indent="-342900">
              <a:buFont typeface="Wingdings" panose="05000000000000000000" pitchFamily="2" charset="2"/>
              <a:buChar char="ü"/>
            </a:pPr>
            <a:r>
              <a:rPr lang="en-US" sz="2600" dirty="0" smtClean="0"/>
              <a:t>As </a:t>
            </a:r>
            <a:r>
              <a:rPr lang="en-US" sz="2600" dirty="0" err="1" smtClean="0"/>
              <a:t>suas</a:t>
            </a:r>
            <a:r>
              <a:rPr lang="en-US" sz="2600" dirty="0" smtClean="0"/>
              <a:t> </a:t>
            </a:r>
            <a:r>
              <a:rPr lang="en-US" sz="2600" dirty="0" err="1" smtClean="0"/>
              <a:t>frases</a:t>
            </a:r>
            <a:r>
              <a:rPr lang="en-US" sz="2600" dirty="0" smtClean="0"/>
              <a:t> </a:t>
            </a:r>
            <a:r>
              <a:rPr lang="en-US" sz="2600" dirty="0" err="1" smtClean="0"/>
              <a:t>estão</a:t>
            </a:r>
            <a:r>
              <a:rPr lang="en-US" sz="2600" dirty="0" smtClean="0"/>
              <a:t> </a:t>
            </a:r>
            <a:r>
              <a:rPr lang="en-US" sz="2600" dirty="0" err="1" smtClean="0"/>
              <a:t>gramaticalmente</a:t>
            </a:r>
            <a:r>
              <a:rPr lang="en-US" sz="2600" dirty="0" smtClean="0"/>
              <a:t> </a:t>
            </a:r>
            <a:r>
              <a:rPr lang="en-US" sz="2600" dirty="0" err="1" smtClean="0"/>
              <a:t>corretas</a:t>
            </a:r>
            <a:r>
              <a:rPr lang="en-US" sz="2600" dirty="0" smtClean="0"/>
              <a:t>?</a:t>
            </a:r>
            <a:endParaRPr lang="pt-BR" sz="2600" dirty="0"/>
          </a:p>
        </p:txBody>
      </p:sp>
    </p:spTree>
    <p:extLst>
      <p:ext uri="{BB962C8B-B14F-4D97-AF65-F5344CB8AC3E}">
        <p14:creationId xmlns:p14="http://schemas.microsoft.com/office/powerpoint/2010/main" val="1609822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39399" y="31173"/>
            <a:ext cx="4617943" cy="3896591"/>
          </a:xfrm>
          <a:prstGeom prst="rect">
            <a:avLst/>
          </a:prstGeom>
        </p:spPr>
      </p:pic>
      <p:sp>
        <p:nvSpPr>
          <p:cNvPr id="4" name="Retângulo 3"/>
          <p:cNvSpPr/>
          <p:nvPr/>
        </p:nvSpPr>
        <p:spPr>
          <a:xfrm>
            <a:off x="5275575" y="566303"/>
            <a:ext cx="6916425" cy="1477328"/>
          </a:xfrm>
          <a:prstGeom prst="rect">
            <a:avLst/>
          </a:prstGeom>
        </p:spPr>
        <p:txBody>
          <a:bodyPr wrap="square">
            <a:spAutoFit/>
          </a:bodyPr>
          <a:lstStyle/>
          <a:p>
            <a:pPr marL="514350" indent="-514350">
              <a:buFont typeface="+mj-lt"/>
              <a:buAutoNum type="alphaLcParenR"/>
            </a:pPr>
            <a:r>
              <a:rPr lang="en-US" sz="3000" dirty="0" smtClean="0"/>
              <a:t>I have </a:t>
            </a:r>
            <a:r>
              <a:rPr lang="en-US" sz="3000" dirty="0" err="1" smtClean="0"/>
              <a:t>seveten</a:t>
            </a:r>
            <a:r>
              <a:rPr lang="en-US" sz="3000" dirty="0" smtClean="0"/>
              <a:t> years </a:t>
            </a:r>
            <a:r>
              <a:rPr lang="en-US" sz="3000" dirty="0" smtClean="0">
                <a:solidFill>
                  <a:srgbClr val="00B050"/>
                </a:solidFill>
              </a:rPr>
              <a:t>old</a:t>
            </a:r>
            <a:r>
              <a:rPr lang="en-US" sz="3000" dirty="0" smtClean="0"/>
              <a:t>.</a:t>
            </a:r>
          </a:p>
          <a:p>
            <a:pPr marL="514350" indent="-514350">
              <a:buFont typeface="+mj-lt"/>
              <a:buAutoNum type="alphaLcParenR"/>
            </a:pPr>
            <a:r>
              <a:rPr lang="en-US" sz="3000" dirty="0" smtClean="0"/>
              <a:t>I like of the </a:t>
            </a:r>
            <a:r>
              <a:rPr lang="en-US" sz="3000" dirty="0" smtClean="0">
                <a:solidFill>
                  <a:srgbClr val="00B050"/>
                </a:solidFill>
              </a:rPr>
              <a:t>knight</a:t>
            </a:r>
            <a:r>
              <a:rPr lang="en-US" sz="3000" dirty="0" smtClean="0"/>
              <a:t>.</a:t>
            </a:r>
          </a:p>
          <a:p>
            <a:pPr marL="514350" indent="-514350">
              <a:buFont typeface="+mj-lt"/>
              <a:buAutoNum type="alphaLcParenR"/>
            </a:pPr>
            <a:r>
              <a:rPr lang="en-US" sz="3000" dirty="0" smtClean="0"/>
              <a:t>Mary </a:t>
            </a:r>
            <a:r>
              <a:rPr lang="en-US" sz="3000" dirty="0" smtClean="0">
                <a:solidFill>
                  <a:srgbClr val="00B050"/>
                </a:solidFill>
              </a:rPr>
              <a:t>like</a:t>
            </a:r>
            <a:r>
              <a:rPr lang="en-US" sz="3000" dirty="0" smtClean="0"/>
              <a:t> of Joseph.</a:t>
            </a:r>
          </a:p>
        </p:txBody>
      </p:sp>
      <p:sp>
        <p:nvSpPr>
          <p:cNvPr id="3" name="Retângulo 2"/>
          <p:cNvSpPr/>
          <p:nvPr/>
        </p:nvSpPr>
        <p:spPr>
          <a:xfrm>
            <a:off x="4960843" y="2753591"/>
            <a:ext cx="6841271" cy="3785652"/>
          </a:xfrm>
          <a:prstGeom prst="rect">
            <a:avLst/>
          </a:prstGeom>
        </p:spPr>
        <p:txBody>
          <a:bodyPr wrap="square">
            <a:spAutoFit/>
          </a:bodyPr>
          <a:lstStyle/>
          <a:p>
            <a:r>
              <a:rPr lang="en-US" sz="3000" dirty="0" smtClean="0"/>
              <a:t>I </a:t>
            </a:r>
            <a:r>
              <a:rPr lang="en-US" sz="3000" strike="sngStrike" dirty="0" smtClean="0">
                <a:solidFill>
                  <a:srgbClr val="FF0000"/>
                </a:solidFill>
              </a:rPr>
              <a:t>have</a:t>
            </a:r>
            <a:r>
              <a:rPr lang="en-US" sz="3000" dirty="0" smtClean="0"/>
              <a:t> </a:t>
            </a:r>
            <a:r>
              <a:rPr lang="en-US" sz="3000" strike="sngStrike" dirty="0" err="1" smtClean="0">
                <a:solidFill>
                  <a:srgbClr val="FF0000"/>
                </a:solidFill>
              </a:rPr>
              <a:t>seveten</a:t>
            </a:r>
            <a:r>
              <a:rPr lang="en-US" sz="3000" dirty="0" smtClean="0">
                <a:solidFill>
                  <a:srgbClr val="FF0000"/>
                </a:solidFill>
              </a:rPr>
              <a:t> </a:t>
            </a:r>
            <a:r>
              <a:rPr lang="en-US" sz="3000" dirty="0" smtClean="0"/>
              <a:t>years old.  </a:t>
            </a:r>
          </a:p>
          <a:p>
            <a:r>
              <a:rPr lang="en-US" sz="3000" dirty="0" smtClean="0"/>
              <a:t>I </a:t>
            </a:r>
            <a:r>
              <a:rPr lang="en-US" sz="3000" dirty="0" smtClean="0">
                <a:solidFill>
                  <a:srgbClr val="FF0000"/>
                </a:solidFill>
              </a:rPr>
              <a:t>am</a:t>
            </a:r>
            <a:r>
              <a:rPr lang="en-US" sz="3000" dirty="0" smtClean="0"/>
              <a:t> </a:t>
            </a:r>
            <a:r>
              <a:rPr lang="en-US" sz="3000" dirty="0" smtClean="0">
                <a:solidFill>
                  <a:srgbClr val="FF0000"/>
                </a:solidFill>
              </a:rPr>
              <a:t>seventeen</a:t>
            </a:r>
            <a:r>
              <a:rPr lang="en-US" sz="3000" dirty="0" smtClean="0"/>
              <a:t> years old.</a:t>
            </a:r>
          </a:p>
          <a:p>
            <a:endParaRPr lang="en-US" sz="3000" dirty="0"/>
          </a:p>
          <a:p>
            <a:r>
              <a:rPr lang="en-US" sz="3000" dirty="0" smtClean="0"/>
              <a:t>I like </a:t>
            </a:r>
            <a:r>
              <a:rPr lang="en-US" sz="3000" strike="sngStrike" dirty="0" smtClean="0">
                <a:solidFill>
                  <a:srgbClr val="FF0000"/>
                </a:solidFill>
              </a:rPr>
              <a:t>of</a:t>
            </a:r>
            <a:r>
              <a:rPr lang="en-US" sz="3000" dirty="0" smtClean="0"/>
              <a:t> the </a:t>
            </a:r>
            <a:r>
              <a:rPr lang="en-US" sz="3000" strike="sngStrike" dirty="0" smtClean="0">
                <a:solidFill>
                  <a:srgbClr val="FF0000"/>
                </a:solidFill>
              </a:rPr>
              <a:t>knight</a:t>
            </a:r>
            <a:r>
              <a:rPr lang="en-US" sz="3000" dirty="0" smtClean="0"/>
              <a:t>.</a:t>
            </a:r>
          </a:p>
          <a:p>
            <a:r>
              <a:rPr lang="en-US" sz="3000" dirty="0" smtClean="0"/>
              <a:t>I like the </a:t>
            </a:r>
            <a:r>
              <a:rPr lang="en-US" sz="3000" dirty="0" smtClean="0">
                <a:solidFill>
                  <a:srgbClr val="FF0000"/>
                </a:solidFill>
              </a:rPr>
              <a:t>night</a:t>
            </a:r>
            <a:r>
              <a:rPr lang="en-US" sz="3000" dirty="0" smtClean="0"/>
              <a:t>. </a:t>
            </a:r>
          </a:p>
          <a:p>
            <a:endParaRPr lang="en-US" sz="3000" dirty="0"/>
          </a:p>
          <a:p>
            <a:r>
              <a:rPr lang="en-US" sz="3000" dirty="0" smtClean="0"/>
              <a:t>Mary like </a:t>
            </a:r>
            <a:r>
              <a:rPr lang="en-US" sz="3000" strike="sngStrike" dirty="0" smtClean="0">
                <a:solidFill>
                  <a:srgbClr val="FF0000"/>
                </a:solidFill>
              </a:rPr>
              <a:t>of</a:t>
            </a:r>
            <a:r>
              <a:rPr lang="en-US" sz="3000" dirty="0" smtClean="0"/>
              <a:t> Joseph.</a:t>
            </a:r>
          </a:p>
          <a:p>
            <a:r>
              <a:rPr lang="en-US" sz="3000" dirty="0" smtClean="0"/>
              <a:t>Mary like</a:t>
            </a:r>
            <a:r>
              <a:rPr lang="en-US" sz="3000" dirty="0" smtClean="0">
                <a:solidFill>
                  <a:srgbClr val="FF0000"/>
                </a:solidFill>
              </a:rPr>
              <a:t>s </a:t>
            </a:r>
            <a:r>
              <a:rPr lang="en-US" sz="3000" dirty="0" smtClean="0"/>
              <a:t>Joseph.</a:t>
            </a:r>
          </a:p>
        </p:txBody>
      </p:sp>
      <p:pic>
        <p:nvPicPr>
          <p:cNvPr id="3074" name="Picture 2" descr="Resultado de imagem para k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346" y="3767837"/>
            <a:ext cx="3042996" cy="30429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574" y="3767837"/>
            <a:ext cx="2640540" cy="175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8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sp>
        <p:nvSpPr>
          <p:cNvPr id="5" name="Retângulo 4"/>
          <p:cNvSpPr/>
          <p:nvPr/>
        </p:nvSpPr>
        <p:spPr>
          <a:xfrm>
            <a:off x="2878283" y="0"/>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3314" name="Picture 2" descr="Resultado de imagem para we are sinking what are you thinking ab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591" y="869374"/>
            <a:ext cx="7751617" cy="595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23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sultado de imagem para stress syl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09" y="2737595"/>
            <a:ext cx="5310661" cy="412040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sultado de imagem para word 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155" y="784830"/>
            <a:ext cx="5908967" cy="5927697"/>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2878283" y="0"/>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6" name="Retângulo 5"/>
          <p:cNvSpPr/>
          <p:nvPr/>
        </p:nvSpPr>
        <p:spPr>
          <a:xfrm>
            <a:off x="2997506" y="1480388"/>
            <a:ext cx="2327419" cy="784830"/>
          </a:xfrm>
          <a:prstGeom prst="rect">
            <a:avLst/>
          </a:prstGeom>
        </p:spPr>
        <p:txBody>
          <a:bodyPr wrap="square">
            <a:spAutoFit/>
          </a:bodyPr>
          <a:lstStyle/>
          <a:p>
            <a:r>
              <a:rPr lang="pt-BR" sz="4500" b="1" dirty="0" smtClean="0">
                <a:effectLst>
                  <a:outerShdw blurRad="38100" dist="38100" dir="2700000" algn="tl">
                    <a:srgbClr val="000000">
                      <a:alpha val="43137"/>
                    </a:srgbClr>
                  </a:outerShdw>
                </a:effectLst>
                <a:latin typeface="Berlin Sans FB Demi" panose="020E0802020502020306" pitchFamily="34" charset="0"/>
              </a:rPr>
              <a:t>Stress</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026" name="Picture 2" descr="Resultado de imagem para big sandwi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3890" y="1385220"/>
            <a:ext cx="985392" cy="147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spider foo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572" r="12544"/>
          <a:stretch/>
        </p:blipFill>
        <p:spPr bwMode="auto">
          <a:xfrm>
            <a:off x="10594738" y="2864445"/>
            <a:ext cx="1275669" cy="1215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eating your brothers foo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0732" y="4080183"/>
            <a:ext cx="1620983" cy="13926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m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r="51189"/>
          <a:stretch/>
        </p:blipFill>
        <p:spPr bwMode="auto">
          <a:xfrm>
            <a:off x="10877745" y="5305839"/>
            <a:ext cx="1093970" cy="157373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3913683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sp>
        <p:nvSpPr>
          <p:cNvPr id="5" name="Retângulo 4"/>
          <p:cNvSpPr/>
          <p:nvPr/>
        </p:nvSpPr>
        <p:spPr>
          <a:xfrm>
            <a:off x="2814488" y="583967"/>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7" name="Retângulo 6"/>
          <p:cNvSpPr/>
          <p:nvPr/>
        </p:nvSpPr>
        <p:spPr>
          <a:xfrm>
            <a:off x="5226627" y="2566555"/>
            <a:ext cx="6851960" cy="4247317"/>
          </a:xfrm>
          <a:prstGeom prst="rect">
            <a:avLst/>
          </a:prstGeom>
        </p:spPr>
        <p:txBody>
          <a:bodyPr wrap="square">
            <a:spAutoFit/>
          </a:bodyPr>
          <a:lstStyle/>
          <a:p>
            <a:pPr algn="ctr"/>
            <a:r>
              <a:rPr lang="pt-BR" sz="4500" b="1" dirty="0" smtClean="0">
                <a:solidFill>
                  <a:srgbClr val="00B0F0"/>
                </a:solidFill>
                <a:effectLst>
                  <a:outerShdw blurRad="38100" dist="38100" dir="2700000" algn="tl">
                    <a:srgbClr val="000000">
                      <a:alpha val="43137"/>
                    </a:srgbClr>
                  </a:outerShdw>
                </a:effectLst>
                <a:latin typeface="Berlin Sans FB Demi" panose="020E0802020502020306" pitchFamily="34" charset="0"/>
              </a:rPr>
              <a:t>Focus X </a:t>
            </a:r>
            <a:r>
              <a:rPr lang="pt-BR" sz="4500" b="1" dirty="0" err="1" smtClean="0">
                <a:solidFill>
                  <a:srgbClr val="00B0F0"/>
                </a:solidFill>
                <a:effectLst>
                  <a:outerShdw blurRad="38100" dist="38100" dir="2700000" algn="tl">
                    <a:srgbClr val="000000">
                      <a:alpha val="43137"/>
                    </a:srgbClr>
                  </a:outerShdw>
                </a:effectLst>
                <a:latin typeface="Berlin Sans FB Demi" panose="020E0802020502020306" pitchFamily="34" charset="0"/>
              </a:rPr>
              <a:t>Fuck</a:t>
            </a:r>
            <a:r>
              <a:rPr lang="pt-BR" sz="4500" b="1" dirty="0" smtClean="0">
                <a:solidFill>
                  <a:srgbClr val="00B0F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00B0F0"/>
                </a:solidFill>
                <a:effectLst>
                  <a:outerShdw blurRad="38100" dist="38100" dir="2700000" algn="tl">
                    <a:srgbClr val="000000">
                      <a:alpha val="43137"/>
                    </a:srgbClr>
                  </a:outerShdw>
                </a:effectLst>
                <a:latin typeface="Berlin Sans FB Demi" panose="020E0802020502020306" pitchFamily="34" charset="0"/>
              </a:rPr>
              <a:t>us</a:t>
            </a:r>
            <a:endParaRPr lang="pt-BR" sz="4500" b="1" dirty="0" smtClean="0">
              <a:solidFill>
                <a:srgbClr val="00B0F0"/>
              </a:solidFill>
              <a:effectLst>
                <a:outerShdw blurRad="38100" dist="38100" dir="2700000" algn="tl">
                  <a:srgbClr val="000000">
                    <a:alpha val="43137"/>
                  </a:srgbClr>
                </a:outerShdw>
              </a:effectLst>
              <a:latin typeface="Berlin Sans FB Demi" panose="020E0802020502020306" pitchFamily="34" charset="0"/>
            </a:endParaRPr>
          </a:p>
          <a:p>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Please</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Let’s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focus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on</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that</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a:t>
            </a:r>
          </a:p>
          <a:p>
            <a:endParaRPr lang="pt-BR" sz="45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a:p>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Please</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Let’s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fuck</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us</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on</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 </a:t>
            </a:r>
            <a:r>
              <a:rPr lang="pt-BR" sz="4500" b="1" dirty="0" err="1" smtClean="0">
                <a:solidFill>
                  <a:srgbClr val="FF0000"/>
                </a:solidFill>
                <a:effectLst>
                  <a:outerShdw blurRad="38100" dist="38100" dir="2700000" algn="tl">
                    <a:srgbClr val="000000">
                      <a:alpha val="43137"/>
                    </a:srgbClr>
                  </a:outerShdw>
                </a:effectLst>
                <a:latin typeface="Berlin Sans FB Demi" panose="020E0802020502020306" pitchFamily="34" charset="0"/>
              </a:rPr>
              <a:t>that</a:t>
            </a:r>
            <a:r>
              <a:rPr lang="pt-BR" sz="45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a:t>
            </a:r>
            <a:endParaRPr lang="pt-BR" sz="4500" b="1" dirty="0">
              <a:solidFill>
                <a:srgbClr val="FF0000"/>
              </a:solidFill>
              <a:effectLst>
                <a:outerShdw blurRad="38100" dist="38100" dir="2700000" algn="tl">
                  <a:srgbClr val="000000">
                    <a:alpha val="43137"/>
                  </a:srgbClr>
                </a:outerShdw>
              </a:effectLst>
              <a:latin typeface="Berlin Sans FB Demi" panose="020E0802020502020306" pitchFamily="34" charset="0"/>
            </a:endParaRPr>
          </a:p>
        </p:txBody>
      </p:sp>
      <p:pic>
        <p:nvPicPr>
          <p:cNvPr id="3" name="Imagem 2"/>
          <p:cNvPicPr>
            <a:picLocks noChangeAspect="1"/>
          </p:cNvPicPr>
          <p:nvPr/>
        </p:nvPicPr>
        <p:blipFill>
          <a:blip r:embed="rId3"/>
          <a:stretch>
            <a:fillRect/>
          </a:stretch>
        </p:blipFill>
        <p:spPr>
          <a:xfrm>
            <a:off x="187037" y="2737594"/>
            <a:ext cx="4938389" cy="4120406"/>
          </a:xfrm>
          <a:prstGeom prst="rect">
            <a:avLst/>
          </a:prstGeom>
        </p:spPr>
      </p:pic>
    </p:spTree>
    <p:extLst>
      <p:ext uri="{BB962C8B-B14F-4D97-AF65-F5344CB8AC3E}">
        <p14:creationId xmlns:p14="http://schemas.microsoft.com/office/powerpoint/2010/main" val="1027048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878283" y="0"/>
            <a:ext cx="8354290" cy="784830"/>
          </a:xfrm>
          <a:prstGeom prst="rect">
            <a:avLst/>
          </a:prstGeom>
        </p:spPr>
        <p:txBody>
          <a:bodyPr wrap="square">
            <a:spAutoFit/>
          </a:bodyPr>
          <a:lstStyle/>
          <a:p>
            <a:r>
              <a:rPr lang="pt-BR" sz="4500" b="1" dirty="0" err="1">
                <a:effectLst>
                  <a:outerShdw blurRad="38100" dist="38100" dir="2700000" algn="tl">
                    <a:srgbClr val="000000">
                      <a:alpha val="43137"/>
                    </a:srgbClr>
                  </a:outerShdw>
                </a:effectLst>
                <a:latin typeface="Berlin Sans FB Demi" panose="020E0802020502020306" pitchFamily="34" charset="0"/>
              </a:rPr>
              <a:t>Improving</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a:effectLst>
                  <a:outerShdw blurRad="38100" dist="38100" dir="2700000" algn="tl">
                    <a:srgbClr val="000000">
                      <a:alpha val="43137"/>
                    </a:srgbClr>
                  </a:outerShdw>
                </a:effectLst>
                <a:latin typeface="Berlin Sans FB Demi" panose="020E0802020502020306" pitchFamily="34" charset="0"/>
              </a:rPr>
              <a:t>your</a:t>
            </a:r>
            <a:r>
              <a:rPr lang="pt-BR" sz="4500" b="1" dirty="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6" name="Retângulo 5"/>
          <p:cNvSpPr/>
          <p:nvPr/>
        </p:nvSpPr>
        <p:spPr>
          <a:xfrm>
            <a:off x="9050483" y="1503880"/>
            <a:ext cx="2327419" cy="784830"/>
          </a:xfrm>
          <a:prstGeom prst="rect">
            <a:avLst/>
          </a:prstGeom>
        </p:spPr>
        <p:txBody>
          <a:bodyPr wrap="square">
            <a:spAutoFit/>
          </a:bodyPr>
          <a:lstStyle/>
          <a:p>
            <a:r>
              <a:rPr lang="pt-BR" sz="4500" b="1" dirty="0" smtClean="0">
                <a:effectLst>
                  <a:outerShdw blurRad="38100" dist="38100" dir="2700000" algn="tl">
                    <a:srgbClr val="000000">
                      <a:alpha val="43137"/>
                    </a:srgbClr>
                  </a:outerShdw>
                </a:effectLst>
                <a:latin typeface="Berlin Sans FB Demi" panose="020E0802020502020306" pitchFamily="34" charset="0"/>
              </a:rPr>
              <a:t>Stress</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5364" name="Picture 4" descr="Resultado de imagem para pronunciation stress"/>
          <p:cNvPicPr>
            <a:picLocks noChangeAspect="1" noChangeArrowheads="1"/>
          </p:cNvPicPr>
          <p:nvPr/>
        </p:nvPicPr>
        <p:blipFill rotWithShape="1">
          <a:blip r:embed="rId2">
            <a:extLst>
              <a:ext uri="{28A0092B-C50C-407E-A947-70E740481C1C}">
                <a14:useLocalDpi xmlns:a14="http://schemas.microsoft.com/office/drawing/2010/main" val="0"/>
              </a:ext>
            </a:extLst>
          </a:blip>
          <a:srcRect l="3543" t="21124" r="44609" b="52443"/>
          <a:stretch/>
        </p:blipFill>
        <p:spPr bwMode="auto">
          <a:xfrm>
            <a:off x="4094017" y="1027180"/>
            <a:ext cx="4447311" cy="18894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26" y="2737594"/>
            <a:ext cx="4762500" cy="4120406"/>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8039101" y="3679664"/>
            <a:ext cx="4565072" cy="784830"/>
          </a:xfrm>
          <a:prstGeom prst="rect">
            <a:avLst/>
          </a:prstGeom>
        </p:spPr>
        <p:txBody>
          <a:bodyPr wrap="square">
            <a:spAutoFit/>
          </a:bodyPr>
          <a:lstStyle/>
          <a:p>
            <a:r>
              <a:rPr lang="pt-BR" sz="4500" b="1" dirty="0" err="1" smtClean="0">
                <a:effectLst>
                  <a:outerShdw blurRad="38100" dist="38100" dir="2700000" algn="tl">
                    <a:srgbClr val="000000">
                      <a:alpha val="43137"/>
                    </a:srgbClr>
                  </a:outerShdw>
                </a:effectLst>
                <a:latin typeface="Berlin Sans FB Demi" panose="020E0802020502020306" pitchFamily="34" charset="0"/>
              </a:rPr>
              <a:t>Pronunciation</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11" name="Retângulo 10"/>
          <p:cNvSpPr/>
          <p:nvPr/>
        </p:nvSpPr>
        <p:spPr>
          <a:xfrm>
            <a:off x="5205702" y="4913723"/>
            <a:ext cx="3993572" cy="1169551"/>
          </a:xfrm>
          <a:prstGeom prst="rect">
            <a:avLst/>
          </a:prstGeom>
        </p:spPr>
        <p:txBody>
          <a:bodyPr wrap="square">
            <a:spAutoFit/>
          </a:bodyPr>
          <a:lstStyle/>
          <a:p>
            <a:r>
              <a:rPr lang="pt-BR" sz="3500" dirty="0" err="1" smtClean="0">
                <a:latin typeface="Andalus" panose="02020603050405020304" pitchFamily="18" charset="-78"/>
                <a:cs typeface="Andalus" panose="02020603050405020304" pitchFamily="18" charset="-78"/>
              </a:rPr>
              <a:t>She</a:t>
            </a:r>
            <a:r>
              <a:rPr lang="pt-BR" sz="3500" dirty="0" smtClean="0">
                <a:latin typeface="Andalus" panose="02020603050405020304" pitchFamily="18" charset="-78"/>
                <a:cs typeface="Andalus" panose="02020603050405020304" pitchFamily="18" charset="-78"/>
              </a:rPr>
              <a:t> </a:t>
            </a:r>
            <a:r>
              <a:rPr lang="pt-BR" sz="3500" dirty="0" err="1" smtClean="0">
                <a:latin typeface="Andalus" panose="02020603050405020304" pitchFamily="18" charset="-78"/>
                <a:cs typeface="Andalus" panose="02020603050405020304" pitchFamily="18" charset="-78"/>
              </a:rPr>
              <a:t>can</a:t>
            </a:r>
            <a:r>
              <a:rPr lang="pt-BR" sz="3500" dirty="0" smtClean="0">
                <a:latin typeface="Andalus" panose="02020603050405020304" pitchFamily="18" charset="-78"/>
                <a:cs typeface="Andalus" panose="02020603050405020304" pitchFamily="18" charset="-78"/>
              </a:rPr>
              <a:t> ride a </a:t>
            </a:r>
            <a:r>
              <a:rPr lang="pt-BR" sz="3500" dirty="0" err="1" smtClean="0">
                <a:latin typeface="Andalus" panose="02020603050405020304" pitchFamily="18" charset="-78"/>
                <a:cs typeface="Andalus" panose="02020603050405020304" pitchFamily="18" charset="-78"/>
              </a:rPr>
              <a:t>bike</a:t>
            </a:r>
            <a:r>
              <a:rPr lang="pt-BR" sz="3500" dirty="0" smtClean="0">
                <a:latin typeface="Andalus" panose="02020603050405020304" pitchFamily="18" charset="-78"/>
                <a:cs typeface="Andalus" panose="02020603050405020304" pitchFamily="18" charset="-78"/>
              </a:rPr>
              <a:t>.</a:t>
            </a:r>
          </a:p>
          <a:p>
            <a:r>
              <a:rPr lang="pt-BR" sz="3500" dirty="0" err="1" smtClean="0">
                <a:latin typeface="Andalus" panose="02020603050405020304" pitchFamily="18" charset="-78"/>
                <a:cs typeface="Andalus" panose="02020603050405020304" pitchFamily="18" charset="-78"/>
              </a:rPr>
              <a:t>Chicken</a:t>
            </a:r>
            <a:r>
              <a:rPr lang="pt-BR" sz="3500" dirty="0" smtClean="0">
                <a:latin typeface="Andalus" panose="02020603050405020304" pitchFamily="18" charset="-78"/>
                <a:cs typeface="Andalus" panose="02020603050405020304" pitchFamily="18" charset="-78"/>
              </a:rPr>
              <a:t> ride a </a:t>
            </a:r>
            <a:r>
              <a:rPr lang="pt-BR" sz="3500" dirty="0" err="1" smtClean="0">
                <a:latin typeface="Andalus" panose="02020603050405020304" pitchFamily="18" charset="-78"/>
                <a:cs typeface="Andalus" panose="02020603050405020304" pitchFamily="18" charset="-78"/>
              </a:rPr>
              <a:t>bike</a:t>
            </a:r>
            <a:r>
              <a:rPr lang="pt-BR" sz="3500" dirty="0" smtClean="0">
                <a:latin typeface="Andalus" panose="02020603050405020304" pitchFamily="18" charset="-78"/>
                <a:cs typeface="Andalus" panose="02020603050405020304" pitchFamily="18" charset="-78"/>
              </a:rPr>
              <a:t>.</a:t>
            </a:r>
            <a:endParaRPr lang="pt-BR" sz="3500" dirty="0">
              <a:latin typeface="Andalus" panose="02020603050405020304" pitchFamily="18" charset="-78"/>
              <a:cs typeface="Andalus" panose="02020603050405020304" pitchFamily="18" charset="-78"/>
            </a:endParaRPr>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010305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286500" y="2524981"/>
            <a:ext cx="5330537" cy="4077103"/>
          </a:xfrm>
          <a:prstGeom prst="rect">
            <a:avLst/>
          </a:prstGeom>
        </p:spPr>
      </p:pic>
      <p:sp>
        <p:nvSpPr>
          <p:cNvPr id="6" name="Retângulo 5"/>
          <p:cNvSpPr/>
          <p:nvPr/>
        </p:nvSpPr>
        <p:spPr>
          <a:xfrm>
            <a:off x="2202873" y="274320"/>
            <a:ext cx="9414164" cy="2862322"/>
          </a:xfrm>
          <a:prstGeom prst="rect">
            <a:avLst/>
          </a:prstGeom>
        </p:spPr>
        <p:txBody>
          <a:bodyPr wrap="square">
            <a:spAutoFit/>
          </a:bodyPr>
          <a:lstStyle/>
          <a:p>
            <a:r>
              <a:rPr lang="pt-BR" sz="6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SELF STUDY</a:t>
            </a:r>
          </a:p>
          <a:p>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How</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to</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make</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the</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most</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of</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your</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a:t>
            </a:r>
            <a:r>
              <a:rPr lang="pt-BR" sz="6000" b="1" dirty="0" err="1" smtClean="0">
                <a:solidFill>
                  <a:srgbClr val="7030A0"/>
                </a:solidFill>
                <a:effectLst>
                  <a:outerShdw blurRad="38100" dist="38100" dir="2700000" algn="tl">
                    <a:srgbClr val="000000">
                      <a:alpha val="43137"/>
                    </a:srgbClr>
                  </a:outerShdw>
                </a:effectLst>
                <a:latin typeface="Berlin Sans FB Demi" panose="020E0802020502020306" pitchFamily="34" charset="0"/>
              </a:rPr>
              <a:t>study</a:t>
            </a:r>
            <a:r>
              <a:rPr lang="pt-BR" sz="6000" b="1" dirty="0" smtClean="0">
                <a:solidFill>
                  <a:srgbClr val="7030A0"/>
                </a:solidFill>
                <a:effectLst>
                  <a:outerShdw blurRad="38100" dist="38100" dir="2700000" algn="tl">
                    <a:srgbClr val="000000">
                      <a:alpha val="43137"/>
                    </a:srgbClr>
                  </a:outerShdw>
                </a:effectLst>
                <a:latin typeface="Berlin Sans FB Demi" panose="020E0802020502020306" pitchFamily="34" charset="0"/>
              </a:rPr>
              <a:t> time</a:t>
            </a:r>
            <a:endParaRPr lang="pt-BR" sz="6000" b="1" dirty="0">
              <a:solidFill>
                <a:srgbClr val="7030A0"/>
              </a:solidFill>
              <a:effectLst>
                <a:outerShdw blurRad="38100" dist="38100" dir="2700000" algn="tl">
                  <a:srgbClr val="000000">
                    <a:alpha val="43137"/>
                  </a:srgbClr>
                </a:outerShdw>
              </a:effectLst>
              <a:latin typeface="Berlin Sans FB Demi" panose="020E0802020502020306" pitchFamily="34"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824643" cy="2737594"/>
          </a:xfrm>
          <a:prstGeom prst="rect">
            <a:avLst/>
          </a:prstGeom>
        </p:spPr>
      </p:pic>
    </p:spTree>
    <p:extLst>
      <p:ext uri="{BB962C8B-B14F-4D97-AF65-F5344CB8AC3E}">
        <p14:creationId xmlns:p14="http://schemas.microsoft.com/office/powerpoint/2010/main" val="1171073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9"/>
            <a:ext cx="4010891" cy="3384364"/>
          </a:xfrm>
          <a:prstGeom prst="rect">
            <a:avLst/>
          </a:prstGeom>
        </p:spPr>
      </p:pic>
      <p:sp>
        <p:nvSpPr>
          <p:cNvPr id="5" name="Retângulo 4"/>
          <p:cNvSpPr/>
          <p:nvPr/>
        </p:nvSpPr>
        <p:spPr>
          <a:xfrm>
            <a:off x="3605646" y="2893869"/>
            <a:ext cx="7827817" cy="3539430"/>
          </a:xfrm>
          <a:prstGeom prst="rect">
            <a:avLst/>
          </a:prstGeom>
        </p:spPr>
        <p:txBody>
          <a:bodyPr wrap="square">
            <a:spAutoFit/>
          </a:bodyPr>
          <a:lstStyle/>
          <a:p>
            <a:r>
              <a:rPr lang="en-US" sz="2800" dirty="0" smtClean="0"/>
              <a:t>O </a:t>
            </a:r>
            <a:r>
              <a:rPr lang="en-US" sz="2800" dirty="0" err="1" smtClean="0"/>
              <a:t>estudo</a:t>
            </a:r>
            <a:r>
              <a:rPr lang="en-US" sz="2800" dirty="0" smtClean="0"/>
              <a:t> de </a:t>
            </a:r>
            <a:r>
              <a:rPr lang="en-US" sz="2800" dirty="0" err="1" smtClean="0"/>
              <a:t>fonética</a:t>
            </a:r>
            <a:r>
              <a:rPr lang="en-US" sz="2800" dirty="0" smtClean="0"/>
              <a:t> é um </a:t>
            </a:r>
            <a:r>
              <a:rPr lang="en-US" sz="2800" dirty="0" err="1" smtClean="0"/>
              <a:t>pouco</a:t>
            </a:r>
            <a:r>
              <a:rPr lang="en-US" sz="2800" dirty="0" smtClean="0"/>
              <a:t> </a:t>
            </a:r>
            <a:r>
              <a:rPr lang="en-US" sz="2800" dirty="0" err="1" smtClean="0"/>
              <a:t>difícil</a:t>
            </a:r>
            <a:r>
              <a:rPr lang="en-US" sz="2800" dirty="0" smtClean="0"/>
              <a:t> para </a:t>
            </a:r>
            <a:r>
              <a:rPr lang="en-US" sz="2800" dirty="0" err="1" smtClean="0"/>
              <a:t>quem</a:t>
            </a:r>
            <a:r>
              <a:rPr lang="en-US" sz="2800" dirty="0" smtClean="0"/>
              <a:t> tem o </a:t>
            </a:r>
            <a:r>
              <a:rPr lang="en-US" sz="2800" dirty="0" err="1" smtClean="0"/>
              <a:t>nível</a:t>
            </a:r>
            <a:r>
              <a:rPr lang="en-US" sz="2800" dirty="0" smtClean="0"/>
              <a:t> </a:t>
            </a:r>
            <a:r>
              <a:rPr lang="en-US" sz="2800" dirty="0" err="1" smtClean="0"/>
              <a:t>básico</a:t>
            </a:r>
            <a:r>
              <a:rPr lang="en-US" sz="2800" dirty="0" smtClean="0"/>
              <a:t>. Para </a:t>
            </a:r>
            <a:r>
              <a:rPr lang="en-US" sz="2800" dirty="0" err="1" smtClean="0"/>
              <a:t>adquirir</a:t>
            </a:r>
            <a:r>
              <a:rPr lang="en-US" sz="2800" dirty="0" smtClean="0"/>
              <a:t> </a:t>
            </a:r>
            <a:r>
              <a:rPr lang="en-US" sz="2800" dirty="0" err="1" smtClean="0"/>
              <a:t>uma</a:t>
            </a:r>
            <a:r>
              <a:rPr lang="en-US" sz="2800" dirty="0" smtClean="0"/>
              <a:t> </a:t>
            </a:r>
            <a:r>
              <a:rPr lang="en-US" sz="2800" dirty="0" err="1" smtClean="0"/>
              <a:t>pronúncia</a:t>
            </a:r>
            <a:r>
              <a:rPr lang="en-US" sz="2800" dirty="0" smtClean="0"/>
              <a:t> </a:t>
            </a:r>
            <a:r>
              <a:rPr lang="en-US" sz="2800" dirty="0" err="1" smtClean="0"/>
              <a:t>melhor</a:t>
            </a:r>
            <a:r>
              <a:rPr lang="en-US" sz="2800" dirty="0" smtClean="0"/>
              <a:t> </a:t>
            </a:r>
            <a:r>
              <a:rPr lang="en-US" sz="2800" dirty="0" err="1" smtClean="0"/>
              <a:t>você</a:t>
            </a:r>
            <a:r>
              <a:rPr lang="en-US" sz="2800" dirty="0" smtClean="0"/>
              <a:t> tem 2 </a:t>
            </a:r>
            <a:r>
              <a:rPr lang="en-US" sz="2800" dirty="0" err="1" smtClean="0"/>
              <a:t>saídas</a:t>
            </a:r>
            <a:r>
              <a:rPr lang="en-US" sz="2800" dirty="0" smtClean="0"/>
              <a:t>:</a:t>
            </a:r>
          </a:p>
          <a:p>
            <a:pPr marL="457200" indent="-457200">
              <a:buFont typeface="Wingdings" panose="05000000000000000000" pitchFamily="2" charset="2"/>
              <a:buChar char="ü"/>
            </a:pPr>
            <a:r>
              <a:rPr lang="en-US" sz="2800" dirty="0" err="1" smtClean="0"/>
              <a:t>Cantar</a:t>
            </a:r>
            <a:r>
              <a:rPr lang="en-US" sz="2800" dirty="0" smtClean="0"/>
              <a:t> </a:t>
            </a:r>
            <a:r>
              <a:rPr lang="en-US" sz="2800" dirty="0" err="1" smtClean="0"/>
              <a:t>em</a:t>
            </a:r>
            <a:r>
              <a:rPr lang="en-US" sz="2800" dirty="0" smtClean="0"/>
              <a:t> </a:t>
            </a:r>
            <a:r>
              <a:rPr lang="en-US" sz="2800" dirty="0" err="1" smtClean="0"/>
              <a:t>inglês</a:t>
            </a:r>
            <a:r>
              <a:rPr lang="en-US" sz="2800" dirty="0" smtClean="0"/>
              <a:t>;</a:t>
            </a:r>
          </a:p>
          <a:p>
            <a:pPr marL="457200" indent="-457200">
              <a:buFont typeface="Wingdings" panose="05000000000000000000" pitchFamily="2" charset="2"/>
              <a:buChar char="ü"/>
            </a:pPr>
            <a:r>
              <a:rPr lang="en-US" sz="2800" dirty="0" err="1" smtClean="0"/>
              <a:t>Interpretar</a:t>
            </a:r>
            <a:r>
              <a:rPr lang="en-US" sz="2800" dirty="0" smtClean="0"/>
              <a:t> </a:t>
            </a:r>
            <a:r>
              <a:rPr lang="en-US" sz="2800" dirty="0" err="1" smtClean="0"/>
              <a:t>cenas</a:t>
            </a:r>
            <a:r>
              <a:rPr lang="en-US" sz="2800" dirty="0" smtClean="0"/>
              <a:t> de </a:t>
            </a:r>
            <a:r>
              <a:rPr lang="en-US" sz="2800" dirty="0" err="1" smtClean="0"/>
              <a:t>filmes</a:t>
            </a:r>
            <a:r>
              <a:rPr lang="en-US" sz="2800" dirty="0" smtClean="0"/>
              <a:t>/series que </a:t>
            </a:r>
            <a:r>
              <a:rPr lang="en-US" sz="2800" dirty="0" err="1" smtClean="0"/>
              <a:t>você</a:t>
            </a:r>
            <a:r>
              <a:rPr lang="en-US" sz="2800" dirty="0" smtClean="0"/>
              <a:t> </a:t>
            </a:r>
            <a:r>
              <a:rPr lang="en-US" sz="2800" dirty="0" err="1" smtClean="0"/>
              <a:t>gosta</a:t>
            </a:r>
            <a:r>
              <a:rPr lang="en-US" sz="2800" dirty="0" smtClean="0"/>
              <a:t>. </a:t>
            </a:r>
          </a:p>
          <a:p>
            <a:pPr marL="457200" indent="-457200">
              <a:buFont typeface="Wingdings" panose="05000000000000000000" pitchFamily="2" charset="2"/>
              <a:buChar char="ü"/>
            </a:pPr>
            <a:r>
              <a:rPr lang="en-US" sz="2800" dirty="0" err="1" smtClean="0"/>
              <a:t>Anotar</a:t>
            </a:r>
            <a:r>
              <a:rPr lang="en-US" sz="2800" dirty="0" smtClean="0"/>
              <a:t> </a:t>
            </a:r>
            <a:r>
              <a:rPr lang="en-US" sz="2800" dirty="0" err="1" smtClean="0"/>
              <a:t>nas</a:t>
            </a:r>
            <a:r>
              <a:rPr lang="en-US" sz="2800" dirty="0" smtClean="0"/>
              <a:t> </a:t>
            </a:r>
            <a:r>
              <a:rPr lang="en-US" sz="2800" dirty="0" err="1" smtClean="0"/>
              <a:t>falas</a:t>
            </a:r>
            <a:r>
              <a:rPr lang="en-US" sz="2800" dirty="0" smtClean="0"/>
              <a:t> que </a:t>
            </a:r>
            <a:r>
              <a:rPr lang="en-US" sz="2800" dirty="0" err="1" smtClean="0"/>
              <a:t>você</a:t>
            </a:r>
            <a:r>
              <a:rPr lang="en-US" sz="2800" dirty="0" smtClean="0"/>
              <a:t> </a:t>
            </a:r>
            <a:r>
              <a:rPr lang="en-US" sz="2800" dirty="0" err="1" smtClean="0"/>
              <a:t>observa</a:t>
            </a:r>
            <a:r>
              <a:rPr lang="en-US" sz="2800" dirty="0" smtClean="0"/>
              <a:t> </a:t>
            </a:r>
            <a:r>
              <a:rPr lang="en-US" sz="2800" dirty="0" err="1" smtClean="0"/>
              <a:t>como</a:t>
            </a:r>
            <a:r>
              <a:rPr lang="en-US" sz="2800" dirty="0" smtClean="0"/>
              <a:t> as </a:t>
            </a:r>
            <a:r>
              <a:rPr lang="en-US" sz="2800" dirty="0" err="1" smtClean="0"/>
              <a:t>pessoas</a:t>
            </a:r>
            <a:r>
              <a:rPr lang="en-US" sz="2800" dirty="0" smtClean="0"/>
              <a:t> </a:t>
            </a:r>
            <a:r>
              <a:rPr lang="en-US" sz="2800" dirty="0" err="1" smtClean="0"/>
              <a:t>dizem</a:t>
            </a:r>
            <a:r>
              <a:rPr lang="en-US" sz="2800" dirty="0" smtClean="0"/>
              <a:t> as </a:t>
            </a:r>
            <a:r>
              <a:rPr lang="en-US" sz="2800" dirty="0" err="1" smtClean="0"/>
              <a:t>palavras</a:t>
            </a:r>
            <a:r>
              <a:rPr lang="en-US" sz="2800" dirty="0" smtClean="0"/>
              <a:t>/</a:t>
            </a:r>
            <a:r>
              <a:rPr lang="en-US" sz="2800" dirty="0" err="1" smtClean="0"/>
              <a:t>frases</a:t>
            </a:r>
            <a:r>
              <a:rPr lang="en-US" sz="2800" dirty="0" smtClean="0"/>
              <a:t>.</a:t>
            </a:r>
            <a:endParaRPr lang="pt-BR" sz="2800" dirty="0"/>
          </a:p>
        </p:txBody>
      </p:sp>
    </p:spTree>
    <p:extLst>
      <p:ext uri="{BB962C8B-B14F-4D97-AF65-F5344CB8AC3E}">
        <p14:creationId xmlns:p14="http://schemas.microsoft.com/office/powerpoint/2010/main" val="1146671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0"/>
            <a:ext cx="960272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the books you </a:t>
            </a:r>
            <a:r>
              <a:rPr lang="en-US" sz="4500" b="1" dirty="0" smtClean="0">
                <a:effectLst>
                  <a:outerShdw blurRad="38100" dist="38100" dir="2700000" algn="tl">
                    <a:srgbClr val="000000">
                      <a:alpha val="43137"/>
                    </a:srgbClr>
                  </a:outerShdw>
                </a:effectLst>
                <a:latin typeface="Berlin Sans FB Demi" panose="020E0802020502020306" pitchFamily="34" charset="0"/>
              </a:rPr>
              <a:t>have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6386" name="Picture 2" descr="Resultado de imagem para high alive"/>
          <p:cNvPicPr>
            <a:picLocks noChangeAspect="1" noChangeArrowheads="1"/>
          </p:cNvPicPr>
          <p:nvPr/>
        </p:nvPicPr>
        <p:blipFill rotWithShape="1">
          <a:blip r:embed="rId2">
            <a:extLst>
              <a:ext uri="{28A0092B-C50C-407E-A947-70E740481C1C}">
                <a14:useLocalDpi xmlns:a14="http://schemas.microsoft.com/office/drawing/2010/main" val="0"/>
              </a:ext>
            </a:extLst>
          </a:blip>
          <a:srcRect t="11840" b="12218"/>
          <a:stretch/>
        </p:blipFill>
        <p:spPr bwMode="auto">
          <a:xfrm>
            <a:off x="3002973" y="1705927"/>
            <a:ext cx="8133443" cy="463252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11526219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0"/>
            <a:ext cx="960272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the books you </a:t>
            </a:r>
            <a:r>
              <a:rPr lang="en-US" sz="4500" b="1" dirty="0" smtClean="0">
                <a:effectLst>
                  <a:outerShdw blurRad="38100" dist="38100" dir="2700000" algn="tl">
                    <a:srgbClr val="000000">
                      <a:alpha val="43137"/>
                    </a:srgbClr>
                  </a:outerShdw>
                </a:effectLst>
                <a:latin typeface="Berlin Sans FB Demi" panose="020E0802020502020306" pitchFamily="34" charset="0"/>
              </a:rPr>
              <a:t>have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5" name="Imagem 4"/>
          <p:cNvPicPr>
            <a:picLocks noChangeAspect="1"/>
          </p:cNvPicPr>
          <p:nvPr/>
        </p:nvPicPr>
        <p:blipFill rotWithShape="1">
          <a:blip r:embed="rId2"/>
          <a:srcRect l="51558"/>
          <a:stretch/>
        </p:blipFill>
        <p:spPr>
          <a:xfrm>
            <a:off x="7410893" y="754912"/>
            <a:ext cx="4641281" cy="5972325"/>
          </a:xfrm>
          <a:prstGeom prst="rect">
            <a:avLst/>
          </a:prstGeom>
        </p:spPr>
      </p:pic>
      <p:sp>
        <p:nvSpPr>
          <p:cNvPr id="7" name="Retângulo 6"/>
          <p:cNvSpPr/>
          <p:nvPr/>
        </p:nvSpPr>
        <p:spPr>
          <a:xfrm>
            <a:off x="2684969" y="1477328"/>
            <a:ext cx="4586098" cy="5324535"/>
          </a:xfrm>
          <a:prstGeom prst="rect">
            <a:avLst/>
          </a:prstGeom>
        </p:spPr>
        <p:txBody>
          <a:bodyPr wrap="square">
            <a:spAutoFit/>
          </a:bodyPr>
          <a:lstStyle/>
          <a:p>
            <a:r>
              <a:rPr lang="en-US" sz="2000" dirty="0" smtClean="0"/>
              <a:t>Many years ago, there was a </a:t>
            </a:r>
            <a:r>
              <a:rPr lang="en-US" sz="2000" dirty="0" smtClean="0">
                <a:solidFill>
                  <a:srgbClr val="FF0000"/>
                </a:solidFill>
              </a:rPr>
              <a:t>taco stand</a:t>
            </a:r>
            <a:r>
              <a:rPr lang="en-US" sz="2000" dirty="0" smtClean="0"/>
              <a:t> in a city called Compton. The taco stand’s </a:t>
            </a:r>
            <a:r>
              <a:rPr lang="en-US" sz="2000" dirty="0" smtClean="0">
                <a:solidFill>
                  <a:srgbClr val="FF0000"/>
                </a:solidFill>
              </a:rPr>
              <a:t>owner</a:t>
            </a:r>
            <a:r>
              <a:rPr lang="en-US" sz="2000" dirty="0" smtClean="0"/>
              <a:t> was named Raul. </a:t>
            </a:r>
          </a:p>
          <a:p>
            <a:r>
              <a:rPr lang="en-US" sz="2000" dirty="0" smtClean="0"/>
              <a:t>Every day, Raul would see a father and his two </a:t>
            </a:r>
            <a:r>
              <a:rPr lang="en-US" sz="2000" dirty="0" smtClean="0">
                <a:solidFill>
                  <a:srgbClr val="FF0000"/>
                </a:solidFill>
              </a:rPr>
              <a:t>daughters</a:t>
            </a:r>
            <a:r>
              <a:rPr lang="en-US" sz="2000" dirty="0" smtClean="0"/>
              <a:t> go to the public tennis court right </a:t>
            </a:r>
            <a:r>
              <a:rPr lang="en-US" sz="2000" dirty="0" smtClean="0">
                <a:solidFill>
                  <a:srgbClr val="FF0000"/>
                </a:solidFill>
              </a:rPr>
              <a:t>behind</a:t>
            </a:r>
            <a:r>
              <a:rPr lang="en-US" sz="2000" dirty="0" smtClean="0"/>
              <a:t> his stand. Sometimes, they would stop by and get tacos. The father’s name was Richard and he </a:t>
            </a:r>
            <a:r>
              <a:rPr lang="en-US" sz="2000" dirty="0" smtClean="0">
                <a:solidFill>
                  <a:srgbClr val="FF0000"/>
                </a:solidFill>
              </a:rPr>
              <a:t>taught</a:t>
            </a:r>
            <a:r>
              <a:rPr lang="en-US" sz="2000" dirty="0" smtClean="0"/>
              <a:t> himself how to play tennis. The daughters were called Venus and Serena. And every day, Richard and Serena’s father would take a basket of tennis balls to the court and train his two daughters. </a:t>
            </a:r>
          </a:p>
          <a:p>
            <a:r>
              <a:rPr lang="en-US" sz="2000" dirty="0" smtClean="0"/>
              <a:t>Serena was four years old and…</a:t>
            </a:r>
            <a:endParaRPr lang="pt-BR" sz="2000" dirty="0"/>
          </a:p>
        </p:txBody>
      </p:sp>
      <p:sp>
        <p:nvSpPr>
          <p:cNvPr id="8" name="Retângulo 7"/>
          <p:cNvSpPr/>
          <p:nvPr/>
        </p:nvSpPr>
        <p:spPr>
          <a:xfrm>
            <a:off x="7506586" y="754912"/>
            <a:ext cx="3971430" cy="1169551"/>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Serena Williams</a:t>
            </a:r>
          </a:p>
          <a:p>
            <a:r>
              <a:rPr lang="en-US" sz="3500" b="1" dirty="0" smtClean="0">
                <a:effectLst>
                  <a:outerShdw blurRad="38100" dist="38100" dir="2700000" algn="tl">
                    <a:srgbClr val="000000">
                      <a:alpha val="43137"/>
                    </a:srgbClr>
                  </a:outerShdw>
                </a:effectLst>
                <a:latin typeface="Aparajita" panose="020B0604020202020204" pitchFamily="34" charset="0"/>
                <a:cs typeface="Aparajita" panose="020B0604020202020204" pitchFamily="34" charset="0"/>
              </a:rPr>
              <a:t>Tennis Player</a:t>
            </a:r>
            <a:endParaRPr lang="pt-BR" sz="3500" b="1" dirty="0">
              <a:effectLst>
                <a:outerShdw blurRad="38100" dist="38100" dir="2700000" algn="tl">
                  <a:srgbClr val="000000">
                    <a:alpha val="43137"/>
                  </a:srgbClr>
                </a:outerShdw>
              </a:effectLst>
              <a:latin typeface="Aparajita" panose="020B0604020202020204" pitchFamily="34" charset="0"/>
              <a:cs typeface="Aparajita" panose="020B0604020202020204" pitchFamily="3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190185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89276" y="0"/>
            <a:ext cx="960272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Making the most of the books you </a:t>
            </a:r>
            <a:r>
              <a:rPr lang="en-US" sz="4500" b="1" dirty="0" smtClean="0">
                <a:effectLst>
                  <a:outerShdw blurRad="38100" dist="38100" dir="2700000" algn="tl">
                    <a:srgbClr val="000000">
                      <a:alpha val="43137"/>
                    </a:srgbClr>
                  </a:outerShdw>
                </a:effectLst>
                <a:latin typeface="Berlin Sans FB Demi" panose="020E0802020502020306" pitchFamily="34" charset="0"/>
              </a:rPr>
              <a:t>have</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7" name="Retângulo 6"/>
          <p:cNvSpPr/>
          <p:nvPr/>
        </p:nvSpPr>
        <p:spPr>
          <a:xfrm>
            <a:off x="1802714" y="3616494"/>
            <a:ext cx="4821617" cy="2893100"/>
          </a:xfrm>
          <a:prstGeom prst="rect">
            <a:avLst/>
          </a:prstGeom>
        </p:spPr>
        <p:txBody>
          <a:bodyPr wrap="square">
            <a:spAutoFit/>
          </a:bodyPr>
          <a:lstStyle/>
          <a:p>
            <a:r>
              <a:rPr lang="en-US" sz="2600" dirty="0" smtClean="0">
                <a:solidFill>
                  <a:srgbClr val="FF0000"/>
                </a:solidFill>
              </a:rPr>
              <a:t>taco stand </a:t>
            </a:r>
            <a:r>
              <a:rPr lang="en-US" sz="2600" dirty="0" smtClean="0"/>
              <a:t>– </a:t>
            </a:r>
            <a:r>
              <a:rPr lang="en-US" sz="2600" dirty="0" err="1" smtClean="0"/>
              <a:t>Barraquinha</a:t>
            </a:r>
            <a:r>
              <a:rPr lang="en-US" sz="2600" dirty="0" smtClean="0"/>
              <a:t> de </a:t>
            </a:r>
            <a:r>
              <a:rPr lang="en-US" sz="2600" dirty="0" err="1" smtClean="0"/>
              <a:t>venda</a:t>
            </a:r>
            <a:r>
              <a:rPr lang="en-US" sz="2600" dirty="0" smtClean="0"/>
              <a:t> de tacos;  </a:t>
            </a:r>
          </a:p>
          <a:p>
            <a:r>
              <a:rPr lang="en-US" sz="2600" dirty="0" smtClean="0">
                <a:solidFill>
                  <a:srgbClr val="FF0000"/>
                </a:solidFill>
              </a:rPr>
              <a:t>owner</a:t>
            </a:r>
            <a:r>
              <a:rPr lang="en-US" sz="2600" dirty="0" smtClean="0"/>
              <a:t> – </a:t>
            </a:r>
            <a:r>
              <a:rPr lang="en-US" sz="2600" dirty="0" err="1" smtClean="0"/>
              <a:t>dono</a:t>
            </a:r>
            <a:r>
              <a:rPr lang="en-US" sz="2600" dirty="0" smtClean="0"/>
              <a:t>, </a:t>
            </a:r>
            <a:r>
              <a:rPr lang="en-US" sz="2600" dirty="0" err="1" smtClean="0"/>
              <a:t>proprietário</a:t>
            </a:r>
            <a:endParaRPr lang="en-US" sz="2600" dirty="0" smtClean="0"/>
          </a:p>
          <a:p>
            <a:r>
              <a:rPr lang="en-US" sz="2600" dirty="0" smtClean="0">
                <a:solidFill>
                  <a:srgbClr val="FF0000"/>
                </a:solidFill>
              </a:rPr>
              <a:t>daughters</a:t>
            </a:r>
            <a:r>
              <a:rPr lang="en-US" sz="2600" dirty="0" smtClean="0"/>
              <a:t> </a:t>
            </a:r>
            <a:r>
              <a:rPr lang="en-US" sz="2600" dirty="0"/>
              <a:t>– </a:t>
            </a:r>
            <a:r>
              <a:rPr lang="en-US" sz="2600" dirty="0" err="1" smtClean="0"/>
              <a:t>filhas</a:t>
            </a:r>
            <a:r>
              <a:rPr lang="en-US" sz="2600" dirty="0" smtClean="0"/>
              <a:t>, </a:t>
            </a:r>
          </a:p>
          <a:p>
            <a:r>
              <a:rPr lang="en-US" sz="2600" dirty="0" smtClean="0">
                <a:solidFill>
                  <a:srgbClr val="FF0000"/>
                </a:solidFill>
              </a:rPr>
              <a:t>behind</a:t>
            </a:r>
            <a:r>
              <a:rPr lang="en-US" sz="2600" dirty="0" smtClean="0"/>
              <a:t> </a:t>
            </a:r>
            <a:r>
              <a:rPr lang="en-US" sz="2600" dirty="0"/>
              <a:t>– </a:t>
            </a:r>
            <a:r>
              <a:rPr lang="en-US" sz="2600" dirty="0" err="1" smtClean="0"/>
              <a:t>atrás</a:t>
            </a:r>
            <a:r>
              <a:rPr lang="en-US" sz="2600" dirty="0" smtClean="0"/>
              <a:t>, </a:t>
            </a:r>
          </a:p>
          <a:p>
            <a:r>
              <a:rPr lang="en-US" sz="2600" dirty="0" smtClean="0">
                <a:solidFill>
                  <a:srgbClr val="FF0000"/>
                </a:solidFill>
              </a:rPr>
              <a:t>taught</a:t>
            </a:r>
            <a:r>
              <a:rPr lang="en-US" sz="2600" dirty="0"/>
              <a:t> – </a:t>
            </a:r>
            <a:r>
              <a:rPr lang="en-US" sz="2600" dirty="0" err="1" smtClean="0"/>
              <a:t>passado</a:t>
            </a:r>
            <a:r>
              <a:rPr lang="en-US" sz="2600" dirty="0" smtClean="0"/>
              <a:t> de teach (</a:t>
            </a:r>
            <a:r>
              <a:rPr lang="en-US" sz="2600" dirty="0" err="1" smtClean="0"/>
              <a:t>ensinar</a:t>
            </a:r>
            <a:r>
              <a:rPr lang="en-US" sz="2600" dirty="0" smtClean="0"/>
              <a:t>), </a:t>
            </a:r>
            <a:endParaRPr lang="pt-BR" sz="2600" dirty="0"/>
          </a:p>
        </p:txBody>
      </p:sp>
      <p:pic>
        <p:nvPicPr>
          <p:cNvPr id="18434" name="Picture 2" descr="Resultado de imagem para ta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8725" y="1490202"/>
            <a:ext cx="3080348" cy="2053565"/>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6874128" y="1477328"/>
            <a:ext cx="4946072" cy="4893647"/>
          </a:xfrm>
          <a:prstGeom prst="rect">
            <a:avLst/>
          </a:prstGeom>
        </p:spPr>
        <p:txBody>
          <a:bodyPr wrap="square">
            <a:spAutoFit/>
          </a:bodyPr>
          <a:lstStyle/>
          <a:p>
            <a:r>
              <a:rPr lang="en-US" sz="2400" dirty="0" smtClean="0">
                <a:solidFill>
                  <a:srgbClr val="FF0000"/>
                </a:solidFill>
              </a:rPr>
              <a:t>I would like to visit a </a:t>
            </a:r>
            <a:r>
              <a:rPr lang="en-US" sz="2400" dirty="0" smtClean="0"/>
              <a:t>taco stand </a:t>
            </a:r>
            <a:r>
              <a:rPr lang="en-US" sz="2400" dirty="0" smtClean="0">
                <a:solidFill>
                  <a:srgbClr val="FF0000"/>
                </a:solidFill>
              </a:rPr>
              <a:t>and eat some tacos. </a:t>
            </a:r>
          </a:p>
          <a:p>
            <a:endParaRPr lang="en-US" sz="2400" dirty="0" smtClean="0">
              <a:solidFill>
                <a:srgbClr val="FF0000"/>
              </a:solidFill>
            </a:endParaRPr>
          </a:p>
          <a:p>
            <a:r>
              <a:rPr lang="en-US" sz="2400" dirty="0" smtClean="0">
                <a:solidFill>
                  <a:srgbClr val="FF0000"/>
                </a:solidFill>
              </a:rPr>
              <a:t>David is the </a:t>
            </a:r>
            <a:r>
              <a:rPr lang="en-US" sz="2400" dirty="0" smtClean="0"/>
              <a:t>owner </a:t>
            </a:r>
            <a:r>
              <a:rPr lang="en-US" sz="2400" dirty="0" smtClean="0">
                <a:solidFill>
                  <a:srgbClr val="FF0000"/>
                </a:solidFill>
              </a:rPr>
              <a:t>of my heart.</a:t>
            </a:r>
          </a:p>
          <a:p>
            <a:endParaRPr lang="en-US" sz="2400" dirty="0" smtClean="0">
              <a:solidFill>
                <a:srgbClr val="FF0000"/>
              </a:solidFill>
            </a:endParaRPr>
          </a:p>
          <a:p>
            <a:r>
              <a:rPr lang="en-US" sz="2400" dirty="0" smtClean="0">
                <a:solidFill>
                  <a:srgbClr val="FF0000"/>
                </a:solidFill>
              </a:rPr>
              <a:t>When I get married I will want two </a:t>
            </a:r>
            <a:r>
              <a:rPr lang="en-US" sz="2400" dirty="0" smtClean="0"/>
              <a:t>daughters</a:t>
            </a:r>
            <a:r>
              <a:rPr lang="en-US" sz="2400" dirty="0" smtClean="0">
                <a:solidFill>
                  <a:srgbClr val="FF0000"/>
                </a:solidFill>
              </a:rPr>
              <a:t>.</a:t>
            </a:r>
          </a:p>
          <a:p>
            <a:endParaRPr lang="en-US" sz="2400" dirty="0" smtClean="0"/>
          </a:p>
          <a:p>
            <a:r>
              <a:rPr lang="en-US" sz="2400" dirty="0" smtClean="0">
                <a:solidFill>
                  <a:srgbClr val="FF0000"/>
                </a:solidFill>
              </a:rPr>
              <a:t>That boring students sits </a:t>
            </a:r>
            <a:r>
              <a:rPr lang="en-US" sz="2400" dirty="0" smtClean="0"/>
              <a:t>behind</a:t>
            </a:r>
            <a:r>
              <a:rPr lang="en-US" sz="2400" dirty="0" smtClean="0">
                <a:solidFill>
                  <a:srgbClr val="FF0000"/>
                </a:solidFill>
              </a:rPr>
              <a:t> me every class.</a:t>
            </a:r>
          </a:p>
          <a:p>
            <a:endParaRPr lang="en-US" sz="2400" dirty="0" smtClean="0"/>
          </a:p>
          <a:p>
            <a:r>
              <a:rPr lang="en-US" sz="2400" dirty="0" smtClean="0">
                <a:solidFill>
                  <a:srgbClr val="FF0000"/>
                </a:solidFill>
              </a:rPr>
              <a:t>I </a:t>
            </a:r>
            <a:r>
              <a:rPr lang="en-US" sz="2400" dirty="0" smtClean="0"/>
              <a:t>taught</a:t>
            </a:r>
            <a:r>
              <a:rPr lang="en-US" sz="2400" dirty="0" smtClean="0">
                <a:solidFill>
                  <a:srgbClr val="FF0000"/>
                </a:solidFill>
              </a:rPr>
              <a:t> my younger brother </a:t>
            </a:r>
            <a:r>
              <a:rPr lang="en-US" sz="2400" dirty="0" err="1" smtClean="0">
                <a:solidFill>
                  <a:srgbClr val="FF0000"/>
                </a:solidFill>
              </a:rPr>
              <a:t>maths</a:t>
            </a:r>
            <a:r>
              <a:rPr lang="en-US" sz="2400" dirty="0" smtClean="0">
                <a:solidFill>
                  <a:srgbClr val="FF0000"/>
                </a:solidFill>
              </a:rPr>
              <a:t> yesterday.</a:t>
            </a:r>
            <a:endParaRPr lang="pt-BR" sz="2400" dirty="0">
              <a:solidFill>
                <a:srgbClr val="FF0000"/>
              </a:solidFill>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328266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1" y="93518"/>
            <a:ext cx="3958936" cy="3340525"/>
          </a:xfrm>
          <a:prstGeom prst="rect">
            <a:avLst/>
          </a:prstGeom>
        </p:spPr>
      </p:pic>
      <p:sp>
        <p:nvSpPr>
          <p:cNvPr id="6" name="Retângulo 5"/>
          <p:cNvSpPr/>
          <p:nvPr/>
        </p:nvSpPr>
        <p:spPr>
          <a:xfrm>
            <a:off x="4301837" y="1164134"/>
            <a:ext cx="7533408" cy="5693866"/>
          </a:xfrm>
          <a:prstGeom prst="rect">
            <a:avLst/>
          </a:prstGeom>
        </p:spPr>
        <p:txBody>
          <a:bodyPr wrap="square">
            <a:spAutoFit/>
          </a:bodyPr>
          <a:lstStyle/>
          <a:p>
            <a:r>
              <a:rPr lang="en-US" sz="2600" dirty="0" err="1" smtClean="0"/>
              <a:t>Livros</a:t>
            </a:r>
            <a:r>
              <a:rPr lang="en-US" sz="2600" dirty="0" smtClean="0"/>
              <a:t> </a:t>
            </a:r>
            <a:r>
              <a:rPr lang="en-US" sz="2600" dirty="0" err="1" smtClean="0"/>
              <a:t>escolares</a:t>
            </a:r>
            <a:r>
              <a:rPr lang="en-US" sz="2600" dirty="0" smtClean="0"/>
              <a:t> </a:t>
            </a:r>
            <a:r>
              <a:rPr lang="en-US" sz="2600" dirty="0" err="1" smtClean="0"/>
              <a:t>podem</a:t>
            </a:r>
            <a:r>
              <a:rPr lang="en-US" sz="2600" dirty="0" smtClean="0"/>
              <a:t> </a:t>
            </a:r>
            <a:r>
              <a:rPr lang="en-US" sz="2600" dirty="0" err="1" smtClean="0"/>
              <a:t>ser</a:t>
            </a:r>
            <a:r>
              <a:rPr lang="en-US" sz="2600" dirty="0" smtClean="0"/>
              <a:t> </a:t>
            </a:r>
            <a:r>
              <a:rPr lang="en-US" sz="2600" dirty="0" err="1" smtClean="0"/>
              <a:t>chatos</a:t>
            </a:r>
            <a:r>
              <a:rPr lang="en-US" sz="2600" dirty="0" smtClean="0"/>
              <a:t>, mas </a:t>
            </a:r>
            <a:r>
              <a:rPr lang="en-US" sz="2600" dirty="0" err="1" smtClean="0"/>
              <a:t>eles</a:t>
            </a:r>
            <a:r>
              <a:rPr lang="en-US" sz="2600" dirty="0" smtClean="0"/>
              <a:t> tem </a:t>
            </a:r>
            <a:r>
              <a:rPr lang="en-US" sz="2600" dirty="0" err="1" smtClean="0"/>
              <a:t>muita</a:t>
            </a:r>
            <a:r>
              <a:rPr lang="en-US" sz="2600" dirty="0" smtClean="0"/>
              <a:t> </a:t>
            </a:r>
            <a:r>
              <a:rPr lang="en-US" sz="2600" dirty="0" err="1" smtClean="0"/>
              <a:t>informação</a:t>
            </a:r>
            <a:r>
              <a:rPr lang="en-US" sz="2600" dirty="0" smtClean="0"/>
              <a:t> e </a:t>
            </a:r>
            <a:r>
              <a:rPr lang="en-US" sz="2600" dirty="0" err="1" smtClean="0"/>
              <a:t>podem</a:t>
            </a:r>
            <a:r>
              <a:rPr lang="en-US" sz="2600" dirty="0" smtClean="0"/>
              <a:t> </a:t>
            </a:r>
            <a:r>
              <a:rPr lang="en-US" sz="2600" dirty="0" err="1" smtClean="0"/>
              <a:t>ser</a:t>
            </a:r>
            <a:r>
              <a:rPr lang="en-US" sz="2600" dirty="0" smtClean="0"/>
              <a:t> </a:t>
            </a:r>
            <a:r>
              <a:rPr lang="en-US" sz="2600" dirty="0" err="1" smtClean="0"/>
              <a:t>utilizados</a:t>
            </a:r>
            <a:r>
              <a:rPr lang="en-US" sz="2600" dirty="0" smtClean="0"/>
              <a:t> de </a:t>
            </a:r>
            <a:r>
              <a:rPr lang="en-US" sz="2600" dirty="0" err="1" smtClean="0"/>
              <a:t>maneira</a:t>
            </a:r>
            <a:r>
              <a:rPr lang="en-US" sz="2600" dirty="0" smtClean="0"/>
              <a:t> </a:t>
            </a:r>
            <a:r>
              <a:rPr lang="en-US" sz="2600" b="1" dirty="0" err="1" smtClean="0"/>
              <a:t>positiva</a:t>
            </a:r>
            <a:r>
              <a:rPr lang="en-US" sz="2600" dirty="0" smtClean="0"/>
              <a:t> para </a:t>
            </a:r>
            <a:r>
              <a:rPr lang="en-US" sz="2600" dirty="0" err="1" smtClean="0"/>
              <a:t>você</a:t>
            </a:r>
            <a:r>
              <a:rPr lang="en-US" sz="2600" dirty="0" smtClean="0"/>
              <a:t> </a:t>
            </a:r>
            <a:r>
              <a:rPr lang="en-US" sz="2600" dirty="0" err="1" smtClean="0"/>
              <a:t>aprender</a:t>
            </a:r>
            <a:r>
              <a:rPr lang="en-US" sz="2600" dirty="0" smtClean="0"/>
              <a:t>. Organize-se para </a:t>
            </a:r>
            <a:r>
              <a:rPr lang="en-US" sz="2600" dirty="0" err="1" smtClean="0"/>
              <a:t>usar</a:t>
            </a:r>
            <a:r>
              <a:rPr lang="en-US" sz="2600" dirty="0" smtClean="0"/>
              <a:t> </a:t>
            </a:r>
            <a:r>
              <a:rPr lang="en-US" sz="2600" dirty="0" err="1" smtClean="0"/>
              <a:t>seu</a:t>
            </a:r>
            <a:r>
              <a:rPr lang="en-US" sz="2600" dirty="0" smtClean="0"/>
              <a:t> </a:t>
            </a:r>
            <a:r>
              <a:rPr lang="en-US" sz="2600" dirty="0" err="1" smtClean="0"/>
              <a:t>livro</a:t>
            </a:r>
            <a:r>
              <a:rPr lang="en-US" sz="2600" dirty="0" smtClean="0"/>
              <a:t>:</a:t>
            </a:r>
          </a:p>
          <a:p>
            <a:pPr marL="342900" indent="-342900">
              <a:buFontTx/>
              <a:buChar char="-"/>
            </a:pPr>
            <a:r>
              <a:rPr lang="en-US" sz="2600" dirty="0" smtClean="0"/>
              <a:t>Procure um </a:t>
            </a:r>
            <a:r>
              <a:rPr lang="en-US" sz="2600" dirty="0" err="1" smtClean="0"/>
              <a:t>texto</a:t>
            </a:r>
            <a:r>
              <a:rPr lang="en-US" sz="2600" dirty="0" smtClean="0"/>
              <a:t> </a:t>
            </a:r>
            <a:r>
              <a:rPr lang="en-US" sz="2600" dirty="0" err="1" smtClean="0"/>
              <a:t>que</a:t>
            </a:r>
            <a:r>
              <a:rPr lang="en-US" sz="2600" dirty="0" smtClean="0"/>
              <a:t> </a:t>
            </a:r>
            <a:r>
              <a:rPr lang="en-US" sz="2600" dirty="0" err="1" smtClean="0"/>
              <a:t>te</a:t>
            </a:r>
            <a:r>
              <a:rPr lang="en-US" sz="2600" dirty="0" smtClean="0"/>
              <a:t> </a:t>
            </a:r>
            <a:r>
              <a:rPr lang="en-US" sz="2600" dirty="0" err="1" smtClean="0"/>
              <a:t>interesse</a:t>
            </a:r>
            <a:r>
              <a:rPr lang="en-US" sz="2600" dirty="0" smtClean="0"/>
              <a:t> (</a:t>
            </a:r>
            <a:r>
              <a:rPr lang="en-US" sz="2600" dirty="0" err="1" smtClean="0"/>
              <a:t>pela</a:t>
            </a:r>
            <a:r>
              <a:rPr lang="en-US" sz="2600" dirty="0" smtClean="0"/>
              <a:t> </a:t>
            </a:r>
            <a:r>
              <a:rPr lang="en-US" sz="2600" dirty="0" err="1" smtClean="0"/>
              <a:t>imagem</a:t>
            </a:r>
            <a:r>
              <a:rPr lang="en-US" sz="2600" dirty="0" smtClean="0"/>
              <a:t> e/</a:t>
            </a:r>
            <a:r>
              <a:rPr lang="en-US" sz="2600" dirty="0" err="1" smtClean="0"/>
              <a:t>ou</a:t>
            </a:r>
            <a:r>
              <a:rPr lang="en-US" sz="2600" dirty="0" smtClean="0"/>
              <a:t> </a:t>
            </a:r>
            <a:r>
              <a:rPr lang="en-US" sz="2600" dirty="0" err="1" smtClean="0"/>
              <a:t>título</a:t>
            </a:r>
            <a:r>
              <a:rPr lang="en-US" sz="2600" dirty="0" smtClean="0"/>
              <a:t>);</a:t>
            </a:r>
          </a:p>
          <a:p>
            <a:pPr marL="342900" indent="-342900">
              <a:buFontTx/>
              <a:buChar char="-"/>
            </a:pPr>
            <a:r>
              <a:rPr lang="en-US" sz="2600" dirty="0" err="1" smtClean="0"/>
              <a:t>Pesquise</a:t>
            </a:r>
            <a:r>
              <a:rPr lang="en-US" sz="2600" dirty="0" smtClean="0"/>
              <a:t> as </a:t>
            </a:r>
            <a:r>
              <a:rPr lang="en-US" sz="2600" dirty="0" err="1" smtClean="0"/>
              <a:t>palavras</a:t>
            </a:r>
            <a:r>
              <a:rPr lang="en-US" sz="2600" dirty="0" smtClean="0"/>
              <a:t> </a:t>
            </a:r>
            <a:r>
              <a:rPr lang="en-US" sz="2600" dirty="0" err="1" smtClean="0"/>
              <a:t>que</a:t>
            </a:r>
            <a:r>
              <a:rPr lang="en-US" sz="2600" dirty="0" smtClean="0"/>
              <a:t> </a:t>
            </a:r>
            <a:r>
              <a:rPr lang="en-US" sz="2600" dirty="0" err="1" smtClean="0"/>
              <a:t>você</a:t>
            </a:r>
            <a:r>
              <a:rPr lang="en-US" sz="2600" dirty="0" smtClean="0"/>
              <a:t> </a:t>
            </a:r>
            <a:r>
              <a:rPr lang="en-US" sz="2600" dirty="0" err="1" smtClean="0"/>
              <a:t>não</a:t>
            </a:r>
            <a:r>
              <a:rPr lang="en-US" sz="2600" dirty="0" smtClean="0"/>
              <a:t> </a:t>
            </a:r>
            <a:r>
              <a:rPr lang="en-US" sz="2600" dirty="0" err="1" smtClean="0"/>
              <a:t>sabe</a:t>
            </a:r>
            <a:r>
              <a:rPr lang="en-US" sz="2600" dirty="0" smtClean="0"/>
              <a:t>;</a:t>
            </a:r>
          </a:p>
          <a:p>
            <a:pPr marL="342900" indent="-342900">
              <a:buFontTx/>
              <a:buChar char="-"/>
            </a:pPr>
            <a:r>
              <a:rPr lang="en-US" sz="2600" dirty="0" err="1" smtClean="0"/>
              <a:t>Chame</a:t>
            </a:r>
            <a:r>
              <a:rPr lang="en-US" sz="2600" dirty="0" smtClean="0"/>
              <a:t> um amigo e </a:t>
            </a:r>
            <a:r>
              <a:rPr lang="en-US" sz="2600" dirty="0" err="1" smtClean="0"/>
              <a:t>explique</a:t>
            </a:r>
            <a:r>
              <a:rPr lang="en-US" sz="2600" dirty="0" smtClean="0"/>
              <a:t> para </a:t>
            </a:r>
            <a:r>
              <a:rPr lang="en-US" sz="2600" dirty="0" err="1" smtClean="0"/>
              <a:t>ele</a:t>
            </a:r>
            <a:r>
              <a:rPr lang="en-US" sz="2600" dirty="0" smtClean="0"/>
              <a:t>/</a:t>
            </a:r>
            <a:r>
              <a:rPr lang="en-US" sz="2600" dirty="0" err="1" smtClean="0"/>
              <a:t>ela</a:t>
            </a:r>
            <a:r>
              <a:rPr lang="en-US" sz="2600" dirty="0" smtClean="0"/>
              <a:t> o </a:t>
            </a:r>
            <a:r>
              <a:rPr lang="en-US" sz="2600" dirty="0" err="1" smtClean="0"/>
              <a:t>que</a:t>
            </a:r>
            <a:r>
              <a:rPr lang="en-US" sz="2600" dirty="0" smtClean="0"/>
              <a:t> </a:t>
            </a:r>
            <a:r>
              <a:rPr lang="en-US" sz="2600" dirty="0" err="1" smtClean="0"/>
              <a:t>diz</a:t>
            </a:r>
            <a:r>
              <a:rPr lang="en-US" sz="2600" dirty="0" smtClean="0"/>
              <a:t> o </a:t>
            </a:r>
            <a:r>
              <a:rPr lang="en-US" sz="2600" dirty="0" err="1" smtClean="0"/>
              <a:t>texto</a:t>
            </a:r>
            <a:r>
              <a:rPr lang="en-US" sz="2600" dirty="0" smtClean="0"/>
              <a:t> e </a:t>
            </a:r>
            <a:r>
              <a:rPr lang="en-US" sz="2600" dirty="0" err="1" smtClean="0"/>
              <a:t>ensine</a:t>
            </a:r>
            <a:r>
              <a:rPr lang="en-US" sz="2600" dirty="0" smtClean="0"/>
              <a:t> a </a:t>
            </a:r>
            <a:r>
              <a:rPr lang="en-US" sz="2600" dirty="0" err="1" smtClean="0"/>
              <a:t>ele</a:t>
            </a:r>
            <a:r>
              <a:rPr lang="en-US" sz="2600" dirty="0" smtClean="0"/>
              <a:t>/</a:t>
            </a:r>
            <a:r>
              <a:rPr lang="en-US" sz="2600" dirty="0" err="1" smtClean="0"/>
              <a:t>ela</a:t>
            </a:r>
            <a:r>
              <a:rPr lang="en-US" sz="2600" dirty="0" smtClean="0"/>
              <a:t> as </a:t>
            </a:r>
            <a:r>
              <a:rPr lang="en-US" sz="2600" dirty="0" err="1" smtClean="0"/>
              <a:t>palavras</a:t>
            </a:r>
            <a:r>
              <a:rPr lang="en-US" sz="2600" dirty="0" smtClean="0"/>
              <a:t> </a:t>
            </a:r>
            <a:r>
              <a:rPr lang="en-US" sz="2600" dirty="0" err="1" smtClean="0"/>
              <a:t>que</a:t>
            </a:r>
            <a:r>
              <a:rPr lang="en-US" sz="2600" dirty="0" smtClean="0"/>
              <a:t> </a:t>
            </a:r>
            <a:r>
              <a:rPr lang="en-US" sz="2600" dirty="0" err="1" smtClean="0"/>
              <a:t>ele</a:t>
            </a:r>
            <a:r>
              <a:rPr lang="en-US" sz="2600" dirty="0" smtClean="0"/>
              <a:t>/</a:t>
            </a:r>
            <a:r>
              <a:rPr lang="en-US" sz="2600" dirty="0" err="1" smtClean="0"/>
              <a:t>ela</a:t>
            </a:r>
            <a:r>
              <a:rPr lang="en-US" sz="2600" dirty="0" smtClean="0"/>
              <a:t> </a:t>
            </a:r>
            <a:r>
              <a:rPr lang="en-US" sz="2600" dirty="0" err="1" smtClean="0"/>
              <a:t>não</a:t>
            </a:r>
            <a:r>
              <a:rPr lang="en-US" sz="2600" dirty="0" smtClean="0"/>
              <a:t> </a:t>
            </a:r>
            <a:r>
              <a:rPr lang="en-US" sz="2600" dirty="0" err="1" smtClean="0"/>
              <a:t>conhece</a:t>
            </a:r>
            <a:r>
              <a:rPr lang="en-US" sz="2600" dirty="0" smtClean="0"/>
              <a:t>;</a:t>
            </a:r>
          </a:p>
          <a:p>
            <a:pPr marL="342900" indent="-342900">
              <a:buFontTx/>
              <a:buChar char="-"/>
            </a:pPr>
            <a:r>
              <a:rPr lang="en-US" sz="2600" dirty="0" smtClean="0"/>
              <a:t>Para </a:t>
            </a:r>
            <a:r>
              <a:rPr lang="en-US" sz="2600" dirty="0" err="1" smtClean="0"/>
              <a:t>cada</a:t>
            </a:r>
            <a:r>
              <a:rPr lang="en-US" sz="2600" dirty="0" smtClean="0"/>
              <a:t> </a:t>
            </a:r>
            <a:r>
              <a:rPr lang="en-US" sz="2600" dirty="0" err="1" smtClean="0"/>
              <a:t>palavra</a:t>
            </a:r>
            <a:r>
              <a:rPr lang="en-US" sz="2600" dirty="0" smtClean="0"/>
              <a:t> nova </a:t>
            </a:r>
            <a:r>
              <a:rPr lang="en-US" sz="2600" dirty="0" err="1" smtClean="0"/>
              <a:t>invente</a:t>
            </a:r>
            <a:r>
              <a:rPr lang="en-US" sz="2600" dirty="0" smtClean="0"/>
              <a:t> </a:t>
            </a:r>
            <a:r>
              <a:rPr lang="en-US" sz="2600" dirty="0" err="1" smtClean="0"/>
              <a:t>uma</a:t>
            </a:r>
            <a:r>
              <a:rPr lang="en-US" sz="2600" dirty="0" smtClean="0"/>
              <a:t> </a:t>
            </a:r>
            <a:r>
              <a:rPr lang="en-US" sz="2600" dirty="0" err="1" smtClean="0"/>
              <a:t>frase</a:t>
            </a:r>
            <a:r>
              <a:rPr lang="en-US" sz="2600" dirty="0" smtClean="0"/>
              <a:t> para </a:t>
            </a:r>
            <a:r>
              <a:rPr lang="en-US" sz="2600" dirty="0" err="1" smtClean="0"/>
              <a:t>lembrar</a:t>
            </a:r>
            <a:r>
              <a:rPr lang="en-US" sz="2600" dirty="0" smtClean="0"/>
              <a:t> </a:t>
            </a:r>
            <a:r>
              <a:rPr lang="en-US" sz="2600" dirty="0" err="1" smtClean="0"/>
              <a:t>depois</a:t>
            </a:r>
            <a:r>
              <a:rPr lang="en-US" sz="2600" dirty="0" smtClean="0"/>
              <a:t> (</a:t>
            </a:r>
            <a:r>
              <a:rPr lang="en-US" sz="2600" dirty="0" err="1" smtClean="0"/>
              <a:t>pode</a:t>
            </a:r>
            <a:r>
              <a:rPr lang="en-US" sz="2600" dirty="0" smtClean="0"/>
              <a:t> </a:t>
            </a:r>
            <a:r>
              <a:rPr lang="en-US" sz="2600" dirty="0" err="1" smtClean="0"/>
              <a:t>misturar</a:t>
            </a:r>
            <a:r>
              <a:rPr lang="en-US" sz="2600" dirty="0" smtClean="0"/>
              <a:t> </a:t>
            </a:r>
            <a:r>
              <a:rPr lang="en-US" sz="2600" dirty="0" err="1" smtClean="0"/>
              <a:t>português</a:t>
            </a:r>
            <a:r>
              <a:rPr lang="en-US" sz="2600" dirty="0" smtClean="0"/>
              <a:t> com </a:t>
            </a:r>
            <a:r>
              <a:rPr lang="en-US" sz="2600" dirty="0" err="1" smtClean="0"/>
              <a:t>inglês</a:t>
            </a:r>
            <a:r>
              <a:rPr lang="en-US" sz="2600" dirty="0" smtClean="0"/>
              <a:t>)</a:t>
            </a:r>
          </a:p>
          <a:p>
            <a:endParaRPr lang="pt-BR" sz="2600" dirty="0"/>
          </a:p>
        </p:txBody>
      </p:sp>
    </p:spTree>
    <p:extLst>
      <p:ext uri="{BB962C8B-B14F-4D97-AF65-F5344CB8AC3E}">
        <p14:creationId xmlns:p14="http://schemas.microsoft.com/office/powerpoint/2010/main" val="22453872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753590" y="0"/>
            <a:ext cx="9092728"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Using the internet to improve your </a:t>
            </a:r>
            <a:r>
              <a:rPr lang="en-US" sz="4500" b="1" dirty="0" smtClean="0">
                <a:effectLst>
                  <a:outerShdw blurRad="38100" dist="38100" dir="2700000" algn="tl">
                    <a:srgbClr val="000000">
                      <a:alpha val="43137"/>
                    </a:srgbClr>
                  </a:outerShdw>
                </a:effectLst>
                <a:latin typeface="Berlin Sans FB Demi" panose="020E0802020502020306" pitchFamily="34" charset="0"/>
              </a:rPr>
              <a:t>English</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sp>
        <p:nvSpPr>
          <p:cNvPr id="5" name="Título 1"/>
          <p:cNvSpPr>
            <a:spLocks noGrp="1"/>
          </p:cNvSpPr>
          <p:nvPr>
            <p:ph type="ctrTitle"/>
          </p:nvPr>
        </p:nvSpPr>
        <p:spPr>
          <a:xfrm>
            <a:off x="4998027" y="5052247"/>
            <a:ext cx="7193973" cy="1714500"/>
          </a:xfrm>
        </p:spPr>
        <p:txBody>
          <a:bodyPr>
            <a:noAutofit/>
          </a:bodyPr>
          <a:lstStyle/>
          <a:p>
            <a:r>
              <a:rPr lang="en-US" sz="2600" b="1" dirty="0"/>
              <a:t>Log on to the BBC Learning English website! </a:t>
            </a:r>
            <a:r>
              <a:rPr lang="en-US" sz="2600" b="1" dirty="0" smtClean="0"/>
              <a:t/>
            </a:r>
            <a:br>
              <a:rPr lang="en-US" sz="2600" b="1" dirty="0" smtClean="0"/>
            </a:br>
            <a:r>
              <a:rPr lang="en-US" sz="2600" b="1" dirty="0" smtClean="0">
                <a:hlinkClick r:id="rId2"/>
              </a:rPr>
              <a:t>www.bbc.co.uk/learningenglish</a:t>
            </a:r>
            <a:r>
              <a:rPr lang="en-US" sz="2600" b="1" dirty="0" smtClean="0"/>
              <a:t>  </a:t>
            </a:r>
            <a:br>
              <a:rPr lang="en-US" sz="2600" b="1" dirty="0" smtClean="0"/>
            </a:br>
            <a:endParaRPr lang="pt-BR" sz="2600" b="1" i="1" dirty="0"/>
          </a:p>
        </p:txBody>
      </p:sp>
      <p:pic>
        <p:nvPicPr>
          <p:cNvPr id="6" name="Picture 2" descr="Resultado de imagem para learning english bb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37" y="2823453"/>
            <a:ext cx="2294571" cy="229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oo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172" y="3539022"/>
            <a:ext cx="3787488" cy="13887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42" y="1423060"/>
            <a:ext cx="5027758" cy="350470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6"/>
          <a:stretch>
            <a:fillRect/>
          </a:stretch>
        </p:blipFill>
        <p:spPr>
          <a:xfrm>
            <a:off x="290096" y="5118024"/>
            <a:ext cx="4383024" cy="1648723"/>
          </a:xfrm>
          <a:prstGeom prst="rect">
            <a:avLst/>
          </a:prstGeom>
        </p:spPr>
      </p:pic>
      <p:pic>
        <p:nvPicPr>
          <p:cNvPr id="2050" name="Picture 2" descr="Resultado de imagem para youtube"/>
          <p:cNvPicPr>
            <a:picLocks noChangeAspect="1" noChangeArrowheads="1"/>
          </p:cNvPicPr>
          <p:nvPr/>
        </p:nvPicPr>
        <p:blipFill rotWithShape="1">
          <a:blip r:embed="rId7">
            <a:extLst>
              <a:ext uri="{28A0092B-C50C-407E-A947-70E740481C1C}">
                <a14:useLocalDpi xmlns:a14="http://schemas.microsoft.com/office/drawing/2010/main" val="0"/>
              </a:ext>
            </a:extLst>
          </a:blip>
          <a:srcRect l="16071" t="33538" r="14662" b="33915"/>
          <a:stretch/>
        </p:blipFill>
        <p:spPr bwMode="auto">
          <a:xfrm>
            <a:off x="3098034" y="1581245"/>
            <a:ext cx="3794226" cy="178282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2070739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8"/>
            <a:ext cx="4617943" cy="3896591"/>
          </a:xfrm>
          <a:prstGeom prst="rect">
            <a:avLst/>
          </a:prstGeom>
        </p:spPr>
      </p:pic>
      <p:sp>
        <p:nvSpPr>
          <p:cNvPr id="3" name="Retângulo 2"/>
          <p:cNvSpPr/>
          <p:nvPr/>
        </p:nvSpPr>
        <p:spPr>
          <a:xfrm>
            <a:off x="4430907" y="2587335"/>
            <a:ext cx="7248475" cy="1631216"/>
          </a:xfrm>
          <a:prstGeom prst="rect">
            <a:avLst/>
          </a:prstGeom>
        </p:spPr>
        <p:txBody>
          <a:bodyPr wrap="square">
            <a:spAutoFit/>
          </a:bodyPr>
          <a:lstStyle/>
          <a:p>
            <a:r>
              <a:rPr lang="pt-BR" sz="2500" dirty="0" smtClean="0"/>
              <a:t>Sites para aprender inglês tem muitos na internet. Você deve avaliar qual deles você gosta mais e se eles dão conta do que você precisa. </a:t>
            </a:r>
          </a:p>
        </p:txBody>
      </p:sp>
    </p:spTree>
    <p:extLst>
      <p:ext uri="{BB962C8B-B14F-4D97-AF65-F5344CB8AC3E}">
        <p14:creationId xmlns:p14="http://schemas.microsoft.com/office/powerpoint/2010/main" val="1211246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795155" y="0"/>
            <a:ext cx="5756564"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Creating networks of English </a:t>
            </a:r>
            <a:r>
              <a:rPr lang="en-US" sz="4500" b="1" dirty="0" smtClean="0">
                <a:effectLst>
                  <a:outerShdw blurRad="38100" dist="38100" dir="2700000" algn="tl">
                    <a:srgbClr val="000000">
                      <a:alpha val="43137"/>
                    </a:srgbClr>
                  </a:outerShdw>
                </a:effectLst>
                <a:latin typeface="Berlin Sans FB Demi" panose="020E0802020502020306" pitchFamily="34" charset="0"/>
              </a:rPr>
              <a:t>learners</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7" y="0"/>
            <a:ext cx="2402239" cy="2737594"/>
          </a:xfrm>
          <a:prstGeom prst="rect">
            <a:avLst/>
          </a:prstGeom>
        </p:spPr>
      </p:pic>
      <p:pic>
        <p:nvPicPr>
          <p:cNvPr id="5"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598" y="444208"/>
            <a:ext cx="3169227" cy="2278621"/>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ctrTitle"/>
          </p:nvPr>
        </p:nvSpPr>
        <p:spPr>
          <a:xfrm>
            <a:off x="3179321" y="1907553"/>
            <a:ext cx="5686424" cy="611559"/>
          </a:xfrm>
        </p:spPr>
        <p:txBody>
          <a:bodyPr>
            <a:noAutofit/>
          </a:bodyPr>
          <a:lstStyle/>
          <a:p>
            <a:r>
              <a:rPr lang="en-US" sz="2800" b="1" dirty="0"/>
              <a:t>Start an English Learning </a:t>
            </a:r>
            <a:r>
              <a:rPr lang="en-US" sz="2800" b="1" dirty="0" smtClean="0"/>
              <a:t>Circle</a:t>
            </a:r>
            <a:endParaRPr lang="pt-BR" sz="2800" b="1" i="1" dirty="0"/>
          </a:p>
        </p:txBody>
      </p:sp>
      <p:pic>
        <p:nvPicPr>
          <p:cNvPr id="7"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4290" y="2823086"/>
            <a:ext cx="3232651" cy="2056229"/>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3273136" y="3725919"/>
            <a:ext cx="5674788" cy="906415"/>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Make contact with learners in other places </a:t>
            </a:r>
            <a:endParaRPr lang="pt-BR" sz="2800" b="1" i="1" dirty="0"/>
          </a:p>
        </p:txBody>
      </p:sp>
      <p:sp>
        <p:nvSpPr>
          <p:cNvPr id="9" name="Título 1"/>
          <p:cNvSpPr txBox="1">
            <a:spLocks/>
          </p:cNvSpPr>
          <p:nvPr/>
        </p:nvSpPr>
        <p:spPr>
          <a:xfrm>
            <a:off x="3371712" y="5602833"/>
            <a:ext cx="5477636" cy="59739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Start an international network</a:t>
            </a:r>
            <a:endParaRPr lang="pt-BR" sz="2800" b="1" i="1" dirty="0"/>
          </a:p>
        </p:txBody>
      </p:sp>
      <p:pic>
        <p:nvPicPr>
          <p:cNvPr id="10" name="Picture 6"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5745" y="5008418"/>
            <a:ext cx="3211196" cy="178622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36" y="2737594"/>
            <a:ext cx="3158837" cy="4109007"/>
          </a:xfrm>
          <a:prstGeom prst="rect">
            <a:avLst/>
          </a:prstGeom>
        </p:spPr>
      </p:pic>
    </p:spTree>
    <p:extLst>
      <p:ext uri="{BB962C8B-B14F-4D97-AF65-F5344CB8AC3E}">
        <p14:creationId xmlns:p14="http://schemas.microsoft.com/office/powerpoint/2010/main" val="227642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9"/>
            <a:ext cx="3595839" cy="3034146"/>
          </a:xfrm>
          <a:prstGeom prst="rect">
            <a:avLst/>
          </a:prstGeom>
        </p:spPr>
      </p:pic>
      <p:sp>
        <p:nvSpPr>
          <p:cNvPr id="5" name="Retângulo 4"/>
          <p:cNvSpPr/>
          <p:nvPr/>
        </p:nvSpPr>
        <p:spPr>
          <a:xfrm>
            <a:off x="3158836" y="2609716"/>
            <a:ext cx="8541327" cy="2893100"/>
          </a:xfrm>
          <a:prstGeom prst="rect">
            <a:avLst/>
          </a:prstGeom>
        </p:spPr>
        <p:txBody>
          <a:bodyPr wrap="square">
            <a:spAutoFit/>
          </a:bodyPr>
          <a:lstStyle/>
          <a:p>
            <a:r>
              <a:rPr lang="en-US" sz="2600" dirty="0" err="1" smtClean="0"/>
              <a:t>Sabemos</a:t>
            </a:r>
            <a:r>
              <a:rPr lang="en-US" sz="2600" dirty="0" smtClean="0"/>
              <a:t> </a:t>
            </a:r>
            <a:r>
              <a:rPr lang="en-US" sz="2600" dirty="0" err="1" smtClean="0"/>
              <a:t>como</a:t>
            </a:r>
            <a:r>
              <a:rPr lang="en-US" sz="2600" dirty="0" smtClean="0"/>
              <a:t> é </a:t>
            </a:r>
            <a:r>
              <a:rPr lang="en-US" sz="2600" dirty="0" err="1" smtClean="0"/>
              <a:t>difícil</a:t>
            </a:r>
            <a:r>
              <a:rPr lang="en-US" sz="2600" dirty="0" smtClean="0"/>
              <a:t> as </a:t>
            </a:r>
            <a:r>
              <a:rPr lang="en-US" sz="2600" dirty="0" err="1" smtClean="0"/>
              <a:t>vezes</a:t>
            </a:r>
            <a:r>
              <a:rPr lang="en-US" sz="2600" dirty="0" smtClean="0"/>
              <a:t> </a:t>
            </a:r>
            <a:r>
              <a:rPr lang="en-US" sz="2600" dirty="0" err="1" smtClean="0"/>
              <a:t>aprender</a:t>
            </a:r>
            <a:r>
              <a:rPr lang="en-US" sz="2600" dirty="0" smtClean="0"/>
              <a:t> </a:t>
            </a:r>
            <a:r>
              <a:rPr lang="en-US" sz="2600" dirty="0" err="1" smtClean="0"/>
              <a:t>só</a:t>
            </a:r>
            <a:r>
              <a:rPr lang="en-US" sz="2600" dirty="0" smtClean="0"/>
              <a:t>. Para se </a:t>
            </a:r>
            <a:r>
              <a:rPr lang="en-US" sz="2600" dirty="0" err="1" smtClean="0"/>
              <a:t>sentir</a:t>
            </a:r>
            <a:r>
              <a:rPr lang="en-US" sz="2600" dirty="0" smtClean="0"/>
              <a:t> </a:t>
            </a:r>
            <a:r>
              <a:rPr lang="en-US" sz="2600" dirty="0" err="1" smtClean="0"/>
              <a:t>estimulado</a:t>
            </a:r>
            <a:r>
              <a:rPr lang="en-US" sz="2600" dirty="0" smtClean="0"/>
              <a:t> </a:t>
            </a:r>
            <a:r>
              <a:rPr lang="en-US" sz="2600" dirty="0" err="1" smtClean="0"/>
              <a:t>estude</a:t>
            </a:r>
            <a:r>
              <a:rPr lang="en-US" sz="2600" dirty="0" smtClean="0"/>
              <a:t> com um/a amigo/a de </a:t>
            </a:r>
            <a:r>
              <a:rPr lang="en-US" sz="2600" dirty="0" err="1" smtClean="0"/>
              <a:t>modo</a:t>
            </a:r>
            <a:r>
              <a:rPr lang="en-US" sz="2600" dirty="0" smtClean="0"/>
              <a:t> </a:t>
            </a:r>
            <a:r>
              <a:rPr lang="en-US" sz="2600" dirty="0" err="1" smtClean="0"/>
              <a:t>que</a:t>
            </a:r>
            <a:r>
              <a:rPr lang="en-US" sz="2600" dirty="0" smtClean="0"/>
              <a:t> um </a:t>
            </a:r>
            <a:r>
              <a:rPr lang="en-US" sz="2600" dirty="0" err="1" smtClean="0"/>
              <a:t>ajude</a:t>
            </a:r>
            <a:r>
              <a:rPr lang="en-US" sz="2600" dirty="0" smtClean="0"/>
              <a:t> o outro. </a:t>
            </a:r>
            <a:r>
              <a:rPr lang="en-US" sz="2600" dirty="0" err="1" smtClean="0"/>
              <a:t>Por</a:t>
            </a:r>
            <a:r>
              <a:rPr lang="en-US" sz="2600" dirty="0" smtClean="0"/>
              <a:t> </a:t>
            </a:r>
            <a:r>
              <a:rPr lang="en-US" sz="2600" dirty="0" err="1" smtClean="0"/>
              <a:t>que</a:t>
            </a:r>
            <a:r>
              <a:rPr lang="en-US" sz="2600" dirty="0" smtClean="0"/>
              <a:t> </a:t>
            </a:r>
            <a:r>
              <a:rPr lang="en-US" sz="2600" dirty="0" err="1" smtClean="0"/>
              <a:t>não</a:t>
            </a:r>
            <a:r>
              <a:rPr lang="en-US" sz="2600" dirty="0" smtClean="0"/>
              <a:t> </a:t>
            </a:r>
            <a:r>
              <a:rPr lang="en-US" sz="2600" dirty="0" err="1" smtClean="0"/>
              <a:t>fazer</a:t>
            </a:r>
            <a:r>
              <a:rPr lang="en-US" sz="2600" dirty="0" smtClean="0"/>
              <a:t> </a:t>
            </a:r>
            <a:r>
              <a:rPr lang="en-US" sz="2600" dirty="0" err="1" smtClean="0"/>
              <a:t>competições</a:t>
            </a:r>
            <a:r>
              <a:rPr lang="en-US" sz="2600" dirty="0" smtClean="0"/>
              <a:t> entre </a:t>
            </a:r>
            <a:r>
              <a:rPr lang="en-US" sz="2600" dirty="0" err="1" smtClean="0"/>
              <a:t>vocês</a:t>
            </a:r>
            <a:r>
              <a:rPr lang="en-US" sz="2600" dirty="0" smtClean="0"/>
              <a:t> de </a:t>
            </a:r>
            <a:r>
              <a:rPr lang="en-US" sz="2600" dirty="0" err="1" smtClean="0"/>
              <a:t>quem</a:t>
            </a:r>
            <a:r>
              <a:rPr lang="en-US" sz="2600" dirty="0" smtClean="0"/>
              <a:t> </a:t>
            </a:r>
            <a:r>
              <a:rPr lang="en-US" sz="2600" dirty="0" err="1" smtClean="0"/>
              <a:t>sabe</a:t>
            </a:r>
            <a:r>
              <a:rPr lang="en-US" sz="2600" dirty="0" smtClean="0"/>
              <a:t> </a:t>
            </a:r>
            <a:r>
              <a:rPr lang="en-US" sz="2600" dirty="0" err="1" smtClean="0"/>
              <a:t>mais</a:t>
            </a:r>
            <a:r>
              <a:rPr lang="en-US" sz="2600" dirty="0" smtClean="0"/>
              <a:t>? </a:t>
            </a:r>
            <a:r>
              <a:rPr lang="en-US" sz="2600" dirty="0" err="1" smtClean="0"/>
              <a:t>Por</a:t>
            </a:r>
            <a:r>
              <a:rPr lang="en-US" sz="2600" dirty="0" smtClean="0"/>
              <a:t> </a:t>
            </a:r>
            <a:r>
              <a:rPr lang="en-US" sz="2600" dirty="0" err="1" smtClean="0"/>
              <a:t>que</a:t>
            </a:r>
            <a:r>
              <a:rPr lang="en-US" sz="2600" dirty="0" smtClean="0"/>
              <a:t> </a:t>
            </a:r>
            <a:r>
              <a:rPr lang="en-US" sz="2600" dirty="0" err="1" smtClean="0"/>
              <a:t>não</a:t>
            </a:r>
            <a:r>
              <a:rPr lang="en-US" sz="2600" dirty="0" smtClean="0"/>
              <a:t> </a:t>
            </a:r>
            <a:r>
              <a:rPr lang="en-US" sz="2600" dirty="0" err="1" smtClean="0"/>
              <a:t>fazer</a:t>
            </a:r>
            <a:r>
              <a:rPr lang="en-US" sz="2600" dirty="0" smtClean="0"/>
              <a:t> </a:t>
            </a:r>
            <a:r>
              <a:rPr lang="en-US" sz="2600" dirty="0" err="1" smtClean="0"/>
              <a:t>alguns</a:t>
            </a:r>
            <a:r>
              <a:rPr lang="en-US" sz="2600" dirty="0" smtClean="0"/>
              <a:t> </a:t>
            </a:r>
            <a:r>
              <a:rPr lang="en-US" sz="2600" dirty="0" err="1" smtClean="0"/>
              <a:t>desafios</a:t>
            </a:r>
            <a:r>
              <a:rPr lang="en-US" sz="2600" dirty="0" smtClean="0"/>
              <a:t> para </a:t>
            </a:r>
            <a:r>
              <a:rPr lang="en-US" sz="2600" dirty="0" err="1" smtClean="0"/>
              <a:t>que</a:t>
            </a:r>
            <a:r>
              <a:rPr lang="en-US" sz="2600" dirty="0" smtClean="0"/>
              <a:t> </a:t>
            </a:r>
            <a:r>
              <a:rPr lang="en-US" sz="2600" dirty="0" err="1" smtClean="0"/>
              <a:t>vocês</a:t>
            </a:r>
            <a:r>
              <a:rPr lang="en-US" sz="2600" dirty="0" smtClean="0"/>
              <a:t> </a:t>
            </a:r>
            <a:r>
              <a:rPr lang="en-US" sz="2600" dirty="0" err="1" smtClean="0"/>
              <a:t>possam</a:t>
            </a:r>
            <a:r>
              <a:rPr lang="en-US" sz="2600" dirty="0" smtClean="0"/>
              <a:t> </a:t>
            </a:r>
            <a:r>
              <a:rPr lang="en-US" sz="2600" dirty="0" err="1" smtClean="0"/>
              <a:t>ultrapassar</a:t>
            </a:r>
            <a:r>
              <a:rPr lang="en-US" sz="2600" dirty="0" smtClean="0"/>
              <a:t> </a:t>
            </a:r>
            <a:r>
              <a:rPr lang="en-US" sz="2600" dirty="0" err="1" smtClean="0"/>
              <a:t>juntos</a:t>
            </a:r>
            <a:r>
              <a:rPr lang="en-US" sz="2600" dirty="0" smtClean="0"/>
              <a:t>? </a:t>
            </a:r>
            <a:r>
              <a:rPr lang="en-US" sz="2600" dirty="0" err="1" smtClean="0"/>
              <a:t>Por</a:t>
            </a:r>
            <a:r>
              <a:rPr lang="en-US" sz="2600" dirty="0" smtClean="0"/>
              <a:t> </a:t>
            </a:r>
            <a:r>
              <a:rPr lang="en-US" sz="2600" dirty="0" err="1" smtClean="0"/>
              <a:t>que</a:t>
            </a:r>
            <a:r>
              <a:rPr lang="en-US" sz="2600" dirty="0" smtClean="0"/>
              <a:t> </a:t>
            </a:r>
            <a:r>
              <a:rPr lang="en-US" sz="2600" dirty="0" err="1" smtClean="0"/>
              <a:t>não</a:t>
            </a:r>
            <a:r>
              <a:rPr lang="en-US" sz="2600" dirty="0" smtClean="0"/>
              <a:t> </a:t>
            </a:r>
            <a:r>
              <a:rPr lang="en-US" sz="2600" dirty="0" err="1" smtClean="0"/>
              <a:t>contar</a:t>
            </a:r>
            <a:r>
              <a:rPr lang="en-US" sz="2600" dirty="0" smtClean="0"/>
              <a:t> </a:t>
            </a:r>
            <a:r>
              <a:rPr lang="en-US" sz="2600" dirty="0" err="1" smtClean="0"/>
              <a:t>segredos</a:t>
            </a:r>
            <a:r>
              <a:rPr lang="en-US" sz="2600" dirty="0" smtClean="0"/>
              <a:t> </a:t>
            </a:r>
            <a:r>
              <a:rPr lang="en-US" sz="2600" dirty="0" err="1" smtClean="0"/>
              <a:t>em</a:t>
            </a:r>
            <a:r>
              <a:rPr lang="en-US" sz="2600" dirty="0" smtClean="0"/>
              <a:t> </a:t>
            </a:r>
            <a:r>
              <a:rPr lang="en-US" sz="2600" dirty="0" err="1" smtClean="0"/>
              <a:t>inglês</a:t>
            </a:r>
            <a:r>
              <a:rPr lang="en-US" sz="2600" dirty="0" smtClean="0"/>
              <a:t>?</a:t>
            </a:r>
            <a:endParaRPr lang="pt-BR" sz="2600" dirty="0"/>
          </a:p>
        </p:txBody>
      </p:sp>
    </p:spTree>
    <p:extLst>
      <p:ext uri="{BB962C8B-B14F-4D97-AF65-F5344CB8AC3E}">
        <p14:creationId xmlns:p14="http://schemas.microsoft.com/office/powerpoint/2010/main" val="2369384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8854440" y="118747"/>
            <a:ext cx="3181696" cy="2433545"/>
          </a:xfrm>
          <a:prstGeom prst="rect">
            <a:avLst/>
          </a:prstGeom>
        </p:spPr>
      </p:pic>
      <p:sp>
        <p:nvSpPr>
          <p:cNvPr id="6" name="Retângulo 5"/>
          <p:cNvSpPr/>
          <p:nvPr/>
        </p:nvSpPr>
        <p:spPr>
          <a:xfrm>
            <a:off x="2189391" y="130814"/>
            <a:ext cx="5226628" cy="1938992"/>
          </a:xfrm>
          <a:prstGeom prst="rect">
            <a:avLst/>
          </a:prstGeom>
        </p:spPr>
        <p:txBody>
          <a:bodyPr wrap="square">
            <a:spAutoFit/>
          </a:bodyPr>
          <a:lstStyle/>
          <a:p>
            <a:r>
              <a:rPr lang="pt-BR" sz="6000" b="1" dirty="0" smtClean="0">
                <a:solidFill>
                  <a:srgbClr val="FF0000"/>
                </a:solidFill>
                <a:effectLst>
                  <a:outerShdw blurRad="38100" dist="38100" dir="2700000" algn="tl">
                    <a:srgbClr val="000000">
                      <a:alpha val="43137"/>
                    </a:srgbClr>
                  </a:outerShdw>
                </a:effectLst>
                <a:latin typeface="Berlin Sans FB Demi" panose="020E0802020502020306" pitchFamily="34" charset="0"/>
              </a:rPr>
              <a:t>SELF STUDY</a:t>
            </a:r>
          </a:p>
          <a:p>
            <a:r>
              <a:rPr lang="pt-BR" sz="6000" b="1" dirty="0" err="1" smtClean="0">
                <a:effectLst>
                  <a:outerShdw blurRad="38100" dist="38100" dir="2700000" algn="tl">
                    <a:srgbClr val="000000">
                      <a:alpha val="43137"/>
                    </a:srgbClr>
                  </a:outerShdw>
                </a:effectLst>
                <a:latin typeface="Berlin Sans FB Demi" panose="020E0802020502020306" pitchFamily="34" charset="0"/>
              </a:rPr>
              <a:t>Review</a:t>
            </a:r>
            <a:endParaRPr lang="pt-BR" sz="6000" b="1" dirty="0">
              <a:effectLst>
                <a:outerShdw blurRad="38100" dist="38100" dir="2700000" algn="tl">
                  <a:srgbClr val="000000">
                    <a:alpha val="43137"/>
                  </a:srgbClr>
                </a:outerShdw>
              </a:effectLst>
              <a:latin typeface="Berlin Sans FB Demi" panose="020E0802020502020306" pitchFamily="34" charset="0"/>
            </a:endParaRPr>
          </a:p>
        </p:txBody>
      </p:sp>
      <p:sp>
        <p:nvSpPr>
          <p:cNvPr id="5" name="Retângulo 4"/>
          <p:cNvSpPr/>
          <p:nvPr/>
        </p:nvSpPr>
        <p:spPr>
          <a:xfrm>
            <a:off x="2189391" y="2267926"/>
            <a:ext cx="8781385" cy="4247317"/>
          </a:xfrm>
          <a:prstGeom prst="rect">
            <a:avLst/>
          </a:prstGeom>
        </p:spPr>
        <p:txBody>
          <a:bodyPr wrap="square">
            <a:spAutoFit/>
          </a:bodyPr>
          <a:lstStyle/>
          <a:p>
            <a:pPr>
              <a:buFont typeface="+mj-lt"/>
              <a:buAutoNum type="arabicPeriod"/>
            </a:pPr>
            <a:r>
              <a:rPr lang="pt-BR" sz="3000" dirty="0" err="1" smtClean="0">
                <a:latin typeface="AngsanaUPC" panose="02020603050405020304" pitchFamily="18" charset="-34"/>
                <a:cs typeface="AngsanaUPC" panose="02020603050405020304" pitchFamily="18" charset="-34"/>
              </a:rPr>
              <a:t>Accessing</a:t>
            </a:r>
            <a:r>
              <a:rPr lang="pt-BR" sz="3000" dirty="0" smtClean="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English</a:t>
            </a:r>
            <a:r>
              <a:rPr lang="pt-BR" sz="3000" dirty="0" smtClean="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around</a:t>
            </a:r>
            <a:r>
              <a:rPr lang="pt-BR" sz="3000" dirty="0" smtClean="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you</a:t>
            </a:r>
            <a:r>
              <a:rPr lang="pt-BR" sz="3000" dirty="0" smtClean="0">
                <a:latin typeface="AngsanaUPC" panose="02020603050405020304" pitchFamily="18" charset="-34"/>
                <a:cs typeface="AngsanaUPC" panose="02020603050405020304" pitchFamily="18" charset="-34"/>
              </a:rPr>
              <a:t>;</a:t>
            </a:r>
          </a:p>
          <a:p>
            <a:pPr>
              <a:buFont typeface="+mj-lt"/>
              <a:buAutoNum type="arabicPeriod"/>
            </a:pPr>
            <a:r>
              <a:rPr lang="en-US" sz="3000" dirty="0">
                <a:latin typeface="AngsanaUPC" panose="02020603050405020304" pitchFamily="18" charset="-34"/>
                <a:cs typeface="AngsanaUPC" panose="02020603050405020304" pitchFamily="18" charset="-34"/>
              </a:rPr>
              <a:t>Setting your own goals and measuring your own </a:t>
            </a:r>
            <a:r>
              <a:rPr lang="en-US" sz="3000" dirty="0" smtClean="0">
                <a:latin typeface="AngsanaUPC" panose="02020603050405020304" pitchFamily="18" charset="-34"/>
                <a:cs typeface="AngsanaUPC" panose="02020603050405020304" pitchFamily="18" charset="-34"/>
              </a:rPr>
              <a:t>progress;</a:t>
            </a:r>
          </a:p>
          <a:p>
            <a:pPr>
              <a:buFont typeface="+mj-lt"/>
              <a:buAutoNum type="arabicPeriod"/>
            </a:pPr>
            <a:r>
              <a:rPr lang="pt-BR" sz="3000" dirty="0">
                <a:latin typeface="AngsanaUPC" panose="02020603050405020304" pitchFamily="18" charset="-34"/>
                <a:cs typeface="AngsanaUPC" panose="02020603050405020304" pitchFamily="18" charset="-34"/>
              </a:rPr>
              <a:t>Planning </a:t>
            </a:r>
            <a:r>
              <a:rPr lang="pt-BR" sz="3000" dirty="0" err="1">
                <a:latin typeface="AngsanaUPC" panose="02020603050405020304" pitchFamily="18" charset="-34"/>
                <a:cs typeface="AngsanaUPC" panose="02020603050405020304" pitchFamily="18" charset="-34"/>
              </a:rPr>
              <a:t>your</a:t>
            </a:r>
            <a:r>
              <a:rPr lang="pt-BR" sz="3000" dirty="0">
                <a:latin typeface="AngsanaUPC" panose="02020603050405020304" pitchFamily="18" charset="-34"/>
                <a:cs typeface="AngsanaUPC" panose="02020603050405020304" pitchFamily="18" charset="-34"/>
              </a:rPr>
              <a:t> </a:t>
            </a:r>
            <a:r>
              <a:rPr lang="pt-BR" sz="3000" dirty="0" err="1">
                <a:latin typeface="AngsanaUPC" panose="02020603050405020304" pitchFamily="18" charset="-34"/>
                <a:cs typeface="AngsanaUPC" panose="02020603050405020304" pitchFamily="18" charset="-34"/>
              </a:rPr>
              <a:t>vocabulary</a:t>
            </a:r>
            <a:r>
              <a:rPr lang="pt-BR" sz="3000" dirty="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learning</a:t>
            </a:r>
            <a:r>
              <a:rPr lang="pt-BR" sz="3000" dirty="0" smtClean="0">
                <a:latin typeface="AngsanaUPC" panose="02020603050405020304" pitchFamily="18" charset="-34"/>
                <a:cs typeface="AngsanaUPC" panose="02020603050405020304" pitchFamily="18" charset="-34"/>
              </a:rPr>
              <a:t>;</a:t>
            </a:r>
          </a:p>
          <a:p>
            <a:pPr>
              <a:buFont typeface="+mj-lt"/>
              <a:buAutoNum type="arabicPeriod"/>
            </a:pPr>
            <a:r>
              <a:rPr lang="en-US" sz="3000" dirty="0">
                <a:latin typeface="AngsanaUPC" panose="02020603050405020304" pitchFamily="18" charset="-34"/>
                <a:cs typeface="AngsanaUPC" panose="02020603050405020304" pitchFamily="18" charset="-34"/>
              </a:rPr>
              <a:t>Making the most of your </a:t>
            </a:r>
            <a:r>
              <a:rPr lang="en-US" sz="3000" dirty="0" smtClean="0">
                <a:latin typeface="AngsanaUPC" panose="02020603050405020304" pitchFamily="18" charset="-34"/>
                <a:cs typeface="AngsanaUPC" panose="02020603050405020304" pitchFamily="18" charset="-34"/>
              </a:rPr>
              <a:t>dictionary;</a:t>
            </a:r>
          </a:p>
          <a:p>
            <a:pPr>
              <a:buFont typeface="+mj-lt"/>
              <a:buAutoNum type="arabicPeriod"/>
            </a:pPr>
            <a:r>
              <a:rPr lang="pt-BR" sz="3000" dirty="0" err="1">
                <a:latin typeface="AngsanaUPC" panose="02020603050405020304" pitchFamily="18" charset="-34"/>
                <a:cs typeface="AngsanaUPC" panose="02020603050405020304" pitchFamily="18" charset="-34"/>
              </a:rPr>
              <a:t>Improving</a:t>
            </a:r>
            <a:r>
              <a:rPr lang="pt-BR" sz="3000" dirty="0">
                <a:latin typeface="AngsanaUPC" panose="02020603050405020304" pitchFamily="18" charset="-34"/>
                <a:cs typeface="AngsanaUPC" panose="02020603050405020304" pitchFamily="18" charset="-34"/>
              </a:rPr>
              <a:t> </a:t>
            </a:r>
            <a:r>
              <a:rPr lang="pt-BR" sz="3000" dirty="0" err="1">
                <a:latin typeface="AngsanaUPC" panose="02020603050405020304" pitchFamily="18" charset="-34"/>
                <a:cs typeface="AngsanaUPC" panose="02020603050405020304" pitchFamily="18" charset="-34"/>
              </a:rPr>
              <a:t>your</a:t>
            </a:r>
            <a:r>
              <a:rPr lang="pt-BR" sz="3000" dirty="0">
                <a:latin typeface="AngsanaUPC" panose="02020603050405020304" pitchFamily="18" charset="-34"/>
                <a:cs typeface="AngsanaUPC" panose="02020603050405020304" pitchFamily="18" charset="-34"/>
              </a:rPr>
              <a:t> </a:t>
            </a:r>
            <a:r>
              <a:rPr lang="pt-BR" sz="3000" dirty="0" err="1" smtClean="0">
                <a:latin typeface="AngsanaUPC" panose="02020603050405020304" pitchFamily="18" charset="-34"/>
                <a:cs typeface="AngsanaUPC" panose="02020603050405020304" pitchFamily="18" charset="-34"/>
              </a:rPr>
              <a:t>pronunciation</a:t>
            </a:r>
            <a:r>
              <a:rPr lang="pt-BR" sz="3000" dirty="0" smtClean="0">
                <a:latin typeface="AngsanaUPC" panose="02020603050405020304" pitchFamily="18" charset="-34"/>
                <a:cs typeface="AngsanaUPC" panose="02020603050405020304" pitchFamily="18" charset="-34"/>
              </a:rPr>
              <a:t>;</a:t>
            </a:r>
          </a:p>
          <a:p>
            <a:pPr>
              <a:buFont typeface="+mj-lt"/>
              <a:buAutoNum type="arabicPeriod"/>
            </a:pPr>
            <a:r>
              <a:rPr lang="en-US" sz="3000" dirty="0">
                <a:latin typeface="AngsanaUPC" panose="02020603050405020304" pitchFamily="18" charset="-34"/>
                <a:cs typeface="AngsanaUPC" panose="02020603050405020304" pitchFamily="18" charset="-34"/>
              </a:rPr>
              <a:t>Making the most of the books you </a:t>
            </a:r>
            <a:r>
              <a:rPr lang="en-US" sz="3000" dirty="0" smtClean="0">
                <a:latin typeface="AngsanaUPC" panose="02020603050405020304" pitchFamily="18" charset="-34"/>
                <a:cs typeface="AngsanaUPC" panose="02020603050405020304" pitchFamily="18" charset="-34"/>
              </a:rPr>
              <a:t>have;</a:t>
            </a:r>
          </a:p>
          <a:p>
            <a:pPr>
              <a:buFont typeface="+mj-lt"/>
              <a:buAutoNum type="arabicPeriod"/>
            </a:pPr>
            <a:r>
              <a:rPr lang="en-US" sz="3000" dirty="0">
                <a:latin typeface="AngsanaUPC" panose="02020603050405020304" pitchFamily="18" charset="-34"/>
                <a:cs typeface="AngsanaUPC" panose="02020603050405020304" pitchFamily="18" charset="-34"/>
              </a:rPr>
              <a:t>Using the internet to improve your </a:t>
            </a:r>
            <a:r>
              <a:rPr lang="en-US" sz="3000" dirty="0" smtClean="0">
                <a:latin typeface="AngsanaUPC" panose="02020603050405020304" pitchFamily="18" charset="-34"/>
                <a:cs typeface="AngsanaUPC" panose="02020603050405020304" pitchFamily="18" charset="-34"/>
              </a:rPr>
              <a:t>English;</a:t>
            </a:r>
          </a:p>
          <a:p>
            <a:pPr>
              <a:buFont typeface="+mj-lt"/>
              <a:buAutoNum type="arabicPeriod"/>
            </a:pPr>
            <a:r>
              <a:rPr lang="en-US" sz="3000" dirty="0">
                <a:latin typeface="AngsanaUPC" panose="02020603050405020304" pitchFamily="18" charset="-34"/>
                <a:cs typeface="AngsanaUPC" panose="02020603050405020304" pitchFamily="18" charset="-34"/>
              </a:rPr>
              <a:t>Creating networks of English </a:t>
            </a:r>
            <a:r>
              <a:rPr lang="en-US" sz="3000" dirty="0" smtClean="0">
                <a:latin typeface="AngsanaUPC" panose="02020603050405020304" pitchFamily="18" charset="-34"/>
                <a:cs typeface="AngsanaUPC" panose="02020603050405020304" pitchFamily="18" charset="-34"/>
              </a:rPr>
              <a:t>learners.</a:t>
            </a:r>
            <a:endParaRPr lang="pt-BR" sz="3000" dirty="0">
              <a:latin typeface="AngsanaUPC" panose="02020603050405020304" pitchFamily="18" charset="-34"/>
              <a:cs typeface="AngsanaUPC" panose="02020603050405020304" pitchFamily="18" charset="-34"/>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7" y="0"/>
            <a:ext cx="1763683" cy="2737594"/>
          </a:xfrm>
          <a:prstGeom prst="rect">
            <a:avLst/>
          </a:prstGeom>
        </p:spPr>
      </p:pic>
    </p:spTree>
    <p:extLst>
      <p:ext uri="{BB962C8B-B14F-4D97-AF65-F5344CB8AC3E}">
        <p14:creationId xmlns:p14="http://schemas.microsoft.com/office/powerpoint/2010/main" val="1242877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361209" y="3419453"/>
            <a:ext cx="5447192" cy="523220"/>
          </a:xfrm>
          <a:prstGeom prst="rect">
            <a:avLst/>
          </a:prstGeom>
        </p:spPr>
        <p:txBody>
          <a:bodyPr wrap="square">
            <a:spAutoFit/>
          </a:bodyPr>
          <a:lstStyle/>
          <a:p>
            <a:r>
              <a:rPr lang="en-US" sz="2800" b="1" dirty="0" smtClean="0"/>
              <a:t>English language films/movies</a:t>
            </a:r>
          </a:p>
        </p:txBody>
      </p:sp>
      <p:pic>
        <p:nvPicPr>
          <p:cNvPr id="2050" name="Picture 2" descr="Resultado de imagem para mov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680" y="1122554"/>
            <a:ext cx="2977587" cy="229689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7297700" y="3419453"/>
            <a:ext cx="2715490" cy="523220"/>
          </a:xfrm>
          <a:prstGeom prst="rect">
            <a:avLst/>
          </a:prstGeom>
        </p:spPr>
        <p:txBody>
          <a:bodyPr wrap="square">
            <a:spAutoFit/>
          </a:bodyPr>
          <a:lstStyle/>
          <a:p>
            <a:r>
              <a:rPr lang="en-US" sz="2800" b="1" dirty="0" smtClean="0"/>
              <a:t>Local libraries</a:t>
            </a:r>
          </a:p>
        </p:txBody>
      </p:sp>
      <p:pic>
        <p:nvPicPr>
          <p:cNvPr id="2052" name="Picture 4" descr="Resultado de imagem para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616" y="1259268"/>
            <a:ext cx="3069935" cy="21601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no smo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446" y="4053023"/>
            <a:ext cx="2775821" cy="2042595"/>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340311" y="6014896"/>
            <a:ext cx="4468090" cy="523220"/>
          </a:xfrm>
          <a:prstGeom prst="rect">
            <a:avLst/>
          </a:prstGeom>
        </p:spPr>
        <p:txBody>
          <a:bodyPr wrap="square">
            <a:spAutoFit/>
          </a:bodyPr>
          <a:lstStyle/>
          <a:p>
            <a:r>
              <a:rPr lang="en-US" sz="2800" b="1" dirty="0" smtClean="0"/>
              <a:t>Notices, signs and labels </a:t>
            </a:r>
          </a:p>
        </p:txBody>
      </p:sp>
      <p:sp>
        <p:nvSpPr>
          <p:cNvPr id="10" name="Retângulo 9"/>
          <p:cNvSpPr/>
          <p:nvPr/>
        </p:nvSpPr>
        <p:spPr>
          <a:xfrm>
            <a:off x="6916766" y="6014896"/>
            <a:ext cx="3295633" cy="523220"/>
          </a:xfrm>
          <a:prstGeom prst="rect">
            <a:avLst/>
          </a:prstGeom>
        </p:spPr>
        <p:txBody>
          <a:bodyPr wrap="square">
            <a:spAutoFit/>
          </a:bodyPr>
          <a:lstStyle/>
          <a:p>
            <a:r>
              <a:rPr lang="en-US" sz="2800" b="1" dirty="0" smtClean="0"/>
              <a:t>Talks and lectures </a:t>
            </a:r>
          </a:p>
        </p:txBody>
      </p:sp>
      <p:pic>
        <p:nvPicPr>
          <p:cNvPr id="2056" name="Picture 8" descr="Resultado de imagem para talks and lectu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222" y="4053023"/>
            <a:ext cx="2990968" cy="198650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2823423" y="95172"/>
            <a:ext cx="8397598" cy="784830"/>
          </a:xfrm>
          <a:prstGeom prst="rect">
            <a:avLst/>
          </a:prstGeom>
        </p:spPr>
        <p:txBody>
          <a:bodyPr wrap="square">
            <a:spAutoFit/>
          </a:bodyPr>
          <a:lstStyle/>
          <a:p>
            <a:r>
              <a:rPr lang="pt-BR" sz="4500" b="1" dirty="0" err="1" smtClean="0">
                <a:effectLst>
                  <a:outerShdw blurRad="38100" dist="38100" dir="2700000" algn="tl">
                    <a:srgbClr val="000000">
                      <a:alpha val="43137"/>
                    </a:srgbClr>
                  </a:outerShdw>
                </a:effectLst>
                <a:latin typeface="Berlin Sans FB Demi" panose="020E0802020502020306" pitchFamily="34" charset="0"/>
              </a:rPr>
              <a:t>Accessing</a:t>
            </a:r>
            <a:r>
              <a:rPr lang="pt-BR" sz="4500" b="1" dirty="0" smtClean="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English</a:t>
            </a:r>
            <a:r>
              <a:rPr lang="pt-BR" sz="4500" b="1" dirty="0" smtClean="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around</a:t>
            </a:r>
            <a:r>
              <a:rPr lang="pt-BR" sz="4500" b="1" dirty="0" smtClean="0">
                <a:effectLst>
                  <a:outerShdw blurRad="38100" dist="38100" dir="2700000" algn="tl">
                    <a:srgbClr val="000000">
                      <a:alpha val="43137"/>
                    </a:srgbClr>
                  </a:outerShdw>
                </a:effectLst>
                <a:latin typeface="Berlin Sans FB Demi" panose="020E0802020502020306" pitchFamily="34" charset="0"/>
              </a:rPr>
              <a:t> </a:t>
            </a:r>
            <a:r>
              <a:rPr lang="pt-BR" sz="4500" b="1" dirty="0" err="1" smtClean="0">
                <a:effectLst>
                  <a:outerShdw blurRad="38100" dist="38100" dir="2700000" algn="tl">
                    <a:srgbClr val="000000">
                      <a:alpha val="43137"/>
                    </a:srgbClr>
                  </a:outerShdw>
                </a:effectLst>
                <a:latin typeface="Berlin Sans FB Demi" panose="020E0802020502020306" pitchFamily="34" charset="0"/>
              </a:rPr>
              <a:t>you</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2" name="Image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40" y="0"/>
            <a:ext cx="1775749" cy="2737594"/>
          </a:xfrm>
          <a:prstGeom prst="rect">
            <a:avLst/>
          </a:prstGeom>
        </p:spPr>
      </p:pic>
    </p:spTree>
    <p:extLst>
      <p:ext uri="{BB962C8B-B14F-4D97-AF65-F5344CB8AC3E}">
        <p14:creationId xmlns:p14="http://schemas.microsoft.com/office/powerpoint/2010/main" val="925434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23835" y="253724"/>
            <a:ext cx="3905573" cy="785249"/>
          </a:xfrm>
        </p:spPr>
        <p:txBody>
          <a:bodyPr>
            <a:normAutofit fontScale="90000"/>
          </a:bodyPr>
          <a:lstStyle/>
          <a:p>
            <a:r>
              <a:rPr lang="pt-BR" sz="4000" b="1" dirty="0" err="1" smtClean="0">
                <a:effectLst>
                  <a:outerShdw blurRad="38100" dist="38100" dir="2700000" algn="tl">
                    <a:srgbClr val="000000">
                      <a:alpha val="43137"/>
                    </a:srgbClr>
                  </a:outerShdw>
                </a:effectLst>
              </a:rPr>
              <a:t>Study</a:t>
            </a:r>
            <a:r>
              <a:rPr lang="pt-BR" sz="4000" b="1" dirty="0" smtClean="0">
                <a:effectLst>
                  <a:outerShdw blurRad="38100" dist="38100" dir="2700000" algn="tl">
                    <a:srgbClr val="000000">
                      <a:alpha val="43137"/>
                    </a:srgbClr>
                  </a:outerShdw>
                </a:effectLst>
              </a:rPr>
              <a:t> </a:t>
            </a:r>
            <a:r>
              <a:rPr lang="pt-BR" sz="4000" b="1" dirty="0" err="1" smtClean="0">
                <a:effectLst>
                  <a:outerShdw blurRad="38100" dist="38100" dir="2700000" algn="tl">
                    <a:srgbClr val="000000">
                      <a:alpha val="43137"/>
                    </a:srgbClr>
                  </a:outerShdw>
                </a:effectLst>
              </a:rPr>
              <a:t>Squedule</a:t>
            </a:r>
            <a:endParaRPr lang="pt-BR" sz="4000" b="1" dirty="0">
              <a:effectLst>
                <a:outerShdw blurRad="38100" dist="38100" dir="2700000" algn="tl">
                  <a:srgbClr val="000000">
                    <a:alpha val="43137"/>
                  </a:srgbClr>
                </a:outerShdw>
              </a:effectLst>
            </a:endParaRPr>
          </a:p>
        </p:txBody>
      </p:sp>
      <p:graphicFrame>
        <p:nvGraphicFramePr>
          <p:cNvPr id="4" name="Tabela 3"/>
          <p:cNvGraphicFramePr>
            <a:graphicFrameLocks noGrp="1"/>
          </p:cNvGraphicFramePr>
          <p:nvPr>
            <p:extLst>
              <p:ext uri="{D42A27DB-BD31-4B8C-83A1-F6EECF244321}">
                <p14:modId xmlns:p14="http://schemas.microsoft.com/office/powerpoint/2010/main" val="369358982"/>
              </p:ext>
            </p:extLst>
          </p:nvPr>
        </p:nvGraphicFramePr>
        <p:xfrm>
          <a:off x="168868" y="1173806"/>
          <a:ext cx="11949192" cy="4525506"/>
        </p:xfrm>
        <a:graphic>
          <a:graphicData uri="http://schemas.openxmlformats.org/drawingml/2006/table">
            <a:tbl>
              <a:tblPr firstRow="1" bandRow="1">
                <a:tableStyleId>{5C22544A-7EE6-4342-B048-85BDC9FD1C3A}</a:tableStyleId>
              </a:tblPr>
              <a:tblGrid>
                <a:gridCol w="1658319"/>
                <a:gridCol w="1328979"/>
                <a:gridCol w="1493649"/>
                <a:gridCol w="1553558"/>
                <a:gridCol w="1433740"/>
                <a:gridCol w="1493649"/>
                <a:gridCol w="1493649"/>
                <a:gridCol w="1493649"/>
              </a:tblGrid>
              <a:tr h="605729">
                <a:tc>
                  <a:txBody>
                    <a:bodyPr/>
                    <a:lstStyle/>
                    <a:p>
                      <a:r>
                        <a:rPr lang="pt-BR" dirty="0" smtClean="0"/>
                        <a:t>DAY/ PERIOD</a:t>
                      </a:r>
                      <a:endParaRPr lang="pt-BR" dirty="0"/>
                    </a:p>
                  </a:txBody>
                  <a:tcPr/>
                </a:tc>
                <a:tc>
                  <a:txBody>
                    <a:bodyPr/>
                    <a:lstStyle/>
                    <a:p>
                      <a:r>
                        <a:rPr lang="pt-BR" dirty="0" smtClean="0"/>
                        <a:t>MONDAY</a:t>
                      </a:r>
                      <a:endParaRPr lang="pt-BR" dirty="0"/>
                    </a:p>
                  </a:txBody>
                  <a:tcPr/>
                </a:tc>
                <a:tc>
                  <a:txBody>
                    <a:bodyPr/>
                    <a:lstStyle/>
                    <a:p>
                      <a:r>
                        <a:rPr lang="pt-BR" dirty="0" smtClean="0"/>
                        <a:t>TUESDAY</a:t>
                      </a:r>
                      <a:endParaRPr lang="pt-BR" dirty="0"/>
                    </a:p>
                  </a:txBody>
                  <a:tcPr/>
                </a:tc>
                <a:tc>
                  <a:txBody>
                    <a:bodyPr/>
                    <a:lstStyle/>
                    <a:p>
                      <a:r>
                        <a:rPr lang="pt-BR" dirty="0" smtClean="0"/>
                        <a:t>WEDNESDAY</a:t>
                      </a:r>
                      <a:endParaRPr lang="pt-BR" dirty="0"/>
                    </a:p>
                  </a:txBody>
                  <a:tcPr/>
                </a:tc>
                <a:tc>
                  <a:txBody>
                    <a:bodyPr/>
                    <a:lstStyle/>
                    <a:p>
                      <a:r>
                        <a:rPr lang="pt-BR" dirty="0" smtClean="0"/>
                        <a:t>THRUSDAY</a:t>
                      </a:r>
                      <a:endParaRPr lang="pt-BR" dirty="0"/>
                    </a:p>
                  </a:txBody>
                  <a:tcPr/>
                </a:tc>
                <a:tc>
                  <a:txBody>
                    <a:bodyPr/>
                    <a:lstStyle/>
                    <a:p>
                      <a:r>
                        <a:rPr lang="pt-BR" dirty="0" smtClean="0"/>
                        <a:t>FRIDAY</a:t>
                      </a:r>
                      <a:endParaRPr lang="pt-BR" dirty="0"/>
                    </a:p>
                  </a:txBody>
                  <a:tcPr/>
                </a:tc>
                <a:tc>
                  <a:txBody>
                    <a:bodyPr/>
                    <a:lstStyle/>
                    <a:p>
                      <a:r>
                        <a:rPr lang="pt-BR" dirty="0" smtClean="0"/>
                        <a:t>SATURDAY</a:t>
                      </a:r>
                      <a:endParaRPr lang="pt-BR" dirty="0"/>
                    </a:p>
                  </a:txBody>
                  <a:tcPr/>
                </a:tc>
                <a:tc>
                  <a:txBody>
                    <a:bodyPr/>
                    <a:lstStyle/>
                    <a:p>
                      <a:r>
                        <a:rPr lang="pt-BR" dirty="0" smtClean="0"/>
                        <a:t>SUNDAY</a:t>
                      </a:r>
                      <a:endParaRPr lang="pt-BR" dirty="0"/>
                    </a:p>
                  </a:txBody>
                  <a:tcPr/>
                </a:tc>
              </a:tr>
              <a:tr h="1295965">
                <a:tc>
                  <a:txBody>
                    <a:bodyPr/>
                    <a:lstStyle/>
                    <a:p>
                      <a:r>
                        <a:rPr lang="pt-BR" b="1" dirty="0" smtClean="0">
                          <a:effectLst>
                            <a:outerShdw blurRad="38100" dist="38100" dir="2700000" algn="tl">
                              <a:srgbClr val="000000">
                                <a:alpha val="43137"/>
                              </a:srgbClr>
                            </a:outerShdw>
                          </a:effectLst>
                        </a:rPr>
                        <a:t>MORNING</a:t>
                      </a:r>
                      <a:endParaRPr lang="pt-BR" b="1" dirty="0">
                        <a:effectLst>
                          <a:outerShdw blurRad="38100" dist="38100" dir="2700000" algn="tl">
                            <a:srgbClr val="000000">
                              <a:alpha val="43137"/>
                            </a:srgbClr>
                          </a:outerShdw>
                        </a:effectLst>
                      </a:endParaRPr>
                    </a:p>
                  </a:txBody>
                  <a:tcP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smtClean="0"/>
                        <a:t>----</a:t>
                      </a:r>
                      <a:endParaRPr lang="pt-BR" dirty="0"/>
                    </a:p>
                  </a:txBody>
                  <a:tcPr anchor="ctr"/>
                </a:tc>
              </a:tr>
              <a:tr h="1311906">
                <a:tc>
                  <a:txBody>
                    <a:bodyPr/>
                    <a:lstStyle/>
                    <a:p>
                      <a:r>
                        <a:rPr lang="pt-BR" b="1" dirty="0" smtClean="0">
                          <a:effectLst>
                            <a:outerShdw blurRad="38100" dist="38100" dir="2700000" algn="tl">
                              <a:srgbClr val="000000">
                                <a:alpha val="43137"/>
                              </a:srgbClr>
                            </a:outerShdw>
                          </a:effectLst>
                        </a:rPr>
                        <a:t>AFTERNOON</a:t>
                      </a:r>
                      <a:endParaRPr lang="pt-BR" b="1" dirty="0">
                        <a:effectLst>
                          <a:outerShdw blurRad="38100" dist="38100" dir="2700000" algn="tl">
                            <a:srgbClr val="000000">
                              <a:alpha val="43137"/>
                            </a:srgbClr>
                          </a:outerShdw>
                        </a:effectLst>
                      </a:endParaRPr>
                    </a:p>
                  </a:txBody>
                  <a:tcPr/>
                </a:tc>
                <a:tc>
                  <a:txBody>
                    <a:bodyPr/>
                    <a:lstStyle/>
                    <a:p>
                      <a:pPr algn="ctr"/>
                      <a:r>
                        <a:rPr lang="pt-BR" smtClean="0"/>
                        <a:t>----</a:t>
                      </a:r>
                      <a:endParaRPr lang="pt-BR" dirty="0"/>
                    </a:p>
                  </a:txBody>
                  <a:tcPr anchor="ctr"/>
                </a:tc>
                <a:tc>
                  <a:txBody>
                    <a:bodyPr/>
                    <a:lstStyle/>
                    <a:p>
                      <a:pPr algn="ctr"/>
                      <a:r>
                        <a:rPr lang="pt-BR"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smtClean="0"/>
                        <a:t>----</a:t>
                      </a:r>
                      <a:endParaRPr lang="pt-BR" dirty="0"/>
                    </a:p>
                  </a:txBody>
                  <a:tcPr anchor="ctr"/>
                </a:tc>
              </a:tr>
              <a:tr h="1311906">
                <a:tc>
                  <a:txBody>
                    <a:bodyPr/>
                    <a:lstStyle/>
                    <a:p>
                      <a:r>
                        <a:rPr lang="pt-BR" b="1" dirty="0" smtClean="0">
                          <a:effectLst>
                            <a:outerShdw blurRad="38100" dist="38100" dir="2700000" algn="tl">
                              <a:srgbClr val="000000">
                                <a:alpha val="43137"/>
                              </a:srgbClr>
                            </a:outerShdw>
                          </a:effectLst>
                        </a:rPr>
                        <a:t>NIGHT</a:t>
                      </a:r>
                      <a:endParaRPr lang="pt-BR" b="1" dirty="0">
                        <a:effectLst>
                          <a:outerShdw blurRad="38100" dist="38100" dir="2700000" algn="tl">
                            <a:srgbClr val="000000">
                              <a:alpha val="43137"/>
                            </a:srgbClr>
                          </a:outerShdw>
                        </a:effectLst>
                      </a:endParaRPr>
                    </a:p>
                  </a:txBody>
                  <a:tcPr/>
                </a:tc>
                <a:tc>
                  <a:txBody>
                    <a:bodyPr/>
                    <a:lstStyle/>
                    <a:p>
                      <a:pPr algn="ctr"/>
                      <a:endParaRPr lang="pt-BR"/>
                    </a:p>
                  </a:txBody>
                  <a:tcPr anchor="ctr"/>
                </a:tc>
                <a:tc>
                  <a:txBody>
                    <a:bodyPr/>
                    <a:lstStyle/>
                    <a:p>
                      <a:pPr algn="ctr"/>
                      <a:endParaRPr lang="pt-BR"/>
                    </a:p>
                  </a:txBody>
                  <a:tcPr anchor="ctr"/>
                </a:tc>
                <a:tc>
                  <a:txBody>
                    <a:bodyPr/>
                    <a:lstStyle/>
                    <a:p>
                      <a:pPr algn="ctr"/>
                      <a:endParaRPr lang="pt-BR" dirty="0"/>
                    </a:p>
                  </a:txBody>
                  <a:tcPr anchor="ctr"/>
                </a:tc>
                <a:tc>
                  <a:txBody>
                    <a:bodyPr/>
                    <a:lstStyle/>
                    <a:p>
                      <a:pPr algn="ct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c>
                  <a:txBody>
                    <a:bodyPr/>
                    <a:lstStyle/>
                    <a:p>
                      <a:pPr algn="ctr"/>
                      <a:r>
                        <a:rPr lang="pt-BR" dirty="0" smtClean="0"/>
                        <a:t>----</a:t>
                      </a:r>
                      <a:endParaRPr lang="pt-BR" dirty="0"/>
                    </a:p>
                  </a:txBody>
                  <a:tcPr anchor="ctr"/>
                </a:tc>
              </a:tr>
            </a:tbl>
          </a:graphicData>
        </a:graphic>
      </p:graphicFrame>
      <p:pic>
        <p:nvPicPr>
          <p:cNvPr id="5" name="Imagem 4"/>
          <p:cNvPicPr>
            <a:picLocks noChangeAspect="1"/>
          </p:cNvPicPr>
          <p:nvPr/>
        </p:nvPicPr>
        <p:blipFill>
          <a:blip r:embed="rId2"/>
          <a:stretch>
            <a:fillRect/>
          </a:stretch>
        </p:blipFill>
        <p:spPr>
          <a:xfrm>
            <a:off x="1843652" y="4437492"/>
            <a:ext cx="1261820" cy="1261820"/>
          </a:xfrm>
          <a:prstGeom prst="rect">
            <a:avLst/>
          </a:prstGeom>
        </p:spPr>
      </p:pic>
      <p:pic>
        <p:nvPicPr>
          <p:cNvPr id="22530" name="Picture 2" descr="Resultado de imagem para AP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4436" y="4437492"/>
            <a:ext cx="1420032" cy="12618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sultado de imagem para rea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432" y="4437492"/>
            <a:ext cx="1344859" cy="12618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1914" y="4437492"/>
            <a:ext cx="1344859" cy="12618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6"/>
          <a:stretch>
            <a:fillRect/>
          </a:stretch>
        </p:blipFill>
        <p:spPr>
          <a:xfrm>
            <a:off x="6247645" y="3103993"/>
            <a:ext cx="1371384" cy="1229016"/>
          </a:xfrm>
          <a:prstGeom prst="rect">
            <a:avLst/>
          </a:prstGeom>
        </p:spPr>
      </p:pic>
      <p:pic>
        <p:nvPicPr>
          <p:cNvPr id="12" name="Picture 4" descr="Imagem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1412" y="4462867"/>
            <a:ext cx="1183072" cy="121106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a:blip r:embed="rId8"/>
          <a:stretch>
            <a:fillRect/>
          </a:stretch>
        </p:blipFill>
        <p:spPr>
          <a:xfrm>
            <a:off x="3204437" y="1842173"/>
            <a:ext cx="1420032" cy="1211069"/>
          </a:xfrm>
          <a:prstGeom prst="rect">
            <a:avLst/>
          </a:prstGeom>
        </p:spPr>
      </p:pic>
      <p:pic>
        <p:nvPicPr>
          <p:cNvPr id="8198" name="Picture 6" descr="Imagem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1550" y="3124775"/>
            <a:ext cx="1410671" cy="122901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sultado de imagem para si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3431" y="3063440"/>
            <a:ext cx="1344859" cy="126956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sultado de imagem para gam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54742" y="3128356"/>
            <a:ext cx="1392031" cy="120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736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579418" y="5652655"/>
            <a:ext cx="10079182" cy="954107"/>
          </a:xfrm>
          <a:prstGeom prst="rect">
            <a:avLst/>
          </a:prstGeom>
        </p:spPr>
        <p:txBody>
          <a:bodyPr wrap="square">
            <a:spAutoFit/>
          </a:bodyPr>
          <a:lstStyle/>
          <a:p>
            <a:r>
              <a:rPr lang="en-US" sz="2800" b="1" dirty="0" err="1" smtClean="0"/>
              <a:t>Os</a:t>
            </a:r>
            <a:r>
              <a:rPr lang="en-US" sz="2800" b="1" dirty="0" smtClean="0"/>
              <a:t> </a:t>
            </a:r>
            <a:r>
              <a:rPr lang="en-US" sz="2800" b="1" dirty="0" err="1" smtClean="0"/>
              <a:t>nomes</a:t>
            </a:r>
            <a:r>
              <a:rPr lang="en-US" sz="2800" b="1" dirty="0" smtClean="0"/>
              <a:t> das </a:t>
            </a:r>
            <a:r>
              <a:rPr lang="en-US" sz="2800" b="1" dirty="0" err="1" smtClean="0"/>
              <a:t>lojas</a:t>
            </a:r>
            <a:r>
              <a:rPr lang="en-US" sz="2800" b="1" dirty="0" smtClean="0"/>
              <a:t> </a:t>
            </a:r>
            <a:r>
              <a:rPr lang="en-US" sz="2800" b="1" dirty="0" err="1" smtClean="0"/>
              <a:t>estão</a:t>
            </a:r>
            <a:r>
              <a:rPr lang="en-US" sz="2800" b="1" dirty="0" smtClean="0"/>
              <a:t> </a:t>
            </a:r>
            <a:r>
              <a:rPr lang="en-US" sz="2800" b="1" dirty="0" err="1" smtClean="0"/>
              <a:t>em</a:t>
            </a:r>
            <a:r>
              <a:rPr lang="en-US" sz="2800" b="1" dirty="0" smtClean="0"/>
              <a:t> </a:t>
            </a:r>
            <a:r>
              <a:rPr lang="en-US" sz="2800" b="1" dirty="0" err="1" smtClean="0"/>
              <a:t>que</a:t>
            </a:r>
            <a:r>
              <a:rPr lang="en-US" sz="2800" b="1" dirty="0" smtClean="0"/>
              <a:t> </a:t>
            </a:r>
            <a:r>
              <a:rPr lang="en-US" sz="2800" b="1" dirty="0" err="1" smtClean="0"/>
              <a:t>língua</a:t>
            </a:r>
            <a:r>
              <a:rPr lang="en-US" sz="2800" b="1" dirty="0" smtClean="0"/>
              <a:t>?</a:t>
            </a:r>
          </a:p>
          <a:p>
            <a:r>
              <a:rPr lang="en-US" sz="2800" b="1" dirty="0" err="1" smtClean="0"/>
              <a:t>Os</a:t>
            </a:r>
            <a:r>
              <a:rPr lang="en-US" sz="2800" b="1" dirty="0" smtClean="0"/>
              <a:t> </a:t>
            </a:r>
            <a:r>
              <a:rPr lang="en-US" sz="2800" b="1" dirty="0" err="1" smtClean="0"/>
              <a:t>restaurantes</a:t>
            </a:r>
            <a:r>
              <a:rPr lang="en-US" sz="2800" b="1" dirty="0" smtClean="0"/>
              <a:t> da </a:t>
            </a:r>
            <a:r>
              <a:rPr lang="en-US" sz="2800" b="1" dirty="0" err="1" smtClean="0"/>
              <a:t>cidade</a:t>
            </a:r>
            <a:r>
              <a:rPr lang="en-US" sz="2800" b="1" dirty="0" smtClean="0"/>
              <a:t> </a:t>
            </a:r>
            <a:r>
              <a:rPr lang="en-US" sz="2800" b="1" dirty="0" err="1" smtClean="0"/>
              <a:t>possuem</a:t>
            </a:r>
            <a:r>
              <a:rPr lang="en-US" sz="2800" b="1" dirty="0" smtClean="0"/>
              <a:t> menu </a:t>
            </a:r>
            <a:r>
              <a:rPr lang="en-US" sz="2800" b="1" dirty="0" err="1" smtClean="0"/>
              <a:t>em</a:t>
            </a:r>
            <a:r>
              <a:rPr lang="en-US" sz="2800" b="1" dirty="0" smtClean="0"/>
              <a:t> </a:t>
            </a:r>
            <a:r>
              <a:rPr lang="en-US" sz="2800" b="1" dirty="0" err="1" smtClean="0"/>
              <a:t>inglês</a:t>
            </a:r>
            <a:r>
              <a:rPr lang="en-US" sz="2800" b="1" dirty="0" smtClean="0"/>
              <a:t>?</a:t>
            </a:r>
          </a:p>
        </p:txBody>
      </p:sp>
      <p:pic>
        <p:nvPicPr>
          <p:cNvPr id="12" name="Image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 y="0"/>
            <a:ext cx="1916820" cy="2737594"/>
          </a:xfrm>
          <a:prstGeom prst="rect">
            <a:avLst/>
          </a:prstGeom>
        </p:spPr>
      </p:pic>
      <p:pic>
        <p:nvPicPr>
          <p:cNvPr id="2"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47" y="27651"/>
            <a:ext cx="3865417" cy="27099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sultado de imagem para lOJAS CURRAIS NOVOS"/>
          <p:cNvPicPr>
            <a:picLocks noChangeAspect="1" noChangeArrowheads="1"/>
          </p:cNvPicPr>
          <p:nvPr/>
        </p:nvPicPr>
        <p:blipFill rotWithShape="1">
          <a:blip r:embed="rId4">
            <a:extLst>
              <a:ext uri="{28A0092B-C50C-407E-A947-70E740481C1C}">
                <a14:useLocalDpi xmlns:a14="http://schemas.microsoft.com/office/drawing/2010/main" val="0"/>
              </a:ext>
            </a:extLst>
          </a:blip>
          <a:srcRect l="27311" t="20088" r="25510" b="22787"/>
          <a:stretch/>
        </p:blipFill>
        <p:spPr bwMode="auto">
          <a:xfrm>
            <a:off x="6544932" y="101674"/>
            <a:ext cx="1851398" cy="2635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sultado de imagem para CURRAIS NOVOS F SI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40" y="2737594"/>
            <a:ext cx="2440759" cy="244075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rotWithShape="1">
          <a:blip r:embed="rId6"/>
          <a:srcRect l="16938" t="237" r="25182" b="26045"/>
          <a:stretch/>
        </p:blipFill>
        <p:spPr>
          <a:xfrm>
            <a:off x="2671824" y="2766041"/>
            <a:ext cx="2436514" cy="2658013"/>
          </a:xfrm>
          <a:prstGeom prst="rect">
            <a:avLst/>
          </a:prstGeom>
        </p:spPr>
      </p:pic>
      <p:pic>
        <p:nvPicPr>
          <p:cNvPr id="2058" name="Picture 10" descr="Imagem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l="4902" t="20449" r="5229" b="7654"/>
          <a:stretch/>
        </p:blipFill>
        <p:spPr bwMode="auto">
          <a:xfrm>
            <a:off x="5137863" y="2841260"/>
            <a:ext cx="4234978" cy="25409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m para currais novos SAMURAI"/>
          <p:cNvPicPr>
            <a:picLocks noChangeAspect="1" noChangeArrowheads="1"/>
          </p:cNvPicPr>
          <p:nvPr/>
        </p:nvPicPr>
        <p:blipFill rotWithShape="1">
          <a:blip r:embed="rId8">
            <a:extLst>
              <a:ext uri="{28A0092B-C50C-407E-A947-70E740481C1C}">
                <a14:useLocalDpi xmlns:a14="http://schemas.microsoft.com/office/drawing/2010/main" val="0"/>
              </a:ext>
            </a:extLst>
          </a:blip>
          <a:srcRect l="-364" t="-204" r="10177" b="204"/>
          <a:stretch/>
        </p:blipFill>
        <p:spPr bwMode="auto">
          <a:xfrm>
            <a:off x="9527409" y="2841260"/>
            <a:ext cx="2359791" cy="262460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p:cNvPicPr>
            <a:picLocks noChangeAspect="1"/>
          </p:cNvPicPr>
          <p:nvPr/>
        </p:nvPicPr>
        <p:blipFill rotWithShape="1">
          <a:blip r:embed="rId9"/>
          <a:srcRect t="9426" b="43281"/>
          <a:stretch/>
        </p:blipFill>
        <p:spPr>
          <a:xfrm>
            <a:off x="8575570" y="56100"/>
            <a:ext cx="2542703" cy="2709942"/>
          </a:xfrm>
          <a:prstGeom prst="rect">
            <a:avLst/>
          </a:prstGeom>
        </p:spPr>
      </p:pic>
    </p:spTree>
    <p:extLst>
      <p:ext uri="{BB962C8B-B14F-4D97-AF65-F5344CB8AC3E}">
        <p14:creationId xmlns:p14="http://schemas.microsoft.com/office/powerpoint/2010/main" val="3916952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42900" y="93519"/>
            <a:ext cx="4039161" cy="3408218"/>
          </a:xfrm>
          <a:prstGeom prst="rect">
            <a:avLst/>
          </a:prstGeom>
        </p:spPr>
      </p:pic>
      <p:sp>
        <p:nvSpPr>
          <p:cNvPr id="4" name="Retângulo 3"/>
          <p:cNvSpPr/>
          <p:nvPr/>
        </p:nvSpPr>
        <p:spPr>
          <a:xfrm>
            <a:off x="4960843" y="395208"/>
            <a:ext cx="6999093" cy="2893100"/>
          </a:xfrm>
          <a:prstGeom prst="rect">
            <a:avLst/>
          </a:prstGeom>
        </p:spPr>
        <p:txBody>
          <a:bodyPr wrap="square">
            <a:spAutoFit/>
          </a:bodyPr>
          <a:lstStyle/>
          <a:p>
            <a:pPr algn="ctr"/>
            <a:r>
              <a:rPr lang="en-US" sz="2600" dirty="0" smtClean="0"/>
              <a:t>Da </a:t>
            </a:r>
            <a:r>
              <a:rPr lang="en-US" sz="2600" dirty="0" err="1" smtClean="0"/>
              <a:t>próxima</a:t>
            </a:r>
            <a:r>
              <a:rPr lang="en-US" sz="2600" dirty="0" smtClean="0"/>
              <a:t> </a:t>
            </a:r>
            <a:r>
              <a:rPr lang="en-US" sz="2600" dirty="0" err="1" smtClean="0"/>
              <a:t>vez</a:t>
            </a:r>
            <a:r>
              <a:rPr lang="en-US" sz="2600" dirty="0" smtClean="0"/>
              <a:t> </a:t>
            </a:r>
            <a:r>
              <a:rPr lang="en-US" sz="2600" dirty="0" err="1" smtClean="0"/>
              <a:t>que</a:t>
            </a:r>
            <a:r>
              <a:rPr lang="en-US" sz="2600" dirty="0" smtClean="0"/>
              <a:t> </a:t>
            </a:r>
            <a:r>
              <a:rPr lang="en-US" sz="2600" dirty="0" err="1" smtClean="0"/>
              <a:t>vocês</a:t>
            </a:r>
            <a:r>
              <a:rPr lang="en-US" sz="2600" dirty="0" smtClean="0"/>
              <a:t> </a:t>
            </a:r>
            <a:r>
              <a:rPr lang="en-US" sz="2600" dirty="0" err="1" smtClean="0"/>
              <a:t>estiver</a:t>
            </a:r>
            <a:r>
              <a:rPr lang="en-US" sz="2600" dirty="0" smtClean="0"/>
              <a:t> </a:t>
            </a:r>
            <a:r>
              <a:rPr lang="en-US" sz="2600" dirty="0" err="1" smtClean="0"/>
              <a:t>andando</a:t>
            </a:r>
            <a:r>
              <a:rPr lang="en-US" sz="2600" dirty="0" smtClean="0"/>
              <a:t> </a:t>
            </a:r>
            <a:r>
              <a:rPr lang="en-US" sz="2600" dirty="0" err="1" smtClean="0"/>
              <a:t>pela</a:t>
            </a:r>
            <a:r>
              <a:rPr lang="en-US" sz="2600" dirty="0" smtClean="0"/>
              <a:t> </a:t>
            </a:r>
            <a:r>
              <a:rPr lang="en-US" sz="2600" dirty="0" err="1" smtClean="0"/>
              <a:t>cidade</a:t>
            </a:r>
            <a:r>
              <a:rPr lang="en-US" sz="2600" dirty="0" smtClean="0"/>
              <a:t>, </a:t>
            </a:r>
            <a:r>
              <a:rPr lang="en-US" sz="2600" dirty="0" err="1" smtClean="0"/>
              <a:t>tente</a:t>
            </a:r>
            <a:r>
              <a:rPr lang="en-US" sz="2600" dirty="0" smtClean="0"/>
              <a:t> </a:t>
            </a:r>
            <a:r>
              <a:rPr lang="en-US" sz="2600" dirty="0" err="1" smtClean="0"/>
              <a:t>contar</a:t>
            </a:r>
            <a:r>
              <a:rPr lang="en-US" sz="2600" dirty="0" smtClean="0"/>
              <a:t> </a:t>
            </a:r>
            <a:r>
              <a:rPr lang="en-US" sz="2600" dirty="0" err="1" smtClean="0"/>
              <a:t>quantas</a:t>
            </a:r>
            <a:r>
              <a:rPr lang="en-US" sz="2600" dirty="0" smtClean="0"/>
              <a:t> </a:t>
            </a:r>
            <a:r>
              <a:rPr lang="en-US" sz="2600" dirty="0" err="1" smtClean="0"/>
              <a:t>placas</a:t>
            </a:r>
            <a:r>
              <a:rPr lang="en-US" sz="2600" dirty="0" smtClean="0"/>
              <a:t>, </a:t>
            </a:r>
            <a:r>
              <a:rPr lang="en-US" sz="2600" dirty="0" err="1" smtClean="0"/>
              <a:t>avisos</a:t>
            </a:r>
            <a:r>
              <a:rPr lang="en-US" sz="2600" dirty="0" smtClean="0"/>
              <a:t> </a:t>
            </a:r>
            <a:r>
              <a:rPr lang="en-US" sz="2600" dirty="0" err="1" smtClean="0"/>
              <a:t>ou</a:t>
            </a:r>
            <a:r>
              <a:rPr lang="en-US" sz="2600" dirty="0" smtClean="0"/>
              <a:t> </a:t>
            </a:r>
            <a:r>
              <a:rPr lang="en-US" sz="2600" dirty="0" err="1" smtClean="0"/>
              <a:t>letreiros</a:t>
            </a:r>
            <a:r>
              <a:rPr lang="en-US" sz="2600" dirty="0" smtClean="0"/>
              <a:t> </a:t>
            </a:r>
            <a:r>
              <a:rPr lang="en-US" sz="2600" dirty="0" err="1" smtClean="0"/>
              <a:t>você</a:t>
            </a:r>
            <a:r>
              <a:rPr lang="en-US" sz="2600" dirty="0" smtClean="0"/>
              <a:t> </a:t>
            </a:r>
            <a:r>
              <a:rPr lang="en-US" sz="2600" dirty="0" err="1" smtClean="0"/>
              <a:t>vê</a:t>
            </a:r>
            <a:r>
              <a:rPr lang="en-US" sz="2600" dirty="0" smtClean="0"/>
              <a:t> </a:t>
            </a:r>
            <a:r>
              <a:rPr lang="en-US" sz="2600" dirty="0" err="1" smtClean="0"/>
              <a:t>em</a:t>
            </a:r>
            <a:r>
              <a:rPr lang="en-US" sz="2600" dirty="0" smtClean="0"/>
              <a:t> </a:t>
            </a:r>
            <a:r>
              <a:rPr lang="en-US" sz="2600" dirty="0" err="1" smtClean="0"/>
              <a:t>inglês</a:t>
            </a:r>
            <a:r>
              <a:rPr lang="en-US" sz="2600" dirty="0" smtClean="0"/>
              <a:t>. </a:t>
            </a:r>
            <a:r>
              <a:rPr lang="en-US" sz="2600" b="1" dirty="0" err="1" smtClean="0">
                <a:solidFill>
                  <a:srgbClr val="FF0000"/>
                </a:solidFill>
              </a:rPr>
              <a:t>Faça</a:t>
            </a:r>
            <a:r>
              <a:rPr lang="en-US" sz="2600" b="1" dirty="0" smtClean="0">
                <a:solidFill>
                  <a:srgbClr val="FF0000"/>
                </a:solidFill>
              </a:rPr>
              <a:t> </a:t>
            </a:r>
            <a:r>
              <a:rPr lang="en-US" sz="2600" b="1" dirty="0" err="1" smtClean="0">
                <a:solidFill>
                  <a:srgbClr val="FF0000"/>
                </a:solidFill>
              </a:rPr>
              <a:t>anotações</a:t>
            </a:r>
            <a:r>
              <a:rPr lang="en-US" sz="2600" b="1" dirty="0" smtClean="0">
                <a:solidFill>
                  <a:srgbClr val="FF0000"/>
                </a:solidFill>
              </a:rPr>
              <a:t> das </a:t>
            </a:r>
            <a:r>
              <a:rPr lang="en-US" sz="2600" b="1" dirty="0" err="1" smtClean="0">
                <a:solidFill>
                  <a:srgbClr val="FF0000"/>
                </a:solidFill>
              </a:rPr>
              <a:t>palavras</a:t>
            </a:r>
            <a:r>
              <a:rPr lang="en-US" sz="2600" b="1" dirty="0" smtClean="0">
                <a:solidFill>
                  <a:srgbClr val="FF0000"/>
                </a:solidFill>
              </a:rPr>
              <a:t> </a:t>
            </a:r>
            <a:r>
              <a:rPr lang="en-US" sz="2600" b="1" dirty="0" err="1" smtClean="0">
                <a:solidFill>
                  <a:srgbClr val="FF0000"/>
                </a:solidFill>
              </a:rPr>
              <a:t>que</a:t>
            </a:r>
            <a:r>
              <a:rPr lang="en-US" sz="2600" b="1" dirty="0" smtClean="0">
                <a:solidFill>
                  <a:srgbClr val="FF0000"/>
                </a:solidFill>
              </a:rPr>
              <a:t> </a:t>
            </a:r>
            <a:r>
              <a:rPr lang="en-US" sz="2600" b="1" dirty="0" err="1" smtClean="0">
                <a:solidFill>
                  <a:srgbClr val="FF0000"/>
                </a:solidFill>
              </a:rPr>
              <a:t>você</a:t>
            </a:r>
            <a:r>
              <a:rPr lang="en-US" sz="2600" b="1" dirty="0" smtClean="0">
                <a:solidFill>
                  <a:srgbClr val="FF0000"/>
                </a:solidFill>
              </a:rPr>
              <a:t> </a:t>
            </a:r>
            <a:r>
              <a:rPr lang="en-US" sz="2600" b="1" dirty="0" err="1" smtClean="0">
                <a:solidFill>
                  <a:srgbClr val="FF0000"/>
                </a:solidFill>
              </a:rPr>
              <a:t>não</a:t>
            </a:r>
            <a:r>
              <a:rPr lang="en-US" sz="2600" b="1" dirty="0" smtClean="0">
                <a:solidFill>
                  <a:srgbClr val="FF0000"/>
                </a:solidFill>
              </a:rPr>
              <a:t> </a:t>
            </a:r>
            <a:r>
              <a:rPr lang="en-US" sz="2600" b="1" dirty="0" err="1" smtClean="0">
                <a:solidFill>
                  <a:srgbClr val="FF0000"/>
                </a:solidFill>
              </a:rPr>
              <a:t>sabe</a:t>
            </a:r>
            <a:r>
              <a:rPr lang="en-US" sz="2600" b="1" dirty="0" smtClean="0">
                <a:solidFill>
                  <a:srgbClr val="FF0000"/>
                </a:solidFill>
              </a:rPr>
              <a:t>. </a:t>
            </a:r>
            <a:r>
              <a:rPr lang="en-US" sz="2600" dirty="0" err="1" smtClean="0"/>
              <a:t>Você</a:t>
            </a:r>
            <a:r>
              <a:rPr lang="en-US" sz="2600" dirty="0" smtClean="0"/>
              <a:t> </a:t>
            </a:r>
            <a:r>
              <a:rPr lang="en-US" sz="2600" dirty="0" err="1" smtClean="0"/>
              <a:t>conseguirá</a:t>
            </a:r>
            <a:r>
              <a:rPr lang="en-US" sz="2600" dirty="0" smtClean="0"/>
              <a:t> saber o </a:t>
            </a:r>
            <a:r>
              <a:rPr lang="en-US" sz="2600" dirty="0" err="1" smtClean="0"/>
              <a:t>significado</a:t>
            </a:r>
            <a:r>
              <a:rPr lang="en-US" sz="2600" dirty="0" smtClean="0"/>
              <a:t> </a:t>
            </a:r>
            <a:r>
              <a:rPr lang="en-US" sz="2600" dirty="0" err="1" smtClean="0"/>
              <a:t>delas</a:t>
            </a:r>
            <a:r>
              <a:rPr lang="en-US" sz="2600" dirty="0" smtClean="0"/>
              <a:t> de </a:t>
            </a:r>
            <a:r>
              <a:rPr lang="en-US" sz="2600" dirty="0" err="1" smtClean="0"/>
              <a:t>uma</a:t>
            </a:r>
            <a:r>
              <a:rPr lang="en-US" sz="2600" dirty="0" smtClean="0"/>
              <a:t> </a:t>
            </a:r>
            <a:r>
              <a:rPr lang="en-US" sz="2600" dirty="0" err="1" smtClean="0"/>
              <a:t>outra</a:t>
            </a:r>
            <a:r>
              <a:rPr lang="en-US" sz="2600" dirty="0" smtClean="0"/>
              <a:t> </a:t>
            </a:r>
            <a:r>
              <a:rPr lang="en-US" sz="2600" dirty="0" err="1" smtClean="0"/>
              <a:t>vez</a:t>
            </a:r>
            <a:r>
              <a:rPr lang="en-US" sz="2600" dirty="0" smtClean="0"/>
              <a:t> </a:t>
            </a:r>
            <a:r>
              <a:rPr lang="en-US" sz="2600" dirty="0" err="1" smtClean="0"/>
              <a:t>que</a:t>
            </a:r>
            <a:r>
              <a:rPr lang="en-US" sz="2600" dirty="0" smtClean="0"/>
              <a:t> as </a:t>
            </a:r>
            <a:r>
              <a:rPr lang="en-US" sz="2600" dirty="0" err="1" smtClean="0"/>
              <a:t>vir</a:t>
            </a:r>
            <a:r>
              <a:rPr lang="en-US" sz="2600" dirty="0" smtClean="0"/>
              <a:t>/</a:t>
            </a:r>
            <a:r>
              <a:rPr lang="en-US" sz="2600" dirty="0" err="1" smtClean="0"/>
              <a:t>reler</a:t>
            </a:r>
            <a:r>
              <a:rPr lang="en-US" sz="2600" dirty="0" smtClean="0"/>
              <a:t>?</a:t>
            </a:r>
            <a:endParaRPr lang="pt-BR" sz="2600" dirty="0"/>
          </a:p>
        </p:txBody>
      </p:sp>
      <p:pic>
        <p:nvPicPr>
          <p:cNvPr id="1032" name="Picture 8" descr="Resultado de imagem para remote cont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1866"/>
            <a:ext cx="6234545" cy="1925732"/>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6743701" y="3501736"/>
            <a:ext cx="5372100" cy="2492990"/>
          </a:xfrm>
          <a:prstGeom prst="rect">
            <a:avLst/>
          </a:prstGeom>
        </p:spPr>
        <p:txBody>
          <a:bodyPr wrap="square">
            <a:spAutoFit/>
          </a:bodyPr>
          <a:lstStyle/>
          <a:p>
            <a:r>
              <a:rPr lang="en-US" sz="2600" dirty="0" err="1" smtClean="0"/>
              <a:t>Quais</a:t>
            </a:r>
            <a:r>
              <a:rPr lang="en-US" sz="2600" dirty="0" smtClean="0"/>
              <a:t> </a:t>
            </a:r>
            <a:r>
              <a:rPr lang="en-US" sz="2600" b="1" dirty="0" err="1" smtClean="0">
                <a:solidFill>
                  <a:srgbClr val="FF0000"/>
                </a:solidFill>
              </a:rPr>
              <a:t>equipamentos</a:t>
            </a:r>
            <a:r>
              <a:rPr lang="en-US" sz="2600" b="1" dirty="0" smtClean="0">
                <a:solidFill>
                  <a:srgbClr val="FF0000"/>
                </a:solidFill>
              </a:rPr>
              <a:t>, </a:t>
            </a:r>
            <a:r>
              <a:rPr lang="en-US" sz="2600" b="1" dirty="0" err="1" smtClean="0">
                <a:solidFill>
                  <a:srgbClr val="FF0000"/>
                </a:solidFill>
              </a:rPr>
              <a:t>feramentas</a:t>
            </a:r>
            <a:r>
              <a:rPr lang="en-US" sz="2600" b="1" dirty="0" smtClean="0">
                <a:solidFill>
                  <a:srgbClr val="FF0000"/>
                </a:solidFill>
              </a:rPr>
              <a:t>, </a:t>
            </a:r>
            <a:r>
              <a:rPr lang="en-US" sz="2600" b="1" dirty="0" err="1" smtClean="0">
                <a:solidFill>
                  <a:srgbClr val="FF0000"/>
                </a:solidFill>
              </a:rPr>
              <a:t>eletrodomésticos</a:t>
            </a:r>
            <a:r>
              <a:rPr lang="en-US" sz="2600" dirty="0" smtClean="0">
                <a:solidFill>
                  <a:srgbClr val="FF0000"/>
                </a:solidFill>
              </a:rPr>
              <a:t> </a:t>
            </a:r>
            <a:r>
              <a:rPr lang="en-US" sz="2600" dirty="0" smtClean="0"/>
              <a:t>que </a:t>
            </a:r>
            <a:r>
              <a:rPr lang="en-US" sz="2600" dirty="0" err="1" smtClean="0"/>
              <a:t>você</a:t>
            </a:r>
            <a:r>
              <a:rPr lang="en-US" sz="2600" dirty="0" smtClean="0"/>
              <a:t> tem </a:t>
            </a:r>
            <a:r>
              <a:rPr lang="en-US" sz="2600" dirty="0" err="1" smtClean="0"/>
              <a:t>em</a:t>
            </a:r>
            <a:r>
              <a:rPr lang="en-US" sz="2600" dirty="0" smtClean="0"/>
              <a:t> </a:t>
            </a:r>
            <a:r>
              <a:rPr lang="en-US" sz="2600" dirty="0" err="1" smtClean="0"/>
              <a:t>sua</a:t>
            </a:r>
            <a:r>
              <a:rPr lang="en-US" sz="2600" dirty="0" smtClean="0"/>
              <a:t> casa que </a:t>
            </a:r>
            <a:r>
              <a:rPr lang="en-US" sz="2600" dirty="0" err="1" smtClean="0"/>
              <a:t>possuem</a:t>
            </a:r>
            <a:r>
              <a:rPr lang="en-US" sz="2600" dirty="0" smtClean="0"/>
              <a:t> </a:t>
            </a:r>
            <a:r>
              <a:rPr lang="en-US" sz="2600" dirty="0" err="1" smtClean="0"/>
              <a:t>manuais</a:t>
            </a:r>
            <a:r>
              <a:rPr lang="en-US" sz="2600" dirty="0" smtClean="0"/>
              <a:t> </a:t>
            </a:r>
            <a:r>
              <a:rPr lang="en-US" sz="2600" dirty="0" err="1" smtClean="0"/>
              <a:t>em</a:t>
            </a:r>
            <a:r>
              <a:rPr lang="en-US" sz="2600" dirty="0" smtClean="0"/>
              <a:t> </a:t>
            </a:r>
            <a:r>
              <a:rPr lang="en-US" sz="2600" dirty="0" err="1" smtClean="0"/>
              <a:t>inglês</a:t>
            </a:r>
            <a:r>
              <a:rPr lang="en-US" sz="2600" dirty="0" smtClean="0"/>
              <a:t>? </a:t>
            </a:r>
          </a:p>
          <a:p>
            <a:r>
              <a:rPr lang="en-US" sz="2600" dirty="0" err="1" smtClean="0"/>
              <a:t>Quais</a:t>
            </a:r>
            <a:r>
              <a:rPr lang="en-US" sz="2600" dirty="0" smtClean="0"/>
              <a:t> </a:t>
            </a:r>
            <a:r>
              <a:rPr lang="en-US" sz="2600" dirty="0" err="1" smtClean="0"/>
              <a:t>possuem</a:t>
            </a:r>
            <a:r>
              <a:rPr lang="en-US" sz="2600" dirty="0" smtClean="0"/>
              <a:t> </a:t>
            </a:r>
            <a:r>
              <a:rPr lang="en-US" sz="2600" dirty="0" err="1" smtClean="0"/>
              <a:t>botões</a:t>
            </a:r>
            <a:r>
              <a:rPr lang="en-US" sz="2600" dirty="0" smtClean="0"/>
              <a:t> </a:t>
            </a:r>
            <a:r>
              <a:rPr lang="en-US" sz="2600" dirty="0" err="1" smtClean="0"/>
              <a:t>ou</a:t>
            </a:r>
            <a:r>
              <a:rPr lang="en-US" sz="2600" dirty="0" smtClean="0"/>
              <a:t> </a:t>
            </a:r>
            <a:r>
              <a:rPr lang="en-US" sz="2600" dirty="0" err="1" smtClean="0"/>
              <a:t>comandos</a:t>
            </a:r>
            <a:r>
              <a:rPr lang="en-US" sz="2600" dirty="0" smtClean="0"/>
              <a:t> </a:t>
            </a:r>
            <a:r>
              <a:rPr lang="en-US" sz="2600" dirty="0" err="1" smtClean="0"/>
              <a:t>em</a:t>
            </a:r>
            <a:r>
              <a:rPr lang="en-US" sz="2600" dirty="0" smtClean="0"/>
              <a:t> </a:t>
            </a:r>
            <a:r>
              <a:rPr lang="en-US" sz="2600" dirty="0" err="1" smtClean="0"/>
              <a:t>inglês</a:t>
            </a:r>
            <a:r>
              <a:rPr lang="en-US" sz="2600" dirty="0" smtClean="0"/>
              <a:t>?</a:t>
            </a:r>
            <a:endParaRPr lang="pt-BR" sz="2600" dirty="0"/>
          </a:p>
        </p:txBody>
      </p:sp>
    </p:spTree>
    <p:extLst>
      <p:ext uri="{BB962C8B-B14F-4D97-AF65-F5344CB8AC3E}">
        <p14:creationId xmlns:p14="http://schemas.microsoft.com/office/powerpoint/2010/main" val="3009592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693470" y="2505670"/>
            <a:ext cx="6805069" cy="1092607"/>
          </a:xfrm>
          <a:prstGeom prst="rect">
            <a:avLst/>
          </a:prstGeom>
          <a:noFill/>
        </p:spPr>
        <p:txBody>
          <a:bodyPr wrap="none" lIns="91440" tIns="45720" rIns="91440" bIns="45720">
            <a:spAutoFit/>
          </a:bodyPr>
          <a:lstStyle/>
          <a:p>
            <a:pPr algn="ctr"/>
            <a:r>
              <a:rPr lang="pt-BR" sz="65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Necessary</a:t>
            </a:r>
            <a:r>
              <a:rPr lang="pt-BR" sz="6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pt-BR" sz="65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items</a:t>
            </a:r>
            <a:endParaRPr lang="pt-BR" sz="6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63977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Resultado de imagem para cell ph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492" y="4646080"/>
            <a:ext cx="2481865" cy="2399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cool noteboo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50" t="11353" r="19141" b="11546"/>
          <a:stretch/>
        </p:blipFill>
        <p:spPr bwMode="auto">
          <a:xfrm>
            <a:off x="150214" y="0"/>
            <a:ext cx="3087009" cy="4156364"/>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466998" y="547689"/>
            <a:ext cx="2587335"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Notebook</a:t>
            </a:r>
            <a:endParaRPr lang="pt-BR" sz="3500" b="1" dirty="0">
              <a:effectLst>
                <a:outerShdw blurRad="38100" dist="38100" dir="2700000" algn="tl">
                  <a:srgbClr val="000000">
                    <a:alpha val="43137"/>
                  </a:srgbClr>
                </a:outerShdw>
              </a:effectLst>
            </a:endParaRPr>
          </a:p>
        </p:txBody>
      </p:sp>
      <p:sp>
        <p:nvSpPr>
          <p:cNvPr id="7" name="Retângulo 6"/>
          <p:cNvSpPr/>
          <p:nvPr/>
        </p:nvSpPr>
        <p:spPr>
          <a:xfrm>
            <a:off x="3235517" y="129950"/>
            <a:ext cx="3667081"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Pen and pencil</a:t>
            </a:r>
            <a:endParaRPr lang="pt-BR" sz="3500" b="1" dirty="0">
              <a:effectLst>
                <a:outerShdw blurRad="38100" dist="38100" dir="2700000" algn="tl">
                  <a:srgbClr val="000000">
                    <a:alpha val="43137"/>
                  </a:srgbClr>
                </a:outerShdw>
              </a:effectLst>
            </a:endParaRPr>
          </a:p>
        </p:txBody>
      </p:sp>
      <p:pic>
        <p:nvPicPr>
          <p:cNvPr id="1030" name="Picture 6" descr="Resultado de imagem para pencil and p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770" y="749696"/>
            <a:ext cx="2549676" cy="3176068"/>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rot="5400000">
            <a:off x="9050411" y="1448942"/>
            <a:ext cx="2587335" cy="784830"/>
          </a:xfrm>
          <a:prstGeom prst="rect">
            <a:avLst/>
          </a:prstGeom>
        </p:spPr>
        <p:txBody>
          <a:bodyPr wrap="square">
            <a:spAutoFit/>
          </a:bodyPr>
          <a:lstStyle/>
          <a:p>
            <a:r>
              <a:rPr lang="en-US" sz="4500" b="1" dirty="0" smtClean="0">
                <a:effectLst>
                  <a:outerShdw blurRad="38100" dist="38100" dir="2700000" algn="tl">
                    <a:srgbClr val="000000">
                      <a:alpha val="43137"/>
                    </a:srgbClr>
                  </a:outerShdw>
                </a:effectLst>
              </a:rPr>
              <a:t>Ruler</a:t>
            </a:r>
            <a:endParaRPr lang="pt-BR" sz="4500" b="1" dirty="0">
              <a:effectLst>
                <a:outerShdw blurRad="38100" dist="38100" dir="2700000" algn="tl">
                  <a:srgbClr val="000000">
                    <a:alpha val="43137"/>
                  </a:srgbClr>
                </a:outerShdw>
              </a:effectLst>
            </a:endParaRPr>
          </a:p>
        </p:txBody>
      </p:sp>
      <p:pic>
        <p:nvPicPr>
          <p:cNvPr id="3" name="Picture 8" descr="Resultado de imagem para eras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203" y="129950"/>
            <a:ext cx="3028480" cy="3028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m para ruler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087202" y="2722030"/>
            <a:ext cx="6754090" cy="14555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m para whatsapp"/>
          <p:cNvPicPr>
            <a:picLocks noChangeAspect="1" noChangeArrowheads="1"/>
          </p:cNvPicPr>
          <p:nvPr/>
        </p:nvPicPr>
        <p:blipFill rotWithShape="1">
          <a:blip r:embed="rId7">
            <a:extLst>
              <a:ext uri="{28A0092B-C50C-407E-A947-70E740481C1C}">
                <a14:useLocalDpi xmlns:a14="http://schemas.microsoft.com/office/drawing/2010/main" val="0"/>
              </a:ext>
            </a:extLst>
          </a:blip>
          <a:srcRect l="25869" t="2617" r="23715" b="33953"/>
          <a:stretch/>
        </p:blipFill>
        <p:spPr bwMode="auto">
          <a:xfrm>
            <a:off x="192551" y="4270663"/>
            <a:ext cx="1993292" cy="19585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m para computer"/>
          <p:cNvPicPr>
            <a:picLocks noChangeAspect="1" noChangeArrowheads="1"/>
          </p:cNvPicPr>
          <p:nvPr/>
        </p:nvPicPr>
        <p:blipFill rotWithShape="1">
          <a:blip r:embed="rId8">
            <a:extLst>
              <a:ext uri="{28A0092B-C50C-407E-A947-70E740481C1C}">
                <a14:useLocalDpi xmlns:a14="http://schemas.microsoft.com/office/drawing/2010/main" val="0"/>
              </a:ext>
            </a:extLst>
          </a:blip>
          <a:srcRect t="18084" b="19404"/>
          <a:stretch/>
        </p:blipFill>
        <p:spPr bwMode="auto">
          <a:xfrm>
            <a:off x="4907159" y="4170622"/>
            <a:ext cx="3954219" cy="24718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m para headphon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9701" y="4000373"/>
            <a:ext cx="1863993" cy="2544327"/>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p:cNvSpPr/>
          <p:nvPr/>
        </p:nvSpPr>
        <p:spPr>
          <a:xfrm>
            <a:off x="146902" y="6224523"/>
            <a:ext cx="2587335" cy="630942"/>
          </a:xfrm>
          <a:prstGeom prst="rect">
            <a:avLst/>
          </a:prstGeom>
        </p:spPr>
        <p:txBody>
          <a:bodyPr wrap="square">
            <a:spAutoFit/>
          </a:bodyPr>
          <a:lstStyle/>
          <a:p>
            <a:r>
              <a:rPr lang="en-US" sz="3500" b="1" dirty="0" err="1" smtClean="0">
                <a:effectLst>
                  <a:outerShdw blurRad="38100" dist="38100" dir="2700000" algn="tl">
                    <a:srgbClr val="000000">
                      <a:alpha val="43137"/>
                    </a:srgbClr>
                  </a:outerShdw>
                </a:effectLst>
              </a:rPr>
              <a:t>Whatsapp</a:t>
            </a:r>
            <a:endParaRPr lang="pt-BR" sz="3500" b="1" dirty="0">
              <a:effectLst>
                <a:outerShdw blurRad="38100" dist="38100" dir="2700000" algn="tl">
                  <a:srgbClr val="000000">
                    <a:alpha val="43137"/>
                  </a:srgbClr>
                </a:outerShdw>
              </a:effectLst>
            </a:endParaRPr>
          </a:p>
        </p:txBody>
      </p:sp>
      <p:sp>
        <p:nvSpPr>
          <p:cNvPr id="18" name="Retângulo 17"/>
          <p:cNvSpPr/>
          <p:nvPr/>
        </p:nvSpPr>
        <p:spPr>
          <a:xfrm>
            <a:off x="2217753" y="4049131"/>
            <a:ext cx="2587335"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Cell phone</a:t>
            </a:r>
            <a:endParaRPr lang="pt-BR" sz="3500" b="1" dirty="0">
              <a:effectLst>
                <a:outerShdw blurRad="38100" dist="38100" dir="2700000" algn="tl">
                  <a:srgbClr val="000000">
                    <a:alpha val="43137"/>
                  </a:srgbClr>
                </a:outerShdw>
              </a:effectLst>
            </a:endParaRPr>
          </a:p>
        </p:txBody>
      </p:sp>
      <p:sp>
        <p:nvSpPr>
          <p:cNvPr id="19" name="Retângulo 18"/>
          <p:cNvSpPr/>
          <p:nvPr/>
        </p:nvSpPr>
        <p:spPr>
          <a:xfrm>
            <a:off x="5337230" y="3539680"/>
            <a:ext cx="2587335"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Computer</a:t>
            </a:r>
            <a:endParaRPr lang="pt-BR" sz="3500" b="1" dirty="0">
              <a:effectLst>
                <a:outerShdw blurRad="38100" dist="38100" dir="2700000" algn="tl">
                  <a:srgbClr val="000000">
                    <a:alpha val="43137"/>
                  </a:srgbClr>
                </a:outerShdw>
              </a:effectLst>
            </a:endParaRPr>
          </a:p>
        </p:txBody>
      </p:sp>
      <p:sp>
        <p:nvSpPr>
          <p:cNvPr id="20" name="Retângulo 19"/>
          <p:cNvSpPr/>
          <p:nvPr/>
        </p:nvSpPr>
        <p:spPr>
          <a:xfrm>
            <a:off x="7712904" y="3263930"/>
            <a:ext cx="3023590" cy="630942"/>
          </a:xfrm>
          <a:prstGeom prst="rect">
            <a:avLst/>
          </a:prstGeom>
        </p:spPr>
        <p:txBody>
          <a:bodyPr wrap="square">
            <a:spAutoFit/>
          </a:bodyPr>
          <a:lstStyle/>
          <a:p>
            <a:r>
              <a:rPr lang="en-US" sz="3500" b="1" dirty="0" smtClean="0">
                <a:effectLst>
                  <a:outerShdw blurRad="38100" dist="38100" dir="2700000" algn="tl">
                    <a:srgbClr val="000000">
                      <a:alpha val="43137"/>
                    </a:srgbClr>
                  </a:outerShdw>
                </a:effectLst>
              </a:rPr>
              <a:t>Head phone</a:t>
            </a:r>
            <a:endParaRPr lang="pt-BR" sz="35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1246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80152" y="1856557"/>
            <a:ext cx="2838803" cy="908872"/>
          </a:xfrm>
        </p:spPr>
        <p:txBody>
          <a:bodyPr>
            <a:noAutofit/>
          </a:bodyPr>
          <a:lstStyle/>
          <a:p>
            <a:pPr algn="ctr"/>
            <a:r>
              <a:rPr lang="en-US" sz="2800" b="1" dirty="0"/>
              <a:t>Test your current </a:t>
            </a:r>
            <a:r>
              <a:rPr lang="en-US" sz="2800" b="1" dirty="0" smtClean="0"/>
              <a:t>level</a:t>
            </a:r>
            <a:endParaRPr lang="pt-BR" sz="2800" i="1" dirty="0"/>
          </a:p>
        </p:txBody>
      </p:sp>
      <p:pic>
        <p:nvPicPr>
          <p:cNvPr id="10242" name="Picture 2" descr="Imagem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3047" t="2182" r="55286" b="12455"/>
          <a:stretch/>
        </p:blipFill>
        <p:spPr bwMode="auto">
          <a:xfrm>
            <a:off x="178582" y="2744650"/>
            <a:ext cx="5098513" cy="2775417"/>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8488602" y="1980001"/>
            <a:ext cx="3061349" cy="97357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Make your own action plan</a:t>
            </a:r>
            <a:endParaRPr lang="pt-BR" sz="2800" i="1" dirty="0"/>
          </a:p>
        </p:txBody>
      </p:sp>
      <p:pic>
        <p:nvPicPr>
          <p:cNvPr id="10244" name="Picture 4" descr="Resultado de imagem para action pl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182" y="1864492"/>
            <a:ext cx="2951732" cy="134713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8726363" y="3564083"/>
            <a:ext cx="3316700" cy="1450606"/>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Test yourself at the end of your time limit</a:t>
            </a:r>
            <a:endParaRPr lang="pt-BR" sz="2800" i="1" dirty="0"/>
          </a:p>
        </p:txBody>
      </p:sp>
      <p:sp>
        <p:nvSpPr>
          <p:cNvPr id="9" name="Título 1"/>
          <p:cNvSpPr txBox="1">
            <a:spLocks/>
          </p:cNvSpPr>
          <p:nvPr/>
        </p:nvSpPr>
        <p:spPr>
          <a:xfrm>
            <a:off x="8213700" y="5743496"/>
            <a:ext cx="3611154" cy="98615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Take an international exam</a:t>
            </a:r>
            <a:endParaRPr lang="pt-BR" sz="2800" i="1" dirty="0"/>
          </a:p>
        </p:txBody>
      </p:sp>
      <p:pic>
        <p:nvPicPr>
          <p:cNvPr id="10252" name="Picture 12" descr="Resultado de imagem para toef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2" t="2529" r="-422" b="18039"/>
          <a:stretch/>
        </p:blipFill>
        <p:spPr bwMode="auto">
          <a:xfrm>
            <a:off x="5543236" y="5560698"/>
            <a:ext cx="2549604" cy="116895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m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8524" t="10829" r="4059" b="16939"/>
          <a:stretch/>
        </p:blipFill>
        <p:spPr bwMode="auto">
          <a:xfrm>
            <a:off x="5783973" y="3305598"/>
            <a:ext cx="2565972" cy="2214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IEL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8474" y="5779880"/>
            <a:ext cx="2538708" cy="965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cambridge test"/>
          <p:cNvPicPr>
            <a:picLocks noChangeAspect="1" noChangeArrowheads="1"/>
          </p:cNvPicPr>
          <p:nvPr/>
        </p:nvPicPr>
        <p:blipFill rotWithShape="1">
          <a:blip r:embed="rId7">
            <a:extLst>
              <a:ext uri="{28A0092B-C50C-407E-A947-70E740481C1C}">
                <a14:useLocalDpi xmlns:a14="http://schemas.microsoft.com/office/drawing/2010/main" val="0"/>
              </a:ext>
            </a:extLst>
          </a:blip>
          <a:srcRect b="37641"/>
          <a:stretch/>
        </p:blipFill>
        <p:spPr bwMode="auto">
          <a:xfrm>
            <a:off x="178583" y="5779880"/>
            <a:ext cx="2658135" cy="1032902"/>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p:cNvSpPr/>
          <p:nvPr/>
        </p:nvSpPr>
        <p:spPr>
          <a:xfrm>
            <a:off x="2968474" y="21238"/>
            <a:ext cx="8856380" cy="1477328"/>
          </a:xfrm>
          <a:prstGeom prst="rect">
            <a:avLst/>
          </a:prstGeom>
        </p:spPr>
        <p:txBody>
          <a:bodyPr wrap="square">
            <a:spAutoFit/>
          </a:bodyPr>
          <a:lstStyle/>
          <a:p>
            <a:r>
              <a:rPr lang="en-US" sz="4500" b="1" dirty="0">
                <a:effectLst>
                  <a:outerShdw blurRad="38100" dist="38100" dir="2700000" algn="tl">
                    <a:srgbClr val="000000">
                      <a:alpha val="43137"/>
                    </a:srgbClr>
                  </a:outerShdw>
                </a:effectLst>
                <a:latin typeface="Berlin Sans FB Demi" panose="020E0802020502020306" pitchFamily="34" charset="0"/>
              </a:rPr>
              <a:t>Setting your own goals and measuring your own progress </a:t>
            </a:r>
            <a:endParaRPr lang="pt-BR" sz="4500" b="1" dirty="0">
              <a:effectLst>
                <a:outerShdw blurRad="38100" dist="38100" dir="2700000" algn="tl">
                  <a:srgbClr val="000000">
                    <a:alpha val="43137"/>
                  </a:srgbClr>
                </a:outerShdw>
              </a:effectLst>
              <a:latin typeface="Berlin Sans FB Demi" panose="020E0802020502020306" pitchFamily="34" charset="0"/>
            </a:endParaRPr>
          </a:p>
        </p:txBody>
      </p:sp>
      <p:pic>
        <p:nvPicPr>
          <p:cNvPr id="13" name="Imagem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38" y="0"/>
            <a:ext cx="1704888" cy="2737594"/>
          </a:xfrm>
          <a:prstGeom prst="rect">
            <a:avLst/>
          </a:prstGeom>
        </p:spPr>
      </p:pic>
    </p:spTree>
    <p:extLst>
      <p:ext uri="{BB962C8B-B14F-4D97-AF65-F5344CB8AC3E}">
        <p14:creationId xmlns:p14="http://schemas.microsoft.com/office/powerpoint/2010/main" val="39653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 calcmode="lin" valueType="num">
                                      <p:cBhvr additive="base">
                                        <p:cTn id="17" dur="500" fill="hold"/>
                                        <p:tgtEl>
                                          <p:spTgt spid="10244"/>
                                        </p:tgtEl>
                                        <p:attrNameLst>
                                          <p:attrName>ppt_x</p:attrName>
                                        </p:attrNameLst>
                                      </p:cBhvr>
                                      <p:tavLst>
                                        <p:tav tm="0">
                                          <p:val>
                                            <p:strVal val="#ppt_x"/>
                                          </p:val>
                                        </p:tav>
                                        <p:tav tm="100000">
                                          <p:val>
                                            <p:strVal val="#ppt_x"/>
                                          </p:val>
                                        </p:tav>
                                      </p:tavLst>
                                    </p:anim>
                                    <p:anim calcmode="lin" valueType="num">
                                      <p:cBhvr additive="base">
                                        <p:cTn id="18" dur="500" fill="hold"/>
                                        <p:tgtEl>
                                          <p:spTgt spid="1024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54"/>
                                        </p:tgtEl>
                                        <p:attrNameLst>
                                          <p:attrName>style.visibility</p:attrName>
                                        </p:attrNameLst>
                                      </p:cBhvr>
                                      <p:to>
                                        <p:strVal val="visible"/>
                                      </p:to>
                                    </p:set>
                                    <p:anim calcmode="lin" valueType="num">
                                      <p:cBhvr additive="base">
                                        <p:cTn id="27" dur="500" fill="hold"/>
                                        <p:tgtEl>
                                          <p:spTgt spid="10254"/>
                                        </p:tgtEl>
                                        <p:attrNameLst>
                                          <p:attrName>ppt_x</p:attrName>
                                        </p:attrNameLst>
                                      </p:cBhvr>
                                      <p:tavLst>
                                        <p:tav tm="0">
                                          <p:val>
                                            <p:strVal val="#ppt_x"/>
                                          </p:val>
                                        </p:tav>
                                        <p:tav tm="100000">
                                          <p:val>
                                            <p:strVal val="#ppt_x"/>
                                          </p:val>
                                        </p:tav>
                                      </p:tavLst>
                                    </p:anim>
                                    <p:anim calcmode="lin" valueType="num">
                                      <p:cBhvr additive="base">
                                        <p:cTn id="28" dur="500" fill="hold"/>
                                        <p:tgtEl>
                                          <p:spTgt spid="102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additive="base">
                                        <p:cTn id="41" dur="500" fill="hold"/>
                                        <p:tgtEl>
                                          <p:spTgt spid="1026"/>
                                        </p:tgtEl>
                                        <p:attrNameLst>
                                          <p:attrName>ppt_x</p:attrName>
                                        </p:attrNameLst>
                                      </p:cBhvr>
                                      <p:tavLst>
                                        <p:tav tm="0">
                                          <p:val>
                                            <p:strVal val="#ppt_x"/>
                                          </p:val>
                                        </p:tav>
                                        <p:tav tm="100000">
                                          <p:val>
                                            <p:strVal val="#ppt_x"/>
                                          </p:val>
                                        </p:tav>
                                      </p:tavLst>
                                    </p:anim>
                                    <p:anim calcmode="lin" valueType="num">
                                      <p:cBhvr additive="base">
                                        <p:cTn id="42" dur="500" fill="hold"/>
                                        <p:tgtEl>
                                          <p:spTgt spid="10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252"/>
                                        </p:tgtEl>
                                        <p:attrNameLst>
                                          <p:attrName>style.visibility</p:attrName>
                                        </p:attrNameLst>
                                      </p:cBhvr>
                                      <p:to>
                                        <p:strVal val="visible"/>
                                      </p:to>
                                    </p:set>
                                    <p:anim calcmode="lin" valueType="num">
                                      <p:cBhvr additive="base">
                                        <p:cTn id="45" dur="500" fill="hold"/>
                                        <p:tgtEl>
                                          <p:spTgt spid="10252"/>
                                        </p:tgtEl>
                                        <p:attrNameLst>
                                          <p:attrName>ppt_x</p:attrName>
                                        </p:attrNameLst>
                                      </p:cBhvr>
                                      <p:tavLst>
                                        <p:tav tm="0">
                                          <p:val>
                                            <p:strVal val="#ppt_x"/>
                                          </p:val>
                                        </p:tav>
                                        <p:tav tm="100000">
                                          <p:val>
                                            <p:strVal val="#ppt_x"/>
                                          </p:val>
                                        </p:tav>
                                      </p:tavLst>
                                    </p:anim>
                                    <p:anim calcmode="lin" valueType="num">
                                      <p:cBhvr additive="base">
                                        <p:cTn id="46" dur="500" fill="hold"/>
                                        <p:tgtEl>
                                          <p:spTgt spid="1025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p:bldLst>
  </p:timing>
</p:sld>
</file>

<file path=ppt/theme/theme1.xml><?xml version="1.0" encoding="utf-8"?>
<a:theme xmlns:a="http://schemas.openxmlformats.org/drawingml/2006/main" name="Cacho">
  <a:themeElements>
    <a:clrScheme name="Cach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Cach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1606</TotalTime>
  <Words>1422</Words>
  <Application>Microsoft Office PowerPoint</Application>
  <PresentationFormat>Widescreen</PresentationFormat>
  <Paragraphs>230</Paragraphs>
  <Slides>40</Slides>
  <Notes>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40</vt:i4>
      </vt:variant>
    </vt:vector>
  </HeadingPairs>
  <TitlesOfParts>
    <vt:vector size="52" baseType="lpstr">
      <vt:lpstr>Andalus</vt:lpstr>
      <vt:lpstr>AngsanaUPC</vt:lpstr>
      <vt:lpstr>Aparajita</vt:lpstr>
      <vt:lpstr>Arial</vt:lpstr>
      <vt:lpstr>Bahnschrift Light Condensed</vt:lpstr>
      <vt:lpstr>Berlin Sans FB Demi</vt:lpstr>
      <vt:lpstr>Calibri</vt:lpstr>
      <vt:lpstr>Century Gothic</vt:lpstr>
      <vt:lpstr>Times New Roman</vt:lpstr>
      <vt:lpstr>Wingdings</vt:lpstr>
      <vt:lpstr>Wingdings 3</vt:lpstr>
      <vt:lpstr>Cacho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Test your current level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Anastomosis </vt:lpstr>
      <vt:lpstr>Apresentação do PowerPoint</vt:lpstr>
      <vt:lpstr>Apresentação do PowerPoint</vt:lpstr>
      <vt:lpstr>Apresentação do PowerPoint</vt:lpstr>
      <vt:lpstr>Buy a dictionary</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Log on to the BBC Learning English website!  www.bbc.co.uk/learningenglish   </vt:lpstr>
      <vt:lpstr>Apresentação do PowerPoint</vt:lpstr>
      <vt:lpstr>Start an English Learning Circle</vt:lpstr>
      <vt:lpstr>Apresentação do PowerPoint</vt:lpstr>
      <vt:lpstr>Apresentação do PowerPoint</vt:lpstr>
      <vt:lpstr>Study Squedule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you are living in a country where English isn’t used as the first language it can sometimes be difficult to find interesting English texts. But in many places, local English-language newspapers are just as good – and possibly even more resourceful than ‘authentic’ British newspapers. Obviously, they are much cheaper because they are locally produced, but they are also more relevant to the learners because they understand the contexts of the stories and articles. Much of what we read in British newspapers is difficult for learners to understand, not because the vocabulary is difficult but because they don’t have all the background information which they need to understand it fully.  Philip Ryle, a teacher at King’s College at the University of London</dc:title>
  <dc:creator>Cristiane de Brito Cruz</dc:creator>
  <cp:lastModifiedBy>Cristiane de Brito Cruz</cp:lastModifiedBy>
  <cp:revision>178</cp:revision>
  <dcterms:created xsi:type="dcterms:W3CDTF">2018-02-19T20:21:39Z</dcterms:created>
  <dcterms:modified xsi:type="dcterms:W3CDTF">2020-03-03T12:32:38Z</dcterms:modified>
</cp:coreProperties>
</file>