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2" r:id="rId2"/>
    <p:sldId id="256" r:id="rId3"/>
    <p:sldId id="278"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259" r:id="rId25"/>
    <p:sldId id="260" r:id="rId26"/>
    <p:sldId id="261" r:id="rId27"/>
    <p:sldId id="271" r:id="rId28"/>
    <p:sldId id="272" r:id="rId29"/>
    <p:sldId id="273" r:id="rId30"/>
    <p:sldId id="274" r:id="rId31"/>
    <p:sldId id="275" r:id="rId32"/>
    <p:sldId id="300" r:id="rId33"/>
    <p:sldId id="301" r:id="rId34"/>
    <p:sldId id="304" r:id="rId35"/>
    <p:sldId id="302" r:id="rId36"/>
    <p:sldId id="305" r:id="rId3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18" autoAdjust="0"/>
    <p:restoredTop sz="94249" autoAdjust="0"/>
  </p:normalViewPr>
  <p:slideViewPr>
    <p:cSldViewPr>
      <p:cViewPr varScale="1">
        <p:scale>
          <a:sx n="72" d="100"/>
          <a:sy n="72" d="100"/>
        </p:scale>
        <p:origin x="108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8B678-C4E5-4768-AECB-E0EAA2E1D20B}" type="datetimeFigureOut">
              <a:rPr lang="pt-BR" smtClean="0"/>
              <a:t>14/12/2020</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49B4B-73D3-40E5-BD34-709E28E3D5C1}" type="slidenum">
              <a:rPr lang="pt-BR" smtClean="0"/>
              <a:t>‹nº›</a:t>
            </a:fld>
            <a:endParaRPr lang="pt-BR"/>
          </a:p>
        </p:txBody>
      </p:sp>
    </p:spTree>
    <p:extLst>
      <p:ext uri="{BB962C8B-B14F-4D97-AF65-F5344CB8AC3E}">
        <p14:creationId xmlns:p14="http://schemas.microsoft.com/office/powerpoint/2010/main" val="2921544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3E49B4B-73D3-40E5-BD34-709E28E3D5C1}" type="slidenum">
              <a:rPr lang="pt-BR" smtClean="0"/>
              <a:t>1</a:t>
            </a:fld>
            <a:endParaRPr lang="pt-BR"/>
          </a:p>
        </p:txBody>
      </p:sp>
    </p:spTree>
    <p:extLst>
      <p:ext uri="{BB962C8B-B14F-4D97-AF65-F5344CB8AC3E}">
        <p14:creationId xmlns:p14="http://schemas.microsoft.com/office/powerpoint/2010/main" val="151276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CD2615B4-C5B3-4E93-880A-236C4E4049DA}" type="datetimeFigureOut">
              <a:rPr lang="pt-BR" smtClean="0"/>
              <a:t>14/12/2020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536F6C-4152-462A-B692-B25DD600371F}" type="slidenum">
              <a:rPr lang="pt-BR" smtClean="0"/>
              <a:t>‹nº›</a:t>
            </a:fld>
            <a:endParaRPr lang="pt-BR"/>
          </a:p>
        </p:txBody>
      </p:sp>
    </p:spTree>
    <p:extLst>
      <p:ext uri="{BB962C8B-B14F-4D97-AF65-F5344CB8AC3E}">
        <p14:creationId xmlns:p14="http://schemas.microsoft.com/office/powerpoint/2010/main" val="83137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D2615B4-C5B3-4E93-880A-236C4E4049DA}" type="datetimeFigureOut">
              <a:rPr lang="pt-BR" smtClean="0"/>
              <a:t>14/12/2020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536F6C-4152-462A-B692-B25DD600371F}" type="slidenum">
              <a:rPr lang="pt-BR" smtClean="0"/>
              <a:t>‹nº›</a:t>
            </a:fld>
            <a:endParaRPr lang="pt-BR"/>
          </a:p>
        </p:txBody>
      </p:sp>
    </p:spTree>
    <p:extLst>
      <p:ext uri="{BB962C8B-B14F-4D97-AF65-F5344CB8AC3E}">
        <p14:creationId xmlns:p14="http://schemas.microsoft.com/office/powerpoint/2010/main" val="297257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D2615B4-C5B3-4E93-880A-236C4E4049DA}" type="datetimeFigureOut">
              <a:rPr lang="pt-BR" smtClean="0"/>
              <a:t>14/12/2020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536F6C-4152-462A-B692-B25DD600371F}" type="slidenum">
              <a:rPr lang="pt-BR" smtClean="0"/>
              <a:t>‹nº›</a:t>
            </a:fld>
            <a:endParaRPr lang="pt-BR"/>
          </a:p>
        </p:txBody>
      </p:sp>
    </p:spTree>
    <p:extLst>
      <p:ext uri="{BB962C8B-B14F-4D97-AF65-F5344CB8AC3E}">
        <p14:creationId xmlns:p14="http://schemas.microsoft.com/office/powerpoint/2010/main" val="99770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CD2615B4-C5B3-4E93-880A-236C4E4049DA}" type="datetimeFigureOut">
              <a:rPr lang="pt-BR" smtClean="0"/>
              <a:t>14/12/2020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536F6C-4152-462A-B692-B25DD600371F}" type="slidenum">
              <a:rPr lang="pt-BR" smtClean="0"/>
              <a:t>‹nº›</a:t>
            </a:fld>
            <a:endParaRPr lang="pt-BR"/>
          </a:p>
        </p:txBody>
      </p:sp>
    </p:spTree>
    <p:extLst>
      <p:ext uri="{BB962C8B-B14F-4D97-AF65-F5344CB8AC3E}">
        <p14:creationId xmlns:p14="http://schemas.microsoft.com/office/powerpoint/2010/main" val="241143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CD2615B4-C5B3-4E93-880A-236C4E4049DA}" type="datetimeFigureOut">
              <a:rPr lang="pt-BR" smtClean="0"/>
              <a:t>14/12/2020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D536F6C-4152-462A-B692-B25DD600371F}" type="slidenum">
              <a:rPr lang="pt-BR" smtClean="0"/>
              <a:t>‹nº›</a:t>
            </a:fld>
            <a:endParaRPr lang="pt-BR"/>
          </a:p>
        </p:txBody>
      </p:sp>
    </p:spTree>
    <p:extLst>
      <p:ext uri="{BB962C8B-B14F-4D97-AF65-F5344CB8AC3E}">
        <p14:creationId xmlns:p14="http://schemas.microsoft.com/office/powerpoint/2010/main" val="181773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D2615B4-C5B3-4E93-880A-236C4E4049DA}" type="datetimeFigureOut">
              <a:rPr lang="pt-BR" smtClean="0"/>
              <a:t>14/12/2020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D536F6C-4152-462A-B692-B25DD600371F}" type="slidenum">
              <a:rPr lang="pt-BR" smtClean="0"/>
              <a:t>‹nº›</a:t>
            </a:fld>
            <a:endParaRPr lang="pt-BR"/>
          </a:p>
        </p:txBody>
      </p:sp>
    </p:spTree>
    <p:extLst>
      <p:ext uri="{BB962C8B-B14F-4D97-AF65-F5344CB8AC3E}">
        <p14:creationId xmlns:p14="http://schemas.microsoft.com/office/powerpoint/2010/main" val="165923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CD2615B4-C5B3-4E93-880A-236C4E4049DA}" type="datetimeFigureOut">
              <a:rPr lang="pt-BR" smtClean="0"/>
              <a:t>14/12/2020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D536F6C-4152-462A-B692-B25DD600371F}" type="slidenum">
              <a:rPr lang="pt-BR" smtClean="0"/>
              <a:t>‹nº›</a:t>
            </a:fld>
            <a:endParaRPr lang="pt-BR"/>
          </a:p>
        </p:txBody>
      </p:sp>
    </p:spTree>
    <p:extLst>
      <p:ext uri="{BB962C8B-B14F-4D97-AF65-F5344CB8AC3E}">
        <p14:creationId xmlns:p14="http://schemas.microsoft.com/office/powerpoint/2010/main" val="7804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CD2615B4-C5B3-4E93-880A-236C4E4049DA}" type="datetimeFigureOut">
              <a:rPr lang="pt-BR" smtClean="0"/>
              <a:t>14/12/2020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D536F6C-4152-462A-B692-B25DD600371F}" type="slidenum">
              <a:rPr lang="pt-BR" smtClean="0"/>
              <a:t>‹nº›</a:t>
            </a:fld>
            <a:endParaRPr lang="pt-BR"/>
          </a:p>
        </p:txBody>
      </p:sp>
    </p:spTree>
    <p:extLst>
      <p:ext uri="{BB962C8B-B14F-4D97-AF65-F5344CB8AC3E}">
        <p14:creationId xmlns:p14="http://schemas.microsoft.com/office/powerpoint/2010/main" val="344121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D2615B4-C5B3-4E93-880A-236C4E4049DA}" type="datetimeFigureOut">
              <a:rPr lang="pt-BR" smtClean="0"/>
              <a:t>14/12/2020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D536F6C-4152-462A-B692-B25DD600371F}" type="slidenum">
              <a:rPr lang="pt-BR" smtClean="0"/>
              <a:t>‹nº›</a:t>
            </a:fld>
            <a:endParaRPr lang="pt-BR"/>
          </a:p>
        </p:txBody>
      </p:sp>
    </p:spTree>
    <p:extLst>
      <p:ext uri="{BB962C8B-B14F-4D97-AF65-F5344CB8AC3E}">
        <p14:creationId xmlns:p14="http://schemas.microsoft.com/office/powerpoint/2010/main" val="336699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D2615B4-C5B3-4E93-880A-236C4E4049DA}" type="datetimeFigureOut">
              <a:rPr lang="pt-BR" smtClean="0"/>
              <a:t>14/12/2020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D536F6C-4152-462A-B692-B25DD600371F}" type="slidenum">
              <a:rPr lang="pt-BR" smtClean="0"/>
              <a:t>‹nº›</a:t>
            </a:fld>
            <a:endParaRPr lang="pt-BR"/>
          </a:p>
        </p:txBody>
      </p:sp>
    </p:spTree>
    <p:extLst>
      <p:ext uri="{BB962C8B-B14F-4D97-AF65-F5344CB8AC3E}">
        <p14:creationId xmlns:p14="http://schemas.microsoft.com/office/powerpoint/2010/main" val="994342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CD2615B4-C5B3-4E93-880A-236C4E4049DA}" type="datetimeFigureOut">
              <a:rPr lang="pt-BR" smtClean="0"/>
              <a:t>14/12/2020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D536F6C-4152-462A-B692-B25DD600371F}" type="slidenum">
              <a:rPr lang="pt-BR" smtClean="0"/>
              <a:t>‹nº›</a:t>
            </a:fld>
            <a:endParaRPr lang="pt-BR"/>
          </a:p>
        </p:txBody>
      </p:sp>
    </p:spTree>
    <p:extLst>
      <p:ext uri="{BB962C8B-B14F-4D97-AF65-F5344CB8AC3E}">
        <p14:creationId xmlns:p14="http://schemas.microsoft.com/office/powerpoint/2010/main" val="526815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alpha val="41000"/>
          </a:schemeClr>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615B4-C5B3-4E93-880A-236C4E4049DA}" type="datetimeFigureOut">
              <a:rPr lang="pt-BR" smtClean="0"/>
              <a:t>14/12/2020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36F6C-4152-462A-B692-B25DD600371F}" type="slidenum">
              <a:rPr lang="pt-BR" smtClean="0"/>
              <a:t>‹nº›</a:t>
            </a:fld>
            <a:endParaRPr lang="pt-BR"/>
          </a:p>
        </p:txBody>
      </p:sp>
    </p:spTree>
    <p:extLst>
      <p:ext uri="{BB962C8B-B14F-4D97-AF65-F5344CB8AC3E}">
        <p14:creationId xmlns:p14="http://schemas.microsoft.com/office/powerpoint/2010/main" val="2624786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hyperlink" Target="https://www.youtube.com/watch?v=3EzJICqv3W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3EzJICqv3WY" TargetMode="External"/><Relationship Id="rId7"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3EzJICqv3WY" TargetMode="External"/><Relationship Id="rId7" Type="http://schemas.openxmlformats.org/officeDocument/2006/relationships/image" Target="../media/image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EzJICqv3WY"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D747714-472F-4B66-8AF9-902FC33FF51D}"/>
              </a:ext>
            </a:extLst>
          </p:cNvPr>
          <p:cNvSpPr>
            <a:spLocks noGrp="1"/>
          </p:cNvSpPr>
          <p:nvPr>
            <p:ph type="ctrTitle"/>
          </p:nvPr>
        </p:nvSpPr>
        <p:spPr>
          <a:xfrm>
            <a:off x="4730495" y="1783959"/>
            <a:ext cx="4306001" cy="1645041"/>
          </a:xfrm>
        </p:spPr>
        <p:txBody>
          <a:bodyPr anchor="b">
            <a:normAutofit/>
          </a:bodyPr>
          <a:lstStyle/>
          <a:p>
            <a:r>
              <a:rPr lang="pt-BR" b="1" dirty="0">
                <a:solidFill>
                  <a:schemeClr val="bg1"/>
                </a:solidFill>
                <a:latin typeface="Trebuchet MS"/>
                <a:ea typeface="+mn-ea"/>
                <a:cs typeface="+mn-cs"/>
              </a:rPr>
              <a:t>COHESION AND COHERENCE</a:t>
            </a:r>
            <a:endParaRPr lang="pt-BR" b="1" dirty="0">
              <a:solidFill>
                <a:schemeClr val="bg1"/>
              </a:solidFill>
            </a:endParaRPr>
          </a:p>
        </p:txBody>
      </p:sp>
      <p:sp>
        <p:nvSpPr>
          <p:cNvPr id="3" name="Subtítulo 2">
            <a:extLst>
              <a:ext uri="{FF2B5EF4-FFF2-40B4-BE49-F238E27FC236}">
                <a16:creationId xmlns:a16="http://schemas.microsoft.com/office/drawing/2014/main" id="{69467E04-161A-42DD-8115-84F5F93A9986}"/>
              </a:ext>
            </a:extLst>
          </p:cNvPr>
          <p:cNvSpPr>
            <a:spLocks noGrp="1"/>
          </p:cNvSpPr>
          <p:nvPr>
            <p:ph type="subTitle" idx="1"/>
          </p:nvPr>
        </p:nvSpPr>
        <p:spPr>
          <a:xfrm>
            <a:off x="4283968" y="4750893"/>
            <a:ext cx="4752528" cy="1147863"/>
          </a:xfrm>
        </p:spPr>
        <p:txBody>
          <a:bodyPr anchor="t">
            <a:normAutofit/>
          </a:bodyPr>
          <a:lstStyle/>
          <a:p>
            <a:pPr algn="l"/>
            <a:r>
              <a:rPr lang="pt-BR" sz="2500" dirty="0" err="1">
                <a:solidFill>
                  <a:schemeClr val="bg1"/>
                </a:solidFill>
              </a:rPr>
              <a:t>Teacher</a:t>
            </a:r>
            <a:r>
              <a:rPr lang="pt-BR" sz="2500" dirty="0">
                <a:solidFill>
                  <a:schemeClr val="bg1"/>
                </a:solidFill>
              </a:rPr>
              <a:t> Cristiane de Brito Cruz</a:t>
            </a:r>
            <a:endParaRPr lang="pt-BR" sz="2500" b="1" cap="all" dirty="0"/>
          </a:p>
          <a:p>
            <a:pPr algn="l"/>
            <a:endParaRPr lang="pt-BR" sz="2500" dirty="0">
              <a:solidFill>
                <a:schemeClr val="bg1"/>
              </a:solidFill>
            </a:endParaRPr>
          </a:p>
        </p:txBody>
      </p:sp>
      <p:sp>
        <p:nvSpPr>
          <p:cNvPr id="23" name="Freeform: Shape 2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m 3">
            <a:extLst>
              <a:ext uri="{FF2B5EF4-FFF2-40B4-BE49-F238E27FC236}">
                <a16:creationId xmlns:a16="http://schemas.microsoft.com/office/drawing/2014/main" id="{7A7CD5E9-E324-41F0-8923-2A15D157CB5A}"/>
              </a:ext>
            </a:extLst>
          </p:cNvPr>
          <p:cNvPicPr>
            <a:picLocks noChangeAspect="1"/>
          </p:cNvPicPr>
          <p:nvPr/>
        </p:nvPicPr>
        <p:blipFill>
          <a:blip r:embed="rId3"/>
          <a:stretch>
            <a:fillRect/>
          </a:stretch>
        </p:blipFill>
        <p:spPr>
          <a:xfrm>
            <a:off x="314536" y="1226973"/>
            <a:ext cx="3035882" cy="3035882"/>
          </a:xfrm>
          <a:prstGeom prst="rect">
            <a:avLst/>
          </a:prstGeom>
        </p:spPr>
      </p:pic>
    </p:spTree>
    <p:extLst>
      <p:ext uri="{BB962C8B-B14F-4D97-AF65-F5344CB8AC3E}">
        <p14:creationId xmlns:p14="http://schemas.microsoft.com/office/powerpoint/2010/main" val="3739249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90777" y="378076"/>
            <a:ext cx="6351911" cy="784830"/>
          </a:xfrm>
          <a:prstGeom prst="rect">
            <a:avLst/>
          </a:prstGeom>
        </p:spPr>
        <p:txBody>
          <a:bodyPr wrap="square">
            <a:spAutoFit/>
          </a:bodyPr>
          <a:lstStyle/>
          <a:p>
            <a:pPr algn="r"/>
            <a:r>
              <a:rPr lang="en-US" sz="4500" b="1" dirty="0">
                <a:solidFill>
                  <a:srgbClr val="FF0000"/>
                </a:solidFill>
                <a:highlight>
                  <a:srgbClr val="FFFF00"/>
                </a:highlight>
                <a:latin typeface="Baskerville Old Face" panose="02020602080505020303" pitchFamily="18" charset="0"/>
                <a:cs typeface="Aharoni" panose="02010803020104030203" pitchFamily="2" charset="-79"/>
              </a:rPr>
              <a:t>Repeated words/ideas</a:t>
            </a:r>
          </a:p>
        </p:txBody>
      </p:sp>
      <p:sp>
        <p:nvSpPr>
          <p:cNvPr id="5" name="Retângulo 4"/>
          <p:cNvSpPr/>
          <p:nvPr/>
        </p:nvSpPr>
        <p:spPr>
          <a:xfrm>
            <a:off x="731624" y="1675695"/>
            <a:ext cx="7368768" cy="3939540"/>
          </a:xfrm>
          <a:prstGeom prst="rect">
            <a:avLst/>
          </a:prstGeom>
        </p:spPr>
        <p:txBody>
          <a:bodyPr wrap="square">
            <a:spAutoFit/>
          </a:bodyPr>
          <a:lstStyle/>
          <a:p>
            <a:pPr algn="just" fontAlgn="base"/>
            <a:r>
              <a:rPr lang="en-US" sz="2500" dirty="0">
                <a:latin typeface="Arial" panose="020B0604020202020204" pitchFamily="34" charset="0"/>
              </a:rPr>
              <a:t>Cohesion is an important feature of academic writing. It can help ensure that your writing coheres or ‘stick together’, which will make it easier for the reader to follow the main ideas in your essay or report. You can achieve good cohesion by pain attention to five </a:t>
            </a:r>
            <a:r>
              <a:rPr lang="en-US" sz="2500" dirty="0">
                <a:highlight>
                  <a:srgbClr val="FF00FF"/>
                </a:highlight>
                <a:latin typeface="Arial" panose="020B0604020202020204" pitchFamily="34" charset="0"/>
              </a:rPr>
              <a:t>important features</a:t>
            </a:r>
            <a:r>
              <a:rPr lang="en-US" sz="2500" dirty="0">
                <a:latin typeface="Arial" panose="020B0604020202020204" pitchFamily="34" charset="0"/>
              </a:rPr>
              <a:t>. The first of these is repeated words. A second </a:t>
            </a:r>
            <a:r>
              <a:rPr lang="en-US" sz="2500" dirty="0">
                <a:highlight>
                  <a:srgbClr val="FF00FF"/>
                </a:highlight>
                <a:latin typeface="Arial" panose="020B0604020202020204" pitchFamily="34" charset="0"/>
              </a:rPr>
              <a:t>key feature</a:t>
            </a:r>
            <a:r>
              <a:rPr lang="en-US" sz="2500" dirty="0">
                <a:latin typeface="Arial" panose="020B0604020202020204" pitchFamily="34" charset="0"/>
              </a:rPr>
              <a:t> is reference words. A third one is transition signals. A fourth is substitution. The final </a:t>
            </a:r>
            <a:r>
              <a:rPr lang="en-US" sz="2500" dirty="0">
                <a:highlight>
                  <a:srgbClr val="FF00FF"/>
                </a:highlight>
                <a:latin typeface="Arial" panose="020B0604020202020204" pitchFamily="34" charset="0"/>
              </a:rPr>
              <a:t>important aspect</a:t>
            </a:r>
            <a:r>
              <a:rPr lang="en-US" sz="2500" dirty="0">
                <a:latin typeface="Arial" panose="020B0604020202020204" pitchFamily="34" charset="0"/>
              </a:rPr>
              <a:t> is ellipsis</a:t>
            </a:r>
            <a:r>
              <a:rPr lang="pt-BR" sz="2500" dirty="0">
                <a:latin typeface="Arial" panose="020B0604020202020204" pitchFamily="34" charset="0"/>
              </a:rPr>
              <a:t>.</a:t>
            </a:r>
            <a:endParaRPr lang="pt-BR" sz="2500" dirty="0">
              <a:solidFill>
                <a:srgbClr val="FF0000"/>
              </a:solidFill>
              <a:latin typeface="Arial" panose="020B0604020202020204" pitchFamily="34" charset="0"/>
            </a:endParaRP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A0B7E12D-1F0A-4C7F-8562-883122E0EFA8}"/>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0" name="Retângulo 9">
            <a:extLst>
              <a:ext uri="{FF2B5EF4-FFF2-40B4-BE49-F238E27FC236}">
                <a16:creationId xmlns:a16="http://schemas.microsoft.com/office/drawing/2014/main" id="{BAEDBD3C-CEB8-426A-A40D-D880F4A6F0D7}"/>
              </a:ext>
            </a:extLst>
          </p:cNvPr>
          <p:cNvSpPr/>
          <p:nvPr/>
        </p:nvSpPr>
        <p:spPr>
          <a:xfrm>
            <a:off x="683568" y="194321"/>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2" name="Gráfico 11" descr="Besouro com preenchimento sólido">
            <a:extLst>
              <a:ext uri="{FF2B5EF4-FFF2-40B4-BE49-F238E27FC236}">
                <a16:creationId xmlns:a16="http://schemas.microsoft.com/office/drawing/2014/main" id="{D317CDE8-744E-4A7E-9E63-8CD87CCCCA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9056" y="313156"/>
            <a:ext cx="589051" cy="589051"/>
          </a:xfrm>
          <a:prstGeom prst="rect">
            <a:avLst/>
          </a:prstGeom>
        </p:spPr>
      </p:pic>
      <p:pic>
        <p:nvPicPr>
          <p:cNvPr id="13" name="Gráfico 12" descr="Besouro estrutura de tópicos">
            <a:extLst>
              <a:ext uri="{FF2B5EF4-FFF2-40B4-BE49-F238E27FC236}">
                <a16:creationId xmlns:a16="http://schemas.microsoft.com/office/drawing/2014/main" id="{4D861A78-69AB-46FB-AD3C-8D2AB47E47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520" y="319669"/>
            <a:ext cx="589051" cy="589051"/>
          </a:xfrm>
          <a:prstGeom prst="rect">
            <a:avLst/>
          </a:prstGeom>
        </p:spPr>
      </p:pic>
    </p:spTree>
    <p:extLst>
      <p:ext uri="{BB962C8B-B14F-4D97-AF65-F5344CB8AC3E}">
        <p14:creationId xmlns:p14="http://schemas.microsoft.com/office/powerpoint/2010/main" val="5850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90777" y="378076"/>
            <a:ext cx="6351911" cy="784830"/>
          </a:xfrm>
          <a:prstGeom prst="rect">
            <a:avLst/>
          </a:prstGeom>
        </p:spPr>
        <p:txBody>
          <a:bodyPr wrap="square">
            <a:spAutoFit/>
          </a:bodyPr>
          <a:lstStyle/>
          <a:p>
            <a:pPr algn="r"/>
            <a:r>
              <a:rPr lang="en-US" sz="4500" b="1" dirty="0">
                <a:solidFill>
                  <a:srgbClr val="FF0000"/>
                </a:solidFill>
                <a:highlight>
                  <a:srgbClr val="FFFF00"/>
                </a:highlight>
                <a:latin typeface="Baskerville Old Face" panose="02020602080505020303" pitchFamily="18" charset="0"/>
                <a:cs typeface="Aharoni" panose="02010803020104030203" pitchFamily="2" charset="-79"/>
              </a:rPr>
              <a:t>Transitional Signals</a:t>
            </a:r>
          </a:p>
        </p:txBody>
      </p:sp>
      <p:sp>
        <p:nvSpPr>
          <p:cNvPr id="5" name="Retângulo 4"/>
          <p:cNvSpPr/>
          <p:nvPr/>
        </p:nvSpPr>
        <p:spPr>
          <a:xfrm>
            <a:off x="887616" y="1926165"/>
            <a:ext cx="7212776" cy="2677656"/>
          </a:xfrm>
          <a:prstGeom prst="rect">
            <a:avLst/>
          </a:prstGeom>
        </p:spPr>
        <p:txBody>
          <a:bodyPr wrap="square">
            <a:spAutoFit/>
          </a:bodyPr>
          <a:lstStyle/>
          <a:p>
            <a:pPr algn="just" fontAlgn="base"/>
            <a:r>
              <a:rPr lang="pt-BR" sz="2800" dirty="0" err="1">
                <a:latin typeface="Arial" panose="020B0604020202020204" pitchFamily="34" charset="0"/>
              </a:rPr>
              <a:t>What</a:t>
            </a:r>
            <a:r>
              <a:rPr lang="pt-BR" sz="2800" dirty="0">
                <a:latin typeface="Arial" panose="020B0604020202020204" pitchFamily="34" charset="0"/>
              </a:rPr>
              <a:t> are </a:t>
            </a:r>
            <a:r>
              <a:rPr lang="pt-BR" sz="2800" dirty="0" err="1">
                <a:latin typeface="Arial" panose="020B0604020202020204" pitchFamily="34" charset="0"/>
              </a:rPr>
              <a:t>transitional</a:t>
            </a:r>
            <a:r>
              <a:rPr lang="pt-BR" sz="2800" dirty="0">
                <a:latin typeface="Arial" panose="020B0604020202020204" pitchFamily="34" charset="0"/>
              </a:rPr>
              <a:t> </a:t>
            </a:r>
            <a:r>
              <a:rPr lang="pt-BR" sz="2800" dirty="0" err="1">
                <a:latin typeface="Arial" panose="020B0604020202020204" pitchFamily="34" charset="0"/>
              </a:rPr>
              <a:t>signals</a:t>
            </a:r>
            <a:r>
              <a:rPr lang="pt-BR" sz="2800" dirty="0">
                <a:latin typeface="Arial" panose="020B0604020202020204" pitchFamily="34" charset="0"/>
              </a:rPr>
              <a:t>?</a:t>
            </a:r>
          </a:p>
          <a:p>
            <a:pPr algn="just" fontAlgn="base"/>
            <a:r>
              <a:rPr lang="pt-BR" sz="2800" dirty="0">
                <a:latin typeface="Arial" panose="020B0604020202020204" pitchFamily="34" charset="0"/>
              </a:rPr>
              <a:t>-  </a:t>
            </a:r>
            <a:r>
              <a:rPr lang="pt-BR" sz="2800" dirty="0" err="1">
                <a:latin typeface="Arial" panose="020B0604020202020204" pitchFamily="34" charset="0"/>
              </a:rPr>
              <a:t>words</a:t>
            </a:r>
            <a:r>
              <a:rPr lang="pt-BR" sz="2800" dirty="0">
                <a:latin typeface="Arial" panose="020B0604020202020204" pitchFamily="34" charset="0"/>
              </a:rPr>
              <a:t>/</a:t>
            </a:r>
            <a:r>
              <a:rPr lang="pt-BR" sz="2800" dirty="0" err="1">
                <a:latin typeface="Arial" panose="020B0604020202020204" pitchFamily="34" charset="0"/>
              </a:rPr>
              <a:t>phrases</a:t>
            </a:r>
            <a:r>
              <a:rPr lang="pt-BR" sz="2800" dirty="0">
                <a:latin typeface="Arial" panose="020B0604020202020204" pitchFamily="34" charset="0"/>
              </a:rPr>
              <a:t> </a:t>
            </a:r>
            <a:r>
              <a:rPr lang="pt-BR" sz="2800" dirty="0" err="1">
                <a:latin typeface="Arial" panose="020B0604020202020204" pitchFamily="34" charset="0"/>
              </a:rPr>
              <a:t>which</a:t>
            </a:r>
            <a:r>
              <a:rPr lang="pt-BR" sz="2800" dirty="0">
                <a:latin typeface="Arial" panose="020B0604020202020204" pitchFamily="34" charset="0"/>
              </a:rPr>
              <a:t> </a:t>
            </a:r>
            <a:r>
              <a:rPr lang="pt-BR" sz="2800" dirty="0" err="1">
                <a:latin typeface="Arial" panose="020B0604020202020204" pitchFamily="34" charset="0"/>
              </a:rPr>
              <a:t>signal</a:t>
            </a:r>
            <a:r>
              <a:rPr lang="pt-BR" sz="2800" dirty="0">
                <a:latin typeface="Arial" panose="020B0604020202020204" pitchFamily="34" charset="0"/>
              </a:rPr>
              <a:t> </a:t>
            </a:r>
            <a:r>
              <a:rPr lang="pt-BR" sz="2800" dirty="0" err="1">
                <a:latin typeface="Arial" panose="020B0604020202020204" pitchFamily="34" charset="0"/>
              </a:rPr>
              <a:t>relationships</a:t>
            </a:r>
            <a:r>
              <a:rPr lang="pt-BR" sz="2800" dirty="0">
                <a:latin typeface="Arial" panose="020B0604020202020204" pitchFamily="34" charset="0"/>
              </a:rPr>
              <a:t> </a:t>
            </a:r>
            <a:r>
              <a:rPr lang="pt-BR" sz="2800" dirty="0" err="1">
                <a:latin typeface="Arial" panose="020B0604020202020204" pitchFamily="34" charset="0"/>
              </a:rPr>
              <a:t>between</a:t>
            </a:r>
            <a:r>
              <a:rPr lang="pt-BR" sz="2800" dirty="0">
                <a:latin typeface="Arial" panose="020B0604020202020204" pitchFamily="34" charset="0"/>
              </a:rPr>
              <a:t> </a:t>
            </a:r>
            <a:r>
              <a:rPr lang="pt-BR" sz="2800" dirty="0" err="1">
                <a:latin typeface="Arial" panose="020B0604020202020204" pitchFamily="34" charset="0"/>
              </a:rPr>
              <a:t>ideas</a:t>
            </a:r>
            <a:r>
              <a:rPr lang="pt-BR" sz="2800" dirty="0">
                <a:latin typeface="Arial" panose="020B0604020202020204" pitchFamily="34" charset="0"/>
              </a:rPr>
              <a:t>;</a:t>
            </a:r>
          </a:p>
          <a:p>
            <a:pPr marL="457200" indent="-457200" algn="just" fontAlgn="base">
              <a:buFontTx/>
              <a:buChar char="-"/>
            </a:pPr>
            <a:r>
              <a:rPr lang="pt-BR" sz="2800" dirty="0" err="1">
                <a:latin typeface="Arial" panose="020B0604020202020204" pitchFamily="34" charset="0"/>
              </a:rPr>
              <a:t>also</a:t>
            </a:r>
            <a:r>
              <a:rPr lang="pt-BR" sz="2800" dirty="0">
                <a:latin typeface="Arial" panose="020B0604020202020204" pitchFamily="34" charset="0"/>
              </a:rPr>
              <a:t> </a:t>
            </a:r>
            <a:r>
              <a:rPr lang="pt-BR" sz="2800" dirty="0" err="1">
                <a:latin typeface="Arial" panose="020B0604020202020204" pitchFamily="34" charset="0"/>
              </a:rPr>
              <a:t>called</a:t>
            </a:r>
            <a:r>
              <a:rPr lang="pt-BR" sz="2800" dirty="0">
                <a:latin typeface="Arial" panose="020B0604020202020204" pitchFamily="34" charset="0"/>
              </a:rPr>
              <a:t> </a:t>
            </a:r>
            <a:r>
              <a:rPr lang="pt-BR" sz="2800" dirty="0" err="1">
                <a:latin typeface="Arial" panose="020B0604020202020204" pitchFamily="34" charset="0"/>
              </a:rPr>
              <a:t>liking</a:t>
            </a:r>
            <a:r>
              <a:rPr lang="pt-BR" sz="2800" dirty="0">
                <a:latin typeface="Arial" panose="020B0604020202020204" pitchFamily="34" charset="0"/>
              </a:rPr>
              <a:t> </a:t>
            </a:r>
            <a:r>
              <a:rPr lang="pt-BR" sz="2800" dirty="0" err="1">
                <a:latin typeface="Arial" panose="020B0604020202020204" pitchFamily="34" charset="0"/>
              </a:rPr>
              <a:t>phrases</a:t>
            </a:r>
            <a:r>
              <a:rPr lang="pt-BR" sz="2800" dirty="0">
                <a:latin typeface="Arial" panose="020B0604020202020204" pitchFamily="34" charset="0"/>
              </a:rPr>
              <a:t>/ </a:t>
            </a:r>
            <a:r>
              <a:rPr lang="pt-BR" sz="2800" dirty="0" err="1">
                <a:latin typeface="Arial" panose="020B0604020202020204" pitchFamily="34" charset="0"/>
              </a:rPr>
              <a:t>signpost</a:t>
            </a:r>
            <a:r>
              <a:rPr lang="pt-BR" sz="2800" dirty="0">
                <a:latin typeface="Arial" panose="020B0604020202020204" pitchFamily="34" charset="0"/>
              </a:rPr>
              <a:t> </a:t>
            </a:r>
            <a:r>
              <a:rPr lang="pt-BR" sz="2800" dirty="0" err="1">
                <a:latin typeface="Arial" panose="020B0604020202020204" pitchFamily="34" charset="0"/>
              </a:rPr>
              <a:t>phrases</a:t>
            </a:r>
            <a:r>
              <a:rPr lang="pt-BR" sz="2800" dirty="0">
                <a:latin typeface="Arial" panose="020B0604020202020204" pitchFamily="34" charset="0"/>
              </a:rPr>
              <a:t>/ </a:t>
            </a:r>
            <a:r>
              <a:rPr lang="pt-BR" sz="2800" dirty="0" err="1">
                <a:latin typeface="Arial" panose="020B0604020202020204" pitchFamily="34" charset="0"/>
              </a:rPr>
              <a:t>cohesive</a:t>
            </a:r>
            <a:r>
              <a:rPr lang="pt-BR" sz="2800" dirty="0">
                <a:latin typeface="Arial" panose="020B0604020202020204" pitchFamily="34" charset="0"/>
              </a:rPr>
              <a:t> devices;</a:t>
            </a:r>
          </a:p>
          <a:p>
            <a:pPr marL="457200" indent="-457200" algn="just" fontAlgn="base">
              <a:buFontTx/>
              <a:buChar char="-"/>
            </a:pPr>
            <a:r>
              <a:rPr lang="pt-BR" sz="2800" dirty="0">
                <a:solidFill>
                  <a:srgbClr val="FF0000"/>
                </a:solidFill>
                <a:latin typeface="Arial" panose="020B0604020202020204" pitchFamily="34" charset="0"/>
              </a:rPr>
              <a:t>Cause, </a:t>
            </a:r>
            <a:r>
              <a:rPr lang="pt-BR" sz="2800" dirty="0" err="1">
                <a:solidFill>
                  <a:srgbClr val="FF0000"/>
                </a:solidFill>
                <a:latin typeface="Arial" panose="020B0604020202020204" pitchFamily="34" charset="0"/>
              </a:rPr>
              <a:t>effect</a:t>
            </a:r>
            <a:r>
              <a:rPr lang="pt-BR" sz="2800" dirty="0">
                <a:solidFill>
                  <a:srgbClr val="FF0000"/>
                </a:solidFill>
                <a:latin typeface="Arial" panose="020B0604020202020204" pitchFamily="34" charset="0"/>
              </a:rPr>
              <a:t>, </a:t>
            </a:r>
            <a:r>
              <a:rPr lang="pt-BR" sz="2800" dirty="0" err="1">
                <a:solidFill>
                  <a:srgbClr val="FF0000"/>
                </a:solidFill>
                <a:latin typeface="Arial" panose="020B0604020202020204" pitchFamily="34" charset="0"/>
              </a:rPr>
              <a:t>comparison</a:t>
            </a:r>
            <a:r>
              <a:rPr lang="pt-BR" sz="2800" dirty="0">
                <a:solidFill>
                  <a:srgbClr val="FF0000"/>
                </a:solidFill>
                <a:latin typeface="Arial" panose="020B0604020202020204" pitchFamily="34" charset="0"/>
              </a:rPr>
              <a:t>, </a:t>
            </a:r>
            <a:r>
              <a:rPr lang="pt-BR" sz="2800" dirty="0" err="1">
                <a:solidFill>
                  <a:srgbClr val="FF0000"/>
                </a:solidFill>
                <a:latin typeface="Arial" panose="020B0604020202020204" pitchFamily="34" charset="0"/>
              </a:rPr>
              <a:t>contrast</a:t>
            </a:r>
            <a:r>
              <a:rPr lang="pt-BR" sz="2800" dirty="0">
                <a:solidFill>
                  <a:srgbClr val="FF0000"/>
                </a:solidFill>
                <a:latin typeface="Arial" panose="020B0604020202020204" pitchFamily="34" charset="0"/>
              </a:rPr>
              <a:t>, etc.</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2F3140E1-9BF3-4657-BE4A-46C611B95144}"/>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0" name="Retângulo 9">
            <a:extLst>
              <a:ext uri="{FF2B5EF4-FFF2-40B4-BE49-F238E27FC236}">
                <a16:creationId xmlns:a16="http://schemas.microsoft.com/office/drawing/2014/main" id="{003C2A48-CE22-4749-9FCD-0ED442405803}"/>
              </a:ext>
            </a:extLst>
          </p:cNvPr>
          <p:cNvSpPr/>
          <p:nvPr/>
        </p:nvSpPr>
        <p:spPr>
          <a:xfrm>
            <a:off x="683568" y="194321"/>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2" name="Gráfico 11" descr="Besouro com preenchimento sólido">
            <a:extLst>
              <a:ext uri="{FF2B5EF4-FFF2-40B4-BE49-F238E27FC236}">
                <a16:creationId xmlns:a16="http://schemas.microsoft.com/office/drawing/2014/main" id="{BEB50DEA-BF83-41EF-977A-FF54F7E657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9056" y="313156"/>
            <a:ext cx="589051" cy="589051"/>
          </a:xfrm>
          <a:prstGeom prst="rect">
            <a:avLst/>
          </a:prstGeom>
        </p:spPr>
      </p:pic>
      <p:pic>
        <p:nvPicPr>
          <p:cNvPr id="13" name="Gráfico 12" descr="Besouro estrutura de tópicos">
            <a:extLst>
              <a:ext uri="{FF2B5EF4-FFF2-40B4-BE49-F238E27FC236}">
                <a16:creationId xmlns:a16="http://schemas.microsoft.com/office/drawing/2014/main" id="{DC24E244-EB1B-445A-8E17-B80CA1C059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520" y="319669"/>
            <a:ext cx="589051" cy="589051"/>
          </a:xfrm>
          <a:prstGeom prst="rect">
            <a:avLst/>
          </a:prstGeom>
        </p:spPr>
      </p:pic>
    </p:spTree>
    <p:extLst>
      <p:ext uri="{BB962C8B-B14F-4D97-AF65-F5344CB8AC3E}">
        <p14:creationId xmlns:p14="http://schemas.microsoft.com/office/powerpoint/2010/main" val="369337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90777" y="378076"/>
            <a:ext cx="6351911" cy="784830"/>
          </a:xfrm>
          <a:prstGeom prst="rect">
            <a:avLst/>
          </a:prstGeom>
        </p:spPr>
        <p:txBody>
          <a:bodyPr wrap="square">
            <a:spAutoFit/>
          </a:bodyPr>
          <a:lstStyle/>
          <a:p>
            <a:pPr algn="r"/>
            <a:r>
              <a:rPr lang="en-US" sz="4500" b="1" dirty="0">
                <a:solidFill>
                  <a:srgbClr val="FF0000"/>
                </a:solidFill>
                <a:highlight>
                  <a:srgbClr val="FFFF00"/>
                </a:highlight>
                <a:latin typeface="Baskerville Old Face" panose="02020602080505020303" pitchFamily="18" charset="0"/>
                <a:cs typeface="Aharoni" panose="02010803020104030203" pitchFamily="2" charset="-79"/>
              </a:rPr>
              <a:t>Transition signals</a:t>
            </a:r>
          </a:p>
        </p:txBody>
      </p:sp>
      <p:sp>
        <p:nvSpPr>
          <p:cNvPr id="5" name="Retângulo 4"/>
          <p:cNvSpPr/>
          <p:nvPr/>
        </p:nvSpPr>
        <p:spPr>
          <a:xfrm>
            <a:off x="731624" y="1675695"/>
            <a:ext cx="7368768" cy="3939540"/>
          </a:xfrm>
          <a:prstGeom prst="rect">
            <a:avLst/>
          </a:prstGeom>
        </p:spPr>
        <p:txBody>
          <a:bodyPr wrap="square">
            <a:spAutoFit/>
          </a:bodyPr>
          <a:lstStyle/>
          <a:p>
            <a:pPr algn="just" fontAlgn="base"/>
            <a:r>
              <a:rPr lang="en-US" sz="2500" dirty="0">
                <a:latin typeface="Arial" panose="020B0604020202020204" pitchFamily="34" charset="0"/>
              </a:rPr>
              <a:t>Cohesion is an important feature of academic writing. It can help ensure that your writing coheres or ‘stick together’, which will make it easier for the reader to follow the main ideas in your essay or report. You can achieve good cohesion by pain attention to five important features. The </a:t>
            </a:r>
            <a:r>
              <a:rPr lang="en-US" sz="2500" dirty="0">
                <a:highlight>
                  <a:srgbClr val="FFFF00"/>
                </a:highlight>
                <a:latin typeface="Arial" panose="020B0604020202020204" pitchFamily="34" charset="0"/>
              </a:rPr>
              <a:t>first</a:t>
            </a:r>
            <a:r>
              <a:rPr lang="en-US" sz="2500" dirty="0">
                <a:latin typeface="Arial" panose="020B0604020202020204" pitchFamily="34" charset="0"/>
              </a:rPr>
              <a:t> of these is repeated words. A </a:t>
            </a:r>
            <a:r>
              <a:rPr lang="en-US" sz="2500" dirty="0">
                <a:highlight>
                  <a:srgbClr val="FFFF00"/>
                </a:highlight>
                <a:latin typeface="Arial" panose="020B0604020202020204" pitchFamily="34" charset="0"/>
              </a:rPr>
              <a:t>second</a:t>
            </a:r>
            <a:r>
              <a:rPr lang="en-US" sz="2500" dirty="0">
                <a:latin typeface="Arial" panose="020B0604020202020204" pitchFamily="34" charset="0"/>
              </a:rPr>
              <a:t> key feature is reference words. A </a:t>
            </a:r>
            <a:r>
              <a:rPr lang="en-US" sz="2500" dirty="0">
                <a:highlight>
                  <a:srgbClr val="FFFF00"/>
                </a:highlight>
                <a:latin typeface="Arial" panose="020B0604020202020204" pitchFamily="34" charset="0"/>
              </a:rPr>
              <a:t>third</a:t>
            </a:r>
            <a:r>
              <a:rPr lang="en-US" sz="2500" dirty="0">
                <a:latin typeface="Arial" panose="020B0604020202020204" pitchFamily="34" charset="0"/>
              </a:rPr>
              <a:t> one is transition signals. A </a:t>
            </a:r>
            <a:r>
              <a:rPr lang="en-US" sz="2500" dirty="0">
                <a:highlight>
                  <a:srgbClr val="FFFF00"/>
                </a:highlight>
                <a:latin typeface="Arial" panose="020B0604020202020204" pitchFamily="34" charset="0"/>
              </a:rPr>
              <a:t>fourth</a:t>
            </a:r>
            <a:r>
              <a:rPr lang="en-US" sz="2500" dirty="0">
                <a:latin typeface="Arial" panose="020B0604020202020204" pitchFamily="34" charset="0"/>
              </a:rPr>
              <a:t> is substitution. The </a:t>
            </a:r>
            <a:r>
              <a:rPr lang="en-US" sz="2500" dirty="0">
                <a:highlight>
                  <a:srgbClr val="FFFF00"/>
                </a:highlight>
                <a:latin typeface="Arial" panose="020B0604020202020204" pitchFamily="34" charset="0"/>
              </a:rPr>
              <a:t>final</a:t>
            </a:r>
            <a:r>
              <a:rPr lang="en-US" sz="2500" dirty="0">
                <a:latin typeface="Arial" panose="020B0604020202020204" pitchFamily="34" charset="0"/>
              </a:rPr>
              <a:t> important aspect is ellipsis</a:t>
            </a:r>
            <a:r>
              <a:rPr lang="pt-BR" sz="2500" dirty="0">
                <a:latin typeface="Arial" panose="020B0604020202020204" pitchFamily="34" charset="0"/>
              </a:rPr>
              <a:t>.</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Retângulo 7">
            <a:extLst>
              <a:ext uri="{FF2B5EF4-FFF2-40B4-BE49-F238E27FC236}">
                <a16:creationId xmlns:a16="http://schemas.microsoft.com/office/drawing/2014/main" id="{D05BB53C-515B-4552-9AFC-E1F7A2A1F96D}"/>
              </a:ext>
            </a:extLst>
          </p:cNvPr>
          <p:cNvSpPr/>
          <p:nvPr/>
        </p:nvSpPr>
        <p:spPr>
          <a:xfrm>
            <a:off x="2177165" y="5415618"/>
            <a:ext cx="4627084" cy="477054"/>
          </a:xfrm>
          <a:prstGeom prst="rect">
            <a:avLst/>
          </a:prstGeom>
        </p:spPr>
        <p:txBody>
          <a:bodyPr wrap="square">
            <a:spAutoFit/>
          </a:bodyPr>
          <a:lstStyle/>
          <a:p>
            <a:pPr algn="just" fontAlgn="base"/>
            <a:r>
              <a:rPr lang="en-US" sz="2500" dirty="0">
                <a:highlight>
                  <a:srgbClr val="FFFF00"/>
                </a:highlight>
                <a:latin typeface="Arial" panose="020B0604020202020204" pitchFamily="34" charset="0"/>
              </a:rPr>
              <a:t>Chronological order, sequence</a:t>
            </a:r>
            <a:endParaRPr lang="pt-BR" sz="2500" dirty="0">
              <a:highlight>
                <a:srgbClr val="FFFF00"/>
              </a:highlight>
              <a:latin typeface="Arial" panose="020B0604020202020204" pitchFamily="34" charset="0"/>
            </a:endParaRPr>
          </a:p>
        </p:txBody>
      </p:sp>
      <p:sp>
        <p:nvSpPr>
          <p:cNvPr id="10" name="CaixaDeTexto 9">
            <a:extLst>
              <a:ext uri="{FF2B5EF4-FFF2-40B4-BE49-F238E27FC236}">
                <a16:creationId xmlns:a16="http://schemas.microsoft.com/office/drawing/2014/main" id="{2322DD52-54C2-44DC-BDD2-627A66AACEC4}"/>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2" name="Retângulo 11">
            <a:extLst>
              <a:ext uri="{FF2B5EF4-FFF2-40B4-BE49-F238E27FC236}">
                <a16:creationId xmlns:a16="http://schemas.microsoft.com/office/drawing/2014/main" id="{0A6E7678-0FB0-486F-8730-DECEFC1728F2}"/>
              </a:ext>
            </a:extLst>
          </p:cNvPr>
          <p:cNvSpPr/>
          <p:nvPr/>
        </p:nvSpPr>
        <p:spPr>
          <a:xfrm>
            <a:off x="683568" y="194321"/>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3" name="Gráfico 12" descr="Besouro com preenchimento sólido">
            <a:extLst>
              <a:ext uri="{FF2B5EF4-FFF2-40B4-BE49-F238E27FC236}">
                <a16:creationId xmlns:a16="http://schemas.microsoft.com/office/drawing/2014/main" id="{133160C8-A974-4166-A0A4-2689F26DE2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9056" y="313156"/>
            <a:ext cx="589051" cy="589051"/>
          </a:xfrm>
          <a:prstGeom prst="rect">
            <a:avLst/>
          </a:prstGeom>
        </p:spPr>
      </p:pic>
      <p:pic>
        <p:nvPicPr>
          <p:cNvPr id="14" name="Gráfico 13" descr="Besouro estrutura de tópicos">
            <a:extLst>
              <a:ext uri="{FF2B5EF4-FFF2-40B4-BE49-F238E27FC236}">
                <a16:creationId xmlns:a16="http://schemas.microsoft.com/office/drawing/2014/main" id="{140BA652-1B25-4AF2-B9C4-BD8C4DB9CD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520" y="319669"/>
            <a:ext cx="589051" cy="589051"/>
          </a:xfrm>
          <a:prstGeom prst="rect">
            <a:avLst/>
          </a:prstGeom>
        </p:spPr>
      </p:pic>
    </p:spTree>
    <p:extLst>
      <p:ext uri="{BB962C8B-B14F-4D97-AF65-F5344CB8AC3E}">
        <p14:creationId xmlns:p14="http://schemas.microsoft.com/office/powerpoint/2010/main" val="850370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90777" y="378076"/>
            <a:ext cx="6351911" cy="784830"/>
          </a:xfrm>
          <a:prstGeom prst="rect">
            <a:avLst/>
          </a:prstGeom>
        </p:spPr>
        <p:txBody>
          <a:bodyPr wrap="square">
            <a:spAutoFit/>
          </a:bodyPr>
          <a:lstStyle/>
          <a:p>
            <a:pPr algn="r"/>
            <a:r>
              <a:rPr lang="en-US" sz="4500" b="1" dirty="0">
                <a:solidFill>
                  <a:srgbClr val="FF0000"/>
                </a:solidFill>
                <a:highlight>
                  <a:srgbClr val="FFFF00"/>
                </a:highlight>
                <a:latin typeface="Baskerville Old Face" panose="02020602080505020303" pitchFamily="18" charset="0"/>
                <a:cs typeface="Aharoni" panose="02010803020104030203" pitchFamily="2" charset="-79"/>
              </a:rPr>
              <a:t>Substitution</a:t>
            </a:r>
          </a:p>
        </p:txBody>
      </p:sp>
      <p:sp>
        <p:nvSpPr>
          <p:cNvPr id="5" name="Retângulo 4"/>
          <p:cNvSpPr/>
          <p:nvPr/>
        </p:nvSpPr>
        <p:spPr>
          <a:xfrm>
            <a:off x="731624" y="1675695"/>
            <a:ext cx="7368768" cy="3539430"/>
          </a:xfrm>
          <a:prstGeom prst="rect">
            <a:avLst/>
          </a:prstGeom>
        </p:spPr>
        <p:txBody>
          <a:bodyPr wrap="square">
            <a:spAutoFit/>
          </a:bodyPr>
          <a:lstStyle/>
          <a:p>
            <a:pPr algn="just" fontAlgn="base"/>
            <a:r>
              <a:rPr lang="en-US" sz="2800" dirty="0">
                <a:latin typeface="Arial" panose="020B0604020202020204" pitchFamily="34" charset="0"/>
              </a:rPr>
              <a:t>What is substitution?</a:t>
            </a:r>
          </a:p>
          <a:p>
            <a:pPr marL="457200" indent="-457200" algn="just" fontAlgn="base">
              <a:buFontTx/>
              <a:buChar char="-"/>
            </a:pPr>
            <a:r>
              <a:rPr lang="en-US" sz="2800" dirty="0">
                <a:latin typeface="Arial" panose="020B0604020202020204" pitchFamily="34" charset="0"/>
              </a:rPr>
              <a:t>substitutes, i.e., replaces an earlier word(s) with another (word/s);</a:t>
            </a:r>
          </a:p>
          <a:p>
            <a:pPr marL="457200" indent="-457200" algn="just" fontAlgn="base">
              <a:buFontTx/>
              <a:buChar char="-"/>
            </a:pPr>
            <a:r>
              <a:rPr lang="en-US" sz="2800" dirty="0">
                <a:latin typeface="Arial" panose="020B0604020202020204" pitchFamily="34" charset="0"/>
              </a:rPr>
              <a:t>similar to reference words.</a:t>
            </a:r>
          </a:p>
          <a:p>
            <a:pPr algn="just" fontAlgn="base"/>
            <a:r>
              <a:rPr lang="en-US" sz="2800" dirty="0">
                <a:latin typeface="Arial" panose="020B0604020202020204" pitchFamily="34" charset="0"/>
              </a:rPr>
              <a:t>Ex: </a:t>
            </a:r>
          </a:p>
          <a:p>
            <a:pPr algn="just" fontAlgn="base"/>
            <a:r>
              <a:rPr lang="en-US" sz="2800" dirty="0">
                <a:latin typeface="Arial" panose="020B0604020202020204" pitchFamily="34" charset="0"/>
              </a:rPr>
              <a:t>The </a:t>
            </a:r>
            <a:r>
              <a:rPr lang="en-US" sz="2800" u="sng" dirty="0">
                <a:latin typeface="Arial" panose="020B0604020202020204" pitchFamily="34" charset="0"/>
              </a:rPr>
              <a:t>graph</a:t>
            </a:r>
            <a:r>
              <a:rPr lang="en-US" sz="2800" dirty="0">
                <a:latin typeface="Arial" panose="020B0604020202020204" pitchFamily="34" charset="0"/>
              </a:rPr>
              <a:t> on the left shows average calorie intake by age, while the</a:t>
            </a:r>
            <a:r>
              <a:rPr lang="en-US" sz="2800" dirty="0">
                <a:solidFill>
                  <a:srgbClr val="FF0000"/>
                </a:solidFill>
                <a:latin typeface="Arial" panose="020B0604020202020204" pitchFamily="34" charset="0"/>
              </a:rPr>
              <a:t> </a:t>
            </a:r>
            <a:r>
              <a:rPr lang="en-US" sz="2800" dirty="0">
                <a:highlight>
                  <a:srgbClr val="FFFF00"/>
                </a:highlight>
                <a:latin typeface="Arial" panose="020B0604020202020204" pitchFamily="34" charset="0"/>
              </a:rPr>
              <a:t>one</a:t>
            </a:r>
            <a:r>
              <a:rPr lang="en-US" sz="2800" dirty="0">
                <a:solidFill>
                  <a:srgbClr val="FF0000"/>
                </a:solidFill>
                <a:latin typeface="Arial" panose="020B0604020202020204" pitchFamily="34" charset="0"/>
              </a:rPr>
              <a:t> </a:t>
            </a:r>
            <a:r>
              <a:rPr lang="en-US" sz="2800" dirty="0">
                <a:latin typeface="Arial" panose="020B0604020202020204" pitchFamily="34" charset="0"/>
              </a:rPr>
              <a:t>on the right shows daily exercise level.</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Retângulo 7">
            <a:extLst>
              <a:ext uri="{FF2B5EF4-FFF2-40B4-BE49-F238E27FC236}">
                <a16:creationId xmlns:a16="http://schemas.microsoft.com/office/drawing/2014/main" id="{D05BB53C-515B-4552-9AFC-E1F7A2A1F96D}"/>
              </a:ext>
            </a:extLst>
          </p:cNvPr>
          <p:cNvSpPr/>
          <p:nvPr/>
        </p:nvSpPr>
        <p:spPr>
          <a:xfrm>
            <a:off x="2177165" y="5415618"/>
            <a:ext cx="4627084" cy="477054"/>
          </a:xfrm>
          <a:prstGeom prst="rect">
            <a:avLst/>
          </a:prstGeom>
        </p:spPr>
        <p:txBody>
          <a:bodyPr wrap="square">
            <a:spAutoFit/>
          </a:bodyPr>
          <a:lstStyle/>
          <a:p>
            <a:pPr algn="just" fontAlgn="base"/>
            <a:r>
              <a:rPr lang="en-US" sz="2500" dirty="0">
                <a:highlight>
                  <a:srgbClr val="FFFF00"/>
                </a:highlight>
                <a:latin typeface="Arial" panose="020B0604020202020204" pitchFamily="34" charset="0"/>
              </a:rPr>
              <a:t>Chronological order, sequence</a:t>
            </a:r>
            <a:endParaRPr lang="pt-BR" sz="2500" dirty="0">
              <a:highlight>
                <a:srgbClr val="FFFF00"/>
              </a:highlight>
              <a:latin typeface="Arial" panose="020B0604020202020204" pitchFamily="34" charset="0"/>
            </a:endParaRPr>
          </a:p>
        </p:txBody>
      </p:sp>
      <p:sp>
        <p:nvSpPr>
          <p:cNvPr id="10" name="CaixaDeTexto 9">
            <a:extLst>
              <a:ext uri="{FF2B5EF4-FFF2-40B4-BE49-F238E27FC236}">
                <a16:creationId xmlns:a16="http://schemas.microsoft.com/office/drawing/2014/main" id="{233031F3-77AE-4B74-99D8-98620E9AB2EB}"/>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2" name="Retângulo 11">
            <a:extLst>
              <a:ext uri="{FF2B5EF4-FFF2-40B4-BE49-F238E27FC236}">
                <a16:creationId xmlns:a16="http://schemas.microsoft.com/office/drawing/2014/main" id="{036E854C-536D-4D84-BC2F-A4965A1B7E78}"/>
              </a:ext>
            </a:extLst>
          </p:cNvPr>
          <p:cNvSpPr/>
          <p:nvPr/>
        </p:nvSpPr>
        <p:spPr>
          <a:xfrm>
            <a:off x="683568" y="194321"/>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3" name="Gráfico 12" descr="Besouro com preenchimento sólido">
            <a:extLst>
              <a:ext uri="{FF2B5EF4-FFF2-40B4-BE49-F238E27FC236}">
                <a16:creationId xmlns:a16="http://schemas.microsoft.com/office/drawing/2014/main" id="{F01DFD7F-6919-4AE1-9866-E529E1DAE6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9056" y="313156"/>
            <a:ext cx="589051" cy="589051"/>
          </a:xfrm>
          <a:prstGeom prst="rect">
            <a:avLst/>
          </a:prstGeom>
        </p:spPr>
      </p:pic>
      <p:pic>
        <p:nvPicPr>
          <p:cNvPr id="14" name="Gráfico 13" descr="Besouro estrutura de tópicos">
            <a:extLst>
              <a:ext uri="{FF2B5EF4-FFF2-40B4-BE49-F238E27FC236}">
                <a16:creationId xmlns:a16="http://schemas.microsoft.com/office/drawing/2014/main" id="{698F9870-B915-4A10-977D-5799EB0893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520" y="319669"/>
            <a:ext cx="589051" cy="589051"/>
          </a:xfrm>
          <a:prstGeom prst="rect">
            <a:avLst/>
          </a:prstGeom>
        </p:spPr>
      </p:pic>
    </p:spTree>
    <p:extLst>
      <p:ext uri="{BB962C8B-B14F-4D97-AF65-F5344CB8AC3E}">
        <p14:creationId xmlns:p14="http://schemas.microsoft.com/office/powerpoint/2010/main" val="253539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90777" y="378076"/>
            <a:ext cx="6351911" cy="784830"/>
          </a:xfrm>
          <a:prstGeom prst="rect">
            <a:avLst/>
          </a:prstGeom>
        </p:spPr>
        <p:txBody>
          <a:bodyPr wrap="square">
            <a:spAutoFit/>
          </a:bodyPr>
          <a:lstStyle/>
          <a:p>
            <a:pPr algn="r"/>
            <a:r>
              <a:rPr lang="en-US" sz="4500" b="1" dirty="0">
                <a:solidFill>
                  <a:srgbClr val="FF0000"/>
                </a:solidFill>
                <a:highlight>
                  <a:srgbClr val="FFFF00"/>
                </a:highlight>
                <a:latin typeface="Baskerville Old Face" panose="02020602080505020303" pitchFamily="18" charset="0"/>
                <a:cs typeface="Aharoni" panose="02010803020104030203" pitchFamily="2" charset="-79"/>
              </a:rPr>
              <a:t>Substitution</a:t>
            </a:r>
          </a:p>
        </p:txBody>
      </p:sp>
      <p:sp>
        <p:nvSpPr>
          <p:cNvPr id="5" name="Retângulo 4"/>
          <p:cNvSpPr/>
          <p:nvPr/>
        </p:nvSpPr>
        <p:spPr>
          <a:xfrm>
            <a:off x="731624" y="1675695"/>
            <a:ext cx="7368768" cy="2246769"/>
          </a:xfrm>
          <a:prstGeom prst="rect">
            <a:avLst/>
          </a:prstGeom>
        </p:spPr>
        <p:txBody>
          <a:bodyPr wrap="square">
            <a:spAutoFit/>
          </a:bodyPr>
          <a:lstStyle/>
          <a:p>
            <a:pPr algn="just" fontAlgn="base"/>
            <a:r>
              <a:rPr lang="en-US" sz="2800" u="sng" dirty="0">
                <a:latin typeface="Arial" panose="020B0604020202020204" pitchFamily="34" charset="0"/>
              </a:rPr>
              <a:t>Drinking alcohol before driving</a:t>
            </a:r>
            <a:r>
              <a:rPr lang="en-US" sz="2800" dirty="0">
                <a:latin typeface="Arial" panose="020B0604020202020204" pitchFamily="34" charset="0"/>
              </a:rPr>
              <a:t> is banned in many countries, since </a:t>
            </a:r>
            <a:r>
              <a:rPr lang="en-US" sz="2800" dirty="0">
                <a:highlight>
                  <a:srgbClr val="FFFF00"/>
                </a:highlight>
                <a:latin typeface="Arial" panose="020B0604020202020204" pitchFamily="34" charset="0"/>
              </a:rPr>
              <a:t>doing so</a:t>
            </a:r>
            <a:r>
              <a:rPr lang="en-US" sz="2800" dirty="0">
                <a:latin typeface="Arial" panose="020B0604020202020204" pitchFamily="34" charset="0"/>
              </a:rPr>
              <a:t> can seriously impar one’s ability to drive safely.</a:t>
            </a:r>
          </a:p>
          <a:p>
            <a:pPr algn="just" fontAlgn="base"/>
            <a:endParaRPr lang="en-US" sz="2800" dirty="0">
              <a:latin typeface="Arial" panose="020B0604020202020204" pitchFamily="34" charset="0"/>
            </a:endParaRPr>
          </a:p>
          <a:p>
            <a:pPr algn="just" fontAlgn="base"/>
            <a:r>
              <a:rPr lang="en-US" sz="2800" dirty="0">
                <a:latin typeface="Arial" panose="020B0604020202020204" pitchFamily="34" charset="0"/>
              </a:rPr>
              <a:t>… A third </a:t>
            </a:r>
            <a:r>
              <a:rPr lang="en-US" sz="2800" dirty="0">
                <a:highlight>
                  <a:srgbClr val="FFFF00"/>
                </a:highlight>
                <a:latin typeface="Arial" panose="020B0604020202020204" pitchFamily="34" charset="0"/>
              </a:rPr>
              <a:t>one</a:t>
            </a:r>
            <a:r>
              <a:rPr lang="en-US" sz="2800" dirty="0">
                <a:latin typeface="Arial" panose="020B0604020202020204" pitchFamily="34" charset="0"/>
              </a:rPr>
              <a:t> is transition signals.(…) </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Retângulo 7">
            <a:extLst>
              <a:ext uri="{FF2B5EF4-FFF2-40B4-BE49-F238E27FC236}">
                <a16:creationId xmlns:a16="http://schemas.microsoft.com/office/drawing/2014/main" id="{D05BB53C-515B-4552-9AFC-E1F7A2A1F96D}"/>
              </a:ext>
            </a:extLst>
          </p:cNvPr>
          <p:cNvSpPr/>
          <p:nvPr/>
        </p:nvSpPr>
        <p:spPr>
          <a:xfrm>
            <a:off x="2177165" y="5415618"/>
            <a:ext cx="4627084" cy="477054"/>
          </a:xfrm>
          <a:prstGeom prst="rect">
            <a:avLst/>
          </a:prstGeom>
        </p:spPr>
        <p:txBody>
          <a:bodyPr wrap="square">
            <a:spAutoFit/>
          </a:bodyPr>
          <a:lstStyle/>
          <a:p>
            <a:pPr algn="just" fontAlgn="base"/>
            <a:r>
              <a:rPr lang="en-US" sz="2500" dirty="0">
                <a:highlight>
                  <a:srgbClr val="FFFF00"/>
                </a:highlight>
                <a:latin typeface="Arial" panose="020B0604020202020204" pitchFamily="34" charset="0"/>
              </a:rPr>
              <a:t>Chronological order, sequence</a:t>
            </a:r>
            <a:endParaRPr lang="pt-BR" sz="2500" dirty="0">
              <a:highlight>
                <a:srgbClr val="FFFF00"/>
              </a:highlight>
              <a:latin typeface="Arial" panose="020B0604020202020204" pitchFamily="34" charset="0"/>
            </a:endParaRPr>
          </a:p>
        </p:txBody>
      </p:sp>
      <p:sp>
        <p:nvSpPr>
          <p:cNvPr id="10" name="CaixaDeTexto 9">
            <a:extLst>
              <a:ext uri="{FF2B5EF4-FFF2-40B4-BE49-F238E27FC236}">
                <a16:creationId xmlns:a16="http://schemas.microsoft.com/office/drawing/2014/main" id="{7D40E968-7614-4BDB-A6E6-20F86E1C1004}"/>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2" name="Retângulo 11">
            <a:extLst>
              <a:ext uri="{FF2B5EF4-FFF2-40B4-BE49-F238E27FC236}">
                <a16:creationId xmlns:a16="http://schemas.microsoft.com/office/drawing/2014/main" id="{3C6E7933-C5A9-41C6-96F0-B352922B64A5}"/>
              </a:ext>
            </a:extLst>
          </p:cNvPr>
          <p:cNvSpPr/>
          <p:nvPr/>
        </p:nvSpPr>
        <p:spPr>
          <a:xfrm>
            <a:off x="683568" y="194321"/>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3" name="Gráfico 12" descr="Besouro com preenchimento sólido">
            <a:extLst>
              <a:ext uri="{FF2B5EF4-FFF2-40B4-BE49-F238E27FC236}">
                <a16:creationId xmlns:a16="http://schemas.microsoft.com/office/drawing/2014/main" id="{8FB0E2CB-FC64-495E-977C-AC7D100577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9056" y="313156"/>
            <a:ext cx="589051" cy="589051"/>
          </a:xfrm>
          <a:prstGeom prst="rect">
            <a:avLst/>
          </a:prstGeom>
        </p:spPr>
      </p:pic>
      <p:pic>
        <p:nvPicPr>
          <p:cNvPr id="14" name="Gráfico 13" descr="Besouro estrutura de tópicos">
            <a:extLst>
              <a:ext uri="{FF2B5EF4-FFF2-40B4-BE49-F238E27FC236}">
                <a16:creationId xmlns:a16="http://schemas.microsoft.com/office/drawing/2014/main" id="{5898EDEA-612D-4C2B-AA2B-5229341E30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520" y="319669"/>
            <a:ext cx="589051" cy="589051"/>
          </a:xfrm>
          <a:prstGeom prst="rect">
            <a:avLst/>
          </a:prstGeom>
        </p:spPr>
      </p:pic>
    </p:spTree>
    <p:extLst>
      <p:ext uri="{BB962C8B-B14F-4D97-AF65-F5344CB8AC3E}">
        <p14:creationId xmlns:p14="http://schemas.microsoft.com/office/powerpoint/2010/main" val="338322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90777" y="378076"/>
            <a:ext cx="6351911" cy="784830"/>
          </a:xfrm>
          <a:prstGeom prst="rect">
            <a:avLst/>
          </a:prstGeom>
        </p:spPr>
        <p:txBody>
          <a:bodyPr wrap="square">
            <a:spAutoFit/>
          </a:bodyPr>
          <a:lstStyle/>
          <a:p>
            <a:pPr algn="r"/>
            <a:r>
              <a:rPr lang="en-US" sz="4500" b="1" dirty="0">
                <a:solidFill>
                  <a:srgbClr val="FF0000"/>
                </a:solidFill>
                <a:highlight>
                  <a:srgbClr val="FFFF00"/>
                </a:highlight>
                <a:latin typeface="Baskerville Old Face" panose="02020602080505020303" pitchFamily="18" charset="0"/>
                <a:cs typeface="Aharoni" panose="02010803020104030203" pitchFamily="2" charset="-79"/>
              </a:rPr>
              <a:t>Ellipsis</a:t>
            </a:r>
          </a:p>
        </p:txBody>
      </p:sp>
      <p:sp>
        <p:nvSpPr>
          <p:cNvPr id="5" name="Retângulo 4"/>
          <p:cNvSpPr/>
          <p:nvPr/>
        </p:nvSpPr>
        <p:spPr>
          <a:xfrm>
            <a:off x="731624" y="1675695"/>
            <a:ext cx="7512784" cy="4093428"/>
          </a:xfrm>
          <a:prstGeom prst="rect">
            <a:avLst/>
          </a:prstGeom>
        </p:spPr>
        <p:txBody>
          <a:bodyPr wrap="square">
            <a:spAutoFit/>
          </a:bodyPr>
          <a:lstStyle/>
          <a:p>
            <a:pPr algn="just" fontAlgn="base"/>
            <a:r>
              <a:rPr lang="en-US" sz="2600" dirty="0">
                <a:latin typeface="Arial" panose="020B0604020202020204" pitchFamily="34" charset="0"/>
              </a:rPr>
              <a:t>What is ellipsis?</a:t>
            </a:r>
          </a:p>
          <a:p>
            <a:pPr marL="457200" indent="-457200" algn="just" fontAlgn="base">
              <a:buFontTx/>
              <a:buChar char="-"/>
            </a:pPr>
            <a:r>
              <a:rPr lang="en-US" sz="2600" dirty="0">
                <a:latin typeface="Arial" panose="020B0604020202020204" pitchFamily="34" charset="0"/>
              </a:rPr>
              <a:t>leaving out words (because the meaning is clear).</a:t>
            </a:r>
          </a:p>
          <a:p>
            <a:pPr marL="457200" indent="-457200" algn="just" fontAlgn="base">
              <a:buFontTx/>
              <a:buChar char="-"/>
            </a:pPr>
            <a:r>
              <a:rPr lang="en-US" sz="2600" dirty="0">
                <a:latin typeface="Arial" panose="020B0604020202020204" pitchFamily="34" charset="0"/>
              </a:rPr>
              <a:t>Ex:</a:t>
            </a:r>
          </a:p>
          <a:p>
            <a:pPr marL="457200" indent="-457200" algn="just" fontAlgn="base">
              <a:buFontTx/>
              <a:buChar char="-"/>
            </a:pPr>
            <a:r>
              <a:rPr lang="en-US" sz="2600" dirty="0">
                <a:latin typeface="Arial" panose="020B0604020202020204" pitchFamily="34" charset="0"/>
              </a:rPr>
              <a:t>The first graph shows a high calorie intake for 20-25-year-olds;</a:t>
            </a:r>
          </a:p>
          <a:p>
            <a:pPr marL="457200" indent="-457200" algn="just" fontAlgn="base">
              <a:buFontTx/>
              <a:buChar char="-"/>
            </a:pPr>
            <a:r>
              <a:rPr lang="en-US" sz="2600" dirty="0">
                <a:latin typeface="Arial" panose="020B0604020202020204" pitchFamily="34" charset="0"/>
              </a:rPr>
              <a:t>The first graph shows a lower calorie intake for 25-30-year-olds;</a:t>
            </a:r>
          </a:p>
          <a:p>
            <a:pPr marL="457200" indent="-457200" algn="just" fontAlgn="base">
              <a:buFontTx/>
              <a:buChar char="-"/>
            </a:pPr>
            <a:r>
              <a:rPr lang="en-US" sz="2600" dirty="0">
                <a:latin typeface="Arial" panose="020B0604020202020204" pitchFamily="34" charset="0"/>
              </a:rPr>
              <a:t>And the first graph shows a very low calorie intake for these over 30.</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12" name="CaixaDeTexto 11">
            <a:extLst>
              <a:ext uri="{FF2B5EF4-FFF2-40B4-BE49-F238E27FC236}">
                <a16:creationId xmlns:a16="http://schemas.microsoft.com/office/drawing/2014/main" id="{1C11332D-53C6-447E-850E-98F06302D413}"/>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3" name="Retângulo 12">
            <a:extLst>
              <a:ext uri="{FF2B5EF4-FFF2-40B4-BE49-F238E27FC236}">
                <a16:creationId xmlns:a16="http://schemas.microsoft.com/office/drawing/2014/main" id="{EFD66E73-8C55-415C-9085-C6DDDC435F5A}"/>
              </a:ext>
            </a:extLst>
          </p:cNvPr>
          <p:cNvSpPr/>
          <p:nvPr/>
        </p:nvSpPr>
        <p:spPr>
          <a:xfrm>
            <a:off x="683568" y="194321"/>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4" name="Gráfico 13" descr="Besouro com preenchimento sólido">
            <a:extLst>
              <a:ext uri="{FF2B5EF4-FFF2-40B4-BE49-F238E27FC236}">
                <a16:creationId xmlns:a16="http://schemas.microsoft.com/office/drawing/2014/main" id="{A71F9723-3F75-4E80-853F-2ABCC7A70B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9056" y="313156"/>
            <a:ext cx="589051" cy="589051"/>
          </a:xfrm>
          <a:prstGeom prst="rect">
            <a:avLst/>
          </a:prstGeom>
        </p:spPr>
      </p:pic>
      <p:pic>
        <p:nvPicPr>
          <p:cNvPr id="15" name="Gráfico 14" descr="Besouro estrutura de tópicos">
            <a:extLst>
              <a:ext uri="{FF2B5EF4-FFF2-40B4-BE49-F238E27FC236}">
                <a16:creationId xmlns:a16="http://schemas.microsoft.com/office/drawing/2014/main" id="{4703A70C-607F-4A69-BCFB-300E54327B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520" y="319669"/>
            <a:ext cx="589051" cy="589051"/>
          </a:xfrm>
          <a:prstGeom prst="rect">
            <a:avLst/>
          </a:prstGeom>
        </p:spPr>
      </p:pic>
    </p:spTree>
    <p:extLst>
      <p:ext uri="{BB962C8B-B14F-4D97-AF65-F5344CB8AC3E}">
        <p14:creationId xmlns:p14="http://schemas.microsoft.com/office/powerpoint/2010/main" val="924810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pic>
        <p:nvPicPr>
          <p:cNvPr id="10" name="Imagem 9">
            <a:extLst>
              <a:ext uri="{FF2B5EF4-FFF2-40B4-BE49-F238E27FC236}">
                <a16:creationId xmlns:a16="http://schemas.microsoft.com/office/drawing/2014/main" id="{44FAC946-80D5-4E8A-AEF6-79E88D7CE81E}"/>
              </a:ext>
            </a:extLst>
          </p:cNvPr>
          <p:cNvPicPr>
            <a:picLocks noChangeAspect="1"/>
          </p:cNvPicPr>
          <p:nvPr/>
        </p:nvPicPr>
        <p:blipFill>
          <a:blip r:embed="rId2"/>
          <a:stretch>
            <a:fillRect/>
          </a:stretch>
        </p:blipFill>
        <p:spPr>
          <a:xfrm>
            <a:off x="0" y="29942"/>
            <a:ext cx="9184407" cy="6828057"/>
          </a:xfrm>
          <a:prstGeom prst="rect">
            <a:avLst/>
          </a:prstGeom>
        </p:spPr>
      </p:pic>
      <p:pic>
        <p:nvPicPr>
          <p:cNvPr id="12" name="Imagem 11">
            <a:extLst>
              <a:ext uri="{FF2B5EF4-FFF2-40B4-BE49-F238E27FC236}">
                <a16:creationId xmlns:a16="http://schemas.microsoft.com/office/drawing/2014/main" id="{7B86DD87-69D5-4653-BE8F-2886685B18CE}"/>
              </a:ext>
            </a:extLst>
          </p:cNvPr>
          <p:cNvPicPr>
            <a:picLocks noChangeAspect="1"/>
          </p:cNvPicPr>
          <p:nvPr/>
        </p:nvPicPr>
        <p:blipFill rotWithShape="1">
          <a:blip r:embed="rId3"/>
          <a:srcRect b="94794"/>
          <a:stretch/>
        </p:blipFill>
        <p:spPr>
          <a:xfrm>
            <a:off x="107504" y="5956757"/>
            <a:ext cx="9036496" cy="901243"/>
          </a:xfrm>
          <a:prstGeom prst="rect">
            <a:avLst/>
          </a:prstGeom>
        </p:spPr>
      </p:pic>
      <p:sp>
        <p:nvSpPr>
          <p:cNvPr id="13" name="CaixaDeTexto 12">
            <a:extLst>
              <a:ext uri="{FF2B5EF4-FFF2-40B4-BE49-F238E27FC236}">
                <a16:creationId xmlns:a16="http://schemas.microsoft.com/office/drawing/2014/main" id="{D413907D-FDF4-4C73-9412-D3F160497711}"/>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4">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4" name="Retângulo 13">
            <a:extLst>
              <a:ext uri="{FF2B5EF4-FFF2-40B4-BE49-F238E27FC236}">
                <a16:creationId xmlns:a16="http://schemas.microsoft.com/office/drawing/2014/main" id="{4E493FC2-61DF-44B8-A631-58ED80CB2991}"/>
              </a:ext>
            </a:extLst>
          </p:cNvPr>
          <p:cNvSpPr/>
          <p:nvPr/>
        </p:nvSpPr>
        <p:spPr>
          <a:xfrm>
            <a:off x="683568" y="194321"/>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5" name="Gráfico 14" descr="Besouro com preenchimento sólido">
            <a:extLst>
              <a:ext uri="{FF2B5EF4-FFF2-40B4-BE49-F238E27FC236}">
                <a16:creationId xmlns:a16="http://schemas.microsoft.com/office/drawing/2014/main" id="{1ED060B8-53EE-420D-BA28-5508AC960E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9056" y="313156"/>
            <a:ext cx="589051" cy="589051"/>
          </a:xfrm>
          <a:prstGeom prst="rect">
            <a:avLst/>
          </a:prstGeom>
        </p:spPr>
      </p:pic>
      <p:pic>
        <p:nvPicPr>
          <p:cNvPr id="16" name="Gráfico 15" descr="Besouro estrutura de tópicos">
            <a:extLst>
              <a:ext uri="{FF2B5EF4-FFF2-40B4-BE49-F238E27FC236}">
                <a16:creationId xmlns:a16="http://schemas.microsoft.com/office/drawing/2014/main" id="{432223D5-8083-4156-AFD0-281FBC7468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1520" y="319669"/>
            <a:ext cx="589051" cy="589051"/>
          </a:xfrm>
          <a:prstGeom prst="rect">
            <a:avLst/>
          </a:prstGeom>
        </p:spPr>
      </p:pic>
    </p:spTree>
    <p:extLst>
      <p:ext uri="{BB962C8B-B14F-4D97-AF65-F5344CB8AC3E}">
        <p14:creationId xmlns:p14="http://schemas.microsoft.com/office/powerpoint/2010/main" val="401175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90777" y="378076"/>
            <a:ext cx="6351911" cy="784830"/>
          </a:xfrm>
          <a:prstGeom prst="rect">
            <a:avLst/>
          </a:prstGeom>
        </p:spPr>
        <p:txBody>
          <a:bodyPr wrap="square">
            <a:spAutoFit/>
          </a:bodyPr>
          <a:lstStyle/>
          <a:p>
            <a:pPr algn="r"/>
            <a:r>
              <a:rPr lang="en-US" sz="4500" b="1" dirty="0">
                <a:solidFill>
                  <a:srgbClr val="FF0000"/>
                </a:solidFill>
                <a:highlight>
                  <a:srgbClr val="FFFF00"/>
                </a:highlight>
                <a:latin typeface="Baskerville Old Face" panose="02020602080505020303" pitchFamily="18" charset="0"/>
                <a:cs typeface="Aharoni" panose="02010803020104030203" pitchFamily="2" charset="-79"/>
              </a:rPr>
              <a:t>Ellipsis</a:t>
            </a:r>
          </a:p>
        </p:txBody>
      </p:sp>
      <p:sp>
        <p:nvSpPr>
          <p:cNvPr id="5" name="Retângulo 4"/>
          <p:cNvSpPr/>
          <p:nvPr/>
        </p:nvSpPr>
        <p:spPr>
          <a:xfrm>
            <a:off x="731624" y="1675695"/>
            <a:ext cx="7368768" cy="3831818"/>
          </a:xfrm>
          <a:prstGeom prst="rect">
            <a:avLst/>
          </a:prstGeom>
        </p:spPr>
        <p:txBody>
          <a:bodyPr wrap="square">
            <a:spAutoFit/>
          </a:bodyPr>
          <a:lstStyle/>
          <a:p>
            <a:pPr algn="just" fontAlgn="base"/>
            <a:r>
              <a:rPr lang="en-US" sz="2700" dirty="0">
                <a:latin typeface="Arial" panose="020B0604020202020204" pitchFamily="34" charset="0"/>
              </a:rPr>
              <a:t>What is ellipsis?</a:t>
            </a:r>
          </a:p>
          <a:p>
            <a:pPr marL="457200" indent="-457200" algn="just" fontAlgn="base">
              <a:buFontTx/>
              <a:buChar char="-"/>
            </a:pPr>
            <a:r>
              <a:rPr lang="en-US" sz="2700" dirty="0">
                <a:latin typeface="Arial" panose="020B0604020202020204" pitchFamily="34" charset="0"/>
              </a:rPr>
              <a:t>leaving out words (because the meaning is clear).</a:t>
            </a:r>
          </a:p>
          <a:p>
            <a:pPr marL="457200" indent="-457200" algn="just" fontAlgn="base">
              <a:buFontTx/>
              <a:buChar char="-"/>
            </a:pPr>
            <a:r>
              <a:rPr lang="en-US" sz="2700" dirty="0">
                <a:latin typeface="Arial" panose="020B0604020202020204" pitchFamily="34" charset="0"/>
              </a:rPr>
              <a:t>Ex:</a:t>
            </a:r>
          </a:p>
          <a:p>
            <a:pPr marL="457200" indent="-457200" algn="just" fontAlgn="base">
              <a:buFontTx/>
              <a:buChar char="-"/>
            </a:pPr>
            <a:r>
              <a:rPr lang="en-US" sz="2700" dirty="0">
                <a:latin typeface="Arial" panose="020B0604020202020204" pitchFamily="34" charset="0"/>
              </a:rPr>
              <a:t>The first graph shows a high calorie intake for 20-25-year-olds; a lower intake for 25-30-year-olds; and a very low intake for these over 30.</a:t>
            </a:r>
          </a:p>
          <a:p>
            <a:pPr marL="457200" indent="-457200" algn="just" fontAlgn="base">
              <a:buFontTx/>
              <a:buChar char="-"/>
            </a:pPr>
            <a:r>
              <a:rPr lang="en-US" sz="2700" dirty="0">
                <a:latin typeface="Arial" panose="020B0604020202020204" pitchFamily="34" charset="0"/>
              </a:rPr>
              <a:t>… A fourth (</a:t>
            </a:r>
            <a:r>
              <a:rPr lang="en-US" sz="2700" dirty="0">
                <a:highlight>
                  <a:srgbClr val="FFFF00"/>
                </a:highlight>
                <a:latin typeface="Arial" panose="020B0604020202020204" pitchFamily="34" charset="0"/>
              </a:rPr>
              <a:t>important aspect</a:t>
            </a:r>
            <a:r>
              <a:rPr lang="en-US" sz="2700" dirty="0">
                <a:latin typeface="Arial" panose="020B0604020202020204" pitchFamily="34" charset="0"/>
              </a:rPr>
              <a:t>) is substitution.</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2F9506B2-DD93-49A3-886D-B9AB950E3D0E}"/>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0" name="Retângulo 9">
            <a:extLst>
              <a:ext uri="{FF2B5EF4-FFF2-40B4-BE49-F238E27FC236}">
                <a16:creationId xmlns:a16="http://schemas.microsoft.com/office/drawing/2014/main" id="{EAD48AA6-D4CC-4C65-A9D9-0C983698A2FE}"/>
              </a:ext>
            </a:extLst>
          </p:cNvPr>
          <p:cNvSpPr/>
          <p:nvPr/>
        </p:nvSpPr>
        <p:spPr>
          <a:xfrm>
            <a:off x="683568" y="194321"/>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2" name="Gráfico 11" descr="Besouro com preenchimento sólido">
            <a:extLst>
              <a:ext uri="{FF2B5EF4-FFF2-40B4-BE49-F238E27FC236}">
                <a16:creationId xmlns:a16="http://schemas.microsoft.com/office/drawing/2014/main" id="{4EF4BA85-6EEB-44BD-AEEC-AF86F91A4C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9056" y="313156"/>
            <a:ext cx="589051" cy="589051"/>
          </a:xfrm>
          <a:prstGeom prst="rect">
            <a:avLst/>
          </a:prstGeom>
        </p:spPr>
      </p:pic>
      <p:pic>
        <p:nvPicPr>
          <p:cNvPr id="13" name="Gráfico 12" descr="Besouro estrutura de tópicos">
            <a:extLst>
              <a:ext uri="{FF2B5EF4-FFF2-40B4-BE49-F238E27FC236}">
                <a16:creationId xmlns:a16="http://schemas.microsoft.com/office/drawing/2014/main" id="{7E4EB9D2-EE57-4097-BE93-B6601F93A9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520" y="319669"/>
            <a:ext cx="589051" cy="589051"/>
          </a:xfrm>
          <a:prstGeom prst="rect">
            <a:avLst/>
          </a:prstGeom>
        </p:spPr>
      </p:pic>
    </p:spTree>
    <p:extLst>
      <p:ext uri="{BB962C8B-B14F-4D97-AF65-F5344CB8AC3E}">
        <p14:creationId xmlns:p14="http://schemas.microsoft.com/office/powerpoint/2010/main" val="82123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86730" y="1862106"/>
            <a:ext cx="7263936" cy="2862322"/>
          </a:xfrm>
          <a:prstGeom prst="rect">
            <a:avLst/>
          </a:prstGeom>
        </p:spPr>
        <p:txBody>
          <a:bodyPr wrap="square">
            <a:spAutoFit/>
          </a:bodyPr>
          <a:lstStyle/>
          <a:p>
            <a:pPr algn="just" fontAlgn="base"/>
            <a:r>
              <a:rPr lang="pt-BR" sz="3000" dirty="0" err="1">
                <a:latin typeface="Arial" panose="020B0604020202020204" pitchFamily="34" charset="0"/>
              </a:rPr>
              <a:t>What</a:t>
            </a:r>
            <a:r>
              <a:rPr lang="pt-BR" sz="3000" dirty="0">
                <a:latin typeface="Arial" panose="020B0604020202020204" pitchFamily="34" charset="0"/>
              </a:rPr>
              <a:t> </a:t>
            </a:r>
            <a:r>
              <a:rPr lang="pt-BR" sz="3000" dirty="0" err="1">
                <a:latin typeface="Arial" panose="020B0604020202020204" pitchFamily="34" charset="0"/>
              </a:rPr>
              <a:t>is</a:t>
            </a:r>
            <a:r>
              <a:rPr lang="pt-BR" sz="3000" dirty="0">
                <a:latin typeface="Arial" panose="020B0604020202020204" pitchFamily="34" charset="0"/>
              </a:rPr>
              <a:t> </a:t>
            </a:r>
            <a:r>
              <a:rPr lang="pt-BR" sz="3000" dirty="0" err="1">
                <a:highlight>
                  <a:srgbClr val="FFFF00"/>
                </a:highlight>
                <a:latin typeface="Arial" panose="020B0604020202020204" pitchFamily="34" charset="0"/>
              </a:rPr>
              <a:t>coherence</a:t>
            </a:r>
            <a:r>
              <a:rPr lang="pt-BR" sz="3000" dirty="0">
                <a:latin typeface="Arial" panose="020B0604020202020204" pitchFamily="34" charset="0"/>
              </a:rPr>
              <a:t>?</a:t>
            </a:r>
          </a:p>
          <a:p>
            <a:pPr algn="just" fontAlgn="base"/>
            <a:endParaRPr lang="pt-BR" sz="3000" dirty="0">
              <a:latin typeface="Arial" panose="020B0604020202020204" pitchFamily="34" charset="0"/>
            </a:endParaRPr>
          </a:p>
          <a:p>
            <a:pPr marL="457200" indent="-457200" algn="just" fontAlgn="base">
              <a:buFontTx/>
              <a:buChar char="-"/>
            </a:pPr>
            <a:r>
              <a:rPr lang="pt-BR" sz="3000" dirty="0">
                <a:latin typeface="Arial" panose="020B0604020202020204" pitchFamily="34" charset="0"/>
              </a:rPr>
              <a:t>relates </a:t>
            </a:r>
            <a:r>
              <a:rPr lang="pt-BR" sz="3000" dirty="0" err="1">
                <a:latin typeface="Arial" panose="020B0604020202020204" pitchFamily="34" charset="0"/>
              </a:rPr>
              <a:t>to</a:t>
            </a:r>
            <a:r>
              <a:rPr lang="pt-BR" sz="3000" dirty="0">
                <a:latin typeface="Arial" panose="020B0604020202020204" pitchFamily="34" charset="0"/>
              </a:rPr>
              <a:t> </a:t>
            </a:r>
            <a:r>
              <a:rPr lang="pt-BR" sz="3000" dirty="0" err="1">
                <a:latin typeface="Arial" panose="020B0604020202020204" pitchFamily="34" charset="0"/>
              </a:rPr>
              <a:t>organization</a:t>
            </a:r>
            <a:r>
              <a:rPr lang="pt-BR" sz="3000" dirty="0">
                <a:latin typeface="Arial" panose="020B0604020202020204" pitchFamily="34" charset="0"/>
              </a:rPr>
              <a:t> </a:t>
            </a:r>
            <a:r>
              <a:rPr lang="pt-BR" sz="3000" dirty="0" err="1">
                <a:latin typeface="Arial" panose="020B0604020202020204" pitchFamily="34" charset="0"/>
              </a:rPr>
              <a:t>and</a:t>
            </a:r>
            <a:r>
              <a:rPr lang="pt-BR" sz="3000" dirty="0">
                <a:latin typeface="Arial" panose="020B0604020202020204" pitchFamily="34" charset="0"/>
              </a:rPr>
              <a:t> </a:t>
            </a:r>
            <a:r>
              <a:rPr lang="pt-BR" sz="3000" dirty="0" err="1">
                <a:latin typeface="Arial" panose="020B0604020202020204" pitchFamily="34" charset="0"/>
              </a:rPr>
              <a:t>progression</a:t>
            </a:r>
            <a:r>
              <a:rPr lang="pt-BR" sz="3000" dirty="0">
                <a:latin typeface="Arial" panose="020B0604020202020204" pitchFamily="34" charset="0"/>
              </a:rPr>
              <a:t> </a:t>
            </a:r>
            <a:r>
              <a:rPr lang="pt-BR" sz="3000" dirty="0" err="1">
                <a:latin typeface="Arial" panose="020B0604020202020204" pitchFamily="34" charset="0"/>
              </a:rPr>
              <a:t>of</a:t>
            </a:r>
            <a:r>
              <a:rPr lang="pt-BR" sz="3000" dirty="0">
                <a:latin typeface="Arial" panose="020B0604020202020204" pitchFamily="34" charset="0"/>
              </a:rPr>
              <a:t> </a:t>
            </a:r>
            <a:r>
              <a:rPr lang="pt-BR" sz="3000" dirty="0" err="1">
                <a:latin typeface="Arial" panose="020B0604020202020204" pitchFamily="34" charset="0"/>
              </a:rPr>
              <a:t>ideas</a:t>
            </a:r>
            <a:r>
              <a:rPr lang="pt-BR" sz="3000" dirty="0">
                <a:latin typeface="Arial" panose="020B0604020202020204" pitchFamily="34" charset="0"/>
              </a:rPr>
              <a:t>;</a:t>
            </a:r>
          </a:p>
          <a:p>
            <a:pPr marL="457200" indent="-457200" algn="just" fontAlgn="base">
              <a:buFontTx/>
              <a:buChar char="-"/>
            </a:pPr>
            <a:r>
              <a:rPr lang="pt-BR" sz="3000" dirty="0" err="1">
                <a:latin typeface="Arial" panose="020B0604020202020204" pitchFamily="34" charset="0"/>
              </a:rPr>
              <a:t>also</a:t>
            </a:r>
            <a:r>
              <a:rPr lang="pt-BR" sz="3000" dirty="0">
                <a:latin typeface="Arial" panose="020B0604020202020204" pitchFamily="34" charset="0"/>
              </a:rPr>
              <a:t> </a:t>
            </a:r>
            <a:r>
              <a:rPr lang="pt-BR" sz="3000" dirty="0" err="1">
                <a:latin typeface="Arial" panose="020B0604020202020204" pitchFamily="34" charset="0"/>
              </a:rPr>
              <a:t>about</a:t>
            </a:r>
            <a:r>
              <a:rPr lang="pt-BR" sz="3000" dirty="0">
                <a:latin typeface="Arial" panose="020B0604020202020204" pitchFamily="34" charset="0"/>
              </a:rPr>
              <a:t> </a:t>
            </a:r>
            <a:r>
              <a:rPr lang="pt-BR" sz="3000" dirty="0" err="1">
                <a:latin typeface="Arial" panose="020B0604020202020204" pitchFamily="34" charset="0"/>
              </a:rPr>
              <a:t>how</a:t>
            </a:r>
            <a:r>
              <a:rPr lang="pt-BR" sz="3000" dirty="0">
                <a:latin typeface="Arial" panose="020B0604020202020204" pitchFamily="34" charset="0"/>
              </a:rPr>
              <a:t> </a:t>
            </a:r>
            <a:r>
              <a:rPr lang="pt-BR" sz="3000" dirty="0" err="1">
                <a:solidFill>
                  <a:srgbClr val="FF0000"/>
                </a:solidFill>
                <a:latin typeface="Arial" panose="020B0604020202020204" pitchFamily="34" charset="0"/>
              </a:rPr>
              <a:t>clear</a:t>
            </a:r>
            <a:r>
              <a:rPr lang="pt-BR" sz="3000" dirty="0">
                <a:latin typeface="Arial" panose="020B0604020202020204" pitchFamily="34" charset="0"/>
              </a:rPr>
              <a:t> </a:t>
            </a:r>
            <a:r>
              <a:rPr lang="pt-BR" sz="3000" dirty="0" err="1">
                <a:latin typeface="Arial" panose="020B0604020202020204" pitchFamily="34" charset="0"/>
              </a:rPr>
              <a:t>and</a:t>
            </a:r>
            <a:r>
              <a:rPr lang="pt-BR" sz="3000" dirty="0">
                <a:latin typeface="Arial" panose="020B0604020202020204" pitchFamily="34" charset="0"/>
              </a:rPr>
              <a:t> </a:t>
            </a:r>
            <a:r>
              <a:rPr lang="pt-BR" sz="3000" dirty="0" err="1">
                <a:solidFill>
                  <a:srgbClr val="FF0000"/>
                </a:solidFill>
                <a:latin typeface="Arial" panose="020B0604020202020204" pitchFamily="34" charset="0"/>
              </a:rPr>
              <a:t>easy</a:t>
            </a:r>
            <a:r>
              <a:rPr lang="pt-BR" sz="3000" dirty="0">
                <a:latin typeface="Arial" panose="020B0604020202020204" pitchFamily="34" charset="0"/>
              </a:rPr>
              <a:t> </a:t>
            </a:r>
            <a:r>
              <a:rPr lang="pt-BR" sz="3000" dirty="0" err="1">
                <a:latin typeface="Arial" panose="020B0604020202020204" pitchFamily="34" charset="0"/>
              </a:rPr>
              <a:t>the</a:t>
            </a:r>
            <a:r>
              <a:rPr lang="pt-BR" sz="3000" dirty="0">
                <a:latin typeface="Arial" panose="020B0604020202020204" pitchFamily="34" charset="0"/>
              </a:rPr>
              <a:t> </a:t>
            </a:r>
            <a:r>
              <a:rPr lang="pt-BR" sz="3000" dirty="0" err="1">
                <a:latin typeface="Arial" panose="020B0604020202020204" pitchFamily="34" charset="0"/>
              </a:rPr>
              <a:t>ideas</a:t>
            </a:r>
            <a:r>
              <a:rPr lang="pt-BR" sz="3000" dirty="0">
                <a:latin typeface="Arial" panose="020B0604020202020204" pitchFamily="34" charset="0"/>
              </a:rPr>
              <a:t> are </a:t>
            </a:r>
            <a:r>
              <a:rPr lang="pt-BR" sz="3000" dirty="0" err="1">
                <a:latin typeface="Arial" panose="020B0604020202020204" pitchFamily="34" charset="0"/>
              </a:rPr>
              <a:t>to</a:t>
            </a:r>
            <a:r>
              <a:rPr lang="pt-BR" sz="3000" dirty="0">
                <a:latin typeface="Arial" panose="020B0604020202020204" pitchFamily="34" charset="0"/>
              </a:rPr>
              <a:t> </a:t>
            </a:r>
            <a:r>
              <a:rPr lang="pt-BR" sz="3000" dirty="0" err="1">
                <a:latin typeface="Arial" panose="020B0604020202020204" pitchFamily="34" charset="0"/>
              </a:rPr>
              <a:t>understand</a:t>
            </a:r>
            <a:r>
              <a:rPr lang="pt-BR" sz="3000" dirty="0">
                <a:latin typeface="Arial" panose="020B0604020202020204" pitchFamily="34" charset="0"/>
              </a:rPr>
              <a:t>;  </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F06FCAA0-5331-4033-823F-0FD24AA4EDF3}"/>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0" name="Retângulo 9">
            <a:extLst>
              <a:ext uri="{FF2B5EF4-FFF2-40B4-BE49-F238E27FC236}">
                <a16:creationId xmlns:a16="http://schemas.microsoft.com/office/drawing/2014/main" id="{1B3BC214-C83E-408E-AE6F-B934300D221B}"/>
              </a:ext>
            </a:extLst>
          </p:cNvPr>
          <p:cNvSpPr/>
          <p:nvPr/>
        </p:nvSpPr>
        <p:spPr>
          <a:xfrm>
            <a:off x="3419872" y="378076"/>
            <a:ext cx="3672408" cy="1015663"/>
          </a:xfrm>
          <a:prstGeom prst="rect">
            <a:avLst/>
          </a:prstGeom>
        </p:spPr>
        <p:txBody>
          <a:bodyPr wrap="square">
            <a:spAutoFit/>
          </a:bodyPr>
          <a:lstStyle/>
          <a:p>
            <a:pPr algn="ctr"/>
            <a:r>
              <a:rPr lang="pt-BR" sz="6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Coherence</a:t>
            </a:r>
            <a:endParaRPr lang="pt-BR" sz="6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2" name="Gráfico 11" descr="Notação musical com preenchimento sólido">
            <a:extLst>
              <a:ext uri="{FF2B5EF4-FFF2-40B4-BE49-F238E27FC236}">
                <a16:creationId xmlns:a16="http://schemas.microsoft.com/office/drawing/2014/main" id="{BF67CF0A-47AF-4BE7-855B-BE2F59C770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2088" y="227477"/>
            <a:ext cx="1338741" cy="1338741"/>
          </a:xfrm>
          <a:prstGeom prst="rect">
            <a:avLst/>
          </a:prstGeom>
        </p:spPr>
      </p:pic>
      <p:pic>
        <p:nvPicPr>
          <p:cNvPr id="13" name="Gráfico 12" descr="Notação musical estrutura de tópicos">
            <a:extLst>
              <a:ext uri="{FF2B5EF4-FFF2-40B4-BE49-F238E27FC236}">
                <a16:creationId xmlns:a16="http://schemas.microsoft.com/office/drawing/2014/main" id="{948C555E-739A-4E7E-834A-7788352AF4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4346" y="212771"/>
            <a:ext cx="1368152" cy="1368152"/>
          </a:xfrm>
          <a:prstGeom prst="rect">
            <a:avLst/>
          </a:prstGeom>
        </p:spPr>
      </p:pic>
    </p:spTree>
    <p:extLst>
      <p:ext uri="{BB962C8B-B14F-4D97-AF65-F5344CB8AC3E}">
        <p14:creationId xmlns:p14="http://schemas.microsoft.com/office/powerpoint/2010/main" val="1940746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pic>
        <p:nvPicPr>
          <p:cNvPr id="3" name="Imagem 2">
            <a:extLst>
              <a:ext uri="{FF2B5EF4-FFF2-40B4-BE49-F238E27FC236}">
                <a16:creationId xmlns:a16="http://schemas.microsoft.com/office/drawing/2014/main" id="{E8499A06-73DD-466A-8B88-9693D41EF08E}"/>
              </a:ext>
            </a:extLst>
          </p:cNvPr>
          <p:cNvPicPr>
            <a:picLocks noChangeAspect="1"/>
          </p:cNvPicPr>
          <p:nvPr/>
        </p:nvPicPr>
        <p:blipFill rotWithShape="1">
          <a:blip r:embed="rId2"/>
          <a:srcRect l="16138" t="26189" r="47638" b="44397"/>
          <a:stretch/>
        </p:blipFill>
        <p:spPr>
          <a:xfrm>
            <a:off x="845991" y="2015911"/>
            <a:ext cx="7145413" cy="3442722"/>
          </a:xfrm>
          <a:prstGeom prst="rect">
            <a:avLst/>
          </a:prstGeom>
        </p:spPr>
      </p:pic>
      <p:sp>
        <p:nvSpPr>
          <p:cNvPr id="10" name="CaixaDeTexto 9">
            <a:extLst>
              <a:ext uri="{FF2B5EF4-FFF2-40B4-BE49-F238E27FC236}">
                <a16:creationId xmlns:a16="http://schemas.microsoft.com/office/drawing/2014/main" id="{7DD800F7-DDF9-4C40-A96F-FA2123C49FDE}"/>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3">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2" name="Retângulo 11">
            <a:extLst>
              <a:ext uri="{FF2B5EF4-FFF2-40B4-BE49-F238E27FC236}">
                <a16:creationId xmlns:a16="http://schemas.microsoft.com/office/drawing/2014/main" id="{FBB8607D-298C-4CBC-8272-3663A8611065}"/>
              </a:ext>
            </a:extLst>
          </p:cNvPr>
          <p:cNvSpPr/>
          <p:nvPr/>
        </p:nvSpPr>
        <p:spPr>
          <a:xfrm>
            <a:off x="3419872" y="378076"/>
            <a:ext cx="3672408" cy="1015663"/>
          </a:xfrm>
          <a:prstGeom prst="rect">
            <a:avLst/>
          </a:prstGeom>
        </p:spPr>
        <p:txBody>
          <a:bodyPr wrap="square">
            <a:spAutoFit/>
          </a:bodyPr>
          <a:lstStyle/>
          <a:p>
            <a:pPr algn="ctr"/>
            <a:r>
              <a:rPr lang="pt-BR" sz="6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Coherence</a:t>
            </a:r>
            <a:endParaRPr lang="pt-BR" sz="6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3" name="Gráfico 12" descr="Notação musical com preenchimento sólido">
            <a:extLst>
              <a:ext uri="{FF2B5EF4-FFF2-40B4-BE49-F238E27FC236}">
                <a16:creationId xmlns:a16="http://schemas.microsoft.com/office/drawing/2014/main" id="{68C0A85D-D7E7-4677-A765-D7C20BBB4B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2088" y="227477"/>
            <a:ext cx="1338741" cy="1338741"/>
          </a:xfrm>
          <a:prstGeom prst="rect">
            <a:avLst/>
          </a:prstGeom>
        </p:spPr>
      </p:pic>
      <p:pic>
        <p:nvPicPr>
          <p:cNvPr id="14" name="Gráfico 13" descr="Notação musical estrutura de tópicos">
            <a:extLst>
              <a:ext uri="{FF2B5EF4-FFF2-40B4-BE49-F238E27FC236}">
                <a16:creationId xmlns:a16="http://schemas.microsoft.com/office/drawing/2014/main" id="{C9BA6FF8-CC1E-4426-99DC-6ADC85BD65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4346" y="212771"/>
            <a:ext cx="1368152" cy="1368152"/>
          </a:xfrm>
          <a:prstGeom prst="rect">
            <a:avLst/>
          </a:prstGeom>
        </p:spPr>
      </p:pic>
    </p:spTree>
    <p:extLst>
      <p:ext uri="{BB962C8B-B14F-4D97-AF65-F5344CB8AC3E}">
        <p14:creationId xmlns:p14="http://schemas.microsoft.com/office/powerpoint/2010/main" val="413892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707904" y="378076"/>
            <a:ext cx="3096344" cy="1015663"/>
          </a:xfrm>
          <a:prstGeom prst="rect">
            <a:avLst/>
          </a:prstGeom>
        </p:spPr>
        <p:txBody>
          <a:bodyPr wrap="square">
            <a:spAutoFit/>
          </a:bodyPr>
          <a:lstStyle/>
          <a:p>
            <a:pPr algn="ctr"/>
            <a:r>
              <a:rPr lang="pt-BR" sz="6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6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sp>
        <p:nvSpPr>
          <p:cNvPr id="5" name="Retângulo 4"/>
          <p:cNvSpPr/>
          <p:nvPr/>
        </p:nvSpPr>
        <p:spPr>
          <a:xfrm>
            <a:off x="971599" y="1986424"/>
            <a:ext cx="6912769" cy="3323987"/>
          </a:xfrm>
          <a:prstGeom prst="rect">
            <a:avLst/>
          </a:prstGeom>
        </p:spPr>
        <p:txBody>
          <a:bodyPr wrap="square">
            <a:spAutoFit/>
          </a:bodyPr>
          <a:lstStyle/>
          <a:p>
            <a:pPr algn="just" fontAlgn="base"/>
            <a:r>
              <a:rPr lang="pt-BR" sz="3000" b="1" i="0" dirty="0" err="1">
                <a:solidFill>
                  <a:srgbClr val="FF0000"/>
                </a:solidFill>
                <a:effectLst/>
                <a:latin typeface="Arial" panose="020B0604020202020204" pitchFamily="34" charset="0"/>
              </a:rPr>
              <a:t>Cohesion</a:t>
            </a:r>
            <a:r>
              <a:rPr lang="pt-BR" sz="3000" b="0" i="0" dirty="0">
                <a:effectLst/>
                <a:latin typeface="Arial" panose="020B0604020202020204" pitchFamily="34" charset="0"/>
              </a:rPr>
              <a:t> relates </a:t>
            </a:r>
            <a:r>
              <a:rPr lang="pt-BR" sz="3000" b="0" i="0" dirty="0" err="1">
                <a:effectLst/>
                <a:latin typeface="Arial" panose="020B0604020202020204" pitchFamily="34" charset="0"/>
              </a:rPr>
              <a:t>to</a:t>
            </a:r>
            <a:r>
              <a:rPr lang="pt-BR" sz="3000" b="0" i="0" dirty="0">
                <a:effectLst/>
                <a:latin typeface="Arial" panose="020B0604020202020204" pitchFamily="34" charset="0"/>
              </a:rPr>
              <a:t> </a:t>
            </a:r>
            <a:r>
              <a:rPr lang="pt-BR" sz="3000" b="0" i="0" dirty="0" err="1">
                <a:effectLst/>
                <a:latin typeface="Arial" panose="020B0604020202020204" pitchFamily="34" charset="0"/>
              </a:rPr>
              <a:t>the</a:t>
            </a:r>
            <a:r>
              <a:rPr lang="pt-BR" sz="3000" b="0" i="0" dirty="0">
                <a:effectLst/>
                <a:latin typeface="Arial" panose="020B0604020202020204" pitchFamily="34" charset="0"/>
              </a:rPr>
              <a:t> micro </a:t>
            </a:r>
            <a:r>
              <a:rPr lang="pt-BR" sz="3000" b="0" i="0" dirty="0" err="1">
                <a:effectLst/>
                <a:latin typeface="Arial" panose="020B0604020202020204" pitchFamily="34" charset="0"/>
              </a:rPr>
              <a:t>level</a:t>
            </a:r>
            <a:r>
              <a:rPr lang="pt-BR" sz="3000" b="0" i="0" dirty="0">
                <a:effectLst/>
                <a:latin typeface="Arial" panose="020B0604020202020204" pitchFamily="34" charset="0"/>
              </a:rPr>
              <a:t> </a:t>
            </a:r>
            <a:r>
              <a:rPr lang="pt-BR" sz="3000" b="0" i="0" dirty="0" err="1">
                <a:effectLst/>
                <a:latin typeface="Arial" panose="020B0604020202020204" pitchFamily="34" charset="0"/>
              </a:rPr>
              <a:t>of</a:t>
            </a:r>
            <a:r>
              <a:rPr lang="pt-BR" sz="3000" b="0" i="0" dirty="0">
                <a:effectLst/>
                <a:latin typeface="Arial" panose="020B0604020202020204" pitchFamily="34" charset="0"/>
              </a:rPr>
              <a:t> </a:t>
            </a:r>
            <a:r>
              <a:rPr lang="pt-BR" sz="3000" b="0" i="0" dirty="0" err="1">
                <a:effectLst/>
                <a:latin typeface="Arial" panose="020B0604020202020204" pitchFamily="34" charset="0"/>
              </a:rPr>
              <a:t>the</a:t>
            </a:r>
            <a:r>
              <a:rPr lang="pt-BR" sz="3000" b="0" i="0" dirty="0">
                <a:effectLst/>
                <a:latin typeface="Arial" panose="020B0604020202020204" pitchFamily="34" charset="0"/>
              </a:rPr>
              <a:t> </a:t>
            </a:r>
            <a:r>
              <a:rPr lang="pt-BR" sz="3000" b="0" i="0" dirty="0" err="1">
                <a:effectLst/>
                <a:latin typeface="Arial" panose="020B0604020202020204" pitchFamily="34" charset="0"/>
              </a:rPr>
              <a:t>text</a:t>
            </a:r>
            <a:r>
              <a:rPr lang="pt-BR" sz="3000" b="0" i="0" dirty="0">
                <a:effectLst/>
                <a:latin typeface="Arial" panose="020B0604020202020204" pitchFamily="34" charset="0"/>
              </a:rPr>
              <a:t>, i.e., </a:t>
            </a:r>
            <a:r>
              <a:rPr lang="pt-BR" sz="3000" b="0" i="0" dirty="0" err="1">
                <a:effectLst/>
                <a:latin typeface="Arial" panose="020B0604020202020204" pitchFamily="34" charset="0"/>
              </a:rPr>
              <a:t>the</a:t>
            </a:r>
            <a:r>
              <a:rPr lang="pt-BR" sz="3000" b="0" i="0" dirty="0">
                <a:effectLst/>
                <a:latin typeface="Arial" panose="020B0604020202020204" pitchFamily="34" charset="0"/>
              </a:rPr>
              <a:t> </a:t>
            </a:r>
            <a:r>
              <a:rPr lang="pt-BR" sz="3000" b="0" i="0" dirty="0" err="1">
                <a:effectLst/>
                <a:latin typeface="Arial" panose="020B0604020202020204" pitchFamily="34" charset="0"/>
              </a:rPr>
              <a:t>words</a:t>
            </a:r>
            <a:r>
              <a:rPr lang="pt-BR" sz="3000" b="0" i="0" dirty="0">
                <a:effectLst/>
                <a:latin typeface="Arial" panose="020B0604020202020204" pitchFamily="34" charset="0"/>
              </a:rPr>
              <a:t> </a:t>
            </a:r>
            <a:r>
              <a:rPr lang="pt-BR" sz="3000" b="0" i="0" dirty="0" err="1">
                <a:effectLst/>
                <a:latin typeface="Arial" panose="020B0604020202020204" pitchFamily="34" charset="0"/>
              </a:rPr>
              <a:t>and</a:t>
            </a:r>
            <a:r>
              <a:rPr lang="pt-BR" sz="3000" b="0" i="0" dirty="0">
                <a:effectLst/>
                <a:latin typeface="Arial" panose="020B0604020202020204" pitchFamily="34" charset="0"/>
              </a:rPr>
              <a:t> </a:t>
            </a:r>
            <a:r>
              <a:rPr lang="pt-BR" sz="3000" b="0" i="0" dirty="0" err="1">
                <a:effectLst/>
                <a:latin typeface="Arial" panose="020B0604020202020204" pitchFamily="34" charset="0"/>
              </a:rPr>
              <a:t>sentences</a:t>
            </a:r>
            <a:r>
              <a:rPr lang="pt-BR" sz="3000" b="0" i="0" dirty="0">
                <a:effectLst/>
                <a:latin typeface="Arial" panose="020B0604020202020204" pitchFamily="34" charset="0"/>
              </a:rPr>
              <a:t> </a:t>
            </a:r>
            <a:r>
              <a:rPr lang="pt-BR" sz="3000" b="0" i="0" dirty="0" err="1">
                <a:effectLst/>
                <a:latin typeface="Arial" panose="020B0604020202020204" pitchFamily="34" charset="0"/>
              </a:rPr>
              <a:t>and</a:t>
            </a:r>
            <a:r>
              <a:rPr lang="pt-BR" sz="3000" b="0" i="0" dirty="0">
                <a:effectLst/>
                <a:latin typeface="Arial" panose="020B0604020202020204" pitchFamily="34" charset="0"/>
              </a:rPr>
              <a:t> </a:t>
            </a:r>
            <a:r>
              <a:rPr lang="pt-BR" sz="3000" b="0" i="0" dirty="0" err="1">
                <a:effectLst/>
                <a:latin typeface="Arial" panose="020B0604020202020204" pitchFamily="34" charset="0"/>
              </a:rPr>
              <a:t>how</a:t>
            </a:r>
            <a:r>
              <a:rPr lang="pt-BR" sz="3000" b="0" i="0" dirty="0">
                <a:effectLst/>
                <a:latin typeface="Arial" panose="020B0604020202020204" pitchFamily="34" charset="0"/>
              </a:rPr>
              <a:t> </a:t>
            </a:r>
            <a:r>
              <a:rPr lang="pt-BR" sz="3000" b="0" i="0" dirty="0" err="1">
                <a:effectLst/>
                <a:latin typeface="Arial" panose="020B0604020202020204" pitchFamily="34" charset="0"/>
              </a:rPr>
              <a:t>they</a:t>
            </a:r>
            <a:r>
              <a:rPr lang="pt-BR" sz="3000" b="0" i="0" dirty="0">
                <a:effectLst/>
                <a:latin typeface="Arial" panose="020B0604020202020204" pitchFamily="34" charset="0"/>
              </a:rPr>
              <a:t> </a:t>
            </a:r>
            <a:r>
              <a:rPr lang="pt-BR" sz="3000" b="0" i="0" dirty="0" err="1">
                <a:solidFill>
                  <a:srgbClr val="FF0000"/>
                </a:solidFill>
                <a:effectLst/>
                <a:latin typeface="Arial" panose="020B0604020202020204" pitchFamily="34" charset="0"/>
              </a:rPr>
              <a:t>join</a:t>
            </a:r>
            <a:r>
              <a:rPr lang="pt-BR" sz="3000" b="0" i="0" dirty="0">
                <a:effectLst/>
                <a:latin typeface="Arial" panose="020B0604020202020204" pitchFamily="34" charset="0"/>
              </a:rPr>
              <a:t> </a:t>
            </a:r>
            <a:r>
              <a:rPr lang="pt-BR" sz="3000" b="0" i="0" dirty="0" err="1">
                <a:effectLst/>
                <a:latin typeface="Arial" panose="020B0604020202020204" pitchFamily="34" charset="0"/>
              </a:rPr>
              <a:t>and</a:t>
            </a:r>
            <a:r>
              <a:rPr lang="pt-BR" sz="3000" b="0" i="0" dirty="0">
                <a:effectLst/>
                <a:latin typeface="Arial" panose="020B0604020202020204" pitchFamily="34" charset="0"/>
              </a:rPr>
              <a:t> </a:t>
            </a:r>
            <a:r>
              <a:rPr lang="pt-BR" sz="3000" b="0" i="0" dirty="0">
                <a:solidFill>
                  <a:srgbClr val="FF0000"/>
                </a:solidFill>
                <a:effectLst/>
                <a:latin typeface="Arial" panose="020B0604020202020204" pitchFamily="34" charset="0"/>
              </a:rPr>
              <a:t>link</a:t>
            </a:r>
            <a:r>
              <a:rPr lang="pt-BR" sz="3000" b="0" i="0" dirty="0">
                <a:effectLst/>
                <a:latin typeface="Arial" panose="020B0604020202020204" pitchFamily="34" charset="0"/>
              </a:rPr>
              <a:t> </a:t>
            </a:r>
            <a:r>
              <a:rPr lang="pt-BR" sz="3000" b="0" i="0" dirty="0" err="1">
                <a:effectLst/>
                <a:latin typeface="Arial" panose="020B0604020202020204" pitchFamily="34" charset="0"/>
              </a:rPr>
              <a:t>together</a:t>
            </a:r>
            <a:r>
              <a:rPr lang="pt-BR" sz="3000" b="0" i="0" dirty="0">
                <a:effectLst/>
                <a:latin typeface="Arial" panose="020B0604020202020204" pitchFamily="34" charset="0"/>
              </a:rPr>
              <a:t>.</a:t>
            </a:r>
            <a:endParaRPr lang="pt-BR" sz="3000" dirty="0">
              <a:latin typeface="Arial" panose="020B0604020202020204" pitchFamily="34" charset="0"/>
            </a:endParaRPr>
          </a:p>
          <a:p>
            <a:pPr algn="just" fontAlgn="base"/>
            <a:endParaRPr lang="pt-BR" sz="3000" dirty="0">
              <a:latin typeface="Arial" panose="020B0604020202020204" pitchFamily="34" charset="0"/>
            </a:endParaRPr>
          </a:p>
          <a:p>
            <a:pPr algn="just" fontAlgn="base"/>
            <a:r>
              <a:rPr lang="pt-BR" sz="3000" b="1" dirty="0">
                <a:solidFill>
                  <a:srgbClr val="FF0000"/>
                </a:solidFill>
                <a:latin typeface="Arial" panose="020B0604020202020204" pitchFamily="34" charset="0"/>
              </a:rPr>
              <a:t>Adj. </a:t>
            </a:r>
            <a:r>
              <a:rPr lang="pt-BR" sz="3000" b="1" dirty="0" err="1">
                <a:solidFill>
                  <a:srgbClr val="FF0000"/>
                </a:solidFill>
                <a:latin typeface="Arial" panose="020B0604020202020204" pitchFamily="34" charset="0"/>
              </a:rPr>
              <a:t>Cohesive</a:t>
            </a:r>
            <a:r>
              <a:rPr lang="pt-BR" sz="3000" b="1" dirty="0">
                <a:solidFill>
                  <a:srgbClr val="FF0000"/>
                </a:solidFill>
                <a:latin typeface="Arial" panose="020B0604020202020204" pitchFamily="34" charset="0"/>
              </a:rPr>
              <a:t>:</a:t>
            </a:r>
          </a:p>
          <a:p>
            <a:pPr algn="just" fontAlgn="base"/>
            <a:r>
              <a:rPr lang="pt-BR" sz="3000" dirty="0">
                <a:latin typeface="Arial" panose="020B0604020202020204" pitchFamily="34" charset="0"/>
              </a:rPr>
              <a:t>- </a:t>
            </a:r>
            <a:r>
              <a:rPr lang="pt-BR" sz="3000" dirty="0" err="1">
                <a:latin typeface="Arial" panose="020B0604020202020204" pitchFamily="34" charset="0"/>
              </a:rPr>
              <a:t>united</a:t>
            </a:r>
            <a:r>
              <a:rPr lang="pt-BR" sz="3000" dirty="0">
                <a:latin typeface="Arial" panose="020B0604020202020204" pitchFamily="34" charset="0"/>
              </a:rPr>
              <a:t> </a:t>
            </a:r>
            <a:r>
              <a:rPr lang="pt-BR" sz="3000" dirty="0" err="1">
                <a:latin typeface="Arial" panose="020B0604020202020204" pitchFamily="34" charset="0"/>
              </a:rPr>
              <a:t>and</a:t>
            </a:r>
            <a:r>
              <a:rPr lang="pt-BR" sz="3000" dirty="0">
                <a:latin typeface="Arial" panose="020B0604020202020204" pitchFamily="34" charset="0"/>
              </a:rPr>
              <a:t> </a:t>
            </a:r>
            <a:r>
              <a:rPr lang="pt-BR" sz="3000" dirty="0" err="1">
                <a:latin typeface="Arial" panose="020B0604020202020204" pitchFamily="34" charset="0"/>
              </a:rPr>
              <a:t>working</a:t>
            </a:r>
            <a:r>
              <a:rPr lang="pt-BR" sz="3000" dirty="0">
                <a:latin typeface="Arial" panose="020B0604020202020204" pitchFamily="34" charset="0"/>
              </a:rPr>
              <a:t> </a:t>
            </a:r>
            <a:r>
              <a:rPr lang="pt-BR" sz="3000" dirty="0" err="1">
                <a:latin typeface="Arial" panose="020B0604020202020204" pitchFamily="34" charset="0"/>
              </a:rPr>
              <a:t>together</a:t>
            </a:r>
            <a:r>
              <a:rPr lang="pt-BR" sz="3000" dirty="0">
                <a:latin typeface="Arial" panose="020B0604020202020204" pitchFamily="34" charset="0"/>
              </a:rPr>
              <a:t>;</a:t>
            </a:r>
          </a:p>
          <a:p>
            <a:pPr algn="just" fontAlgn="base"/>
            <a:r>
              <a:rPr lang="pt-BR" sz="3000" dirty="0">
                <a:latin typeface="Arial" panose="020B0604020202020204" pitchFamily="34" charset="0"/>
              </a:rPr>
              <a:t>- </a:t>
            </a:r>
            <a:r>
              <a:rPr lang="pt-BR" sz="3000" dirty="0" err="1">
                <a:latin typeface="Arial" panose="020B0604020202020204" pitchFamily="34" charset="0"/>
              </a:rPr>
              <a:t>fitting</a:t>
            </a:r>
            <a:r>
              <a:rPr lang="pt-BR" sz="3000" dirty="0">
                <a:latin typeface="Arial" panose="020B0604020202020204" pitchFamily="34" charset="0"/>
              </a:rPr>
              <a:t> </a:t>
            </a:r>
            <a:r>
              <a:rPr lang="pt-BR" sz="3000" dirty="0" err="1">
                <a:latin typeface="Arial" panose="020B0604020202020204" pitchFamily="34" charset="0"/>
              </a:rPr>
              <a:t>together</a:t>
            </a:r>
            <a:r>
              <a:rPr lang="pt-BR" sz="3000" dirty="0">
                <a:latin typeface="Arial" panose="020B0604020202020204" pitchFamily="34" charset="0"/>
              </a:rPr>
              <a:t> </a:t>
            </a:r>
            <a:r>
              <a:rPr lang="pt-BR" sz="3000" dirty="0" err="1">
                <a:latin typeface="Arial" panose="020B0604020202020204" pitchFamily="34" charset="0"/>
              </a:rPr>
              <a:t>well</a:t>
            </a:r>
            <a:r>
              <a:rPr lang="pt-BR" sz="3000" dirty="0">
                <a:latin typeface="Arial" panose="020B0604020202020204" pitchFamily="34" charset="0"/>
              </a:rPr>
              <a:t>.</a:t>
            </a:r>
            <a:endParaRPr lang="pt-BR" sz="3000" dirty="0"/>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11" name="CaixaDeTexto 10">
            <a:extLst>
              <a:ext uri="{FF2B5EF4-FFF2-40B4-BE49-F238E27FC236}">
                <a16:creationId xmlns:a16="http://schemas.microsoft.com/office/drawing/2014/main" id="{E7316A81-C32C-49FD-B5AE-A2271E72E99A}"/>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pic>
        <p:nvPicPr>
          <p:cNvPr id="13" name="Gráfico 12" descr="Besouro com preenchimento sólido">
            <a:extLst>
              <a:ext uri="{FF2B5EF4-FFF2-40B4-BE49-F238E27FC236}">
                <a16:creationId xmlns:a16="http://schemas.microsoft.com/office/drawing/2014/main" id="{F2AAFE6C-D7E1-4F1D-A69F-B328A8F062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3950" y="600599"/>
            <a:ext cx="914400" cy="914400"/>
          </a:xfrm>
          <a:prstGeom prst="rect">
            <a:avLst/>
          </a:prstGeom>
        </p:spPr>
      </p:pic>
      <p:pic>
        <p:nvPicPr>
          <p:cNvPr id="15" name="Gráfico 14" descr="Besouro estrutura de tópicos">
            <a:extLst>
              <a:ext uri="{FF2B5EF4-FFF2-40B4-BE49-F238E27FC236}">
                <a16:creationId xmlns:a16="http://schemas.microsoft.com/office/drawing/2014/main" id="{57014B68-7AB2-4038-A4B9-E4F927E36F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87824" y="570384"/>
            <a:ext cx="914400" cy="914400"/>
          </a:xfrm>
          <a:prstGeom prst="rect">
            <a:avLst/>
          </a:prstGeom>
        </p:spPr>
      </p:pic>
    </p:spTree>
    <p:extLst>
      <p:ext uri="{BB962C8B-B14F-4D97-AF65-F5344CB8AC3E}">
        <p14:creationId xmlns:p14="http://schemas.microsoft.com/office/powerpoint/2010/main" val="3215337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86730" y="1862106"/>
            <a:ext cx="7263936" cy="2400657"/>
          </a:xfrm>
          <a:prstGeom prst="rect">
            <a:avLst/>
          </a:prstGeom>
        </p:spPr>
        <p:txBody>
          <a:bodyPr wrap="square">
            <a:spAutoFit/>
          </a:bodyPr>
          <a:lstStyle/>
          <a:p>
            <a:pPr algn="just" fontAlgn="base"/>
            <a:r>
              <a:rPr lang="pt-BR" sz="3000" dirty="0" err="1">
                <a:latin typeface="Arial" panose="020B0604020202020204" pitchFamily="34" charset="0"/>
              </a:rPr>
              <a:t>How</a:t>
            </a:r>
            <a:r>
              <a:rPr lang="pt-BR" sz="3000" dirty="0">
                <a:latin typeface="Arial" panose="020B0604020202020204" pitchFamily="34" charset="0"/>
              </a:rPr>
              <a:t> </a:t>
            </a:r>
            <a:r>
              <a:rPr lang="pt-BR" sz="3000" dirty="0" err="1">
                <a:latin typeface="Arial" panose="020B0604020202020204" pitchFamily="34" charset="0"/>
              </a:rPr>
              <a:t>to</a:t>
            </a:r>
            <a:r>
              <a:rPr lang="pt-BR" sz="3000" dirty="0">
                <a:latin typeface="Arial" panose="020B0604020202020204" pitchFamily="34" charset="0"/>
              </a:rPr>
              <a:t> </a:t>
            </a:r>
            <a:r>
              <a:rPr lang="pt-BR" sz="3000" dirty="0">
                <a:highlight>
                  <a:srgbClr val="FFFF00"/>
                </a:highlight>
                <a:latin typeface="Arial" panose="020B0604020202020204" pitchFamily="34" charset="0"/>
              </a:rPr>
              <a:t>improve</a:t>
            </a:r>
            <a:r>
              <a:rPr lang="pt-BR" sz="3000" dirty="0">
                <a:latin typeface="Arial" panose="020B0604020202020204" pitchFamily="34" charset="0"/>
              </a:rPr>
              <a:t> </a:t>
            </a:r>
            <a:r>
              <a:rPr lang="pt-BR" sz="3000" dirty="0" err="1">
                <a:latin typeface="Arial" panose="020B0604020202020204" pitchFamily="34" charset="0"/>
              </a:rPr>
              <a:t>coherence</a:t>
            </a:r>
            <a:r>
              <a:rPr lang="pt-BR" sz="3000" dirty="0">
                <a:latin typeface="Arial" panose="020B0604020202020204" pitchFamily="34" charset="0"/>
              </a:rPr>
              <a:t>?</a:t>
            </a:r>
          </a:p>
          <a:p>
            <a:pPr algn="just" fontAlgn="base"/>
            <a:endParaRPr lang="pt-BR" sz="3000" dirty="0">
              <a:latin typeface="Arial" panose="020B0604020202020204" pitchFamily="34" charset="0"/>
            </a:endParaRPr>
          </a:p>
          <a:p>
            <a:pPr marL="457200" indent="-457200" algn="just" fontAlgn="base">
              <a:buFontTx/>
              <a:buChar char="-"/>
            </a:pPr>
            <a:r>
              <a:rPr lang="pt-BR" sz="3000" dirty="0">
                <a:latin typeface="Arial" panose="020B0604020202020204" pitchFamily="34" charset="0"/>
              </a:rPr>
              <a:t>make </a:t>
            </a:r>
            <a:r>
              <a:rPr lang="pt-BR" sz="3000" dirty="0" err="1">
                <a:latin typeface="Arial" panose="020B0604020202020204" pitchFamily="34" charset="0"/>
              </a:rPr>
              <a:t>sure</a:t>
            </a:r>
            <a:r>
              <a:rPr lang="pt-BR" sz="3000" dirty="0">
                <a:latin typeface="Arial" panose="020B0604020202020204" pitchFamily="34" charset="0"/>
              </a:rPr>
              <a:t> </a:t>
            </a:r>
            <a:r>
              <a:rPr lang="pt-BR" sz="3000" dirty="0" err="1">
                <a:latin typeface="Arial" panose="020B0604020202020204" pitchFamily="34" charset="0"/>
              </a:rPr>
              <a:t>ideas</a:t>
            </a:r>
            <a:r>
              <a:rPr lang="pt-BR" sz="3000" dirty="0">
                <a:latin typeface="Arial" panose="020B0604020202020204" pitchFamily="34" charset="0"/>
              </a:rPr>
              <a:t> are </a:t>
            </a:r>
            <a:r>
              <a:rPr lang="pt-BR" sz="3000" dirty="0" err="1">
                <a:latin typeface="Arial" panose="020B0604020202020204" pitchFamily="34" charset="0"/>
              </a:rPr>
              <a:t>well</a:t>
            </a:r>
            <a:r>
              <a:rPr lang="pt-BR" sz="3000" dirty="0">
                <a:latin typeface="Arial" panose="020B0604020202020204" pitchFamily="34" charset="0"/>
              </a:rPr>
              <a:t> </a:t>
            </a:r>
            <a:r>
              <a:rPr lang="pt-BR" sz="3000" dirty="0" err="1">
                <a:latin typeface="Arial" panose="020B0604020202020204" pitchFamily="34" charset="0"/>
              </a:rPr>
              <a:t>organised</a:t>
            </a:r>
            <a:r>
              <a:rPr lang="pt-BR" sz="3000" dirty="0">
                <a:latin typeface="Arial" panose="020B0604020202020204" pitchFamily="34" charset="0"/>
              </a:rPr>
              <a:t>;</a:t>
            </a:r>
          </a:p>
          <a:p>
            <a:pPr marL="457200" indent="-457200" algn="just" fontAlgn="base">
              <a:buFontTx/>
              <a:buChar char="-"/>
            </a:pPr>
            <a:r>
              <a:rPr lang="pt-BR" sz="3000" dirty="0">
                <a:latin typeface="Arial" panose="020B0604020202020204" pitchFamily="34" charset="0"/>
              </a:rPr>
              <a:t>make </a:t>
            </a:r>
            <a:r>
              <a:rPr lang="pt-BR" sz="3000" dirty="0" err="1">
                <a:latin typeface="Arial" panose="020B0604020202020204" pitchFamily="34" charset="0"/>
              </a:rPr>
              <a:t>sure</a:t>
            </a:r>
            <a:r>
              <a:rPr lang="pt-BR" sz="3000" dirty="0">
                <a:latin typeface="Arial" panose="020B0604020202020204" pitchFamily="34" charset="0"/>
              </a:rPr>
              <a:t> </a:t>
            </a:r>
            <a:r>
              <a:rPr lang="pt-BR" sz="3000" dirty="0" err="1">
                <a:latin typeface="Arial" panose="020B0604020202020204" pitchFamily="34" charset="0"/>
              </a:rPr>
              <a:t>ideas</a:t>
            </a:r>
            <a:r>
              <a:rPr lang="pt-BR" sz="3000" dirty="0">
                <a:latin typeface="Arial" panose="020B0604020202020204" pitchFamily="34" charset="0"/>
              </a:rPr>
              <a:t> </a:t>
            </a:r>
            <a:r>
              <a:rPr lang="pt-BR" sz="3000" dirty="0" err="1">
                <a:latin typeface="Arial" panose="020B0604020202020204" pitchFamily="34" charset="0"/>
              </a:rPr>
              <a:t>can</a:t>
            </a:r>
            <a:r>
              <a:rPr lang="pt-BR" sz="3000" dirty="0">
                <a:latin typeface="Arial" panose="020B0604020202020204" pitchFamily="34" charset="0"/>
              </a:rPr>
              <a:t> </a:t>
            </a:r>
            <a:r>
              <a:rPr lang="pt-BR" sz="3000" dirty="0" err="1">
                <a:latin typeface="Arial" panose="020B0604020202020204" pitchFamily="34" charset="0"/>
              </a:rPr>
              <a:t>be</a:t>
            </a:r>
            <a:r>
              <a:rPr lang="pt-BR" sz="3000" dirty="0">
                <a:latin typeface="Arial" panose="020B0604020202020204" pitchFamily="34" charset="0"/>
              </a:rPr>
              <a:t> </a:t>
            </a:r>
            <a:r>
              <a:rPr lang="pt-BR" sz="3000" dirty="0" err="1">
                <a:latin typeface="Arial" panose="020B0604020202020204" pitchFamily="34" charset="0"/>
              </a:rPr>
              <a:t>understood</a:t>
            </a:r>
            <a:r>
              <a:rPr lang="pt-BR" sz="3000" dirty="0">
                <a:latin typeface="Arial" panose="020B0604020202020204" pitchFamily="34" charset="0"/>
              </a:rPr>
              <a:t> </a:t>
            </a:r>
            <a:r>
              <a:rPr lang="pt-BR" sz="3000" dirty="0" err="1">
                <a:latin typeface="Arial" panose="020B0604020202020204" pitchFamily="34" charset="0"/>
              </a:rPr>
              <a:t>by</a:t>
            </a:r>
            <a:r>
              <a:rPr lang="pt-BR" sz="3000" dirty="0">
                <a:latin typeface="Arial" panose="020B0604020202020204" pitchFamily="34" charset="0"/>
              </a:rPr>
              <a:t> </a:t>
            </a:r>
            <a:r>
              <a:rPr lang="pt-BR" sz="3000" dirty="0" err="1">
                <a:latin typeface="Arial" panose="020B0604020202020204" pitchFamily="34" charset="0"/>
              </a:rPr>
              <a:t>the</a:t>
            </a:r>
            <a:r>
              <a:rPr lang="pt-BR" sz="3000" dirty="0">
                <a:latin typeface="Arial" panose="020B0604020202020204" pitchFamily="34" charset="0"/>
              </a:rPr>
              <a:t> </a:t>
            </a:r>
            <a:r>
              <a:rPr lang="pt-BR" sz="3000" dirty="0" err="1">
                <a:latin typeface="Arial" panose="020B0604020202020204" pitchFamily="34" charset="0"/>
              </a:rPr>
              <a:t>reader</a:t>
            </a:r>
            <a:r>
              <a:rPr lang="pt-BR" sz="3000" dirty="0">
                <a:latin typeface="Arial" panose="020B0604020202020204" pitchFamily="34" charset="0"/>
              </a:rPr>
              <a:t>.</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A30B87F5-845C-484E-B705-89BB6F2CAEB6}"/>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0" name="Retângulo 9">
            <a:extLst>
              <a:ext uri="{FF2B5EF4-FFF2-40B4-BE49-F238E27FC236}">
                <a16:creationId xmlns:a16="http://schemas.microsoft.com/office/drawing/2014/main" id="{C67D5C35-E49E-4BDB-BF0E-A326B2448BCA}"/>
              </a:ext>
            </a:extLst>
          </p:cNvPr>
          <p:cNvSpPr/>
          <p:nvPr/>
        </p:nvSpPr>
        <p:spPr>
          <a:xfrm>
            <a:off x="3419872" y="378076"/>
            <a:ext cx="3672408" cy="1015663"/>
          </a:xfrm>
          <a:prstGeom prst="rect">
            <a:avLst/>
          </a:prstGeom>
        </p:spPr>
        <p:txBody>
          <a:bodyPr wrap="square">
            <a:spAutoFit/>
          </a:bodyPr>
          <a:lstStyle/>
          <a:p>
            <a:pPr algn="ctr"/>
            <a:r>
              <a:rPr lang="pt-BR" sz="6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Coherence</a:t>
            </a:r>
            <a:endParaRPr lang="pt-BR" sz="6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2" name="Gráfico 11" descr="Notação musical com preenchimento sólido">
            <a:extLst>
              <a:ext uri="{FF2B5EF4-FFF2-40B4-BE49-F238E27FC236}">
                <a16:creationId xmlns:a16="http://schemas.microsoft.com/office/drawing/2014/main" id="{2F738DAE-F2CF-437E-857C-E94E4C2435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2088" y="227477"/>
            <a:ext cx="1338741" cy="1338741"/>
          </a:xfrm>
          <a:prstGeom prst="rect">
            <a:avLst/>
          </a:prstGeom>
        </p:spPr>
      </p:pic>
      <p:pic>
        <p:nvPicPr>
          <p:cNvPr id="13" name="Gráfico 12" descr="Notação musical estrutura de tópicos">
            <a:extLst>
              <a:ext uri="{FF2B5EF4-FFF2-40B4-BE49-F238E27FC236}">
                <a16:creationId xmlns:a16="http://schemas.microsoft.com/office/drawing/2014/main" id="{16922C0B-AA72-4FE1-95EE-ADE897933A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4346" y="212771"/>
            <a:ext cx="1368152" cy="1368152"/>
          </a:xfrm>
          <a:prstGeom prst="rect">
            <a:avLst/>
          </a:prstGeom>
        </p:spPr>
      </p:pic>
    </p:spTree>
    <p:extLst>
      <p:ext uri="{BB962C8B-B14F-4D97-AF65-F5344CB8AC3E}">
        <p14:creationId xmlns:p14="http://schemas.microsoft.com/office/powerpoint/2010/main" val="674843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00365" y="1751183"/>
            <a:ext cx="7472035" cy="4093428"/>
          </a:xfrm>
          <a:prstGeom prst="rect">
            <a:avLst/>
          </a:prstGeom>
        </p:spPr>
        <p:txBody>
          <a:bodyPr wrap="square">
            <a:spAutoFit/>
          </a:bodyPr>
          <a:lstStyle/>
          <a:p>
            <a:pPr algn="just" fontAlgn="base"/>
            <a:r>
              <a:rPr lang="pt-BR" sz="2600" dirty="0" err="1">
                <a:latin typeface="Arial" panose="020B0604020202020204" pitchFamily="34" charset="0"/>
              </a:rPr>
              <a:t>How</a:t>
            </a:r>
            <a:r>
              <a:rPr lang="pt-BR" sz="2600" dirty="0">
                <a:latin typeface="Arial" panose="020B0604020202020204" pitchFamily="34" charset="0"/>
              </a:rPr>
              <a:t> </a:t>
            </a:r>
            <a:r>
              <a:rPr lang="pt-BR" sz="2600" dirty="0" err="1">
                <a:latin typeface="Arial" panose="020B0604020202020204" pitchFamily="34" charset="0"/>
              </a:rPr>
              <a:t>to</a:t>
            </a:r>
            <a:r>
              <a:rPr lang="pt-BR" sz="2600" dirty="0">
                <a:latin typeface="Arial" panose="020B0604020202020204" pitchFamily="34" charset="0"/>
              </a:rPr>
              <a:t> improve </a:t>
            </a:r>
            <a:r>
              <a:rPr lang="pt-BR" sz="2600" dirty="0" err="1">
                <a:latin typeface="Arial" panose="020B0604020202020204" pitchFamily="34" charset="0"/>
              </a:rPr>
              <a:t>coherence</a:t>
            </a:r>
            <a:r>
              <a:rPr lang="pt-BR" sz="2600" dirty="0">
                <a:latin typeface="Arial" panose="020B0604020202020204" pitchFamily="34" charset="0"/>
              </a:rPr>
              <a:t>?</a:t>
            </a:r>
          </a:p>
          <a:p>
            <a:pPr marL="457200" indent="-457200" algn="just" fontAlgn="base">
              <a:buFontTx/>
              <a:buChar char="-"/>
            </a:pPr>
            <a:r>
              <a:rPr lang="pt-BR" sz="2600" b="1" dirty="0">
                <a:effectLst>
                  <a:outerShdw blurRad="38100" dist="38100" dir="2700000" algn="tl">
                    <a:srgbClr val="000000">
                      <a:alpha val="43137"/>
                    </a:srgbClr>
                  </a:outerShdw>
                </a:effectLst>
                <a:highlight>
                  <a:srgbClr val="FFFF00"/>
                </a:highlight>
                <a:latin typeface="Arial" panose="020B0604020202020204" pitchFamily="34" charset="0"/>
              </a:rPr>
              <a:t>make </a:t>
            </a:r>
            <a:r>
              <a:rPr lang="pt-BR" sz="2600" b="1" dirty="0" err="1">
                <a:effectLst>
                  <a:outerShdw blurRad="38100" dist="38100" dir="2700000" algn="tl">
                    <a:srgbClr val="000000">
                      <a:alpha val="43137"/>
                    </a:srgbClr>
                  </a:outerShdw>
                </a:effectLst>
                <a:highlight>
                  <a:srgbClr val="FFFF00"/>
                </a:highlight>
                <a:latin typeface="Arial" panose="020B0604020202020204" pitchFamily="34" charset="0"/>
              </a:rPr>
              <a:t>sure</a:t>
            </a:r>
            <a:r>
              <a:rPr lang="pt-BR" sz="2600" b="1" dirty="0">
                <a:effectLst>
                  <a:outerShdw blurRad="38100" dist="38100" dir="2700000" algn="tl">
                    <a:srgbClr val="000000">
                      <a:alpha val="43137"/>
                    </a:srgbClr>
                  </a:outerShdw>
                </a:effectLst>
                <a:highlight>
                  <a:srgbClr val="FFFF00"/>
                </a:highlight>
                <a:latin typeface="Arial" panose="020B0604020202020204" pitchFamily="34" charset="0"/>
              </a:rPr>
              <a:t> </a:t>
            </a:r>
            <a:r>
              <a:rPr lang="pt-BR" sz="2600" b="1" dirty="0" err="1">
                <a:effectLst>
                  <a:outerShdw blurRad="38100" dist="38100" dir="2700000" algn="tl">
                    <a:srgbClr val="000000">
                      <a:alpha val="43137"/>
                    </a:srgbClr>
                  </a:outerShdw>
                </a:effectLst>
                <a:highlight>
                  <a:srgbClr val="FFFF00"/>
                </a:highlight>
                <a:latin typeface="Arial" panose="020B0604020202020204" pitchFamily="34" charset="0"/>
              </a:rPr>
              <a:t>ideas</a:t>
            </a:r>
            <a:r>
              <a:rPr lang="pt-BR" sz="2600" b="1" dirty="0">
                <a:effectLst>
                  <a:outerShdw blurRad="38100" dist="38100" dir="2700000" algn="tl">
                    <a:srgbClr val="000000">
                      <a:alpha val="43137"/>
                    </a:srgbClr>
                  </a:outerShdw>
                </a:effectLst>
                <a:highlight>
                  <a:srgbClr val="FFFF00"/>
                </a:highlight>
                <a:latin typeface="Arial" panose="020B0604020202020204" pitchFamily="34" charset="0"/>
              </a:rPr>
              <a:t> are </a:t>
            </a:r>
            <a:r>
              <a:rPr lang="pt-BR" sz="2600" b="1" dirty="0" err="1">
                <a:effectLst>
                  <a:outerShdw blurRad="38100" dist="38100" dir="2700000" algn="tl">
                    <a:srgbClr val="000000">
                      <a:alpha val="43137"/>
                    </a:srgbClr>
                  </a:outerShdw>
                </a:effectLst>
                <a:highlight>
                  <a:srgbClr val="FFFF00"/>
                </a:highlight>
                <a:latin typeface="Arial" panose="020B0604020202020204" pitchFamily="34" charset="0"/>
              </a:rPr>
              <a:t>well</a:t>
            </a:r>
            <a:r>
              <a:rPr lang="pt-BR" sz="2600" b="1" dirty="0">
                <a:effectLst>
                  <a:outerShdw blurRad="38100" dist="38100" dir="2700000" algn="tl">
                    <a:srgbClr val="000000">
                      <a:alpha val="43137"/>
                    </a:srgbClr>
                  </a:outerShdw>
                </a:effectLst>
                <a:highlight>
                  <a:srgbClr val="FFFF00"/>
                </a:highlight>
                <a:latin typeface="Arial" panose="020B0604020202020204" pitchFamily="34" charset="0"/>
              </a:rPr>
              <a:t> </a:t>
            </a:r>
            <a:r>
              <a:rPr lang="pt-BR" sz="2600" b="1" dirty="0" err="1">
                <a:effectLst>
                  <a:outerShdw blurRad="38100" dist="38100" dir="2700000" algn="tl">
                    <a:srgbClr val="000000">
                      <a:alpha val="43137"/>
                    </a:srgbClr>
                  </a:outerShdw>
                </a:effectLst>
                <a:highlight>
                  <a:srgbClr val="FFFF00"/>
                </a:highlight>
                <a:latin typeface="Arial" panose="020B0604020202020204" pitchFamily="34" charset="0"/>
              </a:rPr>
              <a:t>organised</a:t>
            </a:r>
            <a:r>
              <a:rPr lang="pt-BR" sz="2600" b="1" dirty="0">
                <a:effectLst>
                  <a:outerShdw blurRad="38100" dist="38100" dir="2700000" algn="tl">
                    <a:srgbClr val="000000">
                      <a:alpha val="43137"/>
                    </a:srgbClr>
                  </a:outerShdw>
                </a:effectLst>
                <a:highlight>
                  <a:srgbClr val="FFFF00"/>
                </a:highlight>
                <a:latin typeface="Arial" panose="020B0604020202020204" pitchFamily="34" charset="0"/>
              </a:rPr>
              <a:t>;</a:t>
            </a:r>
          </a:p>
          <a:p>
            <a:pPr marL="457200" indent="-457200" algn="just" fontAlgn="base">
              <a:buFontTx/>
              <a:buChar char="-"/>
            </a:pPr>
            <a:r>
              <a:rPr lang="pt-BR" sz="2600" dirty="0" err="1">
                <a:latin typeface="Arial" panose="020B0604020202020204" pitchFamily="34" charset="0"/>
              </a:rPr>
              <a:t>create</a:t>
            </a:r>
            <a:r>
              <a:rPr lang="pt-BR" sz="2600" dirty="0">
                <a:latin typeface="Arial" panose="020B0604020202020204" pitchFamily="34" charset="0"/>
              </a:rPr>
              <a:t> </a:t>
            </a:r>
            <a:r>
              <a:rPr lang="pt-BR" sz="2600" dirty="0" err="1">
                <a:latin typeface="Arial" panose="020B0604020202020204" pitchFamily="34" charset="0"/>
              </a:rPr>
              <a:t>an</a:t>
            </a:r>
            <a:r>
              <a:rPr lang="pt-BR" sz="2600" dirty="0">
                <a:latin typeface="Arial" panose="020B0604020202020204" pitchFamily="34" charset="0"/>
              </a:rPr>
              <a:t> </a:t>
            </a:r>
            <a:r>
              <a:rPr lang="pt-BR" sz="2600" dirty="0" err="1">
                <a:latin typeface="Arial" panose="020B0604020202020204" pitchFamily="34" charset="0"/>
              </a:rPr>
              <a:t>outline</a:t>
            </a:r>
            <a:r>
              <a:rPr lang="pt-BR" sz="2600" dirty="0">
                <a:latin typeface="Arial" panose="020B0604020202020204" pitchFamily="34" charset="0"/>
              </a:rPr>
              <a:t> </a:t>
            </a:r>
            <a:r>
              <a:rPr lang="pt-BR" sz="2600" dirty="0" err="1">
                <a:latin typeface="Arial" panose="020B0604020202020204" pitchFamily="34" charset="0"/>
              </a:rPr>
              <a:t>before</a:t>
            </a:r>
            <a:r>
              <a:rPr lang="pt-BR" sz="2600" dirty="0">
                <a:latin typeface="Arial" panose="020B0604020202020204" pitchFamily="34" charset="0"/>
              </a:rPr>
              <a:t> </a:t>
            </a:r>
            <a:r>
              <a:rPr lang="pt-BR" sz="2600" dirty="0" err="1">
                <a:latin typeface="Arial" panose="020B0604020202020204" pitchFamily="34" charset="0"/>
              </a:rPr>
              <a:t>writing</a:t>
            </a:r>
            <a:r>
              <a:rPr lang="pt-BR" sz="2600" dirty="0">
                <a:latin typeface="Arial" panose="020B0604020202020204" pitchFamily="34" charset="0"/>
              </a:rPr>
              <a:t>;</a:t>
            </a:r>
          </a:p>
          <a:p>
            <a:pPr marL="457200" indent="-457200" algn="just" fontAlgn="base">
              <a:buFontTx/>
              <a:buChar char="-"/>
            </a:pPr>
            <a:r>
              <a:rPr lang="pt-BR" sz="2600" dirty="0" err="1">
                <a:latin typeface="Arial" panose="020B0604020202020204" pitchFamily="34" charset="0"/>
              </a:rPr>
              <a:t>create</a:t>
            </a:r>
            <a:r>
              <a:rPr lang="pt-BR" sz="2600" dirty="0">
                <a:latin typeface="Arial" panose="020B0604020202020204" pitchFamily="34" charset="0"/>
              </a:rPr>
              <a:t> a ‘reverse’ </a:t>
            </a:r>
            <a:r>
              <a:rPr lang="pt-BR" sz="2600" dirty="0" err="1">
                <a:latin typeface="Arial" panose="020B0604020202020204" pitchFamily="34" charset="0"/>
              </a:rPr>
              <a:t>outline</a:t>
            </a:r>
            <a:r>
              <a:rPr lang="pt-BR" sz="2600" dirty="0">
                <a:latin typeface="Arial" panose="020B0604020202020204" pitchFamily="34" charset="0"/>
              </a:rPr>
              <a:t> </a:t>
            </a:r>
            <a:r>
              <a:rPr lang="pt-BR" sz="2600" dirty="0" err="1">
                <a:latin typeface="Arial" panose="020B0604020202020204" pitchFamily="34" charset="0"/>
              </a:rPr>
              <a:t>after</a:t>
            </a:r>
            <a:r>
              <a:rPr lang="pt-BR" sz="2600" dirty="0">
                <a:latin typeface="Arial" panose="020B0604020202020204" pitchFamily="34" charset="0"/>
              </a:rPr>
              <a:t> </a:t>
            </a:r>
            <a:r>
              <a:rPr lang="pt-BR" sz="2600" dirty="0" err="1">
                <a:latin typeface="Arial" panose="020B0604020202020204" pitchFamily="34" charset="0"/>
              </a:rPr>
              <a:t>writing</a:t>
            </a:r>
            <a:r>
              <a:rPr lang="pt-BR" sz="2600" dirty="0">
                <a:latin typeface="Arial" panose="020B0604020202020204" pitchFamily="34" charset="0"/>
              </a:rPr>
              <a:t>;</a:t>
            </a:r>
          </a:p>
          <a:p>
            <a:pPr marL="457200" indent="-457200" algn="just" fontAlgn="base">
              <a:buFontTx/>
              <a:buChar char="-"/>
            </a:pPr>
            <a:r>
              <a:rPr lang="pt-BR" sz="2600" dirty="0">
                <a:latin typeface="Arial" panose="020B0604020202020204" pitchFamily="34" charset="0"/>
              </a:rPr>
              <a:t>make </a:t>
            </a:r>
            <a:r>
              <a:rPr lang="pt-BR" sz="2600" dirty="0" err="1">
                <a:latin typeface="Arial" panose="020B0604020202020204" pitchFamily="34" charset="0"/>
              </a:rPr>
              <a:t>sure</a:t>
            </a:r>
            <a:r>
              <a:rPr lang="pt-BR" sz="2600" dirty="0">
                <a:latin typeface="Arial" panose="020B0604020202020204" pitchFamily="34" charset="0"/>
              </a:rPr>
              <a:t> </a:t>
            </a:r>
            <a:r>
              <a:rPr lang="pt-BR" sz="2600" dirty="0" err="1">
                <a:latin typeface="Arial" panose="020B0604020202020204" pitchFamily="34" charset="0"/>
              </a:rPr>
              <a:t>you</a:t>
            </a:r>
            <a:r>
              <a:rPr lang="pt-BR" sz="2600" dirty="0">
                <a:latin typeface="Arial" panose="020B0604020202020204" pitchFamily="34" charset="0"/>
              </a:rPr>
              <a:t> </a:t>
            </a:r>
            <a:r>
              <a:rPr lang="pt-BR" sz="2600" dirty="0" err="1">
                <a:latin typeface="Arial" panose="020B0604020202020204" pitchFamily="34" charset="0"/>
              </a:rPr>
              <a:t>have</a:t>
            </a:r>
            <a:r>
              <a:rPr lang="pt-BR" sz="2600" dirty="0">
                <a:latin typeface="Arial" panose="020B0604020202020204" pitchFamily="34" charset="0"/>
              </a:rPr>
              <a:t> a </a:t>
            </a:r>
            <a:r>
              <a:rPr lang="pt-BR" sz="2600" dirty="0" err="1">
                <a:latin typeface="Arial" panose="020B0604020202020204" pitchFamily="34" charset="0"/>
              </a:rPr>
              <a:t>clear</a:t>
            </a:r>
            <a:r>
              <a:rPr lang="pt-BR" sz="2600" dirty="0">
                <a:latin typeface="Arial" panose="020B0604020202020204" pitchFamily="34" charset="0"/>
              </a:rPr>
              <a:t> </a:t>
            </a:r>
            <a:r>
              <a:rPr lang="pt-BR" sz="2600" dirty="0" err="1">
                <a:latin typeface="Arial" panose="020B0604020202020204" pitchFamily="34" charset="0"/>
              </a:rPr>
              <a:t>thesis</a:t>
            </a:r>
            <a:r>
              <a:rPr lang="pt-BR" sz="2600" dirty="0">
                <a:latin typeface="Arial" panose="020B0604020202020204" pitchFamily="34" charset="0"/>
              </a:rPr>
              <a:t> </a:t>
            </a:r>
            <a:r>
              <a:rPr lang="pt-BR" sz="2600" dirty="0" err="1">
                <a:latin typeface="Arial" panose="020B0604020202020204" pitchFamily="34" charset="0"/>
              </a:rPr>
              <a:t>statement</a:t>
            </a:r>
            <a:r>
              <a:rPr lang="pt-BR" sz="2600" dirty="0">
                <a:latin typeface="Arial" panose="020B0604020202020204" pitchFamily="34" charset="0"/>
              </a:rPr>
              <a:t>, </a:t>
            </a:r>
            <a:r>
              <a:rPr lang="pt-BR" sz="2600" dirty="0" err="1">
                <a:latin typeface="Arial" panose="020B0604020202020204" pitchFamily="34" charset="0"/>
              </a:rPr>
              <a:t>topic</a:t>
            </a:r>
            <a:r>
              <a:rPr lang="pt-BR" sz="2600" dirty="0">
                <a:latin typeface="Arial" panose="020B0604020202020204" pitchFamily="34" charset="0"/>
              </a:rPr>
              <a:t> </a:t>
            </a:r>
            <a:r>
              <a:rPr lang="pt-BR" sz="2600" dirty="0" err="1">
                <a:latin typeface="Arial" panose="020B0604020202020204" pitchFamily="34" charset="0"/>
              </a:rPr>
              <a:t>sentences</a:t>
            </a:r>
            <a:r>
              <a:rPr lang="pt-BR" sz="2600" dirty="0">
                <a:latin typeface="Arial" panose="020B0604020202020204" pitchFamily="34" charset="0"/>
              </a:rPr>
              <a:t>, </a:t>
            </a:r>
            <a:r>
              <a:rPr lang="pt-BR" sz="2600" dirty="0" err="1">
                <a:latin typeface="Arial" panose="020B0604020202020204" pitchFamily="34" charset="0"/>
              </a:rPr>
              <a:t>summary</a:t>
            </a:r>
            <a:r>
              <a:rPr lang="pt-BR" sz="2600" dirty="0">
                <a:latin typeface="Arial" panose="020B0604020202020204" pitchFamily="34" charset="0"/>
              </a:rPr>
              <a:t>, </a:t>
            </a:r>
            <a:r>
              <a:rPr lang="pt-BR" sz="2600" dirty="0" err="1">
                <a:latin typeface="Arial" panose="020B0604020202020204" pitchFamily="34" charset="0"/>
              </a:rPr>
              <a:t>etc</a:t>
            </a:r>
            <a:r>
              <a:rPr lang="pt-BR" sz="2600" dirty="0">
                <a:latin typeface="Arial" panose="020B0604020202020204" pitchFamily="34" charset="0"/>
              </a:rPr>
              <a:t>;</a:t>
            </a:r>
          </a:p>
          <a:p>
            <a:pPr marL="457200" indent="-457200" algn="just" fontAlgn="base">
              <a:buFontTx/>
              <a:buChar char="-"/>
            </a:pPr>
            <a:r>
              <a:rPr lang="pt-BR" sz="2600" dirty="0" err="1">
                <a:latin typeface="Arial" panose="020B0604020202020204" pitchFamily="34" charset="0"/>
              </a:rPr>
              <a:t>check</a:t>
            </a:r>
            <a:r>
              <a:rPr lang="pt-BR" sz="2600" dirty="0">
                <a:latin typeface="Arial" panose="020B0604020202020204" pitchFamily="34" charset="0"/>
              </a:rPr>
              <a:t> </a:t>
            </a:r>
            <a:r>
              <a:rPr lang="pt-BR" sz="2600" dirty="0" err="1">
                <a:latin typeface="Arial" panose="020B0604020202020204" pitchFamily="34" charset="0"/>
              </a:rPr>
              <a:t>that</a:t>
            </a:r>
            <a:r>
              <a:rPr lang="pt-BR" sz="2600" dirty="0">
                <a:latin typeface="Arial" panose="020B0604020202020204" pitchFamily="34" charset="0"/>
              </a:rPr>
              <a:t> </a:t>
            </a:r>
            <a:r>
              <a:rPr lang="pt-BR" sz="2600" dirty="0" err="1">
                <a:latin typeface="Arial" panose="020B0604020202020204" pitchFamily="34" charset="0"/>
              </a:rPr>
              <a:t>all</a:t>
            </a:r>
            <a:r>
              <a:rPr lang="pt-BR" sz="2600" dirty="0">
                <a:latin typeface="Arial" panose="020B0604020202020204" pitchFamily="34" charset="0"/>
              </a:rPr>
              <a:t> </a:t>
            </a:r>
            <a:r>
              <a:rPr lang="pt-BR" sz="2600" dirty="0" err="1">
                <a:latin typeface="Arial" panose="020B0604020202020204" pitchFamily="34" charset="0"/>
              </a:rPr>
              <a:t>ideas</a:t>
            </a:r>
            <a:r>
              <a:rPr lang="pt-BR" sz="2600" dirty="0">
                <a:latin typeface="Arial" panose="020B0604020202020204" pitchFamily="34" charset="0"/>
              </a:rPr>
              <a:t> in a </a:t>
            </a:r>
            <a:r>
              <a:rPr lang="pt-BR" sz="2600" dirty="0" err="1">
                <a:latin typeface="Arial" panose="020B0604020202020204" pitchFamily="34" charset="0"/>
              </a:rPr>
              <a:t>paragraph</a:t>
            </a:r>
            <a:r>
              <a:rPr lang="pt-BR" sz="2600" dirty="0">
                <a:latin typeface="Arial" panose="020B0604020202020204" pitchFamily="34" charset="0"/>
              </a:rPr>
              <a:t> relate </a:t>
            </a:r>
            <a:r>
              <a:rPr lang="pt-BR" sz="2600" dirty="0" err="1">
                <a:latin typeface="Arial" panose="020B0604020202020204" pitchFamily="34" charset="0"/>
              </a:rPr>
              <a:t>to</a:t>
            </a:r>
            <a:r>
              <a:rPr lang="pt-BR" sz="2600" dirty="0">
                <a:latin typeface="Arial" panose="020B0604020202020204" pitchFamily="34" charset="0"/>
              </a:rPr>
              <a:t> </a:t>
            </a:r>
            <a:r>
              <a:rPr lang="pt-BR" sz="2600" dirty="0" err="1">
                <a:latin typeface="Arial" panose="020B0604020202020204" pitchFamily="34" charset="0"/>
              </a:rPr>
              <a:t>the</a:t>
            </a:r>
            <a:r>
              <a:rPr lang="pt-BR" sz="2600" dirty="0">
                <a:latin typeface="Arial" panose="020B0604020202020204" pitchFamily="34" charset="0"/>
              </a:rPr>
              <a:t> </a:t>
            </a:r>
            <a:r>
              <a:rPr lang="pt-BR" sz="2600" dirty="0" err="1">
                <a:latin typeface="Arial" panose="020B0604020202020204" pitchFamily="34" charset="0"/>
              </a:rPr>
              <a:t>topic</a:t>
            </a:r>
            <a:r>
              <a:rPr lang="pt-BR" sz="2600" dirty="0">
                <a:latin typeface="Arial" panose="020B0604020202020204" pitchFamily="34" charset="0"/>
              </a:rPr>
              <a:t> </a:t>
            </a:r>
            <a:r>
              <a:rPr lang="pt-BR" sz="2600" dirty="0" err="1">
                <a:latin typeface="Arial" panose="020B0604020202020204" pitchFamily="34" charset="0"/>
              </a:rPr>
              <a:t>sentence</a:t>
            </a:r>
            <a:r>
              <a:rPr lang="pt-BR" sz="2600" dirty="0">
                <a:latin typeface="Arial" panose="020B0604020202020204" pitchFamily="34" charset="0"/>
              </a:rPr>
              <a:t>. </a:t>
            </a:r>
          </a:p>
          <a:p>
            <a:pPr marL="457200" indent="-457200" algn="just" fontAlgn="base">
              <a:buFontTx/>
              <a:buChar char="-"/>
            </a:pPr>
            <a:r>
              <a:rPr lang="pt-BR" sz="2600" dirty="0" err="1">
                <a:latin typeface="Arial" panose="020B0604020202020204" pitchFamily="34" charset="0"/>
              </a:rPr>
              <a:t>check</a:t>
            </a:r>
            <a:r>
              <a:rPr lang="pt-BR" sz="2600" dirty="0">
                <a:latin typeface="Arial" panose="020B0604020202020204" pitchFamily="34" charset="0"/>
              </a:rPr>
              <a:t> </a:t>
            </a:r>
            <a:r>
              <a:rPr lang="pt-BR" sz="2600" dirty="0" err="1">
                <a:latin typeface="Arial" panose="020B0604020202020204" pitchFamily="34" charset="0"/>
              </a:rPr>
              <a:t>that</a:t>
            </a:r>
            <a:r>
              <a:rPr lang="pt-BR" sz="2600" dirty="0">
                <a:latin typeface="Arial" panose="020B0604020202020204" pitchFamily="34" charset="0"/>
              </a:rPr>
              <a:t> </a:t>
            </a:r>
            <a:r>
              <a:rPr lang="pt-BR" sz="2600" dirty="0" err="1">
                <a:latin typeface="Arial" panose="020B0604020202020204" pitchFamily="34" charset="0"/>
              </a:rPr>
              <a:t>all</a:t>
            </a:r>
            <a:r>
              <a:rPr lang="pt-BR" sz="2600" dirty="0">
                <a:latin typeface="Arial" panose="020B0604020202020204" pitchFamily="34" charset="0"/>
              </a:rPr>
              <a:t> </a:t>
            </a:r>
            <a:r>
              <a:rPr lang="pt-BR" sz="2600" dirty="0" err="1">
                <a:latin typeface="Arial" panose="020B0604020202020204" pitchFamily="34" charset="0"/>
              </a:rPr>
              <a:t>topic</a:t>
            </a:r>
            <a:r>
              <a:rPr lang="pt-BR" sz="2600" dirty="0">
                <a:latin typeface="Arial" panose="020B0604020202020204" pitchFamily="34" charset="0"/>
              </a:rPr>
              <a:t> </a:t>
            </a:r>
            <a:r>
              <a:rPr lang="pt-BR" sz="2600" dirty="0" err="1">
                <a:latin typeface="Arial" panose="020B0604020202020204" pitchFamily="34" charset="0"/>
              </a:rPr>
              <a:t>sentences</a:t>
            </a:r>
            <a:r>
              <a:rPr lang="pt-BR" sz="2600" dirty="0">
                <a:latin typeface="Arial" panose="020B0604020202020204" pitchFamily="34" charset="0"/>
              </a:rPr>
              <a:t> relate </a:t>
            </a:r>
            <a:r>
              <a:rPr lang="pt-BR" sz="2600" dirty="0" err="1">
                <a:latin typeface="Arial" panose="020B0604020202020204" pitchFamily="34" charset="0"/>
              </a:rPr>
              <a:t>to</a:t>
            </a:r>
            <a:r>
              <a:rPr lang="pt-BR" sz="2600" dirty="0">
                <a:latin typeface="Arial" panose="020B0604020202020204" pitchFamily="34" charset="0"/>
              </a:rPr>
              <a:t> </a:t>
            </a:r>
            <a:r>
              <a:rPr lang="pt-BR" sz="2600" dirty="0" err="1">
                <a:latin typeface="Arial" panose="020B0604020202020204" pitchFamily="34" charset="0"/>
              </a:rPr>
              <a:t>the</a:t>
            </a:r>
            <a:r>
              <a:rPr lang="pt-BR" sz="2600" dirty="0">
                <a:latin typeface="Arial" panose="020B0604020202020204" pitchFamily="34" charset="0"/>
              </a:rPr>
              <a:t> </a:t>
            </a:r>
            <a:r>
              <a:rPr lang="pt-BR" sz="2600" dirty="0" err="1">
                <a:latin typeface="Arial" panose="020B0604020202020204" pitchFamily="34" charset="0"/>
              </a:rPr>
              <a:t>thesis</a:t>
            </a:r>
            <a:r>
              <a:rPr lang="pt-BR" sz="2600" dirty="0">
                <a:latin typeface="Arial" panose="020B0604020202020204" pitchFamily="34" charset="0"/>
              </a:rPr>
              <a:t> </a:t>
            </a:r>
            <a:r>
              <a:rPr lang="pt-BR" sz="2600" dirty="0" err="1">
                <a:latin typeface="Arial" panose="020B0604020202020204" pitchFamily="34" charset="0"/>
              </a:rPr>
              <a:t>statement</a:t>
            </a:r>
            <a:r>
              <a:rPr lang="pt-BR" sz="2600" dirty="0">
                <a:latin typeface="Arial" panose="020B0604020202020204" pitchFamily="34" charset="0"/>
              </a:rPr>
              <a:t>.</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12" name="CaixaDeTexto 11">
            <a:extLst>
              <a:ext uri="{FF2B5EF4-FFF2-40B4-BE49-F238E27FC236}">
                <a16:creationId xmlns:a16="http://schemas.microsoft.com/office/drawing/2014/main" id="{F5BCE5AC-3777-44B5-8F18-5931BAF6EE59}"/>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3" name="Retângulo 12">
            <a:extLst>
              <a:ext uri="{FF2B5EF4-FFF2-40B4-BE49-F238E27FC236}">
                <a16:creationId xmlns:a16="http://schemas.microsoft.com/office/drawing/2014/main" id="{A07E00B8-E11D-4887-975F-BF1F7545C90A}"/>
              </a:ext>
            </a:extLst>
          </p:cNvPr>
          <p:cNvSpPr/>
          <p:nvPr/>
        </p:nvSpPr>
        <p:spPr>
          <a:xfrm>
            <a:off x="3419872" y="378076"/>
            <a:ext cx="3672408" cy="1015663"/>
          </a:xfrm>
          <a:prstGeom prst="rect">
            <a:avLst/>
          </a:prstGeom>
        </p:spPr>
        <p:txBody>
          <a:bodyPr wrap="square">
            <a:spAutoFit/>
          </a:bodyPr>
          <a:lstStyle/>
          <a:p>
            <a:pPr algn="ctr"/>
            <a:r>
              <a:rPr lang="pt-BR" sz="6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Coherence</a:t>
            </a:r>
            <a:endParaRPr lang="pt-BR" sz="6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4" name="Gráfico 13" descr="Notação musical com preenchimento sólido">
            <a:extLst>
              <a:ext uri="{FF2B5EF4-FFF2-40B4-BE49-F238E27FC236}">
                <a16:creationId xmlns:a16="http://schemas.microsoft.com/office/drawing/2014/main" id="{89629BAC-730A-4615-838B-66BD2D033F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2088" y="227477"/>
            <a:ext cx="1338741" cy="1338741"/>
          </a:xfrm>
          <a:prstGeom prst="rect">
            <a:avLst/>
          </a:prstGeom>
        </p:spPr>
      </p:pic>
      <p:pic>
        <p:nvPicPr>
          <p:cNvPr id="15" name="Gráfico 14" descr="Notação musical estrutura de tópicos">
            <a:extLst>
              <a:ext uri="{FF2B5EF4-FFF2-40B4-BE49-F238E27FC236}">
                <a16:creationId xmlns:a16="http://schemas.microsoft.com/office/drawing/2014/main" id="{42191DF7-1C7B-4E7C-98E4-3CB082F5E6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4346" y="212771"/>
            <a:ext cx="1368152" cy="1368152"/>
          </a:xfrm>
          <a:prstGeom prst="rect">
            <a:avLst/>
          </a:prstGeom>
        </p:spPr>
      </p:pic>
    </p:spTree>
    <p:extLst>
      <p:ext uri="{BB962C8B-B14F-4D97-AF65-F5344CB8AC3E}">
        <p14:creationId xmlns:p14="http://schemas.microsoft.com/office/powerpoint/2010/main" val="463325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00365" y="1751183"/>
            <a:ext cx="7472035" cy="3108543"/>
          </a:xfrm>
          <a:prstGeom prst="rect">
            <a:avLst/>
          </a:prstGeom>
        </p:spPr>
        <p:txBody>
          <a:bodyPr wrap="square">
            <a:spAutoFit/>
          </a:bodyPr>
          <a:lstStyle/>
          <a:p>
            <a:pPr algn="just" fontAlgn="base"/>
            <a:r>
              <a:rPr lang="pt-BR" sz="2800" dirty="0" err="1">
                <a:latin typeface="Arial" panose="020B0604020202020204" pitchFamily="34" charset="0"/>
              </a:rPr>
              <a:t>How</a:t>
            </a:r>
            <a:r>
              <a:rPr lang="pt-BR" sz="2800" dirty="0">
                <a:latin typeface="Arial" panose="020B0604020202020204" pitchFamily="34" charset="0"/>
              </a:rPr>
              <a:t> </a:t>
            </a:r>
            <a:r>
              <a:rPr lang="pt-BR" sz="2800" dirty="0" err="1">
                <a:latin typeface="Arial" panose="020B0604020202020204" pitchFamily="34" charset="0"/>
              </a:rPr>
              <a:t>to</a:t>
            </a:r>
            <a:r>
              <a:rPr lang="pt-BR" sz="2800" dirty="0">
                <a:latin typeface="Arial" panose="020B0604020202020204" pitchFamily="34" charset="0"/>
              </a:rPr>
              <a:t> improve </a:t>
            </a:r>
            <a:r>
              <a:rPr lang="pt-BR" sz="2800" dirty="0" err="1">
                <a:latin typeface="Arial" panose="020B0604020202020204" pitchFamily="34" charset="0"/>
              </a:rPr>
              <a:t>coherence</a:t>
            </a:r>
            <a:r>
              <a:rPr lang="pt-BR" sz="2800" dirty="0">
                <a:latin typeface="Arial" panose="020B0604020202020204" pitchFamily="34" charset="0"/>
              </a:rPr>
              <a:t>?</a:t>
            </a:r>
          </a:p>
          <a:p>
            <a:pPr marL="457200" indent="-457200" algn="just" fontAlgn="base">
              <a:buFontTx/>
              <a:buChar char="-"/>
            </a:pPr>
            <a:r>
              <a:rPr lang="pt-BR" sz="2800" b="1" dirty="0">
                <a:effectLst>
                  <a:outerShdw blurRad="38100" dist="38100" dir="2700000" algn="tl">
                    <a:srgbClr val="000000">
                      <a:alpha val="43137"/>
                    </a:srgbClr>
                  </a:outerShdw>
                </a:effectLst>
                <a:highlight>
                  <a:srgbClr val="FFFF00"/>
                </a:highlight>
                <a:latin typeface="Arial" panose="020B0604020202020204" pitchFamily="34" charset="0"/>
              </a:rPr>
              <a:t>make </a:t>
            </a:r>
            <a:r>
              <a:rPr lang="pt-BR" sz="2800" b="1" dirty="0" err="1">
                <a:effectLst>
                  <a:outerShdw blurRad="38100" dist="38100" dir="2700000" algn="tl">
                    <a:srgbClr val="000000">
                      <a:alpha val="43137"/>
                    </a:srgbClr>
                  </a:outerShdw>
                </a:effectLst>
                <a:highlight>
                  <a:srgbClr val="FFFF00"/>
                </a:highlight>
                <a:latin typeface="Arial" panose="020B0604020202020204" pitchFamily="34" charset="0"/>
              </a:rPr>
              <a:t>sure</a:t>
            </a:r>
            <a:r>
              <a:rPr lang="pt-BR" sz="2800" b="1" dirty="0">
                <a:effectLst>
                  <a:outerShdw blurRad="38100" dist="38100" dir="2700000" algn="tl">
                    <a:srgbClr val="000000">
                      <a:alpha val="43137"/>
                    </a:srgbClr>
                  </a:outerShdw>
                </a:effectLst>
                <a:highlight>
                  <a:srgbClr val="FFFF00"/>
                </a:highlight>
                <a:latin typeface="Arial" panose="020B0604020202020204" pitchFamily="34" charset="0"/>
              </a:rPr>
              <a:t> </a:t>
            </a:r>
            <a:r>
              <a:rPr lang="pt-BR" sz="2800" b="1" dirty="0" err="1">
                <a:effectLst>
                  <a:outerShdw blurRad="38100" dist="38100" dir="2700000" algn="tl">
                    <a:srgbClr val="000000">
                      <a:alpha val="43137"/>
                    </a:srgbClr>
                  </a:outerShdw>
                </a:effectLst>
                <a:highlight>
                  <a:srgbClr val="FFFF00"/>
                </a:highlight>
                <a:latin typeface="Arial" panose="020B0604020202020204" pitchFamily="34" charset="0"/>
              </a:rPr>
              <a:t>ideas</a:t>
            </a:r>
            <a:r>
              <a:rPr lang="pt-BR" sz="2800" b="1" dirty="0">
                <a:effectLst>
                  <a:outerShdw blurRad="38100" dist="38100" dir="2700000" algn="tl">
                    <a:srgbClr val="000000">
                      <a:alpha val="43137"/>
                    </a:srgbClr>
                  </a:outerShdw>
                </a:effectLst>
                <a:highlight>
                  <a:srgbClr val="FFFF00"/>
                </a:highlight>
                <a:latin typeface="Arial" panose="020B0604020202020204" pitchFamily="34" charset="0"/>
              </a:rPr>
              <a:t> </a:t>
            </a:r>
            <a:r>
              <a:rPr lang="pt-BR" sz="2800" b="1" dirty="0" err="1">
                <a:effectLst>
                  <a:outerShdw blurRad="38100" dist="38100" dir="2700000" algn="tl">
                    <a:srgbClr val="000000">
                      <a:alpha val="43137"/>
                    </a:srgbClr>
                  </a:outerShdw>
                </a:effectLst>
                <a:highlight>
                  <a:srgbClr val="FFFF00"/>
                </a:highlight>
                <a:latin typeface="Arial" panose="020B0604020202020204" pitchFamily="34" charset="0"/>
              </a:rPr>
              <a:t>can</a:t>
            </a:r>
            <a:r>
              <a:rPr lang="pt-BR" sz="2800" b="1" dirty="0">
                <a:effectLst>
                  <a:outerShdw blurRad="38100" dist="38100" dir="2700000" algn="tl">
                    <a:srgbClr val="000000">
                      <a:alpha val="43137"/>
                    </a:srgbClr>
                  </a:outerShdw>
                </a:effectLst>
                <a:highlight>
                  <a:srgbClr val="FFFF00"/>
                </a:highlight>
                <a:latin typeface="Arial" panose="020B0604020202020204" pitchFamily="34" charset="0"/>
              </a:rPr>
              <a:t> </a:t>
            </a:r>
            <a:r>
              <a:rPr lang="pt-BR" sz="2800" b="1" dirty="0" err="1">
                <a:effectLst>
                  <a:outerShdw blurRad="38100" dist="38100" dir="2700000" algn="tl">
                    <a:srgbClr val="000000">
                      <a:alpha val="43137"/>
                    </a:srgbClr>
                  </a:outerShdw>
                </a:effectLst>
                <a:highlight>
                  <a:srgbClr val="FFFF00"/>
                </a:highlight>
                <a:latin typeface="Arial" panose="020B0604020202020204" pitchFamily="34" charset="0"/>
              </a:rPr>
              <a:t>be</a:t>
            </a:r>
            <a:r>
              <a:rPr lang="pt-BR" sz="2800" b="1" dirty="0">
                <a:effectLst>
                  <a:outerShdw blurRad="38100" dist="38100" dir="2700000" algn="tl">
                    <a:srgbClr val="000000">
                      <a:alpha val="43137"/>
                    </a:srgbClr>
                  </a:outerShdw>
                </a:effectLst>
                <a:highlight>
                  <a:srgbClr val="FFFF00"/>
                </a:highlight>
                <a:latin typeface="Arial" panose="020B0604020202020204" pitchFamily="34" charset="0"/>
              </a:rPr>
              <a:t> </a:t>
            </a:r>
            <a:r>
              <a:rPr lang="pt-BR" sz="2800" b="1" dirty="0" err="1">
                <a:effectLst>
                  <a:outerShdw blurRad="38100" dist="38100" dir="2700000" algn="tl">
                    <a:srgbClr val="000000">
                      <a:alpha val="43137"/>
                    </a:srgbClr>
                  </a:outerShdw>
                </a:effectLst>
                <a:highlight>
                  <a:srgbClr val="FFFF00"/>
                </a:highlight>
                <a:latin typeface="Arial" panose="020B0604020202020204" pitchFamily="34" charset="0"/>
              </a:rPr>
              <a:t>understood</a:t>
            </a:r>
            <a:r>
              <a:rPr lang="pt-BR" sz="2800" b="1" dirty="0">
                <a:effectLst>
                  <a:outerShdw blurRad="38100" dist="38100" dir="2700000" algn="tl">
                    <a:srgbClr val="000000">
                      <a:alpha val="43137"/>
                    </a:srgbClr>
                  </a:outerShdw>
                </a:effectLst>
                <a:highlight>
                  <a:srgbClr val="FFFF00"/>
                </a:highlight>
                <a:latin typeface="Arial" panose="020B0604020202020204" pitchFamily="34" charset="0"/>
              </a:rPr>
              <a:t> </a:t>
            </a:r>
            <a:r>
              <a:rPr lang="pt-BR" sz="2800" b="1" dirty="0" err="1">
                <a:effectLst>
                  <a:outerShdw blurRad="38100" dist="38100" dir="2700000" algn="tl">
                    <a:srgbClr val="000000">
                      <a:alpha val="43137"/>
                    </a:srgbClr>
                  </a:outerShdw>
                </a:effectLst>
                <a:highlight>
                  <a:srgbClr val="FFFF00"/>
                </a:highlight>
                <a:latin typeface="Arial" panose="020B0604020202020204" pitchFamily="34" charset="0"/>
              </a:rPr>
              <a:t>by</a:t>
            </a:r>
            <a:r>
              <a:rPr lang="pt-BR" sz="2800" b="1" dirty="0">
                <a:effectLst>
                  <a:outerShdw blurRad="38100" dist="38100" dir="2700000" algn="tl">
                    <a:srgbClr val="000000">
                      <a:alpha val="43137"/>
                    </a:srgbClr>
                  </a:outerShdw>
                </a:effectLst>
                <a:highlight>
                  <a:srgbClr val="FFFF00"/>
                </a:highlight>
                <a:latin typeface="Arial" panose="020B0604020202020204" pitchFamily="34" charset="0"/>
              </a:rPr>
              <a:t> </a:t>
            </a:r>
            <a:r>
              <a:rPr lang="pt-BR" sz="2800" b="1" dirty="0" err="1">
                <a:effectLst>
                  <a:outerShdw blurRad="38100" dist="38100" dir="2700000" algn="tl">
                    <a:srgbClr val="000000">
                      <a:alpha val="43137"/>
                    </a:srgbClr>
                  </a:outerShdw>
                </a:effectLst>
                <a:highlight>
                  <a:srgbClr val="FFFF00"/>
                </a:highlight>
                <a:latin typeface="Arial" panose="020B0604020202020204" pitchFamily="34" charset="0"/>
              </a:rPr>
              <a:t>the</a:t>
            </a:r>
            <a:r>
              <a:rPr lang="pt-BR" sz="2800" b="1" dirty="0">
                <a:effectLst>
                  <a:outerShdw blurRad="38100" dist="38100" dir="2700000" algn="tl">
                    <a:srgbClr val="000000">
                      <a:alpha val="43137"/>
                    </a:srgbClr>
                  </a:outerShdw>
                </a:effectLst>
                <a:highlight>
                  <a:srgbClr val="FFFF00"/>
                </a:highlight>
                <a:latin typeface="Arial" panose="020B0604020202020204" pitchFamily="34" charset="0"/>
              </a:rPr>
              <a:t> </a:t>
            </a:r>
            <a:r>
              <a:rPr lang="pt-BR" sz="2800" b="1" dirty="0" err="1">
                <a:effectLst>
                  <a:outerShdw blurRad="38100" dist="38100" dir="2700000" algn="tl">
                    <a:srgbClr val="000000">
                      <a:alpha val="43137"/>
                    </a:srgbClr>
                  </a:outerShdw>
                </a:effectLst>
                <a:highlight>
                  <a:srgbClr val="FFFF00"/>
                </a:highlight>
                <a:latin typeface="Arial" panose="020B0604020202020204" pitchFamily="34" charset="0"/>
              </a:rPr>
              <a:t>reader</a:t>
            </a:r>
            <a:r>
              <a:rPr lang="pt-BR" sz="2800" b="1" dirty="0">
                <a:effectLst>
                  <a:outerShdw blurRad="38100" dist="38100" dir="2700000" algn="tl">
                    <a:srgbClr val="000000">
                      <a:alpha val="43137"/>
                    </a:srgbClr>
                  </a:outerShdw>
                </a:effectLst>
                <a:highlight>
                  <a:srgbClr val="FFFF00"/>
                </a:highlight>
                <a:latin typeface="Arial" panose="020B0604020202020204" pitchFamily="34" charset="0"/>
              </a:rPr>
              <a:t>.</a:t>
            </a:r>
          </a:p>
          <a:p>
            <a:pPr marL="457200" indent="-457200" algn="just" fontAlgn="base">
              <a:buFontTx/>
              <a:buChar char="-"/>
            </a:pPr>
            <a:r>
              <a:rPr lang="pt-BR" sz="2800" dirty="0" err="1">
                <a:latin typeface="Arial" panose="020B0604020202020204" pitchFamily="34" charset="0"/>
              </a:rPr>
              <a:t>consider</a:t>
            </a:r>
            <a:r>
              <a:rPr lang="pt-BR" sz="2800" dirty="0">
                <a:latin typeface="Arial" panose="020B0604020202020204" pitchFamily="34" charset="0"/>
              </a:rPr>
              <a:t> </a:t>
            </a:r>
            <a:r>
              <a:rPr lang="pt-BR" sz="2800" dirty="0" err="1">
                <a:latin typeface="Arial" panose="020B0604020202020204" pitchFamily="34" charset="0"/>
              </a:rPr>
              <a:t>the</a:t>
            </a:r>
            <a:r>
              <a:rPr lang="pt-BR" sz="2800" dirty="0">
                <a:latin typeface="Arial" panose="020B0604020202020204" pitchFamily="34" charset="0"/>
              </a:rPr>
              <a:t> </a:t>
            </a:r>
            <a:r>
              <a:rPr lang="pt-BR" sz="2800" dirty="0" err="1">
                <a:latin typeface="Arial" panose="020B0604020202020204" pitchFamily="34" charset="0"/>
              </a:rPr>
              <a:t>audience</a:t>
            </a:r>
            <a:r>
              <a:rPr lang="pt-BR" sz="2800" dirty="0">
                <a:latin typeface="Arial" panose="020B0604020202020204" pitchFamily="34" charset="0"/>
              </a:rPr>
              <a:t>;</a:t>
            </a:r>
          </a:p>
          <a:p>
            <a:pPr marL="457200" indent="-457200" algn="just" fontAlgn="base">
              <a:buFontTx/>
              <a:buChar char="-"/>
            </a:pPr>
            <a:r>
              <a:rPr lang="pt-BR" sz="2800" dirty="0" err="1">
                <a:latin typeface="Arial" panose="020B0604020202020204" pitchFamily="34" charset="0"/>
              </a:rPr>
              <a:t>consider</a:t>
            </a:r>
            <a:r>
              <a:rPr lang="pt-BR" sz="2800" dirty="0">
                <a:latin typeface="Arial" panose="020B0604020202020204" pitchFamily="34" charset="0"/>
              </a:rPr>
              <a:t> </a:t>
            </a:r>
            <a:r>
              <a:rPr lang="pt-BR" sz="2800" dirty="0" err="1">
                <a:latin typeface="Arial" panose="020B0604020202020204" pitchFamily="34" charset="0"/>
              </a:rPr>
              <a:t>the</a:t>
            </a:r>
            <a:r>
              <a:rPr lang="pt-BR" sz="2800" dirty="0">
                <a:latin typeface="Arial" panose="020B0604020202020204" pitchFamily="34" charset="0"/>
              </a:rPr>
              <a:t> </a:t>
            </a:r>
            <a:r>
              <a:rPr lang="pt-BR" sz="2800" dirty="0" err="1">
                <a:latin typeface="Arial" panose="020B0604020202020204" pitchFamily="34" charset="0"/>
              </a:rPr>
              <a:t>purpose</a:t>
            </a:r>
            <a:r>
              <a:rPr lang="pt-BR" sz="2800" dirty="0">
                <a:latin typeface="Arial" panose="020B0604020202020204" pitchFamily="34" charset="0"/>
              </a:rPr>
              <a:t>;</a:t>
            </a:r>
          </a:p>
          <a:p>
            <a:pPr marL="457200" indent="-457200" algn="just" fontAlgn="base">
              <a:buFontTx/>
              <a:buChar char="-"/>
            </a:pPr>
            <a:r>
              <a:rPr lang="pt-BR" sz="2800" dirty="0" err="1">
                <a:latin typeface="Arial" panose="020B0604020202020204" pitchFamily="34" charset="0"/>
              </a:rPr>
              <a:t>If</a:t>
            </a:r>
            <a:r>
              <a:rPr lang="pt-BR" sz="2800" dirty="0">
                <a:latin typeface="Arial" panose="020B0604020202020204" pitchFamily="34" charset="0"/>
              </a:rPr>
              <a:t> </a:t>
            </a:r>
            <a:r>
              <a:rPr lang="pt-BR" sz="2800" dirty="0" err="1">
                <a:latin typeface="Arial" panose="020B0604020202020204" pitchFamily="34" charset="0"/>
              </a:rPr>
              <a:t>possible</a:t>
            </a:r>
            <a:r>
              <a:rPr lang="pt-BR" sz="2800" dirty="0">
                <a:latin typeface="Arial" panose="020B0604020202020204" pitchFamily="34" charset="0"/>
              </a:rPr>
              <a:t>, </a:t>
            </a:r>
            <a:r>
              <a:rPr lang="pt-BR" sz="2800" dirty="0" err="1">
                <a:latin typeface="Arial" panose="020B0604020202020204" pitchFamily="34" charset="0"/>
              </a:rPr>
              <a:t>ask</a:t>
            </a:r>
            <a:r>
              <a:rPr lang="pt-BR" sz="2800" dirty="0">
                <a:latin typeface="Arial" panose="020B0604020202020204" pitchFamily="34" charset="0"/>
              </a:rPr>
              <a:t> a </a:t>
            </a:r>
            <a:r>
              <a:rPr lang="pt-BR" sz="2800" dirty="0" err="1">
                <a:latin typeface="Arial" panose="020B0604020202020204" pitchFamily="34" charset="0"/>
              </a:rPr>
              <a:t>peer</a:t>
            </a:r>
            <a:r>
              <a:rPr lang="pt-BR" sz="2800" dirty="0">
                <a:latin typeface="Arial" panose="020B0604020202020204" pitchFamily="34" charset="0"/>
              </a:rPr>
              <a:t> </a:t>
            </a:r>
            <a:r>
              <a:rPr lang="pt-BR" sz="2800" dirty="0" err="1">
                <a:latin typeface="Arial" panose="020B0604020202020204" pitchFamily="34" charset="0"/>
              </a:rPr>
              <a:t>to</a:t>
            </a:r>
            <a:r>
              <a:rPr lang="pt-BR" sz="2800" dirty="0">
                <a:latin typeface="Arial" panose="020B0604020202020204" pitchFamily="34" charset="0"/>
              </a:rPr>
              <a:t> </a:t>
            </a:r>
            <a:r>
              <a:rPr lang="pt-BR" sz="2800" dirty="0" err="1">
                <a:latin typeface="Arial" panose="020B0604020202020204" pitchFamily="34" charset="0"/>
              </a:rPr>
              <a:t>read</a:t>
            </a:r>
            <a:r>
              <a:rPr lang="pt-BR" sz="2800" dirty="0">
                <a:latin typeface="Arial" panose="020B0604020202020204" pitchFamily="34" charset="0"/>
              </a:rPr>
              <a:t> it: does it make </a:t>
            </a:r>
            <a:r>
              <a:rPr lang="pt-BR" sz="2800" dirty="0" err="1">
                <a:latin typeface="Arial" panose="020B0604020202020204" pitchFamily="34" charset="0"/>
              </a:rPr>
              <a:t>sense</a:t>
            </a:r>
            <a:r>
              <a:rPr lang="pt-BR" sz="2800" dirty="0">
                <a:latin typeface="Arial" panose="020B0604020202020204" pitchFamily="34" charset="0"/>
              </a:rPr>
              <a:t> </a:t>
            </a:r>
            <a:r>
              <a:rPr lang="pt-BR" sz="2800" dirty="0" err="1">
                <a:latin typeface="Arial" panose="020B0604020202020204" pitchFamily="34" charset="0"/>
              </a:rPr>
              <a:t>to</a:t>
            </a:r>
            <a:r>
              <a:rPr lang="pt-BR" sz="2800" dirty="0">
                <a:latin typeface="Arial" panose="020B0604020202020204" pitchFamily="34" charset="0"/>
              </a:rPr>
              <a:t> </a:t>
            </a:r>
            <a:r>
              <a:rPr lang="pt-BR" sz="2800" dirty="0" err="1">
                <a:latin typeface="Arial" panose="020B0604020202020204" pitchFamily="34" charset="0"/>
              </a:rPr>
              <a:t>them</a:t>
            </a:r>
            <a:r>
              <a:rPr lang="pt-BR" sz="2800" dirty="0">
                <a:latin typeface="Arial" panose="020B0604020202020204" pitchFamily="34" charset="0"/>
              </a:rPr>
              <a:t>?</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441363D4-C103-4C2D-B48F-3B822E8CB222}"/>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0" name="Retângulo 9">
            <a:extLst>
              <a:ext uri="{FF2B5EF4-FFF2-40B4-BE49-F238E27FC236}">
                <a16:creationId xmlns:a16="http://schemas.microsoft.com/office/drawing/2014/main" id="{9055AF2D-9970-44EF-9FAA-FEE62EA241A6}"/>
              </a:ext>
            </a:extLst>
          </p:cNvPr>
          <p:cNvSpPr/>
          <p:nvPr/>
        </p:nvSpPr>
        <p:spPr>
          <a:xfrm>
            <a:off x="3419872" y="378076"/>
            <a:ext cx="3672408" cy="1015663"/>
          </a:xfrm>
          <a:prstGeom prst="rect">
            <a:avLst/>
          </a:prstGeom>
        </p:spPr>
        <p:txBody>
          <a:bodyPr wrap="square">
            <a:spAutoFit/>
          </a:bodyPr>
          <a:lstStyle/>
          <a:p>
            <a:pPr algn="ctr"/>
            <a:r>
              <a:rPr lang="pt-BR" sz="6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Coherence</a:t>
            </a:r>
            <a:endParaRPr lang="pt-BR" sz="6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2" name="Gráfico 11" descr="Notação musical com preenchimento sólido">
            <a:extLst>
              <a:ext uri="{FF2B5EF4-FFF2-40B4-BE49-F238E27FC236}">
                <a16:creationId xmlns:a16="http://schemas.microsoft.com/office/drawing/2014/main" id="{94AFB082-59DB-4156-8F8C-B3438F11D1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2088" y="227477"/>
            <a:ext cx="1338741" cy="1338741"/>
          </a:xfrm>
          <a:prstGeom prst="rect">
            <a:avLst/>
          </a:prstGeom>
        </p:spPr>
      </p:pic>
      <p:pic>
        <p:nvPicPr>
          <p:cNvPr id="13" name="Gráfico 12" descr="Notação musical estrutura de tópicos">
            <a:extLst>
              <a:ext uri="{FF2B5EF4-FFF2-40B4-BE49-F238E27FC236}">
                <a16:creationId xmlns:a16="http://schemas.microsoft.com/office/drawing/2014/main" id="{F7074123-7730-4DE7-9002-2589BFCB7F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4346" y="212771"/>
            <a:ext cx="1368152" cy="1368152"/>
          </a:xfrm>
          <a:prstGeom prst="rect">
            <a:avLst/>
          </a:prstGeom>
        </p:spPr>
      </p:pic>
    </p:spTree>
    <p:extLst>
      <p:ext uri="{BB962C8B-B14F-4D97-AF65-F5344CB8AC3E}">
        <p14:creationId xmlns:p14="http://schemas.microsoft.com/office/powerpoint/2010/main" val="470586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90777" y="378076"/>
            <a:ext cx="6351911" cy="784830"/>
          </a:xfrm>
          <a:prstGeom prst="rect">
            <a:avLst/>
          </a:prstGeom>
        </p:spPr>
        <p:txBody>
          <a:bodyPr wrap="square">
            <a:spAutoFit/>
          </a:bodyPr>
          <a:lstStyle/>
          <a:p>
            <a:pPr algn="r"/>
            <a:r>
              <a:rPr lang="pt-BR" sz="4500" b="1" dirty="0" err="1">
                <a:solidFill>
                  <a:srgbClr val="FF0000"/>
                </a:solidFill>
                <a:latin typeface="Baskerville Old Face" panose="02020602080505020303" pitchFamily="18" charset="0"/>
                <a:cs typeface="Aharoni" panose="02010803020104030203" pitchFamily="2" charset="-79"/>
              </a:rPr>
              <a:t>Reference</a:t>
            </a:r>
            <a:r>
              <a:rPr lang="pt-BR" sz="4500" b="1" dirty="0">
                <a:solidFill>
                  <a:srgbClr val="FF0000"/>
                </a:solidFill>
                <a:latin typeface="Baskerville Old Face" panose="02020602080505020303" pitchFamily="18" charset="0"/>
                <a:cs typeface="Aharoni" panose="02010803020104030203" pitchFamily="2" charset="-79"/>
              </a:rPr>
              <a:t> </a:t>
            </a:r>
            <a:r>
              <a:rPr lang="pt-BR" sz="4500" b="1" dirty="0" err="1">
                <a:solidFill>
                  <a:srgbClr val="FF0000"/>
                </a:solidFill>
                <a:latin typeface="Baskerville Old Face" panose="02020602080505020303" pitchFamily="18" charset="0"/>
                <a:cs typeface="Aharoni" panose="02010803020104030203" pitchFamily="2" charset="-79"/>
              </a:rPr>
              <a:t>words</a:t>
            </a:r>
            <a:endParaRPr lang="pt-BR" sz="4500" b="1" dirty="0">
              <a:solidFill>
                <a:srgbClr val="FF0000"/>
              </a:solidFill>
              <a:latin typeface="Baskerville Old Face" panose="02020602080505020303" pitchFamily="18" charset="0"/>
              <a:cs typeface="Aharoni" panose="02010803020104030203" pitchFamily="2" charset="-79"/>
            </a:endParaRPr>
          </a:p>
        </p:txBody>
      </p:sp>
      <p:sp>
        <p:nvSpPr>
          <p:cNvPr id="5" name="Retângulo 4"/>
          <p:cNvSpPr/>
          <p:nvPr/>
        </p:nvSpPr>
        <p:spPr>
          <a:xfrm>
            <a:off x="786730" y="1862106"/>
            <a:ext cx="7263936" cy="3323987"/>
          </a:xfrm>
          <a:prstGeom prst="rect">
            <a:avLst/>
          </a:prstGeom>
        </p:spPr>
        <p:txBody>
          <a:bodyPr wrap="square">
            <a:spAutoFit/>
          </a:bodyPr>
          <a:lstStyle/>
          <a:p>
            <a:pPr algn="just" fontAlgn="base"/>
            <a:r>
              <a:rPr lang="pt-BR" sz="3000" dirty="0" err="1">
                <a:latin typeface="Arial" panose="020B0604020202020204" pitchFamily="34" charset="0"/>
              </a:rPr>
              <a:t>What</a:t>
            </a:r>
            <a:r>
              <a:rPr lang="pt-BR" sz="3000" dirty="0">
                <a:latin typeface="Arial" panose="020B0604020202020204" pitchFamily="34" charset="0"/>
              </a:rPr>
              <a:t> are </a:t>
            </a:r>
            <a:r>
              <a:rPr lang="pt-BR" sz="3000" dirty="0" err="1">
                <a:highlight>
                  <a:srgbClr val="FFFF00"/>
                </a:highlight>
                <a:latin typeface="Arial" panose="020B0604020202020204" pitchFamily="34" charset="0"/>
              </a:rPr>
              <a:t>reference</a:t>
            </a:r>
            <a:r>
              <a:rPr lang="pt-BR" sz="3000" dirty="0">
                <a:highlight>
                  <a:srgbClr val="FFFF00"/>
                </a:highlight>
                <a:latin typeface="Arial" panose="020B0604020202020204" pitchFamily="34" charset="0"/>
              </a:rPr>
              <a:t> </a:t>
            </a:r>
            <a:r>
              <a:rPr lang="pt-BR" sz="3000" dirty="0" err="1">
                <a:highlight>
                  <a:srgbClr val="FFFF00"/>
                </a:highlight>
                <a:latin typeface="Arial" panose="020B0604020202020204" pitchFamily="34" charset="0"/>
              </a:rPr>
              <a:t>words</a:t>
            </a:r>
            <a:r>
              <a:rPr lang="pt-BR" sz="3000" dirty="0">
                <a:latin typeface="Arial" panose="020B0604020202020204" pitchFamily="34" charset="0"/>
              </a:rPr>
              <a:t>?</a:t>
            </a:r>
          </a:p>
          <a:p>
            <a:pPr algn="just" fontAlgn="base"/>
            <a:endParaRPr lang="pt-BR" sz="3000" dirty="0">
              <a:latin typeface="Arial" panose="020B0604020202020204" pitchFamily="34" charset="0"/>
            </a:endParaRPr>
          </a:p>
          <a:p>
            <a:pPr marL="457200" indent="-457200" algn="just" fontAlgn="base">
              <a:buFontTx/>
              <a:buChar char="-"/>
            </a:pPr>
            <a:r>
              <a:rPr lang="pt-BR" sz="3000" dirty="0" err="1">
                <a:latin typeface="Arial" panose="020B0604020202020204" pitchFamily="34" charset="0"/>
              </a:rPr>
              <a:t>words</a:t>
            </a:r>
            <a:r>
              <a:rPr lang="pt-BR" sz="3000" dirty="0">
                <a:latin typeface="Arial" panose="020B0604020202020204" pitchFamily="34" charset="0"/>
              </a:rPr>
              <a:t> </a:t>
            </a:r>
            <a:r>
              <a:rPr lang="pt-BR" sz="3000" dirty="0" err="1">
                <a:latin typeface="Arial" panose="020B0604020202020204" pitchFamily="34" charset="0"/>
              </a:rPr>
              <a:t>that</a:t>
            </a:r>
            <a:r>
              <a:rPr lang="pt-BR" sz="3000" dirty="0">
                <a:latin typeface="Arial" panose="020B0604020202020204" pitchFamily="34" charset="0"/>
              </a:rPr>
              <a:t> do </a:t>
            </a:r>
            <a:r>
              <a:rPr lang="pt-BR" sz="3000" dirty="0" err="1">
                <a:latin typeface="Arial" panose="020B0604020202020204" pitchFamily="34" charset="0"/>
              </a:rPr>
              <a:t>not</a:t>
            </a:r>
            <a:r>
              <a:rPr lang="pt-BR" sz="3000" dirty="0">
                <a:latin typeface="Arial" panose="020B0604020202020204" pitchFamily="34" charset="0"/>
              </a:rPr>
              <a:t> make </a:t>
            </a:r>
            <a:r>
              <a:rPr lang="pt-BR" sz="3000" dirty="0" err="1">
                <a:latin typeface="Arial" panose="020B0604020202020204" pitchFamily="34" charset="0"/>
              </a:rPr>
              <a:t>sense</a:t>
            </a:r>
            <a:r>
              <a:rPr lang="pt-BR" sz="3000" dirty="0">
                <a:latin typeface="Arial" panose="020B0604020202020204" pitchFamily="34" charset="0"/>
              </a:rPr>
              <a:t> </a:t>
            </a:r>
            <a:r>
              <a:rPr lang="pt-BR" sz="3000" dirty="0" err="1">
                <a:latin typeface="Arial" panose="020B0604020202020204" pitchFamily="34" charset="0"/>
              </a:rPr>
              <a:t>on</a:t>
            </a:r>
            <a:r>
              <a:rPr lang="pt-BR" sz="3000" dirty="0">
                <a:latin typeface="Arial" panose="020B0604020202020204" pitchFamily="34" charset="0"/>
              </a:rPr>
              <a:t> </a:t>
            </a:r>
            <a:r>
              <a:rPr lang="pt-BR" sz="3000" dirty="0" err="1">
                <a:latin typeface="Arial" panose="020B0604020202020204" pitchFamily="34" charset="0"/>
              </a:rPr>
              <a:t>their</a:t>
            </a:r>
            <a:r>
              <a:rPr lang="pt-BR" sz="3000" dirty="0">
                <a:latin typeface="Arial" panose="020B0604020202020204" pitchFamily="34" charset="0"/>
              </a:rPr>
              <a:t> </a:t>
            </a:r>
            <a:r>
              <a:rPr lang="pt-BR" sz="3000" dirty="0" err="1">
                <a:latin typeface="Arial" panose="020B0604020202020204" pitchFamily="34" charset="0"/>
              </a:rPr>
              <a:t>own</a:t>
            </a:r>
            <a:r>
              <a:rPr lang="pt-BR" sz="3000" dirty="0">
                <a:latin typeface="Arial" panose="020B0604020202020204" pitchFamily="34" charset="0"/>
              </a:rPr>
              <a:t>;</a:t>
            </a:r>
          </a:p>
          <a:p>
            <a:pPr marL="457200" indent="-457200" algn="just" fontAlgn="base">
              <a:buFontTx/>
              <a:buChar char="-"/>
            </a:pPr>
            <a:r>
              <a:rPr lang="pt-BR" sz="3000" dirty="0" err="1">
                <a:latin typeface="Arial" panose="020B0604020202020204" pitchFamily="34" charset="0"/>
              </a:rPr>
              <a:t>refer</a:t>
            </a:r>
            <a:r>
              <a:rPr lang="pt-BR" sz="3000" dirty="0">
                <a:latin typeface="Arial" panose="020B0604020202020204" pitchFamily="34" charset="0"/>
              </a:rPr>
              <a:t> </a:t>
            </a:r>
            <a:r>
              <a:rPr lang="pt-BR" sz="3000" dirty="0" err="1">
                <a:latin typeface="Arial" panose="020B0604020202020204" pitchFamily="34" charset="0"/>
              </a:rPr>
              <a:t>to</a:t>
            </a:r>
            <a:r>
              <a:rPr lang="pt-BR" sz="3000" dirty="0">
                <a:latin typeface="Arial" panose="020B0604020202020204" pitchFamily="34" charset="0"/>
              </a:rPr>
              <a:t> </a:t>
            </a:r>
            <a:r>
              <a:rPr lang="pt-BR" sz="3000" dirty="0" err="1">
                <a:latin typeface="Arial" panose="020B0604020202020204" pitchFamily="34" charset="0"/>
              </a:rPr>
              <a:t>something</a:t>
            </a:r>
            <a:r>
              <a:rPr lang="pt-BR" sz="3000" dirty="0">
                <a:latin typeface="Arial" panose="020B0604020202020204" pitchFamily="34" charset="0"/>
              </a:rPr>
              <a:t> </a:t>
            </a:r>
            <a:r>
              <a:rPr lang="pt-BR" sz="3000" dirty="0" err="1">
                <a:latin typeface="Arial" panose="020B0604020202020204" pitchFamily="34" charset="0"/>
              </a:rPr>
              <a:t>else</a:t>
            </a:r>
            <a:r>
              <a:rPr lang="pt-BR" sz="3000" dirty="0">
                <a:latin typeface="Arial" panose="020B0604020202020204" pitchFamily="34" charset="0"/>
              </a:rPr>
              <a:t> in </a:t>
            </a:r>
            <a:r>
              <a:rPr lang="pt-BR" sz="3000" dirty="0" err="1">
                <a:latin typeface="Arial" panose="020B0604020202020204" pitchFamily="34" charset="0"/>
              </a:rPr>
              <a:t>the</a:t>
            </a:r>
            <a:r>
              <a:rPr lang="pt-BR" sz="3000" dirty="0">
                <a:latin typeface="Arial" panose="020B0604020202020204" pitchFamily="34" charset="0"/>
              </a:rPr>
              <a:t> </a:t>
            </a:r>
            <a:r>
              <a:rPr lang="pt-BR" sz="3000" dirty="0" err="1">
                <a:latin typeface="Arial" panose="020B0604020202020204" pitchFamily="34" charset="0"/>
              </a:rPr>
              <a:t>text</a:t>
            </a:r>
            <a:r>
              <a:rPr lang="pt-BR" sz="3000" dirty="0">
                <a:latin typeface="Arial" panose="020B0604020202020204" pitchFamily="34" charset="0"/>
              </a:rPr>
              <a:t>;</a:t>
            </a:r>
          </a:p>
          <a:p>
            <a:pPr marL="457200" indent="-457200" algn="just" fontAlgn="base">
              <a:buFontTx/>
              <a:buChar char="-"/>
            </a:pPr>
            <a:r>
              <a:rPr lang="pt-BR" sz="3000" dirty="0" err="1">
                <a:solidFill>
                  <a:srgbClr val="FF0000"/>
                </a:solidFill>
                <a:latin typeface="Arial" panose="020B0604020202020204" pitchFamily="34" charset="0"/>
              </a:rPr>
              <a:t>this</a:t>
            </a:r>
            <a:r>
              <a:rPr lang="pt-BR" sz="3000" dirty="0">
                <a:solidFill>
                  <a:srgbClr val="FF0000"/>
                </a:solidFill>
                <a:latin typeface="Arial" panose="020B0604020202020204" pitchFamily="34" charset="0"/>
              </a:rPr>
              <a:t>/ </a:t>
            </a:r>
            <a:r>
              <a:rPr lang="pt-BR" sz="3000" dirty="0" err="1">
                <a:solidFill>
                  <a:srgbClr val="FF0000"/>
                </a:solidFill>
                <a:latin typeface="Arial" panose="020B0604020202020204" pitchFamily="34" charset="0"/>
              </a:rPr>
              <a:t>that</a:t>
            </a:r>
            <a:r>
              <a:rPr lang="pt-BR" sz="3000" dirty="0">
                <a:solidFill>
                  <a:srgbClr val="FF0000"/>
                </a:solidFill>
                <a:latin typeface="Arial" panose="020B0604020202020204" pitchFamily="34" charset="0"/>
              </a:rPr>
              <a:t>/ </a:t>
            </a:r>
            <a:r>
              <a:rPr lang="pt-BR" sz="3000" dirty="0" err="1">
                <a:solidFill>
                  <a:srgbClr val="FF0000"/>
                </a:solidFill>
                <a:latin typeface="Arial" panose="020B0604020202020204" pitchFamily="34" charset="0"/>
              </a:rPr>
              <a:t>these</a:t>
            </a:r>
            <a:r>
              <a:rPr lang="pt-BR" sz="3000" dirty="0">
                <a:solidFill>
                  <a:srgbClr val="FF0000"/>
                </a:solidFill>
                <a:latin typeface="Arial" panose="020B0604020202020204" pitchFamily="34" charset="0"/>
              </a:rPr>
              <a:t>/ </a:t>
            </a:r>
            <a:r>
              <a:rPr lang="pt-BR" sz="3000" dirty="0" err="1">
                <a:solidFill>
                  <a:srgbClr val="FF0000"/>
                </a:solidFill>
                <a:latin typeface="Arial" panose="020B0604020202020204" pitchFamily="34" charset="0"/>
              </a:rPr>
              <a:t>those</a:t>
            </a:r>
            <a:r>
              <a:rPr lang="pt-BR" sz="3000" dirty="0">
                <a:solidFill>
                  <a:srgbClr val="FF0000"/>
                </a:solidFill>
                <a:latin typeface="Arial" panose="020B0604020202020204" pitchFamily="34" charset="0"/>
              </a:rPr>
              <a:t>;</a:t>
            </a:r>
          </a:p>
          <a:p>
            <a:pPr marL="457200" indent="-457200" algn="just" fontAlgn="base">
              <a:buFontTx/>
              <a:buChar char="-"/>
            </a:pPr>
            <a:r>
              <a:rPr lang="pt-BR" sz="3000" dirty="0">
                <a:solidFill>
                  <a:srgbClr val="FF0000"/>
                </a:solidFill>
                <a:latin typeface="Arial" panose="020B0604020202020204" pitchFamily="34" charset="0"/>
              </a:rPr>
              <a:t>it/ </a:t>
            </a:r>
            <a:r>
              <a:rPr lang="pt-BR" sz="3000" dirty="0" err="1">
                <a:solidFill>
                  <a:srgbClr val="FF0000"/>
                </a:solidFill>
                <a:latin typeface="Arial" panose="020B0604020202020204" pitchFamily="34" charset="0"/>
              </a:rPr>
              <a:t>they</a:t>
            </a:r>
            <a:r>
              <a:rPr lang="pt-BR" sz="3000" dirty="0">
                <a:solidFill>
                  <a:srgbClr val="FF0000"/>
                </a:solidFill>
                <a:latin typeface="Arial" panose="020B0604020202020204" pitchFamily="34" charset="0"/>
              </a:rPr>
              <a:t>/ </a:t>
            </a:r>
            <a:r>
              <a:rPr lang="pt-BR" sz="3000" dirty="0" err="1">
                <a:solidFill>
                  <a:srgbClr val="FF0000"/>
                </a:solidFill>
                <a:latin typeface="Arial" panose="020B0604020202020204" pitchFamily="34" charset="0"/>
              </a:rPr>
              <a:t>them</a:t>
            </a:r>
            <a:r>
              <a:rPr lang="pt-BR" sz="3000" dirty="0">
                <a:solidFill>
                  <a:srgbClr val="FF0000"/>
                </a:solidFill>
                <a:latin typeface="Arial" panose="020B0604020202020204" pitchFamily="34" charset="0"/>
              </a:rPr>
              <a:t>/ </a:t>
            </a:r>
            <a:r>
              <a:rPr lang="pt-BR" sz="3000" dirty="0" err="1">
                <a:solidFill>
                  <a:srgbClr val="FF0000"/>
                </a:solidFill>
                <a:latin typeface="Arial" panose="020B0604020202020204" pitchFamily="34" charset="0"/>
              </a:rPr>
              <a:t>he</a:t>
            </a:r>
            <a:r>
              <a:rPr lang="pt-BR" sz="3000" dirty="0">
                <a:solidFill>
                  <a:srgbClr val="FF0000"/>
                </a:solidFill>
                <a:latin typeface="Arial" panose="020B0604020202020204" pitchFamily="34" charset="0"/>
              </a:rPr>
              <a:t>/ </a:t>
            </a:r>
            <a:r>
              <a:rPr lang="pt-BR" sz="3000" dirty="0" err="1">
                <a:solidFill>
                  <a:srgbClr val="FF0000"/>
                </a:solidFill>
                <a:latin typeface="Arial" panose="020B0604020202020204" pitchFamily="34" charset="0"/>
              </a:rPr>
              <a:t>she</a:t>
            </a:r>
            <a:r>
              <a:rPr lang="pt-BR" sz="3000" dirty="0">
                <a:solidFill>
                  <a:srgbClr val="FF0000"/>
                </a:solidFill>
                <a:latin typeface="Arial" panose="020B0604020202020204" pitchFamily="34" charset="0"/>
              </a:rPr>
              <a:t>/ </a:t>
            </a:r>
            <a:r>
              <a:rPr lang="pt-BR" sz="3000" dirty="0" err="1">
                <a:solidFill>
                  <a:srgbClr val="FF0000"/>
                </a:solidFill>
                <a:latin typeface="Arial" panose="020B0604020202020204" pitchFamily="34" charset="0"/>
              </a:rPr>
              <a:t>which</a:t>
            </a:r>
            <a:r>
              <a:rPr lang="pt-BR" sz="3000" dirty="0">
                <a:solidFill>
                  <a:srgbClr val="FF0000"/>
                </a:solidFill>
                <a:latin typeface="Arial" panose="020B0604020202020204" pitchFamily="34" charset="0"/>
              </a:rPr>
              <a:t>.</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3D3D4140-3D90-49D9-860A-DAF6AD65893D}"/>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9" name="Retângulo 8">
            <a:extLst>
              <a:ext uri="{FF2B5EF4-FFF2-40B4-BE49-F238E27FC236}">
                <a16:creationId xmlns:a16="http://schemas.microsoft.com/office/drawing/2014/main" id="{A6894D11-815F-4B97-ADC1-94D9CF36D366}"/>
              </a:ext>
            </a:extLst>
          </p:cNvPr>
          <p:cNvSpPr/>
          <p:nvPr/>
        </p:nvSpPr>
        <p:spPr>
          <a:xfrm>
            <a:off x="683568" y="194321"/>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0" name="Gráfico 9" descr="Besouro com preenchimento sólido">
            <a:extLst>
              <a:ext uri="{FF2B5EF4-FFF2-40B4-BE49-F238E27FC236}">
                <a16:creationId xmlns:a16="http://schemas.microsoft.com/office/drawing/2014/main" id="{C6176025-2235-4F8A-8C6D-B67C1F84D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9056" y="313156"/>
            <a:ext cx="589051" cy="589051"/>
          </a:xfrm>
          <a:prstGeom prst="rect">
            <a:avLst/>
          </a:prstGeom>
        </p:spPr>
      </p:pic>
      <p:pic>
        <p:nvPicPr>
          <p:cNvPr id="11" name="Gráfico 10" descr="Besouro estrutura de tópicos">
            <a:extLst>
              <a:ext uri="{FF2B5EF4-FFF2-40B4-BE49-F238E27FC236}">
                <a16:creationId xmlns:a16="http://schemas.microsoft.com/office/drawing/2014/main" id="{D1CDF69A-972F-442B-B0ED-971DF168E0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520" y="319669"/>
            <a:ext cx="589051" cy="589051"/>
          </a:xfrm>
          <a:prstGeom prst="rect">
            <a:avLst/>
          </a:prstGeom>
        </p:spPr>
      </p:pic>
    </p:spTree>
    <p:extLst>
      <p:ext uri="{BB962C8B-B14F-4D97-AF65-F5344CB8AC3E}">
        <p14:creationId xmlns:p14="http://schemas.microsoft.com/office/powerpoint/2010/main" val="1103187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nel-must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3622842"/>
            <a:ext cx="2219307" cy="2981158"/>
          </a:xfrm>
          <a:prstGeom prst="rect">
            <a:avLst/>
          </a:prstGeom>
        </p:spPr>
      </p:pic>
      <p:sp>
        <p:nvSpPr>
          <p:cNvPr id="2" name="Title 1"/>
          <p:cNvSpPr>
            <a:spLocks noGrp="1"/>
          </p:cNvSpPr>
          <p:nvPr>
            <p:ph type="title"/>
          </p:nvPr>
        </p:nvSpPr>
        <p:spPr/>
        <p:txBody>
          <a:bodyPr/>
          <a:lstStyle/>
          <a:p>
            <a:pPr algn="l"/>
            <a:r>
              <a:rPr lang="en-US" b="1" dirty="0">
                <a:solidFill>
                  <a:schemeClr val="accent1"/>
                </a:solidFill>
              </a:rPr>
              <a:t>Personal</a:t>
            </a:r>
            <a:r>
              <a:rPr lang="en-US" b="1" dirty="0"/>
              <a:t> </a:t>
            </a:r>
            <a:r>
              <a:rPr lang="en-US" b="1" dirty="0">
                <a:solidFill>
                  <a:srgbClr val="FF0000"/>
                </a:solidFill>
              </a:rPr>
              <a:t>Pronouns</a:t>
            </a:r>
          </a:p>
        </p:txBody>
      </p:sp>
      <p:sp>
        <p:nvSpPr>
          <p:cNvPr id="3" name="Content Placeholder 2"/>
          <p:cNvSpPr>
            <a:spLocks noGrp="1"/>
          </p:cNvSpPr>
          <p:nvPr>
            <p:ph idx="1"/>
          </p:nvPr>
        </p:nvSpPr>
        <p:spPr>
          <a:xfrm>
            <a:off x="457200" y="1268760"/>
            <a:ext cx="8229600" cy="5003800"/>
          </a:xfrm>
        </p:spPr>
        <p:txBody>
          <a:bodyPr>
            <a:normAutofit/>
          </a:bodyPr>
          <a:lstStyle/>
          <a:p>
            <a:pPr marL="0" indent="0">
              <a:buNone/>
            </a:pPr>
            <a:r>
              <a:rPr lang="en-US" b="1" dirty="0" err="1"/>
              <a:t>Referem</a:t>
            </a:r>
            <a:r>
              <a:rPr lang="en-US" b="1" dirty="0"/>
              <a:t>-se </a:t>
            </a:r>
            <a:r>
              <a:rPr lang="en-US" b="1" dirty="0" err="1"/>
              <a:t>aos</a:t>
            </a:r>
            <a:r>
              <a:rPr lang="en-US" b="1" dirty="0"/>
              <a:t> </a:t>
            </a:r>
            <a:r>
              <a:rPr lang="en-US" b="1" dirty="0" err="1"/>
              <a:t>nomes</a:t>
            </a:r>
            <a:endParaRPr lang="en-US" b="1" dirty="0"/>
          </a:p>
          <a:p>
            <a:pPr marL="0" indent="0">
              <a:buNone/>
            </a:pPr>
            <a:endParaRPr lang="en-US" sz="2000" dirty="0"/>
          </a:p>
          <a:p>
            <a:pPr marL="0" indent="0">
              <a:buNone/>
            </a:pPr>
            <a:r>
              <a:rPr lang="en-US" b="1" dirty="0"/>
              <a:t>The </a:t>
            </a:r>
            <a:r>
              <a:rPr lang="en-US" b="1" dirty="0">
                <a:solidFill>
                  <a:srgbClr val="FF0000"/>
                </a:solidFill>
              </a:rPr>
              <a:t>Personal Pronouns</a:t>
            </a:r>
            <a:r>
              <a:rPr lang="en-US" b="1" dirty="0"/>
              <a:t>:</a:t>
            </a:r>
          </a:p>
          <a:p>
            <a:pPr marL="0" indent="0">
              <a:buNone/>
            </a:pPr>
            <a:r>
              <a:rPr lang="en-US" sz="2800" dirty="0"/>
              <a:t>I, me, us, we, you, he, him, she, her, it, them, they</a:t>
            </a:r>
          </a:p>
          <a:p>
            <a:pPr marL="0" indent="0">
              <a:buNone/>
            </a:pPr>
            <a:endParaRPr lang="en-US" sz="2800" dirty="0"/>
          </a:p>
          <a:p>
            <a:pPr marL="0" indent="0">
              <a:buNone/>
            </a:pPr>
            <a:r>
              <a:rPr lang="en-US" b="1" dirty="0"/>
              <a:t>Example</a:t>
            </a:r>
          </a:p>
          <a:p>
            <a:pPr marL="0" indent="0">
              <a:buNone/>
            </a:pPr>
            <a:endParaRPr lang="en-US" sz="800" b="1" dirty="0"/>
          </a:p>
          <a:p>
            <a:pPr marL="0" indent="0">
              <a:buNone/>
            </a:pPr>
            <a:r>
              <a:rPr lang="en-US" sz="2800" b="1" i="1" dirty="0">
                <a:solidFill>
                  <a:srgbClr val="FF0000"/>
                </a:solidFill>
              </a:rPr>
              <a:t>Colonel Mustard </a:t>
            </a:r>
            <a:r>
              <a:rPr lang="en-US" sz="2800" i="1" dirty="0"/>
              <a:t>was invited to the</a:t>
            </a:r>
            <a:br>
              <a:rPr lang="en-US" sz="2800" i="1" dirty="0"/>
            </a:br>
            <a:r>
              <a:rPr lang="en-US" sz="2800" i="1" dirty="0"/>
              <a:t>party at Mrs. Witherspoon’s mansion,</a:t>
            </a:r>
            <a:br>
              <a:rPr lang="en-US" sz="2800" i="1" dirty="0"/>
            </a:br>
            <a:r>
              <a:rPr lang="en-US" sz="2800" i="1" dirty="0"/>
              <a:t>but </a:t>
            </a:r>
            <a:r>
              <a:rPr lang="en-US" sz="2800" b="1" i="1" dirty="0">
                <a:solidFill>
                  <a:srgbClr val="FF0000"/>
                </a:solidFill>
              </a:rPr>
              <a:t>he</a:t>
            </a:r>
            <a:r>
              <a:rPr lang="en-US" sz="2800" i="1" dirty="0">
                <a:solidFill>
                  <a:schemeClr val="accent1"/>
                </a:solidFill>
              </a:rPr>
              <a:t> </a:t>
            </a:r>
            <a:r>
              <a:rPr lang="en-US" sz="2800" i="1" dirty="0"/>
              <a:t>didn’t want to go alone.</a:t>
            </a:r>
          </a:p>
        </p:txBody>
      </p:sp>
      <p:sp>
        <p:nvSpPr>
          <p:cNvPr id="5" name="Retângulo 4">
            <a:extLst>
              <a:ext uri="{FF2B5EF4-FFF2-40B4-BE49-F238E27FC236}">
                <a16:creationId xmlns:a16="http://schemas.microsoft.com/office/drawing/2014/main" id="{F6B2003F-E5B7-4A91-BFF4-3A9CD279FEA2}"/>
              </a:ext>
            </a:extLst>
          </p:cNvPr>
          <p:cNvSpPr/>
          <p:nvPr/>
        </p:nvSpPr>
        <p:spPr>
          <a:xfrm>
            <a:off x="6287927" y="304252"/>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6" name="Gráfico 5" descr="Besouro com preenchimento sólido">
            <a:extLst>
              <a:ext uri="{FF2B5EF4-FFF2-40B4-BE49-F238E27FC236}">
                <a16:creationId xmlns:a16="http://schemas.microsoft.com/office/drawing/2014/main" id="{BA3BC383-7002-4A37-BF7A-BF5BF12778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3415" y="423087"/>
            <a:ext cx="589051" cy="589051"/>
          </a:xfrm>
          <a:prstGeom prst="rect">
            <a:avLst/>
          </a:prstGeom>
        </p:spPr>
      </p:pic>
      <p:pic>
        <p:nvPicPr>
          <p:cNvPr id="7" name="Gráfico 6" descr="Besouro estrutura de tópicos">
            <a:extLst>
              <a:ext uri="{FF2B5EF4-FFF2-40B4-BE49-F238E27FC236}">
                <a16:creationId xmlns:a16="http://schemas.microsoft.com/office/drawing/2014/main" id="{1E65DC34-EBF5-444D-B641-5730F960C0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5879" y="429600"/>
            <a:ext cx="589051" cy="589051"/>
          </a:xfrm>
          <a:prstGeom prst="rect">
            <a:avLst/>
          </a:prstGeom>
        </p:spPr>
      </p:pic>
    </p:spTree>
    <p:extLst>
      <p:ext uri="{BB962C8B-B14F-4D97-AF65-F5344CB8AC3E}">
        <p14:creationId xmlns:p14="http://schemas.microsoft.com/office/powerpoint/2010/main" val="19932138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appointed-c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9496" y="4005064"/>
            <a:ext cx="2110976" cy="2473801"/>
          </a:xfrm>
          <a:prstGeom prst="rect">
            <a:avLst/>
          </a:prstGeom>
        </p:spPr>
      </p:pic>
      <p:sp>
        <p:nvSpPr>
          <p:cNvPr id="2" name="Title 1"/>
          <p:cNvSpPr>
            <a:spLocks noGrp="1"/>
          </p:cNvSpPr>
          <p:nvPr>
            <p:ph type="title"/>
          </p:nvPr>
        </p:nvSpPr>
        <p:spPr/>
        <p:txBody>
          <a:bodyPr/>
          <a:lstStyle/>
          <a:p>
            <a:pPr algn="l"/>
            <a:r>
              <a:rPr lang="en-US" b="1" dirty="0">
                <a:solidFill>
                  <a:srgbClr val="00B050"/>
                </a:solidFill>
              </a:rPr>
              <a:t>Possessive Pronouns</a:t>
            </a:r>
          </a:p>
        </p:txBody>
      </p:sp>
      <p:sp>
        <p:nvSpPr>
          <p:cNvPr id="3" name="Content Placeholder 2"/>
          <p:cNvSpPr>
            <a:spLocks noGrp="1"/>
          </p:cNvSpPr>
          <p:nvPr>
            <p:ph idx="1"/>
          </p:nvPr>
        </p:nvSpPr>
        <p:spPr>
          <a:xfrm>
            <a:off x="457200" y="1600200"/>
            <a:ext cx="8229600" cy="5003800"/>
          </a:xfrm>
        </p:spPr>
        <p:txBody>
          <a:bodyPr>
            <a:normAutofit lnSpcReduction="10000"/>
          </a:bodyPr>
          <a:lstStyle/>
          <a:p>
            <a:pPr marL="0" indent="0">
              <a:buNone/>
            </a:pPr>
            <a:r>
              <a:rPr lang="en-US" b="1" dirty="0" err="1"/>
              <a:t>Dão</a:t>
            </a:r>
            <a:r>
              <a:rPr lang="en-US" b="1" dirty="0"/>
              <a:t> a </a:t>
            </a:r>
            <a:r>
              <a:rPr lang="en-US" b="1" dirty="0" err="1"/>
              <a:t>ideia</a:t>
            </a:r>
            <a:r>
              <a:rPr lang="en-US" b="1" dirty="0"/>
              <a:t> de posse, </a:t>
            </a:r>
            <a:r>
              <a:rPr lang="en-US" b="1" dirty="0" err="1"/>
              <a:t>referem</a:t>
            </a:r>
            <a:r>
              <a:rPr lang="en-US" b="1" dirty="0"/>
              <a:t>-se tanto a </a:t>
            </a:r>
            <a:r>
              <a:rPr lang="en-US" b="1" dirty="0" err="1"/>
              <a:t>nomes</a:t>
            </a:r>
            <a:r>
              <a:rPr lang="en-US" b="1" dirty="0"/>
              <a:t> </a:t>
            </a:r>
            <a:r>
              <a:rPr lang="en-US" b="1" dirty="0" err="1"/>
              <a:t>quanto</a:t>
            </a:r>
            <a:r>
              <a:rPr lang="en-US" b="1" dirty="0"/>
              <a:t> a </a:t>
            </a:r>
            <a:r>
              <a:rPr lang="en-US" b="1" dirty="0" err="1"/>
              <a:t>pronomes</a:t>
            </a:r>
            <a:r>
              <a:rPr lang="en-US" b="1" dirty="0"/>
              <a:t> </a:t>
            </a:r>
            <a:r>
              <a:rPr lang="en-US" b="1" dirty="0" err="1"/>
              <a:t>pessoais</a:t>
            </a:r>
            <a:r>
              <a:rPr lang="en-US" b="1" dirty="0"/>
              <a:t>.</a:t>
            </a:r>
          </a:p>
          <a:p>
            <a:pPr marL="0" indent="0">
              <a:buNone/>
            </a:pPr>
            <a:endParaRPr lang="en-US" sz="2000" dirty="0"/>
          </a:p>
          <a:p>
            <a:pPr marL="0" indent="0">
              <a:buNone/>
            </a:pPr>
            <a:r>
              <a:rPr lang="en-US" b="1" dirty="0"/>
              <a:t>The </a:t>
            </a:r>
            <a:r>
              <a:rPr lang="en-US" b="1" dirty="0">
                <a:solidFill>
                  <a:srgbClr val="00B050"/>
                </a:solidFill>
              </a:rPr>
              <a:t>Possessive Pronouns</a:t>
            </a:r>
            <a:r>
              <a:rPr lang="en-US" b="1" dirty="0"/>
              <a:t>:</a:t>
            </a:r>
          </a:p>
          <a:p>
            <a:pPr marL="0" indent="0">
              <a:buNone/>
            </a:pPr>
            <a:r>
              <a:rPr lang="en-US" sz="2800" dirty="0"/>
              <a:t>My, mine, our, ours, your, yours, his, her, hers, their, theirs, its  </a:t>
            </a:r>
          </a:p>
          <a:p>
            <a:pPr marL="0" indent="0">
              <a:buNone/>
            </a:pPr>
            <a:endParaRPr lang="en-US" sz="2800" dirty="0"/>
          </a:p>
          <a:p>
            <a:pPr marL="0" indent="0">
              <a:buNone/>
            </a:pPr>
            <a:r>
              <a:rPr lang="en-US" b="1" dirty="0"/>
              <a:t>Example</a:t>
            </a:r>
          </a:p>
          <a:p>
            <a:pPr marL="0" indent="0">
              <a:buNone/>
            </a:pPr>
            <a:endParaRPr lang="en-US" sz="800" b="1" dirty="0"/>
          </a:p>
          <a:p>
            <a:pPr marL="0" indent="0">
              <a:buNone/>
            </a:pPr>
            <a:r>
              <a:rPr lang="en-US" sz="2800" b="1" i="1" dirty="0">
                <a:solidFill>
                  <a:srgbClr val="00B050"/>
                </a:solidFill>
              </a:rPr>
              <a:t>Mr. Whiskers</a:t>
            </a:r>
            <a:r>
              <a:rPr lang="en-US" sz="2800" b="1" i="1" dirty="0">
                <a:solidFill>
                  <a:srgbClr val="FF0000"/>
                </a:solidFill>
              </a:rPr>
              <a:t> </a:t>
            </a:r>
            <a:r>
              <a:rPr lang="en-US" sz="2800" i="1" dirty="0"/>
              <a:t>was disappointed with</a:t>
            </a:r>
            <a:br>
              <a:rPr lang="en-US" sz="2800" i="1" dirty="0"/>
            </a:br>
            <a:r>
              <a:rPr lang="en-US" sz="2800" b="1" i="1" dirty="0">
                <a:solidFill>
                  <a:srgbClr val="00B050"/>
                </a:solidFill>
              </a:rPr>
              <a:t>his</a:t>
            </a:r>
            <a:r>
              <a:rPr lang="en-US" sz="2800" i="1" dirty="0">
                <a:solidFill>
                  <a:srgbClr val="00B050"/>
                </a:solidFill>
              </a:rPr>
              <a:t> </a:t>
            </a:r>
            <a:r>
              <a:rPr lang="en-US" sz="2800" i="1" dirty="0"/>
              <a:t>dinner.</a:t>
            </a:r>
          </a:p>
        </p:txBody>
      </p:sp>
      <p:sp>
        <p:nvSpPr>
          <p:cNvPr id="6" name="Retângulo 5">
            <a:extLst>
              <a:ext uri="{FF2B5EF4-FFF2-40B4-BE49-F238E27FC236}">
                <a16:creationId xmlns:a16="http://schemas.microsoft.com/office/drawing/2014/main" id="{FE99B41A-CA8A-44DD-88C8-653484BFF8D7}"/>
              </a:ext>
            </a:extLst>
          </p:cNvPr>
          <p:cNvSpPr/>
          <p:nvPr/>
        </p:nvSpPr>
        <p:spPr>
          <a:xfrm>
            <a:off x="6287927" y="304252"/>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7" name="Gráfico 6" descr="Besouro com preenchimento sólido">
            <a:extLst>
              <a:ext uri="{FF2B5EF4-FFF2-40B4-BE49-F238E27FC236}">
                <a16:creationId xmlns:a16="http://schemas.microsoft.com/office/drawing/2014/main" id="{C14634F6-7530-45B6-9508-A3517C4FC7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3415" y="423087"/>
            <a:ext cx="589051" cy="589051"/>
          </a:xfrm>
          <a:prstGeom prst="rect">
            <a:avLst/>
          </a:prstGeom>
        </p:spPr>
      </p:pic>
      <p:pic>
        <p:nvPicPr>
          <p:cNvPr id="8" name="Gráfico 7" descr="Besouro estrutura de tópicos">
            <a:extLst>
              <a:ext uri="{FF2B5EF4-FFF2-40B4-BE49-F238E27FC236}">
                <a16:creationId xmlns:a16="http://schemas.microsoft.com/office/drawing/2014/main" id="{FE5292EE-C4BD-4CDA-AA16-209E556D87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5879" y="429600"/>
            <a:ext cx="589051" cy="589051"/>
          </a:xfrm>
          <a:prstGeom prst="rect">
            <a:avLst/>
          </a:prstGeom>
        </p:spPr>
      </p:pic>
    </p:spTree>
    <p:extLst>
      <p:ext uri="{BB962C8B-B14F-4D97-AF65-F5344CB8AC3E}">
        <p14:creationId xmlns:p14="http://schemas.microsoft.com/office/powerpoint/2010/main" val="42573394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y-crying-al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6317" y="3789039"/>
            <a:ext cx="2098847" cy="2794323"/>
          </a:xfrm>
          <a:prstGeom prst="rect">
            <a:avLst/>
          </a:prstGeom>
        </p:spPr>
      </p:pic>
      <p:sp>
        <p:nvSpPr>
          <p:cNvPr id="2" name="Title 1"/>
          <p:cNvSpPr>
            <a:spLocks noGrp="1"/>
          </p:cNvSpPr>
          <p:nvPr>
            <p:ph type="title"/>
          </p:nvPr>
        </p:nvSpPr>
        <p:spPr/>
        <p:txBody>
          <a:bodyPr/>
          <a:lstStyle/>
          <a:p>
            <a:pPr algn="l"/>
            <a:r>
              <a:rPr lang="en-US" b="1" dirty="0">
                <a:solidFill>
                  <a:srgbClr val="0070C0"/>
                </a:solidFill>
              </a:rPr>
              <a:t>Reflexive Pronouns</a:t>
            </a:r>
          </a:p>
        </p:txBody>
      </p:sp>
      <p:sp>
        <p:nvSpPr>
          <p:cNvPr id="3" name="Content Placeholder 2"/>
          <p:cNvSpPr>
            <a:spLocks noGrp="1"/>
          </p:cNvSpPr>
          <p:nvPr>
            <p:ph idx="1"/>
          </p:nvPr>
        </p:nvSpPr>
        <p:spPr>
          <a:xfrm>
            <a:off x="457200" y="1600200"/>
            <a:ext cx="8229600" cy="5003800"/>
          </a:xfrm>
        </p:spPr>
        <p:txBody>
          <a:bodyPr>
            <a:normAutofit/>
          </a:bodyPr>
          <a:lstStyle/>
          <a:p>
            <a:pPr marL="0" indent="0">
              <a:buNone/>
            </a:pPr>
            <a:r>
              <a:rPr lang="en-US" b="1" dirty="0" err="1"/>
              <a:t>Referm</a:t>
            </a:r>
            <a:r>
              <a:rPr lang="en-US" b="1" dirty="0"/>
              <a:t>-se a </a:t>
            </a:r>
            <a:r>
              <a:rPr lang="en-US" b="1" dirty="0" err="1"/>
              <a:t>nomes</a:t>
            </a:r>
            <a:r>
              <a:rPr lang="en-US" b="1" dirty="0"/>
              <a:t>, </a:t>
            </a:r>
            <a:r>
              <a:rPr lang="en-US" b="1" dirty="0" err="1"/>
              <a:t>sujeitos</a:t>
            </a:r>
            <a:r>
              <a:rPr lang="en-US" b="1" dirty="0"/>
              <a:t> da </a:t>
            </a:r>
            <a:r>
              <a:rPr lang="en-US" b="1" dirty="0" err="1"/>
              <a:t>frase</a:t>
            </a:r>
            <a:r>
              <a:rPr lang="en-US" b="1" dirty="0"/>
              <a:t>.</a:t>
            </a:r>
          </a:p>
          <a:p>
            <a:pPr marL="0" indent="0">
              <a:buNone/>
            </a:pPr>
            <a:endParaRPr lang="en-US" sz="2000" dirty="0"/>
          </a:p>
          <a:p>
            <a:pPr marL="0" indent="0">
              <a:buNone/>
            </a:pPr>
            <a:r>
              <a:rPr lang="en-US" b="1" dirty="0"/>
              <a:t>The </a:t>
            </a:r>
            <a:r>
              <a:rPr lang="en-US" b="1" dirty="0">
                <a:solidFill>
                  <a:srgbClr val="0070C0"/>
                </a:solidFill>
              </a:rPr>
              <a:t>Reflexive Pronouns</a:t>
            </a:r>
            <a:r>
              <a:rPr lang="en-US" b="1" dirty="0"/>
              <a:t>:</a:t>
            </a:r>
          </a:p>
          <a:p>
            <a:pPr marL="0" indent="0">
              <a:buNone/>
            </a:pPr>
            <a:r>
              <a:rPr lang="en-US" sz="2800" dirty="0"/>
              <a:t>Myself, ourselves, yourself, yourselves, himself, herself, themselves, itself</a:t>
            </a:r>
          </a:p>
          <a:p>
            <a:pPr marL="0" indent="0">
              <a:buNone/>
            </a:pPr>
            <a:endParaRPr lang="en-US" sz="2800" dirty="0"/>
          </a:p>
          <a:p>
            <a:pPr marL="0" indent="0">
              <a:buNone/>
            </a:pPr>
            <a:r>
              <a:rPr lang="en-US" b="1" dirty="0"/>
              <a:t>Example</a:t>
            </a:r>
          </a:p>
          <a:p>
            <a:pPr marL="0" indent="0">
              <a:buNone/>
            </a:pPr>
            <a:endParaRPr lang="en-US" sz="800" b="1" dirty="0"/>
          </a:p>
          <a:p>
            <a:pPr marL="0" indent="0">
              <a:buNone/>
            </a:pPr>
            <a:r>
              <a:rPr lang="en-US" sz="2800" b="1" i="1" dirty="0">
                <a:solidFill>
                  <a:srgbClr val="0070C0"/>
                </a:solidFill>
              </a:rPr>
              <a:t>Andre</a:t>
            </a:r>
            <a:r>
              <a:rPr lang="en-US" sz="2800" i="1" dirty="0">
                <a:solidFill>
                  <a:srgbClr val="0070C0"/>
                </a:solidFill>
              </a:rPr>
              <a:t> </a:t>
            </a:r>
            <a:r>
              <a:rPr lang="en-US" sz="2800" i="1" dirty="0"/>
              <a:t>just wanted to be by </a:t>
            </a:r>
            <a:r>
              <a:rPr lang="en-US" sz="2800" b="1" i="1" dirty="0">
                <a:solidFill>
                  <a:srgbClr val="0070C0"/>
                </a:solidFill>
              </a:rPr>
              <a:t>himself</a:t>
            </a:r>
            <a:r>
              <a:rPr lang="en-US" sz="2800" i="1" dirty="0"/>
              <a:t>.</a:t>
            </a:r>
          </a:p>
        </p:txBody>
      </p:sp>
      <p:sp>
        <p:nvSpPr>
          <p:cNvPr id="5" name="Retângulo 4">
            <a:extLst>
              <a:ext uri="{FF2B5EF4-FFF2-40B4-BE49-F238E27FC236}">
                <a16:creationId xmlns:a16="http://schemas.microsoft.com/office/drawing/2014/main" id="{00AFB0CA-C576-4C9E-994A-8BB5C6E4FFEA}"/>
              </a:ext>
            </a:extLst>
          </p:cNvPr>
          <p:cNvSpPr/>
          <p:nvPr/>
        </p:nvSpPr>
        <p:spPr>
          <a:xfrm>
            <a:off x="6287927" y="304252"/>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6" name="Gráfico 5" descr="Besouro com preenchimento sólido">
            <a:extLst>
              <a:ext uri="{FF2B5EF4-FFF2-40B4-BE49-F238E27FC236}">
                <a16:creationId xmlns:a16="http://schemas.microsoft.com/office/drawing/2014/main" id="{85213BCA-94CA-4B40-8FDD-484B8F04BD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3415" y="423087"/>
            <a:ext cx="589051" cy="589051"/>
          </a:xfrm>
          <a:prstGeom prst="rect">
            <a:avLst/>
          </a:prstGeom>
        </p:spPr>
      </p:pic>
      <p:pic>
        <p:nvPicPr>
          <p:cNvPr id="7" name="Gráfico 6" descr="Besouro estrutura de tópicos">
            <a:extLst>
              <a:ext uri="{FF2B5EF4-FFF2-40B4-BE49-F238E27FC236}">
                <a16:creationId xmlns:a16="http://schemas.microsoft.com/office/drawing/2014/main" id="{80707E01-85AE-4B59-A420-E2B49EC7DA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5879" y="429600"/>
            <a:ext cx="589051" cy="589051"/>
          </a:xfrm>
          <a:prstGeom prst="rect">
            <a:avLst/>
          </a:prstGeom>
        </p:spPr>
      </p:pic>
    </p:spTree>
    <p:extLst>
      <p:ext uri="{BB962C8B-B14F-4D97-AF65-F5344CB8AC3E}">
        <p14:creationId xmlns:p14="http://schemas.microsoft.com/office/powerpoint/2010/main" val="26235695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rate-captain-reading-a-scro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3446106"/>
            <a:ext cx="2206243" cy="3212975"/>
          </a:xfrm>
          <a:prstGeom prst="rect">
            <a:avLst/>
          </a:prstGeom>
        </p:spPr>
      </p:pic>
      <p:sp>
        <p:nvSpPr>
          <p:cNvPr id="2" name="Title 1"/>
          <p:cNvSpPr>
            <a:spLocks noGrp="1"/>
          </p:cNvSpPr>
          <p:nvPr>
            <p:ph type="title"/>
          </p:nvPr>
        </p:nvSpPr>
        <p:spPr/>
        <p:txBody>
          <a:bodyPr/>
          <a:lstStyle/>
          <a:p>
            <a:pPr algn="l"/>
            <a:r>
              <a:rPr lang="en-US" b="1" dirty="0">
                <a:solidFill>
                  <a:srgbClr val="7030A0"/>
                </a:solidFill>
              </a:rPr>
              <a:t>Relative Pronouns</a:t>
            </a:r>
          </a:p>
        </p:txBody>
      </p:sp>
      <p:sp>
        <p:nvSpPr>
          <p:cNvPr id="3" name="Content Placeholder 2"/>
          <p:cNvSpPr>
            <a:spLocks noGrp="1"/>
          </p:cNvSpPr>
          <p:nvPr>
            <p:ph idx="1"/>
          </p:nvPr>
        </p:nvSpPr>
        <p:spPr>
          <a:xfrm>
            <a:off x="457200" y="1600200"/>
            <a:ext cx="8229600" cy="5003800"/>
          </a:xfrm>
        </p:spPr>
        <p:txBody>
          <a:bodyPr>
            <a:normAutofit fontScale="92500" lnSpcReduction="10000"/>
          </a:bodyPr>
          <a:lstStyle/>
          <a:p>
            <a:pPr marL="0" indent="0">
              <a:buNone/>
            </a:pPr>
            <a:r>
              <a:rPr lang="en-US" b="1" dirty="0" err="1"/>
              <a:t>Iniciam</a:t>
            </a:r>
            <a:r>
              <a:rPr lang="en-US" b="1" dirty="0"/>
              <a:t> </a:t>
            </a:r>
            <a:r>
              <a:rPr lang="en-US" b="1" dirty="0" err="1"/>
              <a:t>orações</a:t>
            </a:r>
            <a:r>
              <a:rPr lang="en-US" b="1" dirty="0"/>
              <a:t> </a:t>
            </a:r>
            <a:r>
              <a:rPr lang="en-US" b="1" dirty="0" err="1"/>
              <a:t>relativas</a:t>
            </a:r>
            <a:r>
              <a:rPr lang="en-US" b="1" dirty="0"/>
              <a:t>, </a:t>
            </a:r>
            <a:r>
              <a:rPr lang="en-US" b="1" dirty="0" err="1"/>
              <a:t>explicativas</a:t>
            </a:r>
            <a:r>
              <a:rPr lang="en-US" b="1" dirty="0"/>
              <a:t>, etc. </a:t>
            </a:r>
            <a:r>
              <a:rPr lang="en-US" b="1" dirty="0" err="1"/>
              <a:t>Significam</a:t>
            </a:r>
            <a:r>
              <a:rPr lang="en-US" b="1" dirty="0"/>
              <a:t> “que” “</a:t>
            </a:r>
            <a:r>
              <a:rPr lang="en-US" b="1" dirty="0" err="1"/>
              <a:t>quem</a:t>
            </a:r>
            <a:r>
              <a:rPr lang="en-US" b="1" dirty="0"/>
              <a:t>” “</a:t>
            </a:r>
            <a:r>
              <a:rPr lang="en-US" b="1" dirty="0" err="1"/>
              <a:t>cujo</a:t>
            </a:r>
            <a:r>
              <a:rPr lang="en-US" b="1" dirty="0"/>
              <a:t>/</a:t>
            </a:r>
            <a:r>
              <a:rPr lang="en-US" b="1" dirty="0" err="1"/>
              <a:t>a,s</a:t>
            </a:r>
            <a:r>
              <a:rPr lang="en-US" b="1" dirty="0"/>
              <a:t>” etc.</a:t>
            </a:r>
          </a:p>
          <a:p>
            <a:pPr marL="0" indent="0">
              <a:buNone/>
            </a:pPr>
            <a:endParaRPr lang="en-US" sz="2000" dirty="0"/>
          </a:p>
          <a:p>
            <a:pPr marL="0" indent="0">
              <a:buNone/>
            </a:pPr>
            <a:r>
              <a:rPr lang="en-US" b="1" dirty="0"/>
              <a:t>The </a:t>
            </a:r>
            <a:r>
              <a:rPr lang="en-US" b="1" dirty="0">
                <a:solidFill>
                  <a:srgbClr val="7030A0"/>
                </a:solidFill>
              </a:rPr>
              <a:t>Relative Pronouns</a:t>
            </a:r>
            <a:r>
              <a:rPr lang="en-US" b="1" dirty="0"/>
              <a:t>:</a:t>
            </a:r>
          </a:p>
          <a:p>
            <a:pPr marL="0" indent="0">
              <a:buNone/>
            </a:pPr>
            <a:r>
              <a:rPr lang="en-US" sz="2800" dirty="0"/>
              <a:t>That, who, whom, whose, which, whoever, </a:t>
            </a:r>
            <a:br>
              <a:rPr lang="en-US" sz="2800" dirty="0"/>
            </a:br>
            <a:r>
              <a:rPr lang="en-US" sz="2800" dirty="0"/>
              <a:t>whomever, whichever</a:t>
            </a:r>
          </a:p>
          <a:p>
            <a:pPr marL="0" indent="0">
              <a:buNone/>
            </a:pPr>
            <a:endParaRPr lang="en-US" sz="2800" dirty="0"/>
          </a:p>
          <a:p>
            <a:pPr marL="0" indent="0">
              <a:buNone/>
            </a:pPr>
            <a:r>
              <a:rPr lang="en-US" b="1" dirty="0"/>
              <a:t>Example</a:t>
            </a:r>
          </a:p>
          <a:p>
            <a:pPr marL="0" indent="0">
              <a:buNone/>
            </a:pPr>
            <a:endParaRPr lang="en-US" sz="800" b="1" dirty="0"/>
          </a:p>
          <a:p>
            <a:pPr marL="0" indent="0">
              <a:buNone/>
            </a:pPr>
            <a:r>
              <a:rPr lang="en-US" sz="2800" i="1" dirty="0"/>
              <a:t>The pirate captain, </a:t>
            </a:r>
            <a:r>
              <a:rPr lang="en-US" sz="2800" i="1" dirty="0">
                <a:solidFill>
                  <a:srgbClr val="7030A0"/>
                </a:solidFill>
              </a:rPr>
              <a:t>who </a:t>
            </a:r>
            <a:r>
              <a:rPr lang="en-US" sz="2800" i="1" dirty="0"/>
              <a:t>had never </a:t>
            </a:r>
            <a:br>
              <a:rPr lang="en-US" sz="2800" i="1" dirty="0"/>
            </a:br>
            <a:r>
              <a:rPr lang="en-US" sz="2800" i="1" dirty="0"/>
              <a:t>seen the inside of a schoolroom, </a:t>
            </a:r>
            <a:br>
              <a:rPr lang="en-US" sz="2800" i="1" dirty="0"/>
            </a:br>
            <a:r>
              <a:rPr lang="en-US" sz="2800" i="1" dirty="0"/>
              <a:t>struggled to read the ransom note.</a:t>
            </a:r>
          </a:p>
        </p:txBody>
      </p:sp>
      <p:sp>
        <p:nvSpPr>
          <p:cNvPr id="6" name="Retângulo 5">
            <a:extLst>
              <a:ext uri="{FF2B5EF4-FFF2-40B4-BE49-F238E27FC236}">
                <a16:creationId xmlns:a16="http://schemas.microsoft.com/office/drawing/2014/main" id="{E4F53566-7CC4-437D-90D1-7AEBF9BF5912}"/>
              </a:ext>
            </a:extLst>
          </p:cNvPr>
          <p:cNvSpPr/>
          <p:nvPr/>
        </p:nvSpPr>
        <p:spPr>
          <a:xfrm>
            <a:off x="6287927" y="304252"/>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7" name="Gráfico 6" descr="Besouro com preenchimento sólido">
            <a:extLst>
              <a:ext uri="{FF2B5EF4-FFF2-40B4-BE49-F238E27FC236}">
                <a16:creationId xmlns:a16="http://schemas.microsoft.com/office/drawing/2014/main" id="{38EDE708-9A33-4CE7-BA97-51BEB62942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3415" y="423087"/>
            <a:ext cx="589051" cy="589051"/>
          </a:xfrm>
          <a:prstGeom prst="rect">
            <a:avLst/>
          </a:prstGeom>
        </p:spPr>
      </p:pic>
      <p:pic>
        <p:nvPicPr>
          <p:cNvPr id="8" name="Gráfico 7" descr="Besouro estrutura de tópicos">
            <a:extLst>
              <a:ext uri="{FF2B5EF4-FFF2-40B4-BE49-F238E27FC236}">
                <a16:creationId xmlns:a16="http://schemas.microsoft.com/office/drawing/2014/main" id="{FB85A1F1-FE45-4698-A1A0-FF8E9D7F60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5879" y="429600"/>
            <a:ext cx="589051" cy="589051"/>
          </a:xfrm>
          <a:prstGeom prst="rect">
            <a:avLst/>
          </a:prstGeom>
        </p:spPr>
      </p:pic>
    </p:spTree>
    <p:extLst>
      <p:ext uri="{BB962C8B-B14F-4D97-AF65-F5344CB8AC3E}">
        <p14:creationId xmlns:p14="http://schemas.microsoft.com/office/powerpoint/2010/main" val="19146773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y-on-book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892" y="3573016"/>
            <a:ext cx="2635725" cy="3010346"/>
          </a:xfrm>
          <a:prstGeom prst="rect">
            <a:avLst/>
          </a:prstGeom>
        </p:spPr>
      </p:pic>
      <p:sp>
        <p:nvSpPr>
          <p:cNvPr id="2" name="Title 1"/>
          <p:cNvSpPr>
            <a:spLocks noGrp="1"/>
          </p:cNvSpPr>
          <p:nvPr>
            <p:ph type="title"/>
          </p:nvPr>
        </p:nvSpPr>
        <p:spPr/>
        <p:txBody>
          <a:bodyPr/>
          <a:lstStyle/>
          <a:p>
            <a:pPr algn="l"/>
            <a:r>
              <a:rPr lang="en-US" b="1" dirty="0">
                <a:solidFill>
                  <a:srgbClr val="FF00FF"/>
                </a:solidFill>
              </a:rPr>
              <a:t>Demonstrative Pronouns</a:t>
            </a:r>
          </a:p>
        </p:txBody>
      </p:sp>
      <p:sp>
        <p:nvSpPr>
          <p:cNvPr id="3" name="Content Placeholder 2"/>
          <p:cNvSpPr>
            <a:spLocks noGrp="1"/>
          </p:cNvSpPr>
          <p:nvPr>
            <p:ph idx="1"/>
          </p:nvPr>
        </p:nvSpPr>
        <p:spPr>
          <a:xfrm>
            <a:off x="457200" y="1600200"/>
            <a:ext cx="8229600" cy="5003800"/>
          </a:xfrm>
        </p:spPr>
        <p:txBody>
          <a:bodyPr>
            <a:normAutofit/>
          </a:bodyPr>
          <a:lstStyle/>
          <a:p>
            <a:pPr marL="0" indent="0">
              <a:buNone/>
            </a:pPr>
            <a:r>
              <a:rPr lang="en-US" b="1" dirty="0" err="1"/>
              <a:t>Demonstram</a:t>
            </a:r>
            <a:r>
              <a:rPr lang="en-US" b="1" dirty="0"/>
              <a:t> </a:t>
            </a:r>
            <a:r>
              <a:rPr lang="en-US" b="1" dirty="0" err="1"/>
              <a:t>localização</a:t>
            </a:r>
            <a:r>
              <a:rPr lang="en-US" b="1" dirty="0"/>
              <a:t>, </a:t>
            </a:r>
            <a:r>
              <a:rPr lang="en-US" b="1" dirty="0" err="1"/>
              <a:t>retomam</a:t>
            </a:r>
            <a:r>
              <a:rPr lang="en-US" b="1" dirty="0"/>
              <a:t> o que </a:t>
            </a:r>
            <a:r>
              <a:rPr lang="en-US" b="1" dirty="0" err="1"/>
              <a:t>foi</a:t>
            </a:r>
            <a:r>
              <a:rPr lang="en-US" b="1" dirty="0"/>
              <a:t> </a:t>
            </a:r>
            <a:r>
              <a:rPr lang="en-US" b="1" dirty="0" err="1"/>
              <a:t>dito</a:t>
            </a:r>
            <a:r>
              <a:rPr lang="en-US" b="1" dirty="0"/>
              <a:t>.</a:t>
            </a:r>
          </a:p>
          <a:p>
            <a:pPr marL="0" indent="0">
              <a:buNone/>
            </a:pPr>
            <a:endParaRPr lang="en-US" sz="2000" dirty="0"/>
          </a:p>
          <a:p>
            <a:pPr marL="0" indent="0">
              <a:buNone/>
            </a:pPr>
            <a:r>
              <a:rPr lang="en-US" b="1" dirty="0"/>
              <a:t>The </a:t>
            </a:r>
            <a:r>
              <a:rPr lang="en-US" b="1" dirty="0">
                <a:solidFill>
                  <a:srgbClr val="FF00FF"/>
                </a:solidFill>
              </a:rPr>
              <a:t>Demonstrative Pronouns</a:t>
            </a:r>
            <a:r>
              <a:rPr lang="en-US" b="1" dirty="0"/>
              <a:t>:</a:t>
            </a:r>
          </a:p>
          <a:p>
            <a:pPr marL="0" indent="0">
              <a:buNone/>
            </a:pPr>
            <a:r>
              <a:rPr lang="en-US" sz="2800" dirty="0"/>
              <a:t>This, that, these, those</a:t>
            </a:r>
          </a:p>
          <a:p>
            <a:pPr marL="0" indent="0">
              <a:buNone/>
            </a:pPr>
            <a:endParaRPr lang="en-US" sz="2800" dirty="0"/>
          </a:p>
          <a:p>
            <a:pPr marL="0" indent="0">
              <a:buNone/>
            </a:pPr>
            <a:r>
              <a:rPr lang="en-US" b="1" dirty="0"/>
              <a:t>Example</a:t>
            </a:r>
          </a:p>
          <a:p>
            <a:pPr marL="0" indent="0">
              <a:buNone/>
            </a:pPr>
            <a:endParaRPr lang="en-US" sz="800" b="1" dirty="0"/>
          </a:p>
          <a:p>
            <a:pPr marL="0" indent="0">
              <a:buNone/>
            </a:pPr>
            <a:r>
              <a:rPr lang="en-US" sz="2800" i="1" dirty="0"/>
              <a:t>“</a:t>
            </a:r>
            <a:r>
              <a:rPr lang="en-US" sz="2800" b="1" i="1" dirty="0">
                <a:solidFill>
                  <a:srgbClr val="FF00FF"/>
                </a:solidFill>
              </a:rPr>
              <a:t>This</a:t>
            </a:r>
            <a:r>
              <a:rPr lang="en-US" sz="2800" i="1" dirty="0">
                <a:solidFill>
                  <a:srgbClr val="FF00FF"/>
                </a:solidFill>
              </a:rPr>
              <a:t> </a:t>
            </a:r>
            <a:r>
              <a:rPr lang="en-US" sz="2800" i="1" dirty="0"/>
              <a:t>is my favorite book about</a:t>
            </a:r>
            <a:br>
              <a:rPr lang="en-US" sz="2800" i="1" dirty="0"/>
            </a:br>
            <a:r>
              <a:rPr lang="en-US" sz="2800" i="1" dirty="0"/>
              <a:t>unicorns,” said Patrick.</a:t>
            </a:r>
          </a:p>
        </p:txBody>
      </p:sp>
      <p:sp>
        <p:nvSpPr>
          <p:cNvPr id="5" name="Retângulo 4">
            <a:extLst>
              <a:ext uri="{FF2B5EF4-FFF2-40B4-BE49-F238E27FC236}">
                <a16:creationId xmlns:a16="http://schemas.microsoft.com/office/drawing/2014/main" id="{69464771-91A0-49E3-AD1C-5BB4AC4202CC}"/>
              </a:ext>
            </a:extLst>
          </p:cNvPr>
          <p:cNvSpPr/>
          <p:nvPr/>
        </p:nvSpPr>
        <p:spPr>
          <a:xfrm>
            <a:off x="6287927" y="304252"/>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6" name="Gráfico 5" descr="Besouro com preenchimento sólido">
            <a:extLst>
              <a:ext uri="{FF2B5EF4-FFF2-40B4-BE49-F238E27FC236}">
                <a16:creationId xmlns:a16="http://schemas.microsoft.com/office/drawing/2014/main" id="{61E202EF-CAF3-4686-84A2-DDD67BE0C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3415" y="423087"/>
            <a:ext cx="589051" cy="589051"/>
          </a:xfrm>
          <a:prstGeom prst="rect">
            <a:avLst/>
          </a:prstGeom>
        </p:spPr>
      </p:pic>
      <p:pic>
        <p:nvPicPr>
          <p:cNvPr id="7" name="Gráfico 6" descr="Besouro estrutura de tópicos">
            <a:extLst>
              <a:ext uri="{FF2B5EF4-FFF2-40B4-BE49-F238E27FC236}">
                <a16:creationId xmlns:a16="http://schemas.microsoft.com/office/drawing/2014/main" id="{424048E5-9D46-4BD0-AA85-EBBE134B03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5879" y="429600"/>
            <a:ext cx="589051" cy="589051"/>
          </a:xfrm>
          <a:prstGeom prst="rect">
            <a:avLst/>
          </a:prstGeom>
        </p:spPr>
      </p:pic>
    </p:spTree>
    <p:extLst>
      <p:ext uri="{BB962C8B-B14F-4D97-AF65-F5344CB8AC3E}">
        <p14:creationId xmlns:p14="http://schemas.microsoft.com/office/powerpoint/2010/main" val="10465077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lice-man-about-to-draw-weap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4081954"/>
            <a:ext cx="1905172" cy="2543998"/>
          </a:xfrm>
          <a:prstGeom prst="rect">
            <a:avLst/>
          </a:prstGeom>
        </p:spPr>
      </p:pic>
      <p:sp>
        <p:nvSpPr>
          <p:cNvPr id="2" name="Title 1"/>
          <p:cNvSpPr>
            <a:spLocks noGrp="1"/>
          </p:cNvSpPr>
          <p:nvPr>
            <p:ph type="title"/>
          </p:nvPr>
        </p:nvSpPr>
        <p:spPr/>
        <p:txBody>
          <a:bodyPr/>
          <a:lstStyle/>
          <a:p>
            <a:pPr algn="l"/>
            <a:r>
              <a:rPr lang="en-US" b="1" dirty="0">
                <a:solidFill>
                  <a:schemeClr val="accent6">
                    <a:lumMod val="75000"/>
                  </a:schemeClr>
                </a:solidFill>
              </a:rPr>
              <a:t>Indefinite Pronouns</a:t>
            </a:r>
          </a:p>
        </p:txBody>
      </p:sp>
      <p:sp>
        <p:nvSpPr>
          <p:cNvPr id="3" name="Content Placeholder 2"/>
          <p:cNvSpPr>
            <a:spLocks noGrp="1"/>
          </p:cNvSpPr>
          <p:nvPr>
            <p:ph idx="1"/>
          </p:nvPr>
        </p:nvSpPr>
        <p:spPr>
          <a:xfrm>
            <a:off x="457200" y="1600200"/>
            <a:ext cx="8229600" cy="5003800"/>
          </a:xfrm>
        </p:spPr>
        <p:txBody>
          <a:bodyPr>
            <a:normAutofit lnSpcReduction="10000"/>
          </a:bodyPr>
          <a:lstStyle/>
          <a:p>
            <a:pPr marL="0" indent="0">
              <a:buNone/>
            </a:pPr>
            <a:r>
              <a:rPr lang="en-US" b="1" dirty="0" err="1"/>
              <a:t>Referem</a:t>
            </a:r>
            <a:r>
              <a:rPr lang="en-US" b="1" dirty="0"/>
              <a:t>-se a </a:t>
            </a:r>
            <a:r>
              <a:rPr lang="en-US" b="1" dirty="0" err="1"/>
              <a:t>nomes</a:t>
            </a:r>
            <a:r>
              <a:rPr lang="en-US" b="1" dirty="0"/>
              <a:t> (</a:t>
            </a:r>
            <a:r>
              <a:rPr lang="en-US" b="1" dirty="0" err="1"/>
              <a:t>pessoas</a:t>
            </a:r>
            <a:r>
              <a:rPr lang="en-US" b="1" dirty="0"/>
              <a:t>, </a:t>
            </a:r>
            <a:r>
              <a:rPr lang="en-US" b="1" dirty="0" err="1"/>
              <a:t>objetos</a:t>
            </a:r>
            <a:r>
              <a:rPr lang="en-US" b="1" dirty="0"/>
              <a:t>).</a:t>
            </a:r>
          </a:p>
          <a:p>
            <a:pPr marL="0" indent="0">
              <a:buNone/>
            </a:pPr>
            <a:endParaRPr lang="en-US" sz="1200" dirty="0"/>
          </a:p>
          <a:p>
            <a:pPr marL="0" indent="0">
              <a:buNone/>
            </a:pPr>
            <a:r>
              <a:rPr lang="en-US" b="1" dirty="0"/>
              <a:t>The </a:t>
            </a:r>
            <a:r>
              <a:rPr lang="en-US" b="1" dirty="0">
                <a:solidFill>
                  <a:schemeClr val="accent6">
                    <a:lumMod val="75000"/>
                  </a:schemeClr>
                </a:solidFill>
              </a:rPr>
              <a:t>Indefinite Pronouns</a:t>
            </a:r>
            <a:r>
              <a:rPr lang="en-US" b="1" dirty="0"/>
              <a:t>:</a:t>
            </a:r>
          </a:p>
          <a:p>
            <a:pPr marL="0" indent="0">
              <a:buNone/>
            </a:pPr>
            <a:r>
              <a:rPr lang="en-US" sz="2500" dirty="0"/>
              <a:t>Another, all, any, anybody, anyone, anything, both, each, </a:t>
            </a:r>
            <a:br>
              <a:rPr lang="en-US" sz="2500" dirty="0"/>
            </a:br>
            <a:r>
              <a:rPr lang="en-US" sz="2500" dirty="0"/>
              <a:t>either, enough, everybody, everyone, everything, few, </a:t>
            </a:r>
            <a:br>
              <a:rPr lang="en-US" sz="2500" dirty="0"/>
            </a:br>
            <a:r>
              <a:rPr lang="en-US" sz="2500" dirty="0"/>
              <a:t>fewer, less, little, many, more, most, much, neither,</a:t>
            </a:r>
            <a:br>
              <a:rPr lang="en-US" sz="2500" dirty="0"/>
            </a:br>
            <a:r>
              <a:rPr lang="en-US" sz="2500" dirty="0"/>
              <a:t>none, nothing, one, other, others, several, some, </a:t>
            </a:r>
            <a:br>
              <a:rPr lang="en-US" sz="2500" dirty="0"/>
            </a:br>
            <a:r>
              <a:rPr lang="en-US" sz="2500" dirty="0"/>
              <a:t>somebody, someone, something, such</a:t>
            </a:r>
          </a:p>
          <a:p>
            <a:pPr marL="0" indent="0">
              <a:buNone/>
            </a:pPr>
            <a:endParaRPr lang="en-US" sz="1600" dirty="0"/>
          </a:p>
          <a:p>
            <a:pPr marL="0" indent="0">
              <a:buNone/>
            </a:pPr>
            <a:r>
              <a:rPr lang="en-US" b="1" dirty="0"/>
              <a:t>Example</a:t>
            </a:r>
          </a:p>
          <a:p>
            <a:pPr marL="0" indent="0">
              <a:buNone/>
            </a:pPr>
            <a:endParaRPr lang="en-US" sz="800" b="1" dirty="0"/>
          </a:p>
          <a:p>
            <a:pPr marL="0" indent="0">
              <a:buNone/>
            </a:pPr>
            <a:r>
              <a:rPr lang="en-US" sz="2800" i="1" dirty="0"/>
              <a:t>Office Ramirez heard </a:t>
            </a:r>
            <a:r>
              <a:rPr lang="en-US" sz="2800" b="1" i="1" dirty="0">
                <a:solidFill>
                  <a:schemeClr val="accent6">
                    <a:lumMod val="75000"/>
                  </a:schemeClr>
                </a:solidFill>
              </a:rPr>
              <a:t>something</a:t>
            </a:r>
            <a:r>
              <a:rPr lang="en-US" sz="2800" i="1" dirty="0">
                <a:solidFill>
                  <a:schemeClr val="accent6">
                    <a:lumMod val="75000"/>
                  </a:schemeClr>
                </a:solidFill>
              </a:rPr>
              <a:t> </a:t>
            </a:r>
            <a:r>
              <a:rPr lang="en-US" sz="2800" i="1" dirty="0"/>
              <a:t>moving</a:t>
            </a:r>
            <a:br>
              <a:rPr lang="en-US" sz="2800" i="1" dirty="0"/>
            </a:br>
            <a:r>
              <a:rPr lang="en-US" sz="2800" i="1" dirty="0"/>
              <a:t>behind the dumpster.</a:t>
            </a:r>
          </a:p>
        </p:txBody>
      </p:sp>
      <p:sp>
        <p:nvSpPr>
          <p:cNvPr id="6" name="Retângulo 5">
            <a:extLst>
              <a:ext uri="{FF2B5EF4-FFF2-40B4-BE49-F238E27FC236}">
                <a16:creationId xmlns:a16="http://schemas.microsoft.com/office/drawing/2014/main" id="{F6001BDB-1459-4B28-9400-DF19C90766D2}"/>
              </a:ext>
            </a:extLst>
          </p:cNvPr>
          <p:cNvSpPr/>
          <p:nvPr/>
        </p:nvSpPr>
        <p:spPr>
          <a:xfrm>
            <a:off x="6287927" y="304252"/>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7" name="Gráfico 6" descr="Besouro com preenchimento sólido">
            <a:extLst>
              <a:ext uri="{FF2B5EF4-FFF2-40B4-BE49-F238E27FC236}">
                <a16:creationId xmlns:a16="http://schemas.microsoft.com/office/drawing/2014/main" id="{B51FC58B-42B5-4C46-90F8-1AB17DD2EE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3415" y="423087"/>
            <a:ext cx="589051" cy="589051"/>
          </a:xfrm>
          <a:prstGeom prst="rect">
            <a:avLst/>
          </a:prstGeom>
        </p:spPr>
      </p:pic>
      <p:pic>
        <p:nvPicPr>
          <p:cNvPr id="8" name="Gráfico 7" descr="Besouro estrutura de tópicos">
            <a:extLst>
              <a:ext uri="{FF2B5EF4-FFF2-40B4-BE49-F238E27FC236}">
                <a16:creationId xmlns:a16="http://schemas.microsoft.com/office/drawing/2014/main" id="{BBA9E584-B792-4011-8F76-C5626B62BE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5879" y="429600"/>
            <a:ext cx="589051" cy="589051"/>
          </a:xfrm>
          <a:prstGeom prst="rect">
            <a:avLst/>
          </a:prstGeom>
        </p:spPr>
      </p:pic>
    </p:spTree>
    <p:extLst>
      <p:ext uri="{BB962C8B-B14F-4D97-AF65-F5344CB8AC3E}">
        <p14:creationId xmlns:p14="http://schemas.microsoft.com/office/powerpoint/2010/main" val="29734063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962313" y="1855267"/>
            <a:ext cx="6912769" cy="3785652"/>
          </a:xfrm>
          <a:prstGeom prst="rect">
            <a:avLst/>
          </a:prstGeom>
        </p:spPr>
        <p:txBody>
          <a:bodyPr wrap="square">
            <a:spAutoFit/>
          </a:bodyPr>
          <a:lstStyle/>
          <a:p>
            <a:pPr algn="just" fontAlgn="base"/>
            <a:r>
              <a:rPr lang="pt-BR" sz="3000" b="1" i="0" dirty="0" err="1">
                <a:solidFill>
                  <a:srgbClr val="FF0000"/>
                </a:solidFill>
                <a:effectLst/>
                <a:latin typeface="Arial" panose="020B0604020202020204" pitchFamily="34" charset="0"/>
              </a:rPr>
              <a:t>Coherence</a:t>
            </a:r>
            <a:r>
              <a:rPr lang="pt-BR" sz="3000" b="0" i="0" dirty="0">
                <a:effectLst/>
                <a:latin typeface="Arial" panose="020B0604020202020204" pitchFamily="34" charset="0"/>
              </a:rPr>
              <a:t> relates </a:t>
            </a:r>
            <a:r>
              <a:rPr lang="pt-BR" sz="3000" b="0" i="0" dirty="0" err="1">
                <a:effectLst/>
                <a:latin typeface="Arial" panose="020B0604020202020204" pitchFamily="34" charset="0"/>
              </a:rPr>
              <a:t>to</a:t>
            </a:r>
            <a:r>
              <a:rPr lang="pt-BR" sz="3000" b="0" i="0" dirty="0">
                <a:effectLst/>
                <a:latin typeface="Arial" panose="020B0604020202020204" pitchFamily="34" charset="0"/>
              </a:rPr>
              <a:t> </a:t>
            </a:r>
            <a:r>
              <a:rPr lang="pt-BR" sz="3000" b="0" i="0" dirty="0" err="1">
                <a:effectLst/>
                <a:latin typeface="Arial" panose="020B0604020202020204" pitchFamily="34" charset="0"/>
              </a:rPr>
              <a:t>the</a:t>
            </a:r>
            <a:r>
              <a:rPr lang="pt-BR" sz="3000" b="0" i="0" dirty="0">
                <a:effectLst/>
                <a:latin typeface="Arial" panose="020B0604020202020204" pitchFamily="34" charset="0"/>
              </a:rPr>
              <a:t> macro </a:t>
            </a:r>
            <a:r>
              <a:rPr lang="pt-BR" sz="3000" b="0" i="0" dirty="0" err="1">
                <a:effectLst/>
                <a:latin typeface="Arial" panose="020B0604020202020204" pitchFamily="34" charset="0"/>
              </a:rPr>
              <a:t>level</a:t>
            </a:r>
            <a:r>
              <a:rPr lang="pt-BR" sz="3000" b="0" i="0" dirty="0">
                <a:effectLst/>
                <a:latin typeface="Arial" panose="020B0604020202020204" pitchFamily="34" charset="0"/>
              </a:rPr>
              <a:t> </a:t>
            </a:r>
            <a:r>
              <a:rPr lang="pt-BR" sz="3000" b="0" i="0" dirty="0" err="1">
                <a:effectLst/>
                <a:latin typeface="Arial" panose="020B0604020202020204" pitchFamily="34" charset="0"/>
              </a:rPr>
              <a:t>features</a:t>
            </a:r>
            <a:r>
              <a:rPr lang="pt-BR" sz="3000" b="0" i="0" dirty="0">
                <a:effectLst/>
                <a:latin typeface="Arial" panose="020B0604020202020204" pitchFamily="34" charset="0"/>
              </a:rPr>
              <a:t> </a:t>
            </a:r>
            <a:r>
              <a:rPr lang="pt-BR" sz="3000" b="0" i="0" dirty="0" err="1">
                <a:effectLst/>
                <a:latin typeface="Arial" panose="020B0604020202020204" pitchFamily="34" charset="0"/>
              </a:rPr>
              <a:t>of</a:t>
            </a:r>
            <a:r>
              <a:rPr lang="pt-BR" sz="3000" b="0" i="0" dirty="0">
                <a:effectLst/>
                <a:latin typeface="Arial" panose="020B0604020202020204" pitchFamily="34" charset="0"/>
              </a:rPr>
              <a:t> a </a:t>
            </a:r>
            <a:r>
              <a:rPr lang="pt-BR" sz="3000" b="0" i="0" dirty="0" err="1">
                <a:effectLst/>
                <a:latin typeface="Arial" panose="020B0604020202020204" pitchFamily="34" charset="0"/>
              </a:rPr>
              <a:t>text</a:t>
            </a:r>
            <a:r>
              <a:rPr lang="pt-BR" sz="3000" b="0" i="0" dirty="0">
                <a:effectLst/>
                <a:latin typeface="Arial" panose="020B0604020202020204" pitchFamily="34" charset="0"/>
              </a:rPr>
              <a:t> </a:t>
            </a:r>
            <a:r>
              <a:rPr lang="pt-BR" sz="3000" b="0" i="0" dirty="0" err="1">
                <a:effectLst/>
                <a:latin typeface="Arial" panose="020B0604020202020204" pitchFamily="34" charset="0"/>
              </a:rPr>
              <a:t>which</a:t>
            </a:r>
            <a:r>
              <a:rPr lang="pt-BR" sz="3000" b="0" i="0" dirty="0">
                <a:effectLst/>
                <a:latin typeface="Arial" panose="020B0604020202020204" pitchFamily="34" charset="0"/>
              </a:rPr>
              <a:t> help it </a:t>
            </a:r>
            <a:r>
              <a:rPr lang="pt-BR" sz="3000" b="0" i="0" dirty="0" err="1">
                <a:effectLst/>
                <a:latin typeface="Arial" panose="020B0604020202020204" pitchFamily="34" charset="0"/>
              </a:rPr>
              <a:t>to</a:t>
            </a:r>
            <a:r>
              <a:rPr lang="pt-BR" sz="3000" b="0" i="0" dirty="0">
                <a:effectLst/>
                <a:latin typeface="Arial" panose="020B0604020202020204" pitchFamily="34" charset="0"/>
              </a:rPr>
              <a:t> </a:t>
            </a:r>
            <a:r>
              <a:rPr lang="pt-BR" sz="3000" b="0" i="0" dirty="0">
                <a:solidFill>
                  <a:srgbClr val="FF0000"/>
                </a:solidFill>
                <a:effectLst/>
                <a:latin typeface="Arial" panose="020B0604020202020204" pitchFamily="34" charset="0"/>
              </a:rPr>
              <a:t>make </a:t>
            </a:r>
            <a:r>
              <a:rPr lang="pt-BR" sz="3000" b="0" i="0" dirty="0" err="1">
                <a:solidFill>
                  <a:srgbClr val="FF0000"/>
                </a:solidFill>
                <a:effectLst/>
                <a:latin typeface="Arial" panose="020B0604020202020204" pitchFamily="34" charset="0"/>
              </a:rPr>
              <a:t>sense</a:t>
            </a:r>
            <a:r>
              <a:rPr lang="pt-BR" sz="3000" b="0" i="0" dirty="0">
                <a:effectLst/>
                <a:latin typeface="Arial" panose="020B0604020202020204" pitchFamily="34" charset="0"/>
              </a:rPr>
              <a:t> as a </a:t>
            </a:r>
            <a:r>
              <a:rPr lang="pt-BR" sz="3000" b="0" i="0" dirty="0" err="1">
                <a:effectLst/>
                <a:latin typeface="Arial" panose="020B0604020202020204" pitchFamily="34" charset="0"/>
              </a:rPr>
              <a:t>whole</a:t>
            </a:r>
            <a:r>
              <a:rPr lang="pt-BR" sz="3000" b="0" i="0" dirty="0">
                <a:effectLst/>
                <a:latin typeface="Arial" panose="020B0604020202020204" pitchFamily="34" charset="0"/>
              </a:rPr>
              <a:t>.</a:t>
            </a:r>
            <a:endParaRPr lang="pt-BR" sz="3000" dirty="0">
              <a:latin typeface="Arial" panose="020B0604020202020204" pitchFamily="34" charset="0"/>
            </a:endParaRPr>
          </a:p>
          <a:p>
            <a:pPr algn="just" fontAlgn="base"/>
            <a:endParaRPr lang="pt-BR" sz="3000" dirty="0">
              <a:latin typeface="Arial" panose="020B0604020202020204" pitchFamily="34" charset="0"/>
            </a:endParaRPr>
          </a:p>
          <a:p>
            <a:pPr algn="just" fontAlgn="base"/>
            <a:r>
              <a:rPr lang="pt-BR" sz="3000" b="1" dirty="0">
                <a:solidFill>
                  <a:srgbClr val="FF0000"/>
                </a:solidFill>
                <a:latin typeface="Arial" panose="020B0604020202020204" pitchFamily="34" charset="0"/>
              </a:rPr>
              <a:t>Adj. </a:t>
            </a:r>
            <a:r>
              <a:rPr lang="pt-BR" sz="3000" b="1" dirty="0" err="1">
                <a:solidFill>
                  <a:srgbClr val="FF0000"/>
                </a:solidFill>
                <a:latin typeface="Arial" panose="020B0604020202020204" pitchFamily="34" charset="0"/>
              </a:rPr>
              <a:t>Coherent</a:t>
            </a:r>
            <a:r>
              <a:rPr lang="pt-BR" sz="3000" b="1" dirty="0">
                <a:solidFill>
                  <a:srgbClr val="FF0000"/>
                </a:solidFill>
                <a:latin typeface="Arial" panose="020B0604020202020204" pitchFamily="34" charset="0"/>
              </a:rPr>
              <a:t>:</a:t>
            </a:r>
          </a:p>
          <a:p>
            <a:pPr algn="just" fontAlgn="base"/>
            <a:r>
              <a:rPr lang="pt-BR" sz="3000" dirty="0">
                <a:latin typeface="Arial" panose="020B0604020202020204" pitchFamily="34" charset="0"/>
              </a:rPr>
              <a:t>- </a:t>
            </a:r>
            <a:r>
              <a:rPr lang="pt-BR" sz="3000" dirty="0" err="1">
                <a:latin typeface="Arial" panose="020B0604020202020204" pitchFamily="34" charset="0"/>
              </a:rPr>
              <a:t>logically</a:t>
            </a:r>
            <a:r>
              <a:rPr lang="pt-BR" sz="3000" dirty="0">
                <a:latin typeface="Arial" panose="020B0604020202020204" pitchFamily="34" charset="0"/>
              </a:rPr>
              <a:t> </a:t>
            </a:r>
            <a:r>
              <a:rPr lang="pt-BR" sz="3000" dirty="0" err="1">
                <a:latin typeface="Arial" panose="020B0604020202020204" pitchFamily="34" charset="0"/>
              </a:rPr>
              <a:t>ordered</a:t>
            </a:r>
            <a:r>
              <a:rPr lang="pt-BR" sz="3000" dirty="0">
                <a:latin typeface="Arial" panose="020B0604020202020204" pitchFamily="34" charset="0"/>
              </a:rPr>
              <a:t> </a:t>
            </a:r>
            <a:r>
              <a:rPr lang="pt-BR" sz="3000" dirty="0" err="1">
                <a:latin typeface="Arial" panose="020B0604020202020204" pitchFamily="34" charset="0"/>
              </a:rPr>
              <a:t>and</a:t>
            </a:r>
            <a:r>
              <a:rPr lang="pt-BR" sz="3000" dirty="0">
                <a:latin typeface="Arial" panose="020B0604020202020204" pitchFamily="34" charset="0"/>
              </a:rPr>
              <a:t> </a:t>
            </a:r>
            <a:r>
              <a:rPr lang="pt-BR" sz="3000" dirty="0" err="1">
                <a:latin typeface="Arial" panose="020B0604020202020204" pitchFamily="34" charset="0"/>
              </a:rPr>
              <a:t>connected</a:t>
            </a:r>
            <a:r>
              <a:rPr lang="pt-BR" sz="3000" dirty="0">
                <a:latin typeface="Arial" panose="020B0604020202020204" pitchFamily="34" charset="0"/>
              </a:rPr>
              <a:t>;</a:t>
            </a:r>
          </a:p>
          <a:p>
            <a:pPr algn="just" fontAlgn="base"/>
            <a:r>
              <a:rPr lang="pt-BR" sz="3000" dirty="0">
                <a:latin typeface="Arial" panose="020B0604020202020204" pitchFamily="34" charset="0"/>
              </a:rPr>
              <a:t>- </a:t>
            </a:r>
            <a:r>
              <a:rPr lang="pt-BR" sz="3000" dirty="0" err="1">
                <a:latin typeface="Arial" panose="020B0604020202020204" pitchFamily="34" charset="0"/>
              </a:rPr>
              <a:t>clear</a:t>
            </a:r>
            <a:r>
              <a:rPr lang="pt-BR" sz="3000" dirty="0">
                <a:latin typeface="Arial" panose="020B0604020202020204" pitchFamily="34" charset="0"/>
              </a:rPr>
              <a:t> </a:t>
            </a:r>
            <a:r>
              <a:rPr lang="pt-BR" sz="3000" dirty="0" err="1">
                <a:latin typeface="Arial" panose="020B0604020202020204" pitchFamily="34" charset="0"/>
              </a:rPr>
              <a:t>and</a:t>
            </a:r>
            <a:r>
              <a:rPr lang="pt-BR" sz="3000" dirty="0">
                <a:latin typeface="Arial" panose="020B0604020202020204" pitchFamily="34" charset="0"/>
              </a:rPr>
              <a:t> </a:t>
            </a:r>
            <a:r>
              <a:rPr lang="pt-BR" sz="3000" dirty="0" err="1">
                <a:latin typeface="Arial" panose="020B0604020202020204" pitchFamily="34" charset="0"/>
              </a:rPr>
              <a:t>consistent</a:t>
            </a:r>
            <a:r>
              <a:rPr lang="pt-BR" sz="3000" dirty="0">
                <a:latin typeface="Arial" panose="020B0604020202020204" pitchFamily="34" charset="0"/>
              </a:rPr>
              <a:t>;</a:t>
            </a:r>
          </a:p>
          <a:p>
            <a:pPr algn="just" fontAlgn="base"/>
            <a:r>
              <a:rPr lang="pt-BR" sz="3000" dirty="0">
                <a:latin typeface="Arial" panose="020B0604020202020204" pitchFamily="34" charset="0"/>
              </a:rPr>
              <a:t>- </a:t>
            </a:r>
            <a:r>
              <a:rPr lang="pt-BR" sz="3000" dirty="0" err="1">
                <a:latin typeface="Arial" panose="020B0604020202020204" pitchFamily="34" charset="0"/>
              </a:rPr>
              <a:t>understandable</a:t>
            </a:r>
            <a:r>
              <a:rPr lang="pt-BR" sz="3000" dirty="0">
                <a:latin typeface="Arial" panose="020B0604020202020204" pitchFamily="34" charset="0"/>
              </a:rPr>
              <a:t>.</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E2DC7C2D-E463-43F2-9FE2-9B6EB7955590}"/>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0" name="Retângulo 9">
            <a:extLst>
              <a:ext uri="{FF2B5EF4-FFF2-40B4-BE49-F238E27FC236}">
                <a16:creationId xmlns:a16="http://schemas.microsoft.com/office/drawing/2014/main" id="{D80CD2BC-8795-4D15-8B4C-8862178D1CB9}"/>
              </a:ext>
            </a:extLst>
          </p:cNvPr>
          <p:cNvSpPr/>
          <p:nvPr/>
        </p:nvSpPr>
        <p:spPr>
          <a:xfrm>
            <a:off x="3419872" y="378076"/>
            <a:ext cx="3672408" cy="1015663"/>
          </a:xfrm>
          <a:prstGeom prst="rect">
            <a:avLst/>
          </a:prstGeom>
        </p:spPr>
        <p:txBody>
          <a:bodyPr wrap="square">
            <a:spAutoFit/>
          </a:bodyPr>
          <a:lstStyle/>
          <a:p>
            <a:pPr algn="ctr"/>
            <a:r>
              <a:rPr lang="pt-BR" sz="6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Coherence</a:t>
            </a:r>
            <a:endParaRPr lang="pt-BR" sz="6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7" name="Gráfico 16" descr="Notação musical com preenchimento sólido">
            <a:extLst>
              <a:ext uri="{FF2B5EF4-FFF2-40B4-BE49-F238E27FC236}">
                <a16:creationId xmlns:a16="http://schemas.microsoft.com/office/drawing/2014/main" id="{08582E5A-E02F-4E3C-A0C8-FDA06229B2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2088" y="227477"/>
            <a:ext cx="1338741" cy="1338741"/>
          </a:xfrm>
          <a:prstGeom prst="rect">
            <a:avLst/>
          </a:prstGeom>
        </p:spPr>
      </p:pic>
      <p:pic>
        <p:nvPicPr>
          <p:cNvPr id="19" name="Gráfico 18" descr="Notação musical estrutura de tópicos">
            <a:extLst>
              <a:ext uri="{FF2B5EF4-FFF2-40B4-BE49-F238E27FC236}">
                <a16:creationId xmlns:a16="http://schemas.microsoft.com/office/drawing/2014/main" id="{1CC6E83F-F3EC-4331-9F3B-C916B0F458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4346" y="212771"/>
            <a:ext cx="1368152" cy="1368152"/>
          </a:xfrm>
          <a:prstGeom prst="rect">
            <a:avLst/>
          </a:prstGeom>
        </p:spPr>
      </p:pic>
    </p:spTree>
    <p:extLst>
      <p:ext uri="{BB962C8B-B14F-4D97-AF65-F5344CB8AC3E}">
        <p14:creationId xmlns:p14="http://schemas.microsoft.com/office/powerpoint/2010/main" val="3417262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asure-chest-with-octop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4374" y="3933056"/>
            <a:ext cx="3283947" cy="2670944"/>
          </a:xfrm>
          <a:prstGeom prst="rect">
            <a:avLst/>
          </a:prstGeom>
        </p:spPr>
      </p:pic>
      <p:sp>
        <p:nvSpPr>
          <p:cNvPr id="2" name="Title 1"/>
          <p:cNvSpPr>
            <a:spLocks noGrp="1"/>
          </p:cNvSpPr>
          <p:nvPr>
            <p:ph type="title"/>
          </p:nvPr>
        </p:nvSpPr>
        <p:spPr/>
        <p:txBody>
          <a:bodyPr/>
          <a:lstStyle/>
          <a:p>
            <a:pPr algn="l"/>
            <a:r>
              <a:rPr lang="en-US" b="1" dirty="0">
                <a:solidFill>
                  <a:srgbClr val="FFC000"/>
                </a:solidFill>
              </a:rPr>
              <a:t>Interrogative Pronouns</a:t>
            </a:r>
          </a:p>
        </p:txBody>
      </p:sp>
      <p:sp>
        <p:nvSpPr>
          <p:cNvPr id="3" name="Content Placeholder 2"/>
          <p:cNvSpPr>
            <a:spLocks noGrp="1"/>
          </p:cNvSpPr>
          <p:nvPr>
            <p:ph idx="1"/>
          </p:nvPr>
        </p:nvSpPr>
        <p:spPr>
          <a:xfrm>
            <a:off x="457200" y="1600200"/>
            <a:ext cx="8229600" cy="5003800"/>
          </a:xfrm>
        </p:spPr>
        <p:txBody>
          <a:bodyPr>
            <a:normAutofit/>
          </a:bodyPr>
          <a:lstStyle/>
          <a:p>
            <a:pPr marL="0" indent="0">
              <a:buNone/>
            </a:pPr>
            <a:r>
              <a:rPr lang="en-US" b="1" dirty="0" err="1"/>
              <a:t>Referem</a:t>
            </a:r>
            <a:r>
              <a:rPr lang="en-US" b="1" dirty="0"/>
              <a:t>-se a </a:t>
            </a:r>
            <a:r>
              <a:rPr lang="en-US" b="1" dirty="0" err="1"/>
              <a:t>nomes</a:t>
            </a:r>
            <a:r>
              <a:rPr lang="en-US" b="1" dirty="0"/>
              <a:t> (</a:t>
            </a:r>
            <a:r>
              <a:rPr lang="en-US" b="1" dirty="0" err="1"/>
              <a:t>pessoas</a:t>
            </a:r>
            <a:r>
              <a:rPr lang="en-US" b="1" dirty="0"/>
              <a:t>, </a:t>
            </a:r>
            <a:r>
              <a:rPr lang="en-US" b="1" dirty="0" err="1"/>
              <a:t>objetos</a:t>
            </a:r>
            <a:r>
              <a:rPr lang="en-US" b="1" dirty="0"/>
              <a:t>). </a:t>
            </a:r>
            <a:r>
              <a:rPr lang="en-US" b="1" dirty="0" err="1"/>
              <a:t>Iniciam</a:t>
            </a:r>
            <a:r>
              <a:rPr lang="en-US" b="1" dirty="0"/>
              <a:t> </a:t>
            </a:r>
            <a:r>
              <a:rPr lang="en-US" b="1" dirty="0" err="1"/>
              <a:t>perguntas</a:t>
            </a:r>
            <a:r>
              <a:rPr lang="en-US" b="1" dirty="0"/>
              <a:t>. </a:t>
            </a:r>
          </a:p>
          <a:p>
            <a:pPr marL="0" indent="0">
              <a:buNone/>
            </a:pPr>
            <a:endParaRPr lang="en-US" sz="1200" dirty="0"/>
          </a:p>
          <a:p>
            <a:pPr marL="0" indent="0">
              <a:buNone/>
            </a:pPr>
            <a:r>
              <a:rPr lang="en-US" b="1" dirty="0"/>
              <a:t>The </a:t>
            </a:r>
            <a:r>
              <a:rPr lang="en-US" b="1" dirty="0">
                <a:solidFill>
                  <a:srgbClr val="FFC000"/>
                </a:solidFill>
              </a:rPr>
              <a:t>Interrogative Pronouns</a:t>
            </a:r>
            <a:r>
              <a:rPr lang="en-US" b="1" dirty="0"/>
              <a:t>:</a:t>
            </a:r>
          </a:p>
          <a:p>
            <a:pPr marL="0" indent="0">
              <a:buNone/>
            </a:pPr>
            <a:r>
              <a:rPr lang="en-US" sz="2800" dirty="0"/>
              <a:t>Who, whom, what, which, whose</a:t>
            </a:r>
          </a:p>
          <a:p>
            <a:pPr marL="0" indent="0">
              <a:buNone/>
            </a:pPr>
            <a:endParaRPr lang="en-US" sz="1600" dirty="0"/>
          </a:p>
          <a:p>
            <a:pPr marL="0" indent="0">
              <a:buNone/>
            </a:pPr>
            <a:r>
              <a:rPr lang="en-US" b="1" dirty="0"/>
              <a:t>Example</a:t>
            </a:r>
          </a:p>
          <a:p>
            <a:pPr marL="0" indent="0">
              <a:buNone/>
            </a:pPr>
            <a:endParaRPr lang="en-US" sz="800" b="1" dirty="0"/>
          </a:p>
          <a:p>
            <a:pPr marL="0" indent="0">
              <a:buNone/>
            </a:pPr>
            <a:r>
              <a:rPr lang="en-US" sz="2800" b="1" i="1" dirty="0">
                <a:solidFill>
                  <a:srgbClr val="FFC000"/>
                </a:solidFill>
              </a:rPr>
              <a:t>What</a:t>
            </a:r>
            <a:r>
              <a:rPr lang="en-US" sz="2800" i="1" dirty="0"/>
              <a:t>’s inside of that</a:t>
            </a:r>
            <a:br>
              <a:rPr lang="en-US" sz="2800" i="1" dirty="0"/>
            </a:br>
            <a:r>
              <a:rPr lang="en-US" sz="2800" i="1" dirty="0"/>
              <a:t>treasure chest?</a:t>
            </a:r>
          </a:p>
        </p:txBody>
      </p:sp>
      <p:sp>
        <p:nvSpPr>
          <p:cNvPr id="5" name="Retângulo 4">
            <a:extLst>
              <a:ext uri="{FF2B5EF4-FFF2-40B4-BE49-F238E27FC236}">
                <a16:creationId xmlns:a16="http://schemas.microsoft.com/office/drawing/2014/main" id="{1C9B9187-C393-4080-911B-206A1C5E4DD3}"/>
              </a:ext>
            </a:extLst>
          </p:cNvPr>
          <p:cNvSpPr/>
          <p:nvPr/>
        </p:nvSpPr>
        <p:spPr>
          <a:xfrm>
            <a:off x="6287927" y="304252"/>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6" name="Gráfico 5" descr="Besouro com preenchimento sólido">
            <a:extLst>
              <a:ext uri="{FF2B5EF4-FFF2-40B4-BE49-F238E27FC236}">
                <a16:creationId xmlns:a16="http://schemas.microsoft.com/office/drawing/2014/main" id="{42DE857B-778A-454F-A4CA-7B1833AF75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3415" y="423087"/>
            <a:ext cx="589051" cy="589051"/>
          </a:xfrm>
          <a:prstGeom prst="rect">
            <a:avLst/>
          </a:prstGeom>
        </p:spPr>
      </p:pic>
      <p:pic>
        <p:nvPicPr>
          <p:cNvPr id="7" name="Gráfico 6" descr="Besouro estrutura de tópicos">
            <a:extLst>
              <a:ext uri="{FF2B5EF4-FFF2-40B4-BE49-F238E27FC236}">
                <a16:creationId xmlns:a16="http://schemas.microsoft.com/office/drawing/2014/main" id="{F28A1D7D-9516-40DD-8EEA-3F87812887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5879" y="429600"/>
            <a:ext cx="589051" cy="589051"/>
          </a:xfrm>
          <a:prstGeom prst="rect">
            <a:avLst/>
          </a:prstGeom>
        </p:spPr>
      </p:pic>
    </p:spTree>
    <p:extLst>
      <p:ext uri="{BB962C8B-B14F-4D97-AF65-F5344CB8AC3E}">
        <p14:creationId xmlns:p14="http://schemas.microsoft.com/office/powerpoint/2010/main" val="20050273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eathe Schitts Creek GIF by CBC">
            <a:extLst>
              <a:ext uri="{FF2B5EF4-FFF2-40B4-BE49-F238E27FC236}">
                <a16:creationId xmlns:a16="http://schemas.microsoft.com/office/drawing/2014/main" id="{6D4CB970-0A4D-4CAF-876A-AF643B101F1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636912"/>
            <a:ext cx="5220072" cy="3751927"/>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E8DAD408-CB47-4156-9867-2309774AB158}"/>
              </a:ext>
            </a:extLst>
          </p:cNvPr>
          <p:cNvSpPr/>
          <p:nvPr/>
        </p:nvSpPr>
        <p:spPr>
          <a:xfrm>
            <a:off x="539552" y="332656"/>
            <a:ext cx="7859082" cy="2862322"/>
          </a:xfrm>
          <a:prstGeom prst="rect">
            <a:avLst/>
          </a:prstGeom>
        </p:spPr>
        <p:txBody>
          <a:bodyPr wrap="square">
            <a:spAutoFit/>
          </a:bodyPr>
          <a:lstStyle/>
          <a:p>
            <a:pPr lvl="0" algn="just"/>
            <a:r>
              <a:rPr lang="pt-BR" sz="3000" b="0" i="0" dirty="0">
                <a:effectLst/>
                <a:latin typeface="Arial" panose="020B0604020202020204" pitchFamily="34" charset="0"/>
              </a:rPr>
              <a:t>Calma!!!</a:t>
            </a:r>
          </a:p>
          <a:p>
            <a:pPr lvl="0" algn="just"/>
            <a:r>
              <a:rPr lang="pt-BR" sz="3000" dirty="0">
                <a:latin typeface="Arial" panose="020B0604020202020204" pitchFamily="34" charset="0"/>
              </a:rPr>
              <a:t>Você não precisa aprender todos eles de uma vez, basta identificar no texto e tentar achar a qual palavra estes pronomes se referem. </a:t>
            </a:r>
            <a:endParaRPr lang="pt-BR" sz="3000" b="0" i="0" dirty="0">
              <a:effectLst/>
              <a:latin typeface="Arial" panose="020B0604020202020204" pitchFamily="34" charset="0"/>
            </a:endParaRPr>
          </a:p>
          <a:p>
            <a:pPr lvl="0" algn="just"/>
            <a:endParaRPr lang="en-US" sz="3000" dirty="0">
              <a:latin typeface="Arial" panose="020B0604020202020204" pitchFamily="34" charset="0"/>
            </a:endParaRPr>
          </a:p>
        </p:txBody>
      </p:sp>
    </p:spTree>
    <p:extLst>
      <p:ext uri="{BB962C8B-B14F-4D97-AF65-F5344CB8AC3E}">
        <p14:creationId xmlns:p14="http://schemas.microsoft.com/office/powerpoint/2010/main" val="3895484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056B3A5C-8330-4E9A-883F-831F57BB5321}"/>
              </a:ext>
            </a:extLst>
          </p:cNvPr>
          <p:cNvPicPr>
            <a:picLocks noChangeAspect="1"/>
          </p:cNvPicPr>
          <p:nvPr/>
        </p:nvPicPr>
        <p:blipFill rotWithShape="1">
          <a:blip r:embed="rId2"/>
          <a:srcRect l="9838" t="21986" r="39762" b="5179"/>
          <a:stretch/>
        </p:blipFill>
        <p:spPr>
          <a:xfrm>
            <a:off x="179512" y="116631"/>
            <a:ext cx="8784976" cy="6611237"/>
          </a:xfrm>
          <a:prstGeom prst="rect">
            <a:avLst/>
          </a:prstGeom>
        </p:spPr>
      </p:pic>
    </p:spTree>
    <p:extLst>
      <p:ext uri="{BB962C8B-B14F-4D97-AF65-F5344CB8AC3E}">
        <p14:creationId xmlns:p14="http://schemas.microsoft.com/office/powerpoint/2010/main" val="3482247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491880" y="191228"/>
            <a:ext cx="5400600" cy="1246495"/>
          </a:xfrm>
          <a:prstGeom prst="rect">
            <a:avLst/>
          </a:prstGeom>
        </p:spPr>
        <p:txBody>
          <a:bodyPr wrap="square">
            <a:spAutoFit/>
          </a:bodyPr>
          <a:lstStyle/>
          <a:p>
            <a:pPr algn="ctr" fontAlgn="base"/>
            <a:r>
              <a:rPr lang="en-US" sz="2500" b="1" dirty="0">
                <a:solidFill>
                  <a:srgbClr val="FF0000"/>
                </a:solidFill>
                <a:latin typeface="Baskerville Old Face" panose="02020602080505020303" pitchFamily="18" charset="0"/>
                <a:cs typeface="Aharoni" panose="02010803020104030203" pitchFamily="2" charset="-79"/>
              </a:rPr>
              <a:t>A SPEECH ON ROSA PARKS, CIVIL RIGHTS, &amp; THE PEOPLE BY MARTIN L. LOCKETT</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3D3D4140-3D90-49D9-860A-DAF6AD65893D}"/>
              </a:ext>
            </a:extLst>
          </p:cNvPr>
          <p:cNvSpPr txBox="1"/>
          <p:nvPr/>
        </p:nvSpPr>
        <p:spPr>
          <a:xfrm>
            <a:off x="0" y="6006729"/>
            <a:ext cx="8748465" cy="769441"/>
          </a:xfrm>
          <a:prstGeom prst="rect">
            <a:avLst/>
          </a:prstGeom>
          <a:noFill/>
        </p:spPr>
        <p:txBody>
          <a:bodyPr wrap="square">
            <a:spAutoFit/>
          </a:bodyPr>
          <a:lstStyle/>
          <a:p>
            <a:pPr algn="r"/>
            <a:r>
              <a:rPr lang="pt-BR" sz="2200" b="1" dirty="0">
                <a:solidFill>
                  <a:schemeClr val="accent2">
                    <a:lumMod val="75000"/>
                  </a:schemeClr>
                </a:solidFill>
              </a:rPr>
              <a:t>https://adoptaninmate.org/a-speech-on-rosa-parks-civil-rights-the-people-by-martin-l-lockett/</a:t>
            </a:r>
          </a:p>
        </p:txBody>
      </p:sp>
      <p:sp>
        <p:nvSpPr>
          <p:cNvPr id="9" name="Retângulo 8">
            <a:extLst>
              <a:ext uri="{FF2B5EF4-FFF2-40B4-BE49-F238E27FC236}">
                <a16:creationId xmlns:a16="http://schemas.microsoft.com/office/drawing/2014/main" id="{A6894D11-815F-4B97-ADC1-94D9CF36D366}"/>
              </a:ext>
            </a:extLst>
          </p:cNvPr>
          <p:cNvSpPr/>
          <p:nvPr/>
        </p:nvSpPr>
        <p:spPr>
          <a:xfrm>
            <a:off x="666710" y="393233"/>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Exercise</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0" name="Gráfico 9" descr="Besouro com preenchimento sólido">
            <a:extLst>
              <a:ext uri="{FF2B5EF4-FFF2-40B4-BE49-F238E27FC236}">
                <a16:creationId xmlns:a16="http://schemas.microsoft.com/office/drawing/2014/main" id="{C6176025-2235-4F8A-8C6D-B67C1F84D9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19056" y="313156"/>
            <a:ext cx="589051" cy="589051"/>
          </a:xfrm>
          <a:prstGeom prst="rect">
            <a:avLst/>
          </a:prstGeom>
        </p:spPr>
      </p:pic>
      <p:pic>
        <p:nvPicPr>
          <p:cNvPr id="11" name="Gráfico 10" descr="Besouro estrutura de tópicos">
            <a:extLst>
              <a:ext uri="{FF2B5EF4-FFF2-40B4-BE49-F238E27FC236}">
                <a16:creationId xmlns:a16="http://schemas.microsoft.com/office/drawing/2014/main" id="{D1CDF69A-972F-442B-B0ED-971DF168E0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20" y="319669"/>
            <a:ext cx="589051" cy="589051"/>
          </a:xfrm>
          <a:prstGeom prst="rect">
            <a:avLst/>
          </a:prstGeom>
        </p:spPr>
      </p:pic>
      <p:sp>
        <p:nvSpPr>
          <p:cNvPr id="12" name="CaixaDeTexto 11">
            <a:extLst>
              <a:ext uri="{FF2B5EF4-FFF2-40B4-BE49-F238E27FC236}">
                <a16:creationId xmlns:a16="http://schemas.microsoft.com/office/drawing/2014/main" id="{36E7D370-11F5-4A69-8455-70525FF10943}"/>
              </a:ext>
            </a:extLst>
          </p:cNvPr>
          <p:cNvSpPr txBox="1"/>
          <p:nvPr/>
        </p:nvSpPr>
        <p:spPr>
          <a:xfrm>
            <a:off x="770941" y="1777675"/>
            <a:ext cx="7329451" cy="3785652"/>
          </a:xfrm>
          <a:prstGeom prst="rect">
            <a:avLst/>
          </a:prstGeom>
          <a:noFill/>
        </p:spPr>
        <p:txBody>
          <a:bodyPr wrap="square">
            <a:spAutoFit/>
          </a:bodyPr>
          <a:lstStyle/>
          <a:p>
            <a:pPr algn="just" fontAlgn="base"/>
            <a:r>
              <a:rPr lang="en-US" sz="2400" b="0" i="0" dirty="0">
                <a:effectLst/>
                <a:latin typeface="Open Sans"/>
              </a:rPr>
              <a:t>The following speech was delivered at the Weusi Umoja Social at OSCI — August 22, 2018.</a:t>
            </a:r>
          </a:p>
          <a:p>
            <a:pPr algn="just" fontAlgn="base"/>
            <a:endParaRPr lang="en-US" sz="2400" b="0" i="0" dirty="0">
              <a:effectLst/>
              <a:latin typeface="Open Sans"/>
            </a:endParaRPr>
          </a:p>
          <a:p>
            <a:pPr algn="just" fontAlgn="base"/>
            <a:r>
              <a:rPr lang="en-US" sz="2400" b="0" i="0" dirty="0">
                <a:effectLst/>
                <a:latin typeface="Open Sans"/>
              </a:rPr>
              <a:t>Good evening. </a:t>
            </a:r>
            <a:r>
              <a:rPr lang="en-US" sz="2400" b="0" i="0" dirty="0">
                <a:solidFill>
                  <a:srgbClr val="FF0000"/>
                </a:solidFill>
                <a:effectLst/>
                <a:latin typeface="Open Sans"/>
              </a:rPr>
              <a:t>I</a:t>
            </a:r>
            <a:r>
              <a:rPr lang="en-US" sz="2400" b="0" i="0" dirty="0">
                <a:effectLst/>
                <a:latin typeface="Open Sans"/>
              </a:rPr>
              <a:t> hope everyone is enjoying </a:t>
            </a:r>
            <a:r>
              <a:rPr lang="en-US" sz="2400" b="0" i="0" dirty="0">
                <a:solidFill>
                  <a:srgbClr val="FF0000"/>
                </a:solidFill>
                <a:effectLst/>
                <a:latin typeface="Open Sans"/>
              </a:rPr>
              <a:t>their</a:t>
            </a:r>
            <a:r>
              <a:rPr lang="en-US" sz="2400" b="0" i="0" dirty="0">
                <a:effectLst/>
                <a:latin typeface="Open Sans"/>
              </a:rPr>
              <a:t> time tonight with </a:t>
            </a:r>
            <a:r>
              <a:rPr lang="en-US" sz="2400" b="0" i="0" dirty="0">
                <a:solidFill>
                  <a:srgbClr val="FF0000"/>
                </a:solidFill>
                <a:effectLst/>
                <a:latin typeface="Open Sans"/>
              </a:rPr>
              <a:t>their</a:t>
            </a:r>
            <a:r>
              <a:rPr lang="en-US" sz="2400" b="0" i="0" dirty="0">
                <a:effectLst/>
                <a:latin typeface="Open Sans"/>
              </a:rPr>
              <a:t> friends and family. As </a:t>
            </a:r>
            <a:r>
              <a:rPr lang="en-US" sz="2400" b="0" i="0" dirty="0">
                <a:solidFill>
                  <a:srgbClr val="FF0000"/>
                </a:solidFill>
                <a:effectLst/>
                <a:latin typeface="Open Sans"/>
              </a:rPr>
              <a:t>it</a:t>
            </a:r>
            <a:r>
              <a:rPr lang="en-US" sz="2400" b="0" i="0" dirty="0">
                <a:effectLst/>
                <a:latin typeface="Open Sans"/>
              </a:rPr>
              <a:t> was just mentioned, </a:t>
            </a:r>
            <a:r>
              <a:rPr lang="en-US" sz="2400" b="0" i="0" dirty="0">
                <a:solidFill>
                  <a:srgbClr val="FF0000"/>
                </a:solidFill>
                <a:effectLst/>
                <a:latin typeface="Open Sans"/>
              </a:rPr>
              <a:t>this</a:t>
            </a:r>
            <a:r>
              <a:rPr lang="en-US" sz="2400" b="0" i="0" dirty="0">
                <a:effectLst/>
                <a:latin typeface="Open Sans"/>
              </a:rPr>
              <a:t> year </a:t>
            </a:r>
            <a:r>
              <a:rPr lang="en-US" sz="2400" b="0" i="0" dirty="0">
                <a:solidFill>
                  <a:srgbClr val="FF0000"/>
                </a:solidFill>
                <a:effectLst/>
                <a:latin typeface="Open Sans"/>
              </a:rPr>
              <a:t>we</a:t>
            </a:r>
            <a:r>
              <a:rPr lang="en-US" sz="2400" b="0" i="0" dirty="0">
                <a:effectLst/>
                <a:latin typeface="Open Sans"/>
              </a:rPr>
              <a:t> chose to honor Rosa Parks. </a:t>
            </a:r>
            <a:r>
              <a:rPr lang="en-US" sz="2400" b="0" i="0" dirty="0">
                <a:solidFill>
                  <a:srgbClr val="FF0000"/>
                </a:solidFill>
                <a:effectLst/>
                <a:latin typeface="Open Sans"/>
              </a:rPr>
              <a:t>She</a:t>
            </a:r>
            <a:r>
              <a:rPr lang="en-US" sz="2400" b="0" i="0" dirty="0">
                <a:effectLst/>
                <a:latin typeface="Open Sans"/>
              </a:rPr>
              <a:t> is obviously a well-known American icon </a:t>
            </a:r>
            <a:r>
              <a:rPr lang="en-US" sz="2400" b="0" i="0" dirty="0">
                <a:solidFill>
                  <a:srgbClr val="FF0000"/>
                </a:solidFill>
                <a:effectLst/>
                <a:latin typeface="Open Sans"/>
              </a:rPr>
              <a:t>who</a:t>
            </a:r>
            <a:r>
              <a:rPr lang="en-US" sz="2400" b="0" i="0" dirty="0">
                <a:effectLst/>
                <a:latin typeface="Open Sans"/>
              </a:rPr>
              <a:t> had a pivotal role in the civil rights movement, so </a:t>
            </a:r>
            <a:r>
              <a:rPr lang="en-US" sz="2400" b="0" i="0" dirty="0">
                <a:solidFill>
                  <a:srgbClr val="FF0000"/>
                </a:solidFill>
                <a:effectLst/>
                <a:latin typeface="Open Sans"/>
              </a:rPr>
              <a:t>we</a:t>
            </a:r>
            <a:r>
              <a:rPr lang="en-US" sz="2400" b="0" i="0" dirty="0">
                <a:effectLst/>
                <a:latin typeface="Open Sans"/>
              </a:rPr>
              <a:t> felt </a:t>
            </a:r>
            <a:r>
              <a:rPr lang="en-US" sz="2400" b="0" i="0" dirty="0">
                <a:solidFill>
                  <a:srgbClr val="FF0000"/>
                </a:solidFill>
                <a:effectLst/>
                <a:latin typeface="Open Sans"/>
              </a:rPr>
              <a:t>it</a:t>
            </a:r>
            <a:r>
              <a:rPr lang="en-US" sz="2400" b="0" i="0" dirty="0">
                <a:effectLst/>
                <a:latin typeface="Open Sans"/>
              </a:rPr>
              <a:t> was important to highlight exactly how </a:t>
            </a:r>
            <a:r>
              <a:rPr lang="en-US" sz="2400" b="0" i="0" dirty="0">
                <a:solidFill>
                  <a:srgbClr val="FF0000"/>
                </a:solidFill>
                <a:effectLst/>
                <a:latin typeface="Open Sans"/>
              </a:rPr>
              <a:t>she</a:t>
            </a:r>
            <a:r>
              <a:rPr lang="en-US" sz="2400" b="0" i="0" dirty="0">
                <a:effectLst/>
                <a:latin typeface="Open Sans"/>
              </a:rPr>
              <a:t> carved an indelible mark in American history.</a:t>
            </a:r>
          </a:p>
        </p:txBody>
      </p:sp>
      <p:pic>
        <p:nvPicPr>
          <p:cNvPr id="14" name="Gráfico 13" descr="Notação musical com preenchimento sólido">
            <a:extLst>
              <a:ext uri="{FF2B5EF4-FFF2-40B4-BE49-F238E27FC236}">
                <a16:creationId xmlns:a16="http://schemas.microsoft.com/office/drawing/2014/main" id="{0F2E586E-DF01-4439-A200-50AAE3094F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24807" y="629743"/>
            <a:ext cx="942753" cy="942753"/>
          </a:xfrm>
          <a:prstGeom prst="rect">
            <a:avLst/>
          </a:prstGeom>
        </p:spPr>
      </p:pic>
      <p:pic>
        <p:nvPicPr>
          <p:cNvPr id="15" name="Gráfico 14" descr="Notação musical estrutura de tópicos">
            <a:extLst>
              <a:ext uri="{FF2B5EF4-FFF2-40B4-BE49-F238E27FC236}">
                <a16:creationId xmlns:a16="http://schemas.microsoft.com/office/drawing/2014/main" id="{F8E720D2-BCC7-4255-B5FD-69C5F7AF52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986" y="658840"/>
            <a:ext cx="910117" cy="910117"/>
          </a:xfrm>
          <a:prstGeom prst="rect">
            <a:avLst/>
          </a:prstGeom>
        </p:spPr>
      </p:pic>
    </p:spTree>
    <p:extLst>
      <p:ext uri="{BB962C8B-B14F-4D97-AF65-F5344CB8AC3E}">
        <p14:creationId xmlns:p14="http://schemas.microsoft.com/office/powerpoint/2010/main" val="222384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491880" y="191228"/>
            <a:ext cx="5400600" cy="1246495"/>
          </a:xfrm>
          <a:prstGeom prst="rect">
            <a:avLst/>
          </a:prstGeom>
        </p:spPr>
        <p:txBody>
          <a:bodyPr wrap="square">
            <a:spAutoFit/>
          </a:bodyPr>
          <a:lstStyle/>
          <a:p>
            <a:pPr algn="ctr" fontAlgn="base"/>
            <a:r>
              <a:rPr lang="en-US" sz="2500" b="1" dirty="0">
                <a:solidFill>
                  <a:srgbClr val="FF0000"/>
                </a:solidFill>
                <a:latin typeface="Baskerville Old Face" panose="02020602080505020303" pitchFamily="18" charset="0"/>
                <a:cs typeface="Aharoni" panose="02010803020104030203" pitchFamily="2" charset="-79"/>
              </a:rPr>
              <a:t>A SPEECH ON ROSA PARKS, CIVIL RIGHTS, &amp; THE PEOPLE BY MARTIN L. LOCKETT</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3D3D4140-3D90-49D9-860A-DAF6AD65893D}"/>
              </a:ext>
            </a:extLst>
          </p:cNvPr>
          <p:cNvSpPr txBox="1"/>
          <p:nvPr/>
        </p:nvSpPr>
        <p:spPr>
          <a:xfrm>
            <a:off x="251520" y="6355204"/>
            <a:ext cx="8748465" cy="338554"/>
          </a:xfrm>
          <a:prstGeom prst="rect">
            <a:avLst/>
          </a:prstGeom>
          <a:noFill/>
        </p:spPr>
        <p:txBody>
          <a:bodyPr wrap="square">
            <a:spAutoFit/>
          </a:bodyPr>
          <a:lstStyle/>
          <a:p>
            <a:pPr algn="r"/>
            <a:r>
              <a:rPr lang="pt-BR" sz="1600" b="1" dirty="0">
                <a:solidFill>
                  <a:schemeClr val="accent2">
                    <a:lumMod val="75000"/>
                  </a:schemeClr>
                </a:solidFill>
              </a:rPr>
              <a:t>https://adoptaninmate.org/a-speech-on-rosa-parks-civil-rights-the-people-by-martin-l-lockett/</a:t>
            </a:r>
          </a:p>
        </p:txBody>
      </p:sp>
      <p:sp>
        <p:nvSpPr>
          <p:cNvPr id="9" name="Retângulo 8">
            <a:extLst>
              <a:ext uri="{FF2B5EF4-FFF2-40B4-BE49-F238E27FC236}">
                <a16:creationId xmlns:a16="http://schemas.microsoft.com/office/drawing/2014/main" id="{A6894D11-815F-4B97-ADC1-94D9CF36D366}"/>
              </a:ext>
            </a:extLst>
          </p:cNvPr>
          <p:cNvSpPr/>
          <p:nvPr/>
        </p:nvSpPr>
        <p:spPr>
          <a:xfrm>
            <a:off x="666710" y="393233"/>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Exercise</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0" name="Gráfico 9" descr="Besouro com preenchimento sólido">
            <a:extLst>
              <a:ext uri="{FF2B5EF4-FFF2-40B4-BE49-F238E27FC236}">
                <a16:creationId xmlns:a16="http://schemas.microsoft.com/office/drawing/2014/main" id="{C6176025-2235-4F8A-8C6D-B67C1F84D9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19056" y="313156"/>
            <a:ext cx="589051" cy="589051"/>
          </a:xfrm>
          <a:prstGeom prst="rect">
            <a:avLst/>
          </a:prstGeom>
        </p:spPr>
      </p:pic>
      <p:pic>
        <p:nvPicPr>
          <p:cNvPr id="11" name="Gráfico 10" descr="Besouro estrutura de tópicos">
            <a:extLst>
              <a:ext uri="{FF2B5EF4-FFF2-40B4-BE49-F238E27FC236}">
                <a16:creationId xmlns:a16="http://schemas.microsoft.com/office/drawing/2014/main" id="{D1CDF69A-972F-442B-B0ED-971DF168E0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20" y="319669"/>
            <a:ext cx="589051" cy="589051"/>
          </a:xfrm>
          <a:prstGeom prst="rect">
            <a:avLst/>
          </a:prstGeom>
        </p:spPr>
      </p:pic>
      <p:sp>
        <p:nvSpPr>
          <p:cNvPr id="12" name="CaixaDeTexto 11">
            <a:extLst>
              <a:ext uri="{FF2B5EF4-FFF2-40B4-BE49-F238E27FC236}">
                <a16:creationId xmlns:a16="http://schemas.microsoft.com/office/drawing/2014/main" id="{36E7D370-11F5-4A69-8455-70525FF10943}"/>
              </a:ext>
            </a:extLst>
          </p:cNvPr>
          <p:cNvSpPr txBox="1"/>
          <p:nvPr/>
        </p:nvSpPr>
        <p:spPr>
          <a:xfrm>
            <a:off x="840570" y="1673850"/>
            <a:ext cx="7403837" cy="4154984"/>
          </a:xfrm>
          <a:prstGeom prst="rect">
            <a:avLst/>
          </a:prstGeom>
          <a:noFill/>
        </p:spPr>
        <p:txBody>
          <a:bodyPr wrap="square">
            <a:spAutoFit/>
          </a:bodyPr>
          <a:lstStyle/>
          <a:p>
            <a:pPr algn="just" fontAlgn="base"/>
            <a:r>
              <a:rPr lang="en-US" sz="2400" b="0" i="0" dirty="0">
                <a:solidFill>
                  <a:srgbClr val="FF0000"/>
                </a:solidFill>
                <a:effectLst/>
                <a:latin typeface="Open Sans"/>
              </a:rPr>
              <a:t>I</a:t>
            </a:r>
            <a:r>
              <a:rPr lang="en-US" sz="2400" b="0" i="0" dirty="0">
                <a:effectLst/>
                <a:latin typeface="Open Sans"/>
              </a:rPr>
              <a:t> – </a:t>
            </a:r>
            <a:r>
              <a:rPr lang="en-US" sz="2400" dirty="0">
                <a:latin typeface="Open Sans"/>
              </a:rPr>
              <a:t>Martin L. Lockett </a:t>
            </a:r>
          </a:p>
          <a:p>
            <a:pPr algn="just" fontAlgn="base"/>
            <a:r>
              <a:rPr lang="en-US" sz="2400" b="0" i="0" dirty="0">
                <a:solidFill>
                  <a:srgbClr val="FF0000"/>
                </a:solidFill>
                <a:effectLst/>
                <a:latin typeface="Open Sans"/>
              </a:rPr>
              <a:t>their</a:t>
            </a:r>
            <a:r>
              <a:rPr lang="en-US" sz="2400" b="0" i="0" dirty="0">
                <a:effectLst/>
                <a:latin typeface="Open Sans"/>
              </a:rPr>
              <a:t> – </a:t>
            </a:r>
            <a:r>
              <a:rPr lang="en-US" sz="2400" i="0" dirty="0">
                <a:effectLst/>
                <a:latin typeface="Open Sans"/>
              </a:rPr>
              <a:t>everyone</a:t>
            </a:r>
          </a:p>
          <a:p>
            <a:pPr algn="just" fontAlgn="base"/>
            <a:r>
              <a:rPr lang="en-US" sz="2400" b="0" i="0" dirty="0">
                <a:solidFill>
                  <a:srgbClr val="FF0000"/>
                </a:solidFill>
                <a:effectLst/>
                <a:latin typeface="Open Sans"/>
              </a:rPr>
              <a:t>it</a:t>
            </a:r>
            <a:r>
              <a:rPr lang="en-US" sz="2400" b="0" i="0" dirty="0">
                <a:effectLst/>
                <a:latin typeface="Open Sans"/>
              </a:rPr>
              <a:t> – ‘</a:t>
            </a:r>
            <a:r>
              <a:rPr lang="en-US" sz="2400" b="0" i="1" dirty="0">
                <a:effectLst/>
                <a:latin typeface="Open Sans"/>
              </a:rPr>
              <a:t>this</a:t>
            </a:r>
            <a:r>
              <a:rPr lang="en-US" sz="2400" b="0" i="0" dirty="0">
                <a:effectLst/>
                <a:latin typeface="Open Sans"/>
              </a:rPr>
              <a:t> year </a:t>
            </a:r>
            <a:r>
              <a:rPr lang="en-US" sz="2400" b="0" i="1" dirty="0">
                <a:effectLst/>
                <a:latin typeface="Open Sans"/>
              </a:rPr>
              <a:t>we</a:t>
            </a:r>
            <a:r>
              <a:rPr lang="en-US" sz="2400" b="0" i="0" dirty="0">
                <a:effectLst/>
                <a:latin typeface="Open Sans"/>
              </a:rPr>
              <a:t> chose to honor Rosa Parks’. </a:t>
            </a:r>
          </a:p>
          <a:p>
            <a:pPr algn="just" fontAlgn="base"/>
            <a:r>
              <a:rPr lang="en-US" sz="2400" b="0" i="0" dirty="0">
                <a:solidFill>
                  <a:srgbClr val="FF0000"/>
                </a:solidFill>
                <a:effectLst/>
                <a:latin typeface="Open Sans"/>
              </a:rPr>
              <a:t>this</a:t>
            </a:r>
            <a:r>
              <a:rPr lang="en-US" sz="2400" b="0" i="0" dirty="0">
                <a:effectLst/>
                <a:latin typeface="Open Sans"/>
              </a:rPr>
              <a:t> – year</a:t>
            </a:r>
          </a:p>
          <a:p>
            <a:pPr algn="just" fontAlgn="base"/>
            <a:r>
              <a:rPr lang="en-US" sz="2400" b="0" i="0" dirty="0">
                <a:solidFill>
                  <a:srgbClr val="FF0000"/>
                </a:solidFill>
                <a:effectLst/>
                <a:latin typeface="Open Sans"/>
              </a:rPr>
              <a:t>we – </a:t>
            </a:r>
            <a:r>
              <a:rPr lang="en-US" sz="2400" b="0" i="0" dirty="0">
                <a:effectLst/>
                <a:latin typeface="Open Sans"/>
              </a:rPr>
              <a:t>“people” (organization) </a:t>
            </a:r>
          </a:p>
          <a:p>
            <a:pPr algn="just" fontAlgn="base"/>
            <a:r>
              <a:rPr lang="en-US" sz="2400" b="0" i="0" dirty="0">
                <a:solidFill>
                  <a:srgbClr val="FF0000"/>
                </a:solidFill>
                <a:effectLst/>
                <a:latin typeface="Open Sans"/>
              </a:rPr>
              <a:t>She</a:t>
            </a:r>
            <a:r>
              <a:rPr lang="en-US" sz="2400" b="0" i="0" dirty="0">
                <a:effectLst/>
                <a:latin typeface="Open Sans"/>
              </a:rPr>
              <a:t> – Rosa Parks</a:t>
            </a:r>
          </a:p>
          <a:p>
            <a:pPr algn="just" fontAlgn="base"/>
            <a:r>
              <a:rPr lang="en-US" sz="2400" b="0" i="0" dirty="0">
                <a:solidFill>
                  <a:srgbClr val="FF0000"/>
                </a:solidFill>
                <a:effectLst/>
                <a:latin typeface="Open Sans"/>
              </a:rPr>
              <a:t>who</a:t>
            </a:r>
            <a:r>
              <a:rPr lang="en-US" sz="2400" b="0" i="0" dirty="0">
                <a:effectLst/>
                <a:latin typeface="Open Sans"/>
              </a:rPr>
              <a:t> – Rosa Parks </a:t>
            </a:r>
          </a:p>
          <a:p>
            <a:pPr algn="just" fontAlgn="base"/>
            <a:r>
              <a:rPr lang="en-US" sz="2400" b="0" i="0" dirty="0">
                <a:solidFill>
                  <a:srgbClr val="FF0000"/>
                </a:solidFill>
                <a:effectLst/>
                <a:latin typeface="Open Sans"/>
              </a:rPr>
              <a:t>we</a:t>
            </a:r>
            <a:r>
              <a:rPr lang="en-US" sz="2400" b="0" i="0" dirty="0">
                <a:effectLst/>
                <a:latin typeface="Open Sans"/>
              </a:rPr>
              <a:t>  – “people” (organization) </a:t>
            </a:r>
          </a:p>
          <a:p>
            <a:pPr algn="just" fontAlgn="base"/>
            <a:r>
              <a:rPr lang="en-US" sz="2400" b="0" i="0" dirty="0">
                <a:solidFill>
                  <a:srgbClr val="FF0000"/>
                </a:solidFill>
                <a:effectLst/>
                <a:latin typeface="Open Sans"/>
              </a:rPr>
              <a:t>it</a:t>
            </a:r>
            <a:r>
              <a:rPr lang="en-US" sz="2400" b="0" i="0" dirty="0">
                <a:effectLst/>
                <a:latin typeface="Open Sans"/>
              </a:rPr>
              <a:t>  – to highlight exactly how </a:t>
            </a:r>
            <a:r>
              <a:rPr lang="en-US" sz="2400" b="0" i="1" dirty="0">
                <a:effectLst/>
                <a:latin typeface="Open Sans"/>
              </a:rPr>
              <a:t>she</a:t>
            </a:r>
            <a:r>
              <a:rPr lang="en-US" sz="2400" b="0" i="0" dirty="0">
                <a:effectLst/>
                <a:latin typeface="Open Sans"/>
              </a:rPr>
              <a:t> carved an indelible mark in American history.</a:t>
            </a:r>
          </a:p>
          <a:p>
            <a:pPr algn="just" fontAlgn="base"/>
            <a:r>
              <a:rPr lang="en-US" sz="2400" dirty="0">
                <a:solidFill>
                  <a:srgbClr val="FF0000"/>
                </a:solidFill>
                <a:latin typeface="Open Sans"/>
              </a:rPr>
              <a:t>she</a:t>
            </a:r>
            <a:r>
              <a:rPr lang="en-US" sz="2400" dirty="0">
                <a:latin typeface="Open Sans"/>
              </a:rPr>
              <a:t> </a:t>
            </a:r>
            <a:r>
              <a:rPr lang="en-US" sz="2400" b="0" i="0" dirty="0">
                <a:effectLst/>
                <a:latin typeface="Open Sans"/>
              </a:rPr>
              <a:t>– Rosa Parks </a:t>
            </a:r>
          </a:p>
        </p:txBody>
      </p:sp>
      <p:pic>
        <p:nvPicPr>
          <p:cNvPr id="14" name="Gráfico 13" descr="Notação musical com preenchimento sólido">
            <a:extLst>
              <a:ext uri="{FF2B5EF4-FFF2-40B4-BE49-F238E27FC236}">
                <a16:creationId xmlns:a16="http://schemas.microsoft.com/office/drawing/2014/main" id="{0F2E586E-DF01-4439-A200-50AAE3094F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24807" y="629743"/>
            <a:ext cx="942753" cy="942753"/>
          </a:xfrm>
          <a:prstGeom prst="rect">
            <a:avLst/>
          </a:prstGeom>
        </p:spPr>
      </p:pic>
      <p:pic>
        <p:nvPicPr>
          <p:cNvPr id="15" name="Gráfico 14" descr="Notação musical estrutura de tópicos">
            <a:extLst>
              <a:ext uri="{FF2B5EF4-FFF2-40B4-BE49-F238E27FC236}">
                <a16:creationId xmlns:a16="http://schemas.microsoft.com/office/drawing/2014/main" id="{F8E720D2-BCC7-4255-B5FD-69C5F7AF52A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986" y="658840"/>
            <a:ext cx="910117" cy="910117"/>
          </a:xfrm>
          <a:prstGeom prst="rect">
            <a:avLst/>
          </a:prstGeom>
        </p:spPr>
      </p:pic>
    </p:spTree>
    <p:extLst>
      <p:ext uri="{BB962C8B-B14F-4D97-AF65-F5344CB8AC3E}">
        <p14:creationId xmlns:p14="http://schemas.microsoft.com/office/powerpoint/2010/main" val="445998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491880" y="191228"/>
            <a:ext cx="5400600" cy="1246495"/>
          </a:xfrm>
          <a:prstGeom prst="rect">
            <a:avLst/>
          </a:prstGeom>
        </p:spPr>
        <p:txBody>
          <a:bodyPr wrap="square">
            <a:spAutoFit/>
          </a:bodyPr>
          <a:lstStyle/>
          <a:p>
            <a:pPr algn="ctr" fontAlgn="base"/>
            <a:r>
              <a:rPr lang="en-US" sz="2500" b="1" dirty="0">
                <a:solidFill>
                  <a:srgbClr val="FF0000"/>
                </a:solidFill>
                <a:latin typeface="Baskerville Old Face" panose="02020602080505020303" pitchFamily="18" charset="0"/>
                <a:cs typeface="Aharoni" panose="02010803020104030203" pitchFamily="2" charset="-79"/>
              </a:rPr>
              <a:t>A SPEECH ON ROSA PARKS, CIVIL RIGHTS, &amp; THE PEOPLE BY MARTIN L. LOCKETT</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12" name="CaixaDeTexto 11">
            <a:extLst>
              <a:ext uri="{FF2B5EF4-FFF2-40B4-BE49-F238E27FC236}">
                <a16:creationId xmlns:a16="http://schemas.microsoft.com/office/drawing/2014/main" id="{36E7D370-11F5-4A69-8455-70525FF10943}"/>
              </a:ext>
            </a:extLst>
          </p:cNvPr>
          <p:cNvSpPr txBox="1"/>
          <p:nvPr/>
        </p:nvSpPr>
        <p:spPr>
          <a:xfrm>
            <a:off x="746290" y="1699588"/>
            <a:ext cx="7344815" cy="4339650"/>
          </a:xfrm>
          <a:prstGeom prst="rect">
            <a:avLst/>
          </a:prstGeom>
          <a:noFill/>
        </p:spPr>
        <p:txBody>
          <a:bodyPr wrap="square">
            <a:spAutoFit/>
          </a:bodyPr>
          <a:lstStyle/>
          <a:p>
            <a:pPr algn="just" fontAlgn="base"/>
            <a:r>
              <a:rPr lang="en-US" sz="2300" dirty="0">
                <a:latin typeface="Open Sans"/>
              </a:rPr>
              <a:t>On December 1st, 1955, in downtown Montgomery, Alabama, Rosa Parks boarded a city bus, paid </a:t>
            </a:r>
            <a:r>
              <a:rPr lang="en-US" sz="2300" dirty="0">
                <a:solidFill>
                  <a:srgbClr val="FF0000"/>
                </a:solidFill>
                <a:latin typeface="Open Sans"/>
              </a:rPr>
              <a:t>her</a:t>
            </a:r>
            <a:r>
              <a:rPr lang="en-US" sz="2300" dirty="0">
                <a:latin typeface="Open Sans"/>
              </a:rPr>
              <a:t> fare, and took a seat in the first row of back seats </a:t>
            </a:r>
            <a:r>
              <a:rPr lang="en-US" sz="2300" dirty="0">
                <a:solidFill>
                  <a:srgbClr val="FF0000"/>
                </a:solidFill>
                <a:latin typeface="Open Sans"/>
              </a:rPr>
              <a:t>that</a:t>
            </a:r>
            <a:r>
              <a:rPr lang="en-US" sz="2300" dirty="0">
                <a:latin typeface="Open Sans"/>
              </a:rPr>
              <a:t> were reserved for blacks. As the bus continued </a:t>
            </a:r>
            <a:r>
              <a:rPr lang="en-US" sz="2300" dirty="0">
                <a:solidFill>
                  <a:srgbClr val="FF0000"/>
                </a:solidFill>
                <a:latin typeface="Open Sans"/>
              </a:rPr>
              <a:t>its</a:t>
            </a:r>
            <a:r>
              <a:rPr lang="en-US" sz="2300" dirty="0">
                <a:latin typeface="Open Sans"/>
              </a:rPr>
              <a:t> normal route, all the seats </a:t>
            </a:r>
            <a:r>
              <a:rPr lang="en-US" sz="2300" dirty="0">
                <a:solidFill>
                  <a:srgbClr val="FF0000"/>
                </a:solidFill>
                <a:latin typeface="Open Sans"/>
              </a:rPr>
              <a:t>that</a:t>
            </a:r>
            <a:r>
              <a:rPr lang="en-US" sz="2300" dirty="0">
                <a:latin typeface="Open Sans"/>
              </a:rPr>
              <a:t> had been reserved for white passengers filled up. When the bus driver noticed a few white passengers standing, </a:t>
            </a:r>
            <a:r>
              <a:rPr lang="en-US" sz="2300" dirty="0">
                <a:solidFill>
                  <a:srgbClr val="FF0000"/>
                </a:solidFill>
                <a:latin typeface="Open Sans"/>
              </a:rPr>
              <a:t>he</a:t>
            </a:r>
            <a:r>
              <a:rPr lang="en-US" sz="2300" dirty="0">
                <a:latin typeface="Open Sans"/>
              </a:rPr>
              <a:t> moved the “colored” sign behind Mrs. Parks and demanded </a:t>
            </a:r>
            <a:r>
              <a:rPr lang="en-US" sz="2300" dirty="0">
                <a:solidFill>
                  <a:srgbClr val="FF0000"/>
                </a:solidFill>
                <a:latin typeface="Open Sans"/>
              </a:rPr>
              <a:t>she</a:t>
            </a:r>
            <a:r>
              <a:rPr lang="en-US" sz="2300" dirty="0">
                <a:latin typeface="Open Sans"/>
              </a:rPr>
              <a:t> move. After </a:t>
            </a:r>
            <a:r>
              <a:rPr lang="en-US" sz="2300" dirty="0">
                <a:solidFill>
                  <a:srgbClr val="FF0000"/>
                </a:solidFill>
                <a:latin typeface="Open Sans"/>
              </a:rPr>
              <a:t>she</a:t>
            </a:r>
            <a:r>
              <a:rPr lang="en-US" sz="2300" dirty="0">
                <a:latin typeface="Open Sans"/>
              </a:rPr>
              <a:t> refused several times, </a:t>
            </a:r>
            <a:r>
              <a:rPr lang="en-US" sz="2300" dirty="0">
                <a:solidFill>
                  <a:srgbClr val="FF0000"/>
                </a:solidFill>
                <a:latin typeface="Open Sans"/>
              </a:rPr>
              <a:t>he</a:t>
            </a:r>
            <a:r>
              <a:rPr lang="en-US" sz="2300" dirty="0">
                <a:latin typeface="Open Sans"/>
              </a:rPr>
              <a:t> threatened to call the police and have </a:t>
            </a:r>
            <a:r>
              <a:rPr lang="en-US" sz="2300" dirty="0">
                <a:solidFill>
                  <a:srgbClr val="FF0000"/>
                </a:solidFill>
                <a:latin typeface="Open Sans"/>
              </a:rPr>
              <a:t>her</a:t>
            </a:r>
            <a:r>
              <a:rPr lang="en-US" sz="2300" dirty="0">
                <a:latin typeface="Open Sans"/>
              </a:rPr>
              <a:t> arrested. Unfazed by </a:t>
            </a:r>
            <a:r>
              <a:rPr lang="en-US" sz="2300" dirty="0">
                <a:solidFill>
                  <a:srgbClr val="FF0000"/>
                </a:solidFill>
                <a:latin typeface="Open Sans"/>
              </a:rPr>
              <a:t>his</a:t>
            </a:r>
            <a:r>
              <a:rPr lang="en-US" sz="2300" dirty="0">
                <a:latin typeface="Open Sans"/>
              </a:rPr>
              <a:t> attempt to intimidate </a:t>
            </a:r>
            <a:r>
              <a:rPr lang="en-US" sz="2300" dirty="0">
                <a:solidFill>
                  <a:srgbClr val="FF0000"/>
                </a:solidFill>
                <a:latin typeface="Open Sans"/>
              </a:rPr>
              <a:t>her</a:t>
            </a:r>
            <a:r>
              <a:rPr lang="en-US" sz="2300" dirty="0">
                <a:latin typeface="Open Sans"/>
              </a:rPr>
              <a:t>, </a:t>
            </a:r>
            <a:r>
              <a:rPr lang="en-US" sz="2300" dirty="0">
                <a:solidFill>
                  <a:srgbClr val="FF0000"/>
                </a:solidFill>
                <a:latin typeface="Open Sans"/>
              </a:rPr>
              <a:t>she</a:t>
            </a:r>
            <a:r>
              <a:rPr lang="en-US" sz="2300" dirty="0">
                <a:latin typeface="Open Sans"/>
              </a:rPr>
              <a:t> calmly and defiantly replied, “</a:t>
            </a:r>
            <a:r>
              <a:rPr lang="en-US" sz="2300" dirty="0">
                <a:solidFill>
                  <a:srgbClr val="FF0000"/>
                </a:solidFill>
                <a:latin typeface="Open Sans"/>
              </a:rPr>
              <a:t>You</a:t>
            </a:r>
            <a:r>
              <a:rPr lang="en-US" sz="2300" dirty="0">
                <a:latin typeface="Open Sans"/>
              </a:rPr>
              <a:t> may do </a:t>
            </a:r>
            <a:r>
              <a:rPr lang="en-US" sz="2300" dirty="0">
                <a:solidFill>
                  <a:srgbClr val="FF0000"/>
                </a:solidFill>
                <a:latin typeface="Open Sans"/>
              </a:rPr>
              <a:t>that</a:t>
            </a:r>
            <a:r>
              <a:rPr lang="en-US" sz="2300" dirty="0">
                <a:latin typeface="Open Sans"/>
              </a:rPr>
              <a:t>.”</a:t>
            </a:r>
          </a:p>
        </p:txBody>
      </p:sp>
      <p:sp>
        <p:nvSpPr>
          <p:cNvPr id="13" name="CaixaDeTexto 12">
            <a:extLst>
              <a:ext uri="{FF2B5EF4-FFF2-40B4-BE49-F238E27FC236}">
                <a16:creationId xmlns:a16="http://schemas.microsoft.com/office/drawing/2014/main" id="{09F11C57-6B4D-44A6-AABC-A7C32ACFADD1}"/>
              </a:ext>
            </a:extLst>
          </p:cNvPr>
          <p:cNvSpPr txBox="1"/>
          <p:nvPr/>
        </p:nvSpPr>
        <p:spPr>
          <a:xfrm>
            <a:off x="0" y="6006729"/>
            <a:ext cx="8748465" cy="769441"/>
          </a:xfrm>
          <a:prstGeom prst="rect">
            <a:avLst/>
          </a:prstGeom>
          <a:noFill/>
        </p:spPr>
        <p:txBody>
          <a:bodyPr wrap="square">
            <a:spAutoFit/>
          </a:bodyPr>
          <a:lstStyle/>
          <a:p>
            <a:pPr algn="r"/>
            <a:r>
              <a:rPr lang="pt-BR" sz="2200" b="1" dirty="0">
                <a:solidFill>
                  <a:schemeClr val="accent2">
                    <a:lumMod val="75000"/>
                  </a:schemeClr>
                </a:solidFill>
              </a:rPr>
              <a:t>https://adoptaninmate.org/a-speech-on-rosa-parks-civil-rights-the-people-by-martin-l-lockett/</a:t>
            </a:r>
          </a:p>
        </p:txBody>
      </p:sp>
      <p:sp>
        <p:nvSpPr>
          <p:cNvPr id="14" name="Retângulo 13">
            <a:extLst>
              <a:ext uri="{FF2B5EF4-FFF2-40B4-BE49-F238E27FC236}">
                <a16:creationId xmlns:a16="http://schemas.microsoft.com/office/drawing/2014/main" id="{A69C1543-857F-419D-9B59-04E9DB6CA4A6}"/>
              </a:ext>
            </a:extLst>
          </p:cNvPr>
          <p:cNvSpPr/>
          <p:nvPr/>
        </p:nvSpPr>
        <p:spPr>
          <a:xfrm>
            <a:off x="666710" y="393233"/>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Exercise</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5" name="Gráfico 14" descr="Besouro com preenchimento sólido">
            <a:extLst>
              <a:ext uri="{FF2B5EF4-FFF2-40B4-BE49-F238E27FC236}">
                <a16:creationId xmlns:a16="http://schemas.microsoft.com/office/drawing/2014/main" id="{25C7E4F8-1B43-4944-97AD-45D194F720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19056" y="313156"/>
            <a:ext cx="589051" cy="589051"/>
          </a:xfrm>
          <a:prstGeom prst="rect">
            <a:avLst/>
          </a:prstGeom>
        </p:spPr>
      </p:pic>
      <p:pic>
        <p:nvPicPr>
          <p:cNvPr id="16" name="Gráfico 15" descr="Besouro estrutura de tópicos">
            <a:extLst>
              <a:ext uri="{FF2B5EF4-FFF2-40B4-BE49-F238E27FC236}">
                <a16:creationId xmlns:a16="http://schemas.microsoft.com/office/drawing/2014/main" id="{61A55E61-37CB-4984-8972-81930A642C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20" y="319669"/>
            <a:ext cx="589051" cy="589051"/>
          </a:xfrm>
          <a:prstGeom prst="rect">
            <a:avLst/>
          </a:prstGeom>
        </p:spPr>
      </p:pic>
      <p:pic>
        <p:nvPicPr>
          <p:cNvPr id="17" name="Gráfico 16" descr="Notação musical com preenchimento sólido">
            <a:extLst>
              <a:ext uri="{FF2B5EF4-FFF2-40B4-BE49-F238E27FC236}">
                <a16:creationId xmlns:a16="http://schemas.microsoft.com/office/drawing/2014/main" id="{F9BDEE2E-7166-48C7-9F33-2527805A7B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24807" y="629743"/>
            <a:ext cx="942753" cy="942753"/>
          </a:xfrm>
          <a:prstGeom prst="rect">
            <a:avLst/>
          </a:prstGeom>
        </p:spPr>
      </p:pic>
      <p:pic>
        <p:nvPicPr>
          <p:cNvPr id="18" name="Gráfico 17" descr="Notação musical estrutura de tópicos">
            <a:extLst>
              <a:ext uri="{FF2B5EF4-FFF2-40B4-BE49-F238E27FC236}">
                <a16:creationId xmlns:a16="http://schemas.microsoft.com/office/drawing/2014/main" id="{EA6988D8-6497-4924-B80F-1B0AE620B8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986" y="658840"/>
            <a:ext cx="910117" cy="910117"/>
          </a:xfrm>
          <a:prstGeom prst="rect">
            <a:avLst/>
          </a:prstGeom>
        </p:spPr>
      </p:pic>
    </p:spTree>
    <p:extLst>
      <p:ext uri="{BB962C8B-B14F-4D97-AF65-F5344CB8AC3E}">
        <p14:creationId xmlns:p14="http://schemas.microsoft.com/office/powerpoint/2010/main" val="3284351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491880" y="191228"/>
            <a:ext cx="5400600" cy="1246495"/>
          </a:xfrm>
          <a:prstGeom prst="rect">
            <a:avLst/>
          </a:prstGeom>
        </p:spPr>
        <p:txBody>
          <a:bodyPr wrap="square">
            <a:spAutoFit/>
          </a:bodyPr>
          <a:lstStyle/>
          <a:p>
            <a:pPr algn="ctr" fontAlgn="base"/>
            <a:r>
              <a:rPr lang="en-US" sz="2500" b="1" dirty="0">
                <a:solidFill>
                  <a:srgbClr val="FF0000"/>
                </a:solidFill>
                <a:latin typeface="Baskerville Old Face" panose="02020602080505020303" pitchFamily="18" charset="0"/>
                <a:cs typeface="Aharoni" panose="02010803020104030203" pitchFamily="2" charset="-79"/>
              </a:rPr>
              <a:t>A SPEECH ON ROSA PARKS, CIVIL RIGHTS, &amp; THE PEOPLE BY MARTIN L. LOCKETT</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12" name="CaixaDeTexto 11">
            <a:extLst>
              <a:ext uri="{FF2B5EF4-FFF2-40B4-BE49-F238E27FC236}">
                <a16:creationId xmlns:a16="http://schemas.microsoft.com/office/drawing/2014/main" id="{36E7D370-11F5-4A69-8455-70525FF10943}"/>
              </a:ext>
            </a:extLst>
          </p:cNvPr>
          <p:cNvSpPr txBox="1"/>
          <p:nvPr/>
        </p:nvSpPr>
        <p:spPr>
          <a:xfrm>
            <a:off x="1001103" y="1699588"/>
            <a:ext cx="7090002" cy="3985706"/>
          </a:xfrm>
          <a:prstGeom prst="rect">
            <a:avLst/>
          </a:prstGeom>
          <a:noFill/>
        </p:spPr>
        <p:txBody>
          <a:bodyPr wrap="square">
            <a:spAutoFit/>
          </a:bodyPr>
          <a:lstStyle/>
          <a:p>
            <a:pPr algn="just" fontAlgn="base"/>
            <a:r>
              <a:rPr lang="en-US" sz="2300" dirty="0">
                <a:solidFill>
                  <a:srgbClr val="FF0000"/>
                </a:solidFill>
                <a:latin typeface="Open Sans"/>
              </a:rPr>
              <a:t>her</a:t>
            </a:r>
            <a:r>
              <a:rPr lang="en-US" sz="2300" dirty="0">
                <a:latin typeface="Open Sans"/>
              </a:rPr>
              <a:t> – Rosa Parks</a:t>
            </a:r>
          </a:p>
          <a:p>
            <a:pPr algn="just" fontAlgn="base"/>
            <a:r>
              <a:rPr lang="en-US" sz="2300" dirty="0">
                <a:solidFill>
                  <a:srgbClr val="FF0000"/>
                </a:solidFill>
                <a:latin typeface="Open Sans"/>
              </a:rPr>
              <a:t>that</a:t>
            </a:r>
            <a:r>
              <a:rPr lang="en-US" sz="2300" dirty="0">
                <a:latin typeface="Open Sans"/>
              </a:rPr>
              <a:t> – seats </a:t>
            </a:r>
          </a:p>
          <a:p>
            <a:pPr algn="just" fontAlgn="base"/>
            <a:r>
              <a:rPr lang="en-US" sz="2300" dirty="0">
                <a:solidFill>
                  <a:srgbClr val="FF0000"/>
                </a:solidFill>
                <a:latin typeface="Open Sans"/>
              </a:rPr>
              <a:t>its</a:t>
            </a:r>
            <a:r>
              <a:rPr lang="en-US" sz="2300" dirty="0">
                <a:latin typeface="Open Sans"/>
              </a:rPr>
              <a:t> – the bus </a:t>
            </a:r>
          </a:p>
          <a:p>
            <a:pPr algn="just" fontAlgn="base"/>
            <a:r>
              <a:rPr lang="en-US" sz="2300" dirty="0">
                <a:solidFill>
                  <a:srgbClr val="FF0000"/>
                </a:solidFill>
                <a:latin typeface="Open Sans"/>
              </a:rPr>
              <a:t>that</a:t>
            </a:r>
            <a:r>
              <a:rPr lang="en-US" sz="2300" dirty="0">
                <a:latin typeface="Open Sans"/>
              </a:rPr>
              <a:t> – seats </a:t>
            </a:r>
          </a:p>
          <a:p>
            <a:pPr algn="just" fontAlgn="base"/>
            <a:r>
              <a:rPr lang="en-US" sz="2300" dirty="0">
                <a:solidFill>
                  <a:srgbClr val="FF0000"/>
                </a:solidFill>
                <a:latin typeface="Open Sans"/>
              </a:rPr>
              <a:t>he </a:t>
            </a:r>
            <a:r>
              <a:rPr lang="en-US" sz="2300" dirty="0">
                <a:latin typeface="Open Sans"/>
              </a:rPr>
              <a:t>–</a:t>
            </a:r>
            <a:r>
              <a:rPr lang="en-US" sz="2300" dirty="0">
                <a:solidFill>
                  <a:srgbClr val="FF0000"/>
                </a:solidFill>
                <a:latin typeface="Open Sans"/>
              </a:rPr>
              <a:t> </a:t>
            </a:r>
            <a:r>
              <a:rPr lang="en-US" sz="2300" dirty="0">
                <a:latin typeface="Open Sans"/>
              </a:rPr>
              <a:t>the bus driver </a:t>
            </a:r>
          </a:p>
          <a:p>
            <a:pPr algn="just" fontAlgn="base"/>
            <a:r>
              <a:rPr lang="en-US" sz="2300" dirty="0">
                <a:solidFill>
                  <a:srgbClr val="FF0000"/>
                </a:solidFill>
                <a:latin typeface="Open Sans"/>
              </a:rPr>
              <a:t>she</a:t>
            </a:r>
            <a:r>
              <a:rPr lang="en-US" sz="2300" dirty="0">
                <a:latin typeface="Open Sans"/>
              </a:rPr>
              <a:t> – Rosa Parks</a:t>
            </a:r>
          </a:p>
          <a:p>
            <a:pPr algn="just" fontAlgn="base"/>
            <a:r>
              <a:rPr lang="en-US" sz="2300" dirty="0">
                <a:solidFill>
                  <a:srgbClr val="FF0000"/>
                </a:solidFill>
                <a:latin typeface="Open Sans"/>
              </a:rPr>
              <a:t>She </a:t>
            </a:r>
            <a:r>
              <a:rPr lang="en-US" sz="2300" dirty="0">
                <a:latin typeface="Open Sans"/>
              </a:rPr>
              <a:t>– Rosa Parks</a:t>
            </a:r>
          </a:p>
          <a:p>
            <a:pPr algn="just" fontAlgn="base"/>
            <a:r>
              <a:rPr lang="en-US" sz="2300" dirty="0">
                <a:solidFill>
                  <a:srgbClr val="FF0000"/>
                </a:solidFill>
                <a:latin typeface="Open Sans"/>
              </a:rPr>
              <a:t>he</a:t>
            </a:r>
            <a:r>
              <a:rPr lang="en-US" sz="2300" dirty="0">
                <a:latin typeface="Open Sans"/>
              </a:rPr>
              <a:t> –</a:t>
            </a:r>
            <a:r>
              <a:rPr lang="en-US" sz="2300" dirty="0">
                <a:solidFill>
                  <a:srgbClr val="FF0000"/>
                </a:solidFill>
                <a:latin typeface="Open Sans"/>
              </a:rPr>
              <a:t> </a:t>
            </a:r>
            <a:r>
              <a:rPr lang="en-US" sz="2300" dirty="0">
                <a:latin typeface="Open Sans"/>
              </a:rPr>
              <a:t>the bus driver </a:t>
            </a:r>
          </a:p>
          <a:p>
            <a:pPr algn="just" fontAlgn="base"/>
            <a:r>
              <a:rPr lang="en-US" sz="2300" dirty="0">
                <a:solidFill>
                  <a:srgbClr val="FF0000"/>
                </a:solidFill>
                <a:latin typeface="Open Sans"/>
              </a:rPr>
              <a:t>her</a:t>
            </a:r>
            <a:r>
              <a:rPr lang="en-US" sz="2300" dirty="0">
                <a:latin typeface="Open Sans"/>
              </a:rPr>
              <a:t> – Rosa Parks</a:t>
            </a:r>
          </a:p>
          <a:p>
            <a:pPr algn="just" fontAlgn="base"/>
            <a:r>
              <a:rPr lang="en-US" sz="2300" dirty="0">
                <a:solidFill>
                  <a:srgbClr val="FF0000"/>
                </a:solidFill>
                <a:latin typeface="Open Sans"/>
              </a:rPr>
              <a:t>his</a:t>
            </a:r>
            <a:r>
              <a:rPr lang="en-US" sz="2300" dirty="0">
                <a:latin typeface="Open Sans"/>
              </a:rPr>
              <a:t> –</a:t>
            </a:r>
            <a:r>
              <a:rPr lang="en-US" sz="2300" dirty="0">
                <a:solidFill>
                  <a:srgbClr val="FF0000"/>
                </a:solidFill>
                <a:latin typeface="Open Sans"/>
              </a:rPr>
              <a:t> </a:t>
            </a:r>
            <a:r>
              <a:rPr lang="en-US" sz="2300" dirty="0">
                <a:latin typeface="Open Sans"/>
              </a:rPr>
              <a:t>the bus driver</a:t>
            </a:r>
          </a:p>
          <a:p>
            <a:pPr algn="just" fontAlgn="base"/>
            <a:r>
              <a:rPr lang="en-US" sz="2300" dirty="0">
                <a:solidFill>
                  <a:srgbClr val="FF0000"/>
                </a:solidFill>
                <a:latin typeface="Open Sans"/>
              </a:rPr>
              <a:t>her </a:t>
            </a:r>
            <a:r>
              <a:rPr lang="en-US" sz="2300" dirty="0">
                <a:latin typeface="Open Sans"/>
              </a:rPr>
              <a:t>– Rosa Parks</a:t>
            </a:r>
          </a:p>
        </p:txBody>
      </p:sp>
      <p:sp>
        <p:nvSpPr>
          <p:cNvPr id="13" name="CaixaDeTexto 12">
            <a:extLst>
              <a:ext uri="{FF2B5EF4-FFF2-40B4-BE49-F238E27FC236}">
                <a16:creationId xmlns:a16="http://schemas.microsoft.com/office/drawing/2014/main" id="{09F11C57-6B4D-44A6-AABC-A7C32ACFADD1}"/>
              </a:ext>
            </a:extLst>
          </p:cNvPr>
          <p:cNvSpPr txBox="1"/>
          <p:nvPr/>
        </p:nvSpPr>
        <p:spPr>
          <a:xfrm>
            <a:off x="0" y="6006729"/>
            <a:ext cx="8748465" cy="769441"/>
          </a:xfrm>
          <a:prstGeom prst="rect">
            <a:avLst/>
          </a:prstGeom>
          <a:noFill/>
        </p:spPr>
        <p:txBody>
          <a:bodyPr wrap="square">
            <a:spAutoFit/>
          </a:bodyPr>
          <a:lstStyle/>
          <a:p>
            <a:pPr algn="r"/>
            <a:r>
              <a:rPr lang="pt-BR" sz="2200" b="1" dirty="0">
                <a:solidFill>
                  <a:schemeClr val="accent2">
                    <a:lumMod val="75000"/>
                  </a:schemeClr>
                </a:solidFill>
              </a:rPr>
              <a:t>https://adoptaninmate.org/a-speech-on-rosa-parks-civil-rights-the-people-by-martin-l-lockett/</a:t>
            </a:r>
          </a:p>
        </p:txBody>
      </p:sp>
      <p:sp>
        <p:nvSpPr>
          <p:cNvPr id="14" name="Retângulo 13">
            <a:extLst>
              <a:ext uri="{FF2B5EF4-FFF2-40B4-BE49-F238E27FC236}">
                <a16:creationId xmlns:a16="http://schemas.microsoft.com/office/drawing/2014/main" id="{A69C1543-857F-419D-9B59-04E9DB6CA4A6}"/>
              </a:ext>
            </a:extLst>
          </p:cNvPr>
          <p:cNvSpPr/>
          <p:nvPr/>
        </p:nvSpPr>
        <p:spPr>
          <a:xfrm>
            <a:off x="666710" y="393233"/>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Exercise</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5" name="Gráfico 14" descr="Besouro com preenchimento sólido">
            <a:extLst>
              <a:ext uri="{FF2B5EF4-FFF2-40B4-BE49-F238E27FC236}">
                <a16:creationId xmlns:a16="http://schemas.microsoft.com/office/drawing/2014/main" id="{25C7E4F8-1B43-4944-97AD-45D194F720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19056" y="313156"/>
            <a:ext cx="589051" cy="589051"/>
          </a:xfrm>
          <a:prstGeom prst="rect">
            <a:avLst/>
          </a:prstGeom>
        </p:spPr>
      </p:pic>
      <p:pic>
        <p:nvPicPr>
          <p:cNvPr id="16" name="Gráfico 15" descr="Besouro estrutura de tópicos">
            <a:extLst>
              <a:ext uri="{FF2B5EF4-FFF2-40B4-BE49-F238E27FC236}">
                <a16:creationId xmlns:a16="http://schemas.microsoft.com/office/drawing/2014/main" id="{61A55E61-37CB-4984-8972-81930A642C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1520" y="319669"/>
            <a:ext cx="589051" cy="589051"/>
          </a:xfrm>
          <a:prstGeom prst="rect">
            <a:avLst/>
          </a:prstGeom>
        </p:spPr>
      </p:pic>
      <p:pic>
        <p:nvPicPr>
          <p:cNvPr id="17" name="Gráfico 16" descr="Notação musical com preenchimento sólido">
            <a:extLst>
              <a:ext uri="{FF2B5EF4-FFF2-40B4-BE49-F238E27FC236}">
                <a16:creationId xmlns:a16="http://schemas.microsoft.com/office/drawing/2014/main" id="{F9BDEE2E-7166-48C7-9F33-2527805A7B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24807" y="629743"/>
            <a:ext cx="942753" cy="942753"/>
          </a:xfrm>
          <a:prstGeom prst="rect">
            <a:avLst/>
          </a:prstGeom>
        </p:spPr>
      </p:pic>
      <p:pic>
        <p:nvPicPr>
          <p:cNvPr id="18" name="Gráfico 17" descr="Notação musical estrutura de tópicos">
            <a:extLst>
              <a:ext uri="{FF2B5EF4-FFF2-40B4-BE49-F238E27FC236}">
                <a16:creationId xmlns:a16="http://schemas.microsoft.com/office/drawing/2014/main" id="{EA6988D8-6497-4924-B80F-1B0AE620B8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986" y="658840"/>
            <a:ext cx="910117" cy="910117"/>
          </a:xfrm>
          <a:prstGeom prst="rect">
            <a:avLst/>
          </a:prstGeom>
        </p:spPr>
      </p:pic>
      <p:sp>
        <p:nvSpPr>
          <p:cNvPr id="19" name="CaixaDeTexto 18">
            <a:extLst>
              <a:ext uri="{FF2B5EF4-FFF2-40B4-BE49-F238E27FC236}">
                <a16:creationId xmlns:a16="http://schemas.microsoft.com/office/drawing/2014/main" id="{4D74725B-01C3-415E-BDCC-6277F288AEB3}"/>
              </a:ext>
            </a:extLst>
          </p:cNvPr>
          <p:cNvSpPr txBox="1"/>
          <p:nvPr/>
        </p:nvSpPr>
        <p:spPr>
          <a:xfrm>
            <a:off x="3563889" y="1685970"/>
            <a:ext cx="4392488" cy="1154162"/>
          </a:xfrm>
          <a:prstGeom prst="rect">
            <a:avLst/>
          </a:prstGeom>
          <a:noFill/>
        </p:spPr>
        <p:txBody>
          <a:bodyPr wrap="square">
            <a:spAutoFit/>
          </a:bodyPr>
          <a:lstStyle/>
          <a:p>
            <a:pPr algn="just" fontAlgn="base"/>
            <a:r>
              <a:rPr lang="en-US" sz="2300" dirty="0">
                <a:solidFill>
                  <a:srgbClr val="FF0000"/>
                </a:solidFill>
                <a:latin typeface="Open Sans"/>
              </a:rPr>
              <a:t>You </a:t>
            </a:r>
            <a:r>
              <a:rPr lang="en-US" sz="2300" dirty="0">
                <a:latin typeface="Open Sans"/>
              </a:rPr>
              <a:t>–</a:t>
            </a:r>
            <a:r>
              <a:rPr lang="en-US" sz="2300" dirty="0">
                <a:solidFill>
                  <a:srgbClr val="FF0000"/>
                </a:solidFill>
                <a:latin typeface="Open Sans"/>
              </a:rPr>
              <a:t> </a:t>
            </a:r>
            <a:r>
              <a:rPr lang="en-US" sz="2300" dirty="0">
                <a:latin typeface="Open Sans"/>
              </a:rPr>
              <a:t>the bus driver </a:t>
            </a:r>
          </a:p>
          <a:p>
            <a:pPr algn="just" fontAlgn="base"/>
            <a:r>
              <a:rPr lang="en-US" sz="2300" dirty="0">
                <a:solidFill>
                  <a:srgbClr val="FF0000"/>
                </a:solidFill>
                <a:latin typeface="Open Sans"/>
              </a:rPr>
              <a:t>That </a:t>
            </a:r>
            <a:r>
              <a:rPr lang="en-US" sz="2300" dirty="0">
                <a:latin typeface="Open Sans"/>
              </a:rPr>
              <a:t>–</a:t>
            </a:r>
            <a:r>
              <a:rPr lang="en-US" sz="2300" dirty="0">
                <a:solidFill>
                  <a:srgbClr val="FF0000"/>
                </a:solidFill>
                <a:latin typeface="Open Sans"/>
              </a:rPr>
              <a:t> </a:t>
            </a:r>
            <a:r>
              <a:rPr lang="en-US" sz="2300" i="1" dirty="0">
                <a:latin typeface="Open Sans"/>
              </a:rPr>
              <a:t>“to call the police and have her arrested.”</a:t>
            </a:r>
          </a:p>
        </p:txBody>
      </p:sp>
    </p:spTree>
    <p:extLst>
      <p:ext uri="{BB962C8B-B14F-4D97-AF65-F5344CB8AC3E}">
        <p14:creationId xmlns:p14="http://schemas.microsoft.com/office/powerpoint/2010/main" val="2705717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836457" y="1706666"/>
            <a:ext cx="7263936" cy="3785652"/>
          </a:xfrm>
          <a:prstGeom prst="rect">
            <a:avLst/>
          </a:prstGeom>
        </p:spPr>
        <p:txBody>
          <a:bodyPr wrap="square">
            <a:spAutoFit/>
          </a:bodyPr>
          <a:lstStyle/>
          <a:p>
            <a:pPr algn="just" fontAlgn="base"/>
            <a:r>
              <a:rPr lang="pt-BR" sz="3000" dirty="0" err="1">
                <a:latin typeface="Arial" panose="020B0604020202020204" pitchFamily="34" charset="0"/>
              </a:rPr>
              <a:t>Good</a:t>
            </a:r>
            <a:r>
              <a:rPr lang="pt-BR" sz="3000" dirty="0">
                <a:latin typeface="Arial" panose="020B0604020202020204" pitchFamily="34" charset="0"/>
              </a:rPr>
              <a:t> </a:t>
            </a:r>
            <a:r>
              <a:rPr lang="pt-BR" sz="3000" dirty="0" err="1">
                <a:latin typeface="Arial" panose="020B0604020202020204" pitchFamily="34" charset="0"/>
              </a:rPr>
              <a:t>Cohesion</a:t>
            </a:r>
            <a:r>
              <a:rPr lang="pt-BR" sz="3000" dirty="0">
                <a:latin typeface="Arial" panose="020B0604020202020204" pitchFamily="34" charset="0"/>
              </a:rPr>
              <a:t> </a:t>
            </a:r>
            <a:r>
              <a:rPr lang="pt-BR" sz="3000" dirty="0" err="1">
                <a:latin typeface="Arial" panose="020B0604020202020204" pitchFamily="34" charset="0"/>
              </a:rPr>
              <a:t>is</a:t>
            </a:r>
            <a:r>
              <a:rPr lang="pt-BR" sz="3000" dirty="0">
                <a:latin typeface="Arial" panose="020B0604020202020204" pitchFamily="34" charset="0"/>
              </a:rPr>
              <a:t> </a:t>
            </a:r>
            <a:r>
              <a:rPr lang="pt-BR" sz="3000" dirty="0" err="1">
                <a:latin typeface="Arial" panose="020B0604020202020204" pitchFamily="34" charset="0"/>
              </a:rPr>
              <a:t>achieved</a:t>
            </a:r>
            <a:r>
              <a:rPr lang="pt-BR" sz="3000" dirty="0">
                <a:latin typeface="Arial" panose="020B0604020202020204" pitchFamily="34" charset="0"/>
              </a:rPr>
              <a:t> </a:t>
            </a:r>
            <a:r>
              <a:rPr lang="pt-BR" sz="3000" dirty="0" err="1">
                <a:latin typeface="Arial" panose="020B0604020202020204" pitchFamily="34" charset="0"/>
              </a:rPr>
              <a:t>through</a:t>
            </a:r>
            <a:r>
              <a:rPr lang="pt-BR" sz="3000" dirty="0">
                <a:latin typeface="Arial" panose="020B0604020202020204" pitchFamily="34" charset="0"/>
              </a:rPr>
              <a:t> </a:t>
            </a:r>
            <a:r>
              <a:rPr lang="pt-BR" sz="3000" dirty="0" err="1">
                <a:latin typeface="Arial" panose="020B0604020202020204" pitchFamily="34" charset="0"/>
              </a:rPr>
              <a:t>the</a:t>
            </a:r>
            <a:r>
              <a:rPr lang="pt-BR" sz="3000" dirty="0">
                <a:latin typeface="Arial" panose="020B0604020202020204" pitchFamily="34" charset="0"/>
              </a:rPr>
              <a:t> </a:t>
            </a:r>
            <a:r>
              <a:rPr lang="pt-BR" sz="3000" dirty="0" err="1">
                <a:latin typeface="Arial" panose="020B0604020202020204" pitchFamily="34" charset="0"/>
              </a:rPr>
              <a:t>following</a:t>
            </a:r>
            <a:r>
              <a:rPr lang="pt-BR" sz="3000" dirty="0">
                <a:latin typeface="Arial" panose="020B0604020202020204" pitchFamily="34" charset="0"/>
              </a:rPr>
              <a:t> </a:t>
            </a:r>
            <a:r>
              <a:rPr lang="pt-BR" sz="3000" dirty="0" err="1">
                <a:latin typeface="Arial" panose="020B0604020202020204" pitchFamily="34" charset="0"/>
              </a:rPr>
              <a:t>five</a:t>
            </a:r>
            <a:r>
              <a:rPr lang="pt-BR" sz="3000" dirty="0">
                <a:latin typeface="Arial" panose="020B0604020202020204" pitchFamily="34" charset="0"/>
              </a:rPr>
              <a:t> </a:t>
            </a:r>
            <a:r>
              <a:rPr lang="pt-BR" sz="3000" dirty="0" err="1">
                <a:latin typeface="Arial" panose="020B0604020202020204" pitchFamily="34" charset="0"/>
              </a:rPr>
              <a:t>main</a:t>
            </a:r>
            <a:r>
              <a:rPr lang="pt-BR" sz="3000" dirty="0">
                <a:latin typeface="Arial" panose="020B0604020202020204" pitchFamily="34" charset="0"/>
              </a:rPr>
              <a:t> </a:t>
            </a:r>
            <a:r>
              <a:rPr lang="pt-BR" sz="3000" dirty="0" err="1">
                <a:latin typeface="Arial" panose="020B0604020202020204" pitchFamily="34" charset="0"/>
              </a:rPr>
              <a:t>methods</a:t>
            </a:r>
            <a:r>
              <a:rPr lang="pt-BR" sz="3000" dirty="0">
                <a:latin typeface="Arial" panose="020B0604020202020204" pitchFamily="34" charset="0"/>
              </a:rPr>
              <a:t>:</a:t>
            </a:r>
          </a:p>
          <a:p>
            <a:pPr algn="just" fontAlgn="base"/>
            <a:endParaRPr lang="pt-BR" sz="3000" dirty="0">
              <a:latin typeface="Arial" panose="020B0604020202020204" pitchFamily="34" charset="0"/>
            </a:endParaRPr>
          </a:p>
          <a:p>
            <a:pPr marL="457200" indent="-457200" algn="just" fontAlgn="base">
              <a:buFontTx/>
              <a:buChar char="-"/>
            </a:pPr>
            <a:r>
              <a:rPr lang="pt-BR" sz="3000" dirty="0" err="1">
                <a:highlight>
                  <a:srgbClr val="FFFF00"/>
                </a:highlight>
                <a:latin typeface="Arial" panose="020B0604020202020204" pitchFamily="34" charset="0"/>
              </a:rPr>
              <a:t>Reference</a:t>
            </a:r>
            <a:r>
              <a:rPr lang="pt-BR" sz="3000" dirty="0">
                <a:highlight>
                  <a:srgbClr val="FFFF00"/>
                </a:highlight>
                <a:latin typeface="Arial" panose="020B0604020202020204" pitchFamily="34" charset="0"/>
              </a:rPr>
              <a:t> </a:t>
            </a:r>
            <a:r>
              <a:rPr lang="pt-BR" sz="3000" dirty="0" err="1">
                <a:highlight>
                  <a:srgbClr val="FFFF00"/>
                </a:highlight>
                <a:latin typeface="Arial" panose="020B0604020202020204" pitchFamily="34" charset="0"/>
              </a:rPr>
              <a:t>words</a:t>
            </a:r>
            <a:r>
              <a:rPr lang="pt-BR" sz="3000" dirty="0">
                <a:highlight>
                  <a:srgbClr val="FFFF00"/>
                </a:highlight>
                <a:latin typeface="Arial" panose="020B0604020202020204" pitchFamily="34" charset="0"/>
              </a:rPr>
              <a:t>;</a:t>
            </a:r>
          </a:p>
          <a:p>
            <a:pPr marL="457200" indent="-457200" algn="just" fontAlgn="base">
              <a:buFontTx/>
              <a:buChar char="-"/>
            </a:pPr>
            <a:r>
              <a:rPr lang="pt-BR" sz="3000" dirty="0" err="1">
                <a:highlight>
                  <a:srgbClr val="FFFF00"/>
                </a:highlight>
                <a:latin typeface="Arial" panose="020B0604020202020204" pitchFamily="34" charset="0"/>
              </a:rPr>
              <a:t>Repeated</a:t>
            </a:r>
            <a:r>
              <a:rPr lang="pt-BR" sz="3000" dirty="0">
                <a:highlight>
                  <a:srgbClr val="FFFF00"/>
                </a:highlight>
                <a:latin typeface="Arial" panose="020B0604020202020204" pitchFamily="34" charset="0"/>
              </a:rPr>
              <a:t> </a:t>
            </a:r>
            <a:r>
              <a:rPr lang="pt-BR" sz="3000" dirty="0" err="1">
                <a:highlight>
                  <a:srgbClr val="FFFF00"/>
                </a:highlight>
                <a:latin typeface="Arial" panose="020B0604020202020204" pitchFamily="34" charset="0"/>
              </a:rPr>
              <a:t>words</a:t>
            </a:r>
            <a:r>
              <a:rPr lang="pt-BR" sz="3000" dirty="0">
                <a:highlight>
                  <a:srgbClr val="FFFF00"/>
                </a:highlight>
                <a:latin typeface="Arial" panose="020B0604020202020204" pitchFamily="34" charset="0"/>
              </a:rPr>
              <a:t>/</a:t>
            </a:r>
            <a:r>
              <a:rPr lang="pt-BR" sz="3000" dirty="0" err="1">
                <a:highlight>
                  <a:srgbClr val="FFFF00"/>
                </a:highlight>
                <a:latin typeface="Arial" panose="020B0604020202020204" pitchFamily="34" charset="0"/>
              </a:rPr>
              <a:t>ideas</a:t>
            </a:r>
            <a:r>
              <a:rPr lang="pt-BR" sz="3000" dirty="0">
                <a:highlight>
                  <a:srgbClr val="FFFF00"/>
                </a:highlight>
                <a:latin typeface="Arial" panose="020B0604020202020204" pitchFamily="34" charset="0"/>
              </a:rPr>
              <a:t>;</a:t>
            </a:r>
          </a:p>
          <a:p>
            <a:pPr marL="457200" indent="-457200" algn="just" fontAlgn="base">
              <a:buFontTx/>
              <a:buChar char="-"/>
            </a:pPr>
            <a:r>
              <a:rPr lang="pt-BR" sz="3000" dirty="0" err="1">
                <a:highlight>
                  <a:srgbClr val="FFFF00"/>
                </a:highlight>
                <a:latin typeface="Arial" panose="020B0604020202020204" pitchFamily="34" charset="0"/>
              </a:rPr>
              <a:t>Transition</a:t>
            </a:r>
            <a:r>
              <a:rPr lang="pt-BR" sz="3000" dirty="0">
                <a:highlight>
                  <a:srgbClr val="FFFF00"/>
                </a:highlight>
                <a:latin typeface="Arial" panose="020B0604020202020204" pitchFamily="34" charset="0"/>
              </a:rPr>
              <a:t> </a:t>
            </a:r>
            <a:r>
              <a:rPr lang="pt-BR" sz="3000" dirty="0" err="1">
                <a:highlight>
                  <a:srgbClr val="FFFF00"/>
                </a:highlight>
                <a:latin typeface="Arial" panose="020B0604020202020204" pitchFamily="34" charset="0"/>
              </a:rPr>
              <a:t>signals</a:t>
            </a:r>
            <a:r>
              <a:rPr lang="pt-BR" sz="3000" dirty="0">
                <a:highlight>
                  <a:srgbClr val="FFFF00"/>
                </a:highlight>
                <a:latin typeface="Arial" panose="020B0604020202020204" pitchFamily="34" charset="0"/>
              </a:rPr>
              <a:t>;</a:t>
            </a:r>
          </a:p>
          <a:p>
            <a:pPr marL="457200" indent="-457200" algn="just" fontAlgn="base">
              <a:buFontTx/>
              <a:buChar char="-"/>
            </a:pPr>
            <a:r>
              <a:rPr lang="pt-BR" sz="3000" dirty="0" err="1">
                <a:highlight>
                  <a:srgbClr val="FFFF00"/>
                </a:highlight>
                <a:latin typeface="Arial" panose="020B0604020202020204" pitchFamily="34" charset="0"/>
              </a:rPr>
              <a:t>Substitution</a:t>
            </a:r>
            <a:r>
              <a:rPr lang="pt-BR" sz="3000" dirty="0">
                <a:highlight>
                  <a:srgbClr val="FFFF00"/>
                </a:highlight>
                <a:latin typeface="Arial" panose="020B0604020202020204" pitchFamily="34" charset="0"/>
              </a:rPr>
              <a:t>;</a:t>
            </a:r>
          </a:p>
          <a:p>
            <a:pPr marL="457200" indent="-457200" algn="just" fontAlgn="base">
              <a:buFontTx/>
              <a:buChar char="-"/>
            </a:pPr>
            <a:r>
              <a:rPr lang="pt-BR" sz="3000" dirty="0" err="1">
                <a:highlight>
                  <a:srgbClr val="FFFF00"/>
                </a:highlight>
                <a:latin typeface="Arial" panose="020B0604020202020204" pitchFamily="34" charset="0"/>
              </a:rPr>
              <a:t>Ellipsis</a:t>
            </a:r>
            <a:r>
              <a:rPr lang="pt-BR" sz="3000" dirty="0">
                <a:highlight>
                  <a:srgbClr val="FFFF00"/>
                </a:highlight>
                <a:latin typeface="Arial" panose="020B0604020202020204" pitchFamily="34" charset="0"/>
              </a:rPr>
              <a:t>.</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A4720955-205A-4C5A-BF8B-87C601B7A04D}"/>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0" name="Retângulo 9">
            <a:extLst>
              <a:ext uri="{FF2B5EF4-FFF2-40B4-BE49-F238E27FC236}">
                <a16:creationId xmlns:a16="http://schemas.microsoft.com/office/drawing/2014/main" id="{9FCA6345-A40A-4D57-8761-479C3BBCD8C3}"/>
              </a:ext>
            </a:extLst>
          </p:cNvPr>
          <p:cNvSpPr/>
          <p:nvPr/>
        </p:nvSpPr>
        <p:spPr>
          <a:xfrm>
            <a:off x="3707904" y="378076"/>
            <a:ext cx="3096344" cy="1015663"/>
          </a:xfrm>
          <a:prstGeom prst="rect">
            <a:avLst/>
          </a:prstGeom>
        </p:spPr>
        <p:txBody>
          <a:bodyPr wrap="square">
            <a:spAutoFit/>
          </a:bodyPr>
          <a:lstStyle/>
          <a:p>
            <a:pPr algn="ctr"/>
            <a:r>
              <a:rPr lang="pt-BR" sz="6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6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2" name="Gráfico 11" descr="Besouro com preenchimento sólido">
            <a:extLst>
              <a:ext uri="{FF2B5EF4-FFF2-40B4-BE49-F238E27FC236}">
                <a16:creationId xmlns:a16="http://schemas.microsoft.com/office/drawing/2014/main" id="{E084BECA-EDBB-4F7B-9729-83BDCF1711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3950" y="600599"/>
            <a:ext cx="914400" cy="914400"/>
          </a:xfrm>
          <a:prstGeom prst="rect">
            <a:avLst/>
          </a:prstGeom>
        </p:spPr>
      </p:pic>
      <p:pic>
        <p:nvPicPr>
          <p:cNvPr id="13" name="Gráfico 12" descr="Besouro estrutura de tópicos">
            <a:extLst>
              <a:ext uri="{FF2B5EF4-FFF2-40B4-BE49-F238E27FC236}">
                <a16:creationId xmlns:a16="http://schemas.microsoft.com/office/drawing/2014/main" id="{B48F5E19-61A3-4386-8B95-792359C31A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87824" y="570384"/>
            <a:ext cx="914400" cy="914400"/>
          </a:xfrm>
          <a:prstGeom prst="rect">
            <a:avLst/>
          </a:prstGeom>
        </p:spPr>
      </p:pic>
    </p:spTree>
    <p:extLst>
      <p:ext uri="{BB962C8B-B14F-4D97-AF65-F5344CB8AC3E}">
        <p14:creationId xmlns:p14="http://schemas.microsoft.com/office/powerpoint/2010/main" val="256533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86730" y="1862106"/>
            <a:ext cx="7263936" cy="3323987"/>
          </a:xfrm>
          <a:prstGeom prst="rect">
            <a:avLst/>
          </a:prstGeom>
        </p:spPr>
        <p:txBody>
          <a:bodyPr wrap="square">
            <a:spAutoFit/>
          </a:bodyPr>
          <a:lstStyle/>
          <a:p>
            <a:pPr algn="just" fontAlgn="base"/>
            <a:r>
              <a:rPr lang="pt-BR" sz="3000" dirty="0" err="1">
                <a:latin typeface="Arial" panose="020B0604020202020204" pitchFamily="34" charset="0"/>
              </a:rPr>
              <a:t>What</a:t>
            </a:r>
            <a:r>
              <a:rPr lang="pt-BR" sz="3000" dirty="0">
                <a:latin typeface="Arial" panose="020B0604020202020204" pitchFamily="34" charset="0"/>
              </a:rPr>
              <a:t> are </a:t>
            </a:r>
            <a:r>
              <a:rPr lang="pt-BR" sz="3000" b="1" dirty="0" err="1">
                <a:highlight>
                  <a:srgbClr val="FFFF00"/>
                </a:highlight>
                <a:latin typeface="Arial" panose="020B0604020202020204" pitchFamily="34" charset="0"/>
              </a:rPr>
              <a:t>reference</a:t>
            </a:r>
            <a:r>
              <a:rPr lang="pt-BR" sz="3000" b="1" dirty="0">
                <a:highlight>
                  <a:srgbClr val="FFFF00"/>
                </a:highlight>
                <a:latin typeface="Arial" panose="020B0604020202020204" pitchFamily="34" charset="0"/>
              </a:rPr>
              <a:t> </a:t>
            </a:r>
            <a:r>
              <a:rPr lang="pt-BR" sz="3000" b="1" dirty="0" err="1">
                <a:highlight>
                  <a:srgbClr val="FFFF00"/>
                </a:highlight>
                <a:latin typeface="Arial" panose="020B0604020202020204" pitchFamily="34" charset="0"/>
              </a:rPr>
              <a:t>words</a:t>
            </a:r>
            <a:r>
              <a:rPr lang="pt-BR" sz="3000" dirty="0">
                <a:latin typeface="Arial" panose="020B0604020202020204" pitchFamily="34" charset="0"/>
              </a:rPr>
              <a:t>?</a:t>
            </a:r>
          </a:p>
          <a:p>
            <a:pPr algn="just" fontAlgn="base"/>
            <a:endParaRPr lang="pt-BR" sz="3000" dirty="0">
              <a:latin typeface="Arial" panose="020B0604020202020204" pitchFamily="34" charset="0"/>
            </a:endParaRPr>
          </a:p>
          <a:p>
            <a:pPr marL="457200" indent="-457200" algn="just" fontAlgn="base">
              <a:buFontTx/>
              <a:buChar char="-"/>
            </a:pPr>
            <a:r>
              <a:rPr lang="pt-BR" sz="3000" dirty="0" err="1">
                <a:latin typeface="Arial" panose="020B0604020202020204" pitchFamily="34" charset="0"/>
              </a:rPr>
              <a:t>words</a:t>
            </a:r>
            <a:r>
              <a:rPr lang="pt-BR" sz="3000" dirty="0">
                <a:latin typeface="Arial" panose="020B0604020202020204" pitchFamily="34" charset="0"/>
              </a:rPr>
              <a:t> </a:t>
            </a:r>
            <a:r>
              <a:rPr lang="pt-BR" sz="3000" dirty="0" err="1">
                <a:latin typeface="Arial" panose="020B0604020202020204" pitchFamily="34" charset="0"/>
              </a:rPr>
              <a:t>that</a:t>
            </a:r>
            <a:r>
              <a:rPr lang="pt-BR" sz="3000" dirty="0">
                <a:latin typeface="Arial" panose="020B0604020202020204" pitchFamily="34" charset="0"/>
              </a:rPr>
              <a:t> do </a:t>
            </a:r>
            <a:r>
              <a:rPr lang="pt-BR" sz="3000" dirty="0" err="1">
                <a:latin typeface="Arial" panose="020B0604020202020204" pitchFamily="34" charset="0"/>
              </a:rPr>
              <a:t>not</a:t>
            </a:r>
            <a:r>
              <a:rPr lang="pt-BR" sz="3000" dirty="0">
                <a:latin typeface="Arial" panose="020B0604020202020204" pitchFamily="34" charset="0"/>
              </a:rPr>
              <a:t> make </a:t>
            </a:r>
            <a:r>
              <a:rPr lang="pt-BR" sz="3000" dirty="0" err="1">
                <a:latin typeface="Arial" panose="020B0604020202020204" pitchFamily="34" charset="0"/>
              </a:rPr>
              <a:t>sense</a:t>
            </a:r>
            <a:r>
              <a:rPr lang="pt-BR" sz="3000" dirty="0">
                <a:latin typeface="Arial" panose="020B0604020202020204" pitchFamily="34" charset="0"/>
              </a:rPr>
              <a:t> </a:t>
            </a:r>
            <a:r>
              <a:rPr lang="pt-BR" sz="3000" dirty="0" err="1">
                <a:latin typeface="Arial" panose="020B0604020202020204" pitchFamily="34" charset="0"/>
              </a:rPr>
              <a:t>on</a:t>
            </a:r>
            <a:r>
              <a:rPr lang="pt-BR" sz="3000" dirty="0">
                <a:latin typeface="Arial" panose="020B0604020202020204" pitchFamily="34" charset="0"/>
              </a:rPr>
              <a:t> </a:t>
            </a:r>
            <a:r>
              <a:rPr lang="pt-BR" sz="3000" dirty="0" err="1">
                <a:latin typeface="Arial" panose="020B0604020202020204" pitchFamily="34" charset="0"/>
              </a:rPr>
              <a:t>their</a:t>
            </a:r>
            <a:r>
              <a:rPr lang="pt-BR" sz="3000" dirty="0">
                <a:latin typeface="Arial" panose="020B0604020202020204" pitchFamily="34" charset="0"/>
              </a:rPr>
              <a:t> </a:t>
            </a:r>
            <a:r>
              <a:rPr lang="pt-BR" sz="3000" dirty="0" err="1">
                <a:latin typeface="Arial" panose="020B0604020202020204" pitchFamily="34" charset="0"/>
              </a:rPr>
              <a:t>own</a:t>
            </a:r>
            <a:r>
              <a:rPr lang="pt-BR" sz="3000" dirty="0">
                <a:latin typeface="Arial" panose="020B0604020202020204" pitchFamily="34" charset="0"/>
              </a:rPr>
              <a:t>;</a:t>
            </a:r>
          </a:p>
          <a:p>
            <a:pPr marL="457200" indent="-457200" algn="just" fontAlgn="base">
              <a:buFontTx/>
              <a:buChar char="-"/>
            </a:pPr>
            <a:r>
              <a:rPr lang="pt-BR" sz="3000" dirty="0" err="1">
                <a:latin typeface="Arial" panose="020B0604020202020204" pitchFamily="34" charset="0"/>
              </a:rPr>
              <a:t>refer</a:t>
            </a:r>
            <a:r>
              <a:rPr lang="pt-BR" sz="3000" dirty="0">
                <a:latin typeface="Arial" panose="020B0604020202020204" pitchFamily="34" charset="0"/>
              </a:rPr>
              <a:t> </a:t>
            </a:r>
            <a:r>
              <a:rPr lang="pt-BR" sz="3000" dirty="0" err="1">
                <a:latin typeface="Arial" panose="020B0604020202020204" pitchFamily="34" charset="0"/>
              </a:rPr>
              <a:t>to</a:t>
            </a:r>
            <a:r>
              <a:rPr lang="pt-BR" sz="3000" dirty="0">
                <a:latin typeface="Arial" panose="020B0604020202020204" pitchFamily="34" charset="0"/>
              </a:rPr>
              <a:t> </a:t>
            </a:r>
            <a:r>
              <a:rPr lang="pt-BR" sz="3000" dirty="0" err="1">
                <a:latin typeface="Arial" panose="020B0604020202020204" pitchFamily="34" charset="0"/>
              </a:rPr>
              <a:t>something</a:t>
            </a:r>
            <a:r>
              <a:rPr lang="pt-BR" sz="3000" dirty="0">
                <a:latin typeface="Arial" panose="020B0604020202020204" pitchFamily="34" charset="0"/>
              </a:rPr>
              <a:t> </a:t>
            </a:r>
            <a:r>
              <a:rPr lang="pt-BR" sz="3000" dirty="0" err="1">
                <a:latin typeface="Arial" panose="020B0604020202020204" pitchFamily="34" charset="0"/>
              </a:rPr>
              <a:t>else</a:t>
            </a:r>
            <a:r>
              <a:rPr lang="pt-BR" sz="3000" dirty="0">
                <a:latin typeface="Arial" panose="020B0604020202020204" pitchFamily="34" charset="0"/>
              </a:rPr>
              <a:t> in </a:t>
            </a:r>
            <a:r>
              <a:rPr lang="pt-BR" sz="3000" dirty="0" err="1">
                <a:latin typeface="Arial" panose="020B0604020202020204" pitchFamily="34" charset="0"/>
              </a:rPr>
              <a:t>the</a:t>
            </a:r>
            <a:r>
              <a:rPr lang="pt-BR" sz="3000" dirty="0">
                <a:latin typeface="Arial" panose="020B0604020202020204" pitchFamily="34" charset="0"/>
              </a:rPr>
              <a:t> </a:t>
            </a:r>
            <a:r>
              <a:rPr lang="pt-BR" sz="3000" dirty="0" err="1">
                <a:latin typeface="Arial" panose="020B0604020202020204" pitchFamily="34" charset="0"/>
              </a:rPr>
              <a:t>text</a:t>
            </a:r>
            <a:r>
              <a:rPr lang="pt-BR" sz="3000" dirty="0">
                <a:latin typeface="Arial" panose="020B0604020202020204" pitchFamily="34" charset="0"/>
              </a:rPr>
              <a:t>;</a:t>
            </a:r>
          </a:p>
          <a:p>
            <a:pPr marL="457200" indent="-457200" algn="just" fontAlgn="base">
              <a:buFontTx/>
              <a:buChar char="-"/>
            </a:pPr>
            <a:r>
              <a:rPr lang="pt-BR" sz="3000" dirty="0" err="1">
                <a:solidFill>
                  <a:srgbClr val="FF0000"/>
                </a:solidFill>
                <a:latin typeface="Arial" panose="020B0604020202020204" pitchFamily="34" charset="0"/>
              </a:rPr>
              <a:t>this</a:t>
            </a:r>
            <a:r>
              <a:rPr lang="pt-BR" sz="3000" dirty="0">
                <a:solidFill>
                  <a:srgbClr val="FF0000"/>
                </a:solidFill>
                <a:latin typeface="Arial" panose="020B0604020202020204" pitchFamily="34" charset="0"/>
              </a:rPr>
              <a:t>/ </a:t>
            </a:r>
            <a:r>
              <a:rPr lang="pt-BR" sz="3000" dirty="0" err="1">
                <a:solidFill>
                  <a:srgbClr val="FF0000"/>
                </a:solidFill>
                <a:latin typeface="Arial" panose="020B0604020202020204" pitchFamily="34" charset="0"/>
              </a:rPr>
              <a:t>that</a:t>
            </a:r>
            <a:r>
              <a:rPr lang="pt-BR" sz="3000" dirty="0">
                <a:solidFill>
                  <a:srgbClr val="FF0000"/>
                </a:solidFill>
                <a:latin typeface="Arial" panose="020B0604020202020204" pitchFamily="34" charset="0"/>
              </a:rPr>
              <a:t>/ </a:t>
            </a:r>
            <a:r>
              <a:rPr lang="pt-BR" sz="3000" dirty="0" err="1">
                <a:solidFill>
                  <a:srgbClr val="FF0000"/>
                </a:solidFill>
                <a:latin typeface="Arial" panose="020B0604020202020204" pitchFamily="34" charset="0"/>
              </a:rPr>
              <a:t>these</a:t>
            </a:r>
            <a:r>
              <a:rPr lang="pt-BR" sz="3000" dirty="0">
                <a:solidFill>
                  <a:srgbClr val="FF0000"/>
                </a:solidFill>
                <a:latin typeface="Arial" panose="020B0604020202020204" pitchFamily="34" charset="0"/>
              </a:rPr>
              <a:t>/ </a:t>
            </a:r>
            <a:r>
              <a:rPr lang="pt-BR" sz="3000" dirty="0" err="1">
                <a:solidFill>
                  <a:srgbClr val="FF0000"/>
                </a:solidFill>
                <a:latin typeface="Arial" panose="020B0604020202020204" pitchFamily="34" charset="0"/>
              </a:rPr>
              <a:t>those</a:t>
            </a:r>
            <a:r>
              <a:rPr lang="pt-BR" sz="3000" dirty="0">
                <a:solidFill>
                  <a:srgbClr val="FF0000"/>
                </a:solidFill>
                <a:latin typeface="Arial" panose="020B0604020202020204" pitchFamily="34" charset="0"/>
              </a:rPr>
              <a:t>;</a:t>
            </a:r>
          </a:p>
          <a:p>
            <a:pPr marL="457200" indent="-457200" algn="just" fontAlgn="base">
              <a:buFontTx/>
              <a:buChar char="-"/>
            </a:pPr>
            <a:r>
              <a:rPr lang="pt-BR" sz="3000" dirty="0">
                <a:solidFill>
                  <a:srgbClr val="FF0000"/>
                </a:solidFill>
                <a:latin typeface="Arial" panose="020B0604020202020204" pitchFamily="34" charset="0"/>
              </a:rPr>
              <a:t>it/ </a:t>
            </a:r>
            <a:r>
              <a:rPr lang="pt-BR" sz="3000" dirty="0" err="1">
                <a:solidFill>
                  <a:srgbClr val="FF0000"/>
                </a:solidFill>
                <a:latin typeface="Arial" panose="020B0604020202020204" pitchFamily="34" charset="0"/>
              </a:rPr>
              <a:t>they</a:t>
            </a:r>
            <a:r>
              <a:rPr lang="pt-BR" sz="3000" dirty="0">
                <a:solidFill>
                  <a:srgbClr val="FF0000"/>
                </a:solidFill>
                <a:latin typeface="Arial" panose="020B0604020202020204" pitchFamily="34" charset="0"/>
              </a:rPr>
              <a:t>/ </a:t>
            </a:r>
            <a:r>
              <a:rPr lang="pt-BR" sz="3000" dirty="0" err="1">
                <a:solidFill>
                  <a:srgbClr val="FF0000"/>
                </a:solidFill>
                <a:latin typeface="Arial" panose="020B0604020202020204" pitchFamily="34" charset="0"/>
              </a:rPr>
              <a:t>them</a:t>
            </a:r>
            <a:r>
              <a:rPr lang="pt-BR" sz="3000" dirty="0">
                <a:solidFill>
                  <a:srgbClr val="FF0000"/>
                </a:solidFill>
                <a:latin typeface="Arial" panose="020B0604020202020204" pitchFamily="34" charset="0"/>
              </a:rPr>
              <a:t>/ </a:t>
            </a:r>
            <a:r>
              <a:rPr lang="pt-BR" sz="3000" dirty="0" err="1">
                <a:solidFill>
                  <a:srgbClr val="FF0000"/>
                </a:solidFill>
                <a:latin typeface="Arial" panose="020B0604020202020204" pitchFamily="34" charset="0"/>
              </a:rPr>
              <a:t>he</a:t>
            </a:r>
            <a:r>
              <a:rPr lang="pt-BR" sz="3000" dirty="0">
                <a:solidFill>
                  <a:srgbClr val="FF0000"/>
                </a:solidFill>
                <a:latin typeface="Arial" panose="020B0604020202020204" pitchFamily="34" charset="0"/>
              </a:rPr>
              <a:t>/ </a:t>
            </a:r>
            <a:r>
              <a:rPr lang="pt-BR" sz="3000" dirty="0" err="1">
                <a:solidFill>
                  <a:srgbClr val="FF0000"/>
                </a:solidFill>
                <a:latin typeface="Arial" panose="020B0604020202020204" pitchFamily="34" charset="0"/>
              </a:rPr>
              <a:t>she</a:t>
            </a:r>
            <a:r>
              <a:rPr lang="pt-BR" sz="3000" dirty="0">
                <a:solidFill>
                  <a:srgbClr val="FF0000"/>
                </a:solidFill>
                <a:latin typeface="Arial" panose="020B0604020202020204" pitchFamily="34" charset="0"/>
              </a:rPr>
              <a:t>/ </a:t>
            </a:r>
            <a:r>
              <a:rPr lang="pt-BR" sz="3000" dirty="0" err="1">
                <a:solidFill>
                  <a:srgbClr val="FF0000"/>
                </a:solidFill>
                <a:latin typeface="Arial" panose="020B0604020202020204" pitchFamily="34" charset="0"/>
              </a:rPr>
              <a:t>which</a:t>
            </a:r>
            <a:r>
              <a:rPr lang="pt-BR" sz="3000" dirty="0">
                <a:solidFill>
                  <a:srgbClr val="FF0000"/>
                </a:solidFill>
                <a:latin typeface="Arial" panose="020B0604020202020204" pitchFamily="34" charset="0"/>
              </a:rPr>
              <a:t>.</a:t>
            </a: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3D3D4140-3D90-49D9-860A-DAF6AD65893D}"/>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0" name="Retângulo 9">
            <a:extLst>
              <a:ext uri="{FF2B5EF4-FFF2-40B4-BE49-F238E27FC236}">
                <a16:creationId xmlns:a16="http://schemas.microsoft.com/office/drawing/2014/main" id="{C68C2A49-426A-478C-BCFC-7FFBD4807B1F}"/>
              </a:ext>
            </a:extLst>
          </p:cNvPr>
          <p:cNvSpPr/>
          <p:nvPr/>
        </p:nvSpPr>
        <p:spPr>
          <a:xfrm>
            <a:off x="3707904" y="378076"/>
            <a:ext cx="3096344" cy="1015663"/>
          </a:xfrm>
          <a:prstGeom prst="rect">
            <a:avLst/>
          </a:prstGeom>
        </p:spPr>
        <p:txBody>
          <a:bodyPr wrap="square">
            <a:spAutoFit/>
          </a:bodyPr>
          <a:lstStyle/>
          <a:p>
            <a:pPr algn="ctr"/>
            <a:r>
              <a:rPr lang="pt-BR" sz="6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6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2" name="Gráfico 11" descr="Besouro com preenchimento sólido">
            <a:extLst>
              <a:ext uri="{FF2B5EF4-FFF2-40B4-BE49-F238E27FC236}">
                <a16:creationId xmlns:a16="http://schemas.microsoft.com/office/drawing/2014/main" id="{8AD7C766-084C-495F-B80D-2E56977281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3950" y="600599"/>
            <a:ext cx="914400" cy="914400"/>
          </a:xfrm>
          <a:prstGeom prst="rect">
            <a:avLst/>
          </a:prstGeom>
        </p:spPr>
      </p:pic>
      <p:pic>
        <p:nvPicPr>
          <p:cNvPr id="13" name="Gráfico 12" descr="Besouro estrutura de tópicos">
            <a:extLst>
              <a:ext uri="{FF2B5EF4-FFF2-40B4-BE49-F238E27FC236}">
                <a16:creationId xmlns:a16="http://schemas.microsoft.com/office/drawing/2014/main" id="{FAD924D9-BAD1-40DD-B46A-D789FC82B0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87824" y="570384"/>
            <a:ext cx="914400" cy="914400"/>
          </a:xfrm>
          <a:prstGeom prst="rect">
            <a:avLst/>
          </a:prstGeom>
        </p:spPr>
      </p:pic>
    </p:spTree>
    <p:extLst>
      <p:ext uri="{BB962C8B-B14F-4D97-AF65-F5344CB8AC3E}">
        <p14:creationId xmlns:p14="http://schemas.microsoft.com/office/powerpoint/2010/main" val="245854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31624" y="1675695"/>
            <a:ext cx="7368768" cy="3939540"/>
          </a:xfrm>
          <a:prstGeom prst="rect">
            <a:avLst/>
          </a:prstGeom>
        </p:spPr>
        <p:txBody>
          <a:bodyPr wrap="square">
            <a:spAutoFit/>
          </a:bodyPr>
          <a:lstStyle/>
          <a:p>
            <a:pPr algn="just" fontAlgn="base"/>
            <a:r>
              <a:rPr lang="en-US" sz="2500" dirty="0">
                <a:latin typeface="Arial" panose="020B0604020202020204" pitchFamily="34" charset="0"/>
              </a:rPr>
              <a:t>Cohesion is an important feature of academic writing. Cohesion can help ensure that your writing coheres or ‘stick together’. Cohesion will make it easier for the reader to follow the main ideas in your essay or report. You can achieve good cohesion by pain attention to five important features. The first important feature is repeated words. A second key feature is reference words. A third one is transition signals. A fourth is substitution. The final important aspect is ellipsis</a:t>
            </a:r>
            <a:r>
              <a:rPr lang="pt-BR" sz="2500" dirty="0">
                <a:latin typeface="Arial" panose="020B0604020202020204" pitchFamily="34" charset="0"/>
              </a:rPr>
              <a:t>.</a:t>
            </a:r>
            <a:endParaRPr lang="pt-BR" sz="2500" dirty="0">
              <a:solidFill>
                <a:srgbClr val="FF0000"/>
              </a:solidFill>
              <a:latin typeface="Arial" panose="020B0604020202020204" pitchFamily="34" charset="0"/>
            </a:endParaRP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12" name="CaixaDeTexto 11">
            <a:extLst>
              <a:ext uri="{FF2B5EF4-FFF2-40B4-BE49-F238E27FC236}">
                <a16:creationId xmlns:a16="http://schemas.microsoft.com/office/drawing/2014/main" id="{DE60727C-7BF1-4382-B9FF-399A38802B3F}"/>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3" name="Retângulo 12">
            <a:extLst>
              <a:ext uri="{FF2B5EF4-FFF2-40B4-BE49-F238E27FC236}">
                <a16:creationId xmlns:a16="http://schemas.microsoft.com/office/drawing/2014/main" id="{1ADA58DC-E74E-49DD-AA4E-070062AF0969}"/>
              </a:ext>
            </a:extLst>
          </p:cNvPr>
          <p:cNvSpPr/>
          <p:nvPr/>
        </p:nvSpPr>
        <p:spPr>
          <a:xfrm>
            <a:off x="3707904" y="378076"/>
            <a:ext cx="3096344" cy="1015663"/>
          </a:xfrm>
          <a:prstGeom prst="rect">
            <a:avLst/>
          </a:prstGeom>
        </p:spPr>
        <p:txBody>
          <a:bodyPr wrap="square">
            <a:spAutoFit/>
          </a:bodyPr>
          <a:lstStyle/>
          <a:p>
            <a:pPr algn="ctr"/>
            <a:r>
              <a:rPr lang="pt-BR" sz="6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6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4" name="Gráfico 13" descr="Besouro com preenchimento sólido">
            <a:extLst>
              <a:ext uri="{FF2B5EF4-FFF2-40B4-BE49-F238E27FC236}">
                <a16:creationId xmlns:a16="http://schemas.microsoft.com/office/drawing/2014/main" id="{5A7896FA-7210-4072-8667-C005063E5F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3950" y="600599"/>
            <a:ext cx="914400" cy="914400"/>
          </a:xfrm>
          <a:prstGeom prst="rect">
            <a:avLst/>
          </a:prstGeom>
        </p:spPr>
      </p:pic>
      <p:pic>
        <p:nvPicPr>
          <p:cNvPr id="15" name="Gráfico 14" descr="Besouro estrutura de tópicos">
            <a:extLst>
              <a:ext uri="{FF2B5EF4-FFF2-40B4-BE49-F238E27FC236}">
                <a16:creationId xmlns:a16="http://schemas.microsoft.com/office/drawing/2014/main" id="{E249D3DC-61EC-4D20-98D1-41DDD1A613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87824" y="570384"/>
            <a:ext cx="914400" cy="914400"/>
          </a:xfrm>
          <a:prstGeom prst="rect">
            <a:avLst/>
          </a:prstGeom>
        </p:spPr>
      </p:pic>
    </p:spTree>
    <p:extLst>
      <p:ext uri="{BB962C8B-B14F-4D97-AF65-F5344CB8AC3E}">
        <p14:creationId xmlns:p14="http://schemas.microsoft.com/office/powerpoint/2010/main" val="100135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pic>
        <p:nvPicPr>
          <p:cNvPr id="3" name="Imagem 2">
            <a:extLst>
              <a:ext uri="{FF2B5EF4-FFF2-40B4-BE49-F238E27FC236}">
                <a16:creationId xmlns:a16="http://schemas.microsoft.com/office/drawing/2014/main" id="{8AA7F49D-6E84-4FC6-9FA1-A8C5DC284F0D}"/>
              </a:ext>
            </a:extLst>
          </p:cNvPr>
          <p:cNvPicPr>
            <a:picLocks noChangeAspect="1"/>
          </p:cNvPicPr>
          <p:nvPr/>
        </p:nvPicPr>
        <p:blipFill>
          <a:blip r:embed="rId2"/>
          <a:stretch>
            <a:fillRect/>
          </a:stretch>
        </p:blipFill>
        <p:spPr>
          <a:xfrm>
            <a:off x="107504" y="116632"/>
            <a:ext cx="9036496" cy="6741368"/>
          </a:xfrm>
          <a:prstGeom prst="rect">
            <a:avLst/>
          </a:prstGeom>
        </p:spPr>
      </p:pic>
      <p:pic>
        <p:nvPicPr>
          <p:cNvPr id="10" name="Imagem 9">
            <a:extLst>
              <a:ext uri="{FF2B5EF4-FFF2-40B4-BE49-F238E27FC236}">
                <a16:creationId xmlns:a16="http://schemas.microsoft.com/office/drawing/2014/main" id="{7ED3B298-AFFF-4EA2-A717-1DCAFE47CA11}"/>
              </a:ext>
            </a:extLst>
          </p:cNvPr>
          <p:cNvPicPr>
            <a:picLocks noChangeAspect="1"/>
          </p:cNvPicPr>
          <p:nvPr/>
        </p:nvPicPr>
        <p:blipFill rotWithShape="1">
          <a:blip r:embed="rId2"/>
          <a:srcRect b="94794"/>
          <a:stretch/>
        </p:blipFill>
        <p:spPr>
          <a:xfrm>
            <a:off x="107504" y="5956757"/>
            <a:ext cx="9036496" cy="901243"/>
          </a:xfrm>
          <a:prstGeom prst="rect">
            <a:avLst/>
          </a:prstGeom>
        </p:spPr>
      </p:pic>
      <p:sp>
        <p:nvSpPr>
          <p:cNvPr id="13" name="CaixaDeTexto 12">
            <a:extLst>
              <a:ext uri="{FF2B5EF4-FFF2-40B4-BE49-F238E27FC236}">
                <a16:creationId xmlns:a16="http://schemas.microsoft.com/office/drawing/2014/main" id="{68D459E9-2D77-453E-B5FB-3F622FE93C30}"/>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3">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7" name="Retângulo 16">
            <a:extLst>
              <a:ext uri="{FF2B5EF4-FFF2-40B4-BE49-F238E27FC236}">
                <a16:creationId xmlns:a16="http://schemas.microsoft.com/office/drawing/2014/main" id="{A6FC35D7-1909-4EEB-89F1-6647F8A35824}"/>
              </a:ext>
            </a:extLst>
          </p:cNvPr>
          <p:cNvSpPr/>
          <p:nvPr/>
        </p:nvSpPr>
        <p:spPr>
          <a:xfrm>
            <a:off x="683568" y="194321"/>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8" name="Gráfico 17" descr="Besouro com preenchimento sólido">
            <a:extLst>
              <a:ext uri="{FF2B5EF4-FFF2-40B4-BE49-F238E27FC236}">
                <a16:creationId xmlns:a16="http://schemas.microsoft.com/office/drawing/2014/main" id="{23BB2785-8257-412F-86AA-1F4436A218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19056" y="313156"/>
            <a:ext cx="589051" cy="589051"/>
          </a:xfrm>
          <a:prstGeom prst="rect">
            <a:avLst/>
          </a:prstGeom>
        </p:spPr>
      </p:pic>
      <p:pic>
        <p:nvPicPr>
          <p:cNvPr id="19" name="Gráfico 18" descr="Besouro estrutura de tópicos">
            <a:extLst>
              <a:ext uri="{FF2B5EF4-FFF2-40B4-BE49-F238E27FC236}">
                <a16:creationId xmlns:a16="http://schemas.microsoft.com/office/drawing/2014/main" id="{4A2CF050-8E2A-4931-9EB0-C7A1F64D3F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1520" y="319669"/>
            <a:ext cx="589051" cy="589051"/>
          </a:xfrm>
          <a:prstGeom prst="rect">
            <a:avLst/>
          </a:prstGeom>
        </p:spPr>
      </p:pic>
    </p:spTree>
    <p:extLst>
      <p:ext uri="{BB962C8B-B14F-4D97-AF65-F5344CB8AC3E}">
        <p14:creationId xmlns:p14="http://schemas.microsoft.com/office/powerpoint/2010/main" val="1004927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90777" y="378076"/>
            <a:ext cx="6351911" cy="784830"/>
          </a:xfrm>
          <a:prstGeom prst="rect">
            <a:avLst/>
          </a:prstGeom>
        </p:spPr>
        <p:txBody>
          <a:bodyPr wrap="square">
            <a:spAutoFit/>
          </a:bodyPr>
          <a:lstStyle/>
          <a:p>
            <a:pPr algn="r"/>
            <a:r>
              <a:rPr lang="en-US" sz="4500" b="1" dirty="0">
                <a:solidFill>
                  <a:srgbClr val="FF0000"/>
                </a:solidFill>
                <a:highlight>
                  <a:srgbClr val="FFFF00"/>
                </a:highlight>
                <a:latin typeface="Baskerville Old Face" panose="02020602080505020303" pitchFamily="18" charset="0"/>
                <a:cs typeface="Aharoni" panose="02010803020104030203" pitchFamily="2" charset="-79"/>
              </a:rPr>
              <a:t>Repeated words/ideas</a:t>
            </a:r>
          </a:p>
        </p:txBody>
      </p:sp>
      <p:sp>
        <p:nvSpPr>
          <p:cNvPr id="5" name="Retângulo 4"/>
          <p:cNvSpPr/>
          <p:nvPr/>
        </p:nvSpPr>
        <p:spPr>
          <a:xfrm>
            <a:off x="731624" y="1675695"/>
            <a:ext cx="7368768" cy="3939540"/>
          </a:xfrm>
          <a:prstGeom prst="rect">
            <a:avLst/>
          </a:prstGeom>
        </p:spPr>
        <p:txBody>
          <a:bodyPr wrap="square">
            <a:spAutoFit/>
          </a:bodyPr>
          <a:lstStyle/>
          <a:p>
            <a:pPr algn="just" fontAlgn="base"/>
            <a:r>
              <a:rPr lang="en-US" sz="2500" dirty="0">
                <a:highlight>
                  <a:srgbClr val="FFFF00"/>
                </a:highlight>
                <a:latin typeface="Arial" panose="020B0604020202020204" pitchFamily="34" charset="0"/>
              </a:rPr>
              <a:t>Cohesion</a:t>
            </a:r>
            <a:r>
              <a:rPr lang="en-US" sz="2500" dirty="0">
                <a:latin typeface="Arial" panose="020B0604020202020204" pitchFamily="34" charset="0"/>
              </a:rPr>
              <a:t> is an important feature of academic writing. It can help ensure that your writing </a:t>
            </a:r>
            <a:r>
              <a:rPr lang="en-US" sz="2500" dirty="0">
                <a:highlight>
                  <a:srgbClr val="FFFF00"/>
                </a:highlight>
                <a:latin typeface="Arial" panose="020B0604020202020204" pitchFamily="34" charset="0"/>
              </a:rPr>
              <a:t>coheres</a:t>
            </a:r>
            <a:r>
              <a:rPr lang="en-US" sz="2500" dirty="0">
                <a:latin typeface="Arial" panose="020B0604020202020204" pitchFamily="34" charset="0"/>
              </a:rPr>
              <a:t> or ‘stick together’, which will make it easier for the reader to follow the main ideas in your essay or report. You can achieve good </a:t>
            </a:r>
            <a:r>
              <a:rPr lang="en-US" sz="2500" dirty="0">
                <a:highlight>
                  <a:srgbClr val="FFFF00"/>
                </a:highlight>
                <a:latin typeface="Arial" panose="020B0604020202020204" pitchFamily="34" charset="0"/>
              </a:rPr>
              <a:t>cohesion</a:t>
            </a:r>
            <a:r>
              <a:rPr lang="en-US" sz="2500" dirty="0">
                <a:latin typeface="Arial" panose="020B0604020202020204" pitchFamily="34" charset="0"/>
              </a:rPr>
              <a:t> by pain attention to five important features. The first of these is repeated words. A second key feature is reference words. A third one is transition signals. A fourth is substitution. The final important aspect is ellipsis</a:t>
            </a:r>
            <a:r>
              <a:rPr lang="pt-BR" sz="2500" dirty="0">
                <a:latin typeface="Arial" panose="020B0604020202020204" pitchFamily="34" charset="0"/>
              </a:rPr>
              <a:t>.</a:t>
            </a:r>
            <a:endParaRPr lang="pt-BR" sz="2500" dirty="0">
              <a:solidFill>
                <a:srgbClr val="FF0000"/>
              </a:solidFill>
              <a:latin typeface="Arial" panose="020B0604020202020204" pitchFamily="34" charset="0"/>
            </a:endParaRP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31572BA8-37DA-43F8-87F0-AC01B57C5573}"/>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4" name="Retângulo 13">
            <a:extLst>
              <a:ext uri="{FF2B5EF4-FFF2-40B4-BE49-F238E27FC236}">
                <a16:creationId xmlns:a16="http://schemas.microsoft.com/office/drawing/2014/main" id="{F66F3071-8ECC-4DBD-A721-869B25CC9AA1}"/>
              </a:ext>
            </a:extLst>
          </p:cNvPr>
          <p:cNvSpPr/>
          <p:nvPr/>
        </p:nvSpPr>
        <p:spPr>
          <a:xfrm>
            <a:off x="683568" y="194321"/>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5" name="Gráfico 14" descr="Besouro com preenchimento sólido">
            <a:extLst>
              <a:ext uri="{FF2B5EF4-FFF2-40B4-BE49-F238E27FC236}">
                <a16:creationId xmlns:a16="http://schemas.microsoft.com/office/drawing/2014/main" id="{C26CC71A-1F4C-4A15-A5D4-834D604D64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9056" y="313156"/>
            <a:ext cx="589051" cy="589051"/>
          </a:xfrm>
          <a:prstGeom prst="rect">
            <a:avLst/>
          </a:prstGeom>
        </p:spPr>
      </p:pic>
      <p:pic>
        <p:nvPicPr>
          <p:cNvPr id="16" name="Gráfico 15" descr="Besouro estrutura de tópicos">
            <a:extLst>
              <a:ext uri="{FF2B5EF4-FFF2-40B4-BE49-F238E27FC236}">
                <a16:creationId xmlns:a16="http://schemas.microsoft.com/office/drawing/2014/main" id="{24ED1F22-C042-431E-A771-76C8E73B68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520" y="319669"/>
            <a:ext cx="589051" cy="589051"/>
          </a:xfrm>
          <a:prstGeom prst="rect">
            <a:avLst/>
          </a:prstGeom>
        </p:spPr>
      </p:pic>
    </p:spTree>
    <p:extLst>
      <p:ext uri="{BB962C8B-B14F-4D97-AF65-F5344CB8AC3E}">
        <p14:creationId xmlns:p14="http://schemas.microsoft.com/office/powerpoint/2010/main" val="259348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090777" y="378076"/>
            <a:ext cx="6351911" cy="784830"/>
          </a:xfrm>
          <a:prstGeom prst="rect">
            <a:avLst/>
          </a:prstGeom>
        </p:spPr>
        <p:txBody>
          <a:bodyPr wrap="square">
            <a:spAutoFit/>
          </a:bodyPr>
          <a:lstStyle/>
          <a:p>
            <a:pPr algn="r"/>
            <a:r>
              <a:rPr lang="en-US" sz="4500" b="1" dirty="0">
                <a:solidFill>
                  <a:srgbClr val="FF0000"/>
                </a:solidFill>
                <a:highlight>
                  <a:srgbClr val="FFFF00"/>
                </a:highlight>
                <a:latin typeface="Baskerville Old Face" panose="02020602080505020303" pitchFamily="18" charset="0"/>
                <a:cs typeface="Aharoni" panose="02010803020104030203" pitchFamily="2" charset="-79"/>
              </a:rPr>
              <a:t>Repeated words/ideas</a:t>
            </a:r>
          </a:p>
        </p:txBody>
      </p:sp>
      <p:sp>
        <p:nvSpPr>
          <p:cNvPr id="5" name="Retângulo 4"/>
          <p:cNvSpPr/>
          <p:nvPr/>
        </p:nvSpPr>
        <p:spPr>
          <a:xfrm>
            <a:off x="731624" y="1675695"/>
            <a:ext cx="7368768" cy="3939540"/>
          </a:xfrm>
          <a:prstGeom prst="rect">
            <a:avLst/>
          </a:prstGeom>
        </p:spPr>
        <p:txBody>
          <a:bodyPr wrap="square">
            <a:spAutoFit/>
          </a:bodyPr>
          <a:lstStyle/>
          <a:p>
            <a:pPr algn="just" fontAlgn="base"/>
            <a:r>
              <a:rPr lang="en-US" sz="2500" dirty="0">
                <a:latin typeface="Arial" panose="020B0604020202020204" pitchFamily="34" charset="0"/>
              </a:rPr>
              <a:t>Cohesion is an important feature of academic </a:t>
            </a:r>
            <a:r>
              <a:rPr lang="en-US" sz="2500" dirty="0">
                <a:highlight>
                  <a:srgbClr val="00FF00"/>
                </a:highlight>
                <a:latin typeface="Arial" panose="020B0604020202020204" pitchFamily="34" charset="0"/>
              </a:rPr>
              <a:t>writing</a:t>
            </a:r>
            <a:r>
              <a:rPr lang="en-US" sz="2500" dirty="0">
                <a:latin typeface="Arial" panose="020B0604020202020204" pitchFamily="34" charset="0"/>
              </a:rPr>
              <a:t>. It can help ensure that your </a:t>
            </a:r>
            <a:r>
              <a:rPr lang="en-US" sz="2500" dirty="0">
                <a:highlight>
                  <a:srgbClr val="00FF00"/>
                </a:highlight>
                <a:latin typeface="Arial" panose="020B0604020202020204" pitchFamily="34" charset="0"/>
              </a:rPr>
              <a:t>writing</a:t>
            </a:r>
            <a:r>
              <a:rPr lang="en-US" sz="2500" dirty="0">
                <a:latin typeface="Arial" panose="020B0604020202020204" pitchFamily="34" charset="0"/>
              </a:rPr>
              <a:t> coheres or ‘stick together’, which will make it easier for the reader to follow the main ideas in your </a:t>
            </a:r>
            <a:r>
              <a:rPr lang="en-US" sz="2500" dirty="0">
                <a:highlight>
                  <a:srgbClr val="00FF00"/>
                </a:highlight>
                <a:latin typeface="Arial" panose="020B0604020202020204" pitchFamily="34" charset="0"/>
              </a:rPr>
              <a:t>essay or report</a:t>
            </a:r>
            <a:r>
              <a:rPr lang="en-US" sz="2500" dirty="0">
                <a:latin typeface="Arial" panose="020B0604020202020204" pitchFamily="34" charset="0"/>
              </a:rPr>
              <a:t>. You can achieve good cohesion by pain attention to five important features. The first of these is repeated words. A second key feature is reference words. A third one is transition signals. A fourth is substitution. The final important aspect is ellipsis</a:t>
            </a:r>
            <a:r>
              <a:rPr lang="pt-BR" sz="2500" dirty="0">
                <a:latin typeface="Arial" panose="020B0604020202020204" pitchFamily="34" charset="0"/>
              </a:rPr>
              <a:t>.</a:t>
            </a:r>
            <a:endParaRPr lang="pt-BR" sz="2500" dirty="0">
              <a:solidFill>
                <a:srgbClr val="FF0000"/>
              </a:solidFill>
              <a:latin typeface="Arial" panose="020B0604020202020204" pitchFamily="34" charset="0"/>
            </a:endParaRPr>
          </a:p>
        </p:txBody>
      </p:sp>
      <p:sp>
        <p:nvSpPr>
          <p:cNvPr id="6" name="Meio-quadro 5"/>
          <p:cNvSpPr/>
          <p:nvPr/>
        </p:nvSpPr>
        <p:spPr>
          <a:xfrm>
            <a:off x="467544" y="1516811"/>
            <a:ext cx="1709620" cy="3496365"/>
          </a:xfrm>
          <a:prstGeom prst="halfFrame">
            <a:avLst>
              <a:gd name="adj1" fmla="val 8824"/>
              <a:gd name="adj2" fmla="val 109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7" name="Meio-quadro 6"/>
          <p:cNvSpPr/>
          <p:nvPr/>
        </p:nvSpPr>
        <p:spPr>
          <a:xfrm flipH="1" flipV="1">
            <a:off x="6660231" y="2564903"/>
            <a:ext cx="1782457" cy="3396249"/>
          </a:xfrm>
          <a:prstGeom prst="halfFrame">
            <a:avLst>
              <a:gd name="adj1" fmla="val 10040"/>
              <a:gd name="adj2" fmla="val 1110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A6EA993E-4DB1-4929-94BB-4453A042EBF6}"/>
              </a:ext>
            </a:extLst>
          </p:cNvPr>
          <p:cNvSpPr txBox="1"/>
          <p:nvPr/>
        </p:nvSpPr>
        <p:spPr>
          <a:xfrm>
            <a:off x="2177165" y="6301104"/>
            <a:ext cx="6571300" cy="430887"/>
          </a:xfrm>
          <a:prstGeom prst="rect">
            <a:avLst/>
          </a:prstGeom>
          <a:noFill/>
        </p:spPr>
        <p:txBody>
          <a:bodyPr wrap="square">
            <a:spAutoFit/>
          </a:bodyPr>
          <a:lstStyle/>
          <a:p>
            <a:pPr algn="r"/>
            <a:r>
              <a:rPr lang="pt-BR" sz="2200" b="1" dirty="0">
                <a:solidFill>
                  <a:schemeClr val="accent2">
                    <a:lumMod val="75000"/>
                  </a:schemeClr>
                </a:solidFill>
                <a:hlinkClick r:id="rId2">
                  <a:extLst>
                    <a:ext uri="{A12FA001-AC4F-418D-AE19-62706E023703}">
                      <ahyp:hlinkClr xmlns:ahyp="http://schemas.microsoft.com/office/drawing/2018/hyperlinkcolor" val="tx"/>
                    </a:ext>
                  </a:extLst>
                </a:hlinkClick>
              </a:rPr>
              <a:t>https://www.youtube.com/watch?v=3EzJICqv3WY</a:t>
            </a:r>
            <a:r>
              <a:rPr lang="pt-BR" sz="2200" b="1" dirty="0">
                <a:solidFill>
                  <a:schemeClr val="accent2">
                    <a:lumMod val="75000"/>
                  </a:schemeClr>
                </a:solidFill>
              </a:rPr>
              <a:t> </a:t>
            </a:r>
          </a:p>
        </p:txBody>
      </p:sp>
      <p:sp>
        <p:nvSpPr>
          <p:cNvPr id="10" name="Retângulo 9">
            <a:extLst>
              <a:ext uri="{FF2B5EF4-FFF2-40B4-BE49-F238E27FC236}">
                <a16:creationId xmlns:a16="http://schemas.microsoft.com/office/drawing/2014/main" id="{46DBFAFC-70DB-4775-9313-610666636C05}"/>
              </a:ext>
            </a:extLst>
          </p:cNvPr>
          <p:cNvSpPr/>
          <p:nvPr/>
        </p:nvSpPr>
        <p:spPr>
          <a:xfrm>
            <a:off x="683568" y="194321"/>
            <a:ext cx="2192491" cy="707886"/>
          </a:xfrm>
          <a:prstGeom prst="rect">
            <a:avLst/>
          </a:prstGeom>
        </p:spPr>
        <p:txBody>
          <a:bodyPr wrap="square">
            <a:spAutoFit/>
          </a:bodyPr>
          <a:lstStyle/>
          <a:p>
            <a:pPr algn="ctr"/>
            <a:r>
              <a:rPr lang="pt-BR" sz="4000" b="1" dirty="0" err="1">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rPr>
              <a:t>Cohesion</a:t>
            </a:r>
            <a:endParaRPr lang="pt-BR" sz="4000" b="1" dirty="0">
              <a:solidFill>
                <a:srgbClr val="0070C0"/>
              </a:solidFill>
              <a:effectLst>
                <a:outerShdw blurRad="38100" dist="38100" dir="2700000" algn="tl">
                  <a:srgbClr val="000000">
                    <a:alpha val="43137"/>
                  </a:srgbClr>
                </a:outerShdw>
              </a:effectLst>
              <a:latin typeface="Baskerville Old Face" panose="02020602080505020303" pitchFamily="18" charset="0"/>
              <a:cs typeface="Aharoni" panose="02010803020104030203" pitchFamily="2" charset="-79"/>
            </a:endParaRPr>
          </a:p>
        </p:txBody>
      </p:sp>
      <p:pic>
        <p:nvPicPr>
          <p:cNvPr id="12" name="Gráfico 11" descr="Besouro com preenchimento sólido">
            <a:extLst>
              <a:ext uri="{FF2B5EF4-FFF2-40B4-BE49-F238E27FC236}">
                <a16:creationId xmlns:a16="http://schemas.microsoft.com/office/drawing/2014/main" id="{FFA9DB8C-D6CC-4C0E-8B82-98F08BFDEA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9056" y="313156"/>
            <a:ext cx="589051" cy="589051"/>
          </a:xfrm>
          <a:prstGeom prst="rect">
            <a:avLst/>
          </a:prstGeom>
        </p:spPr>
      </p:pic>
      <p:pic>
        <p:nvPicPr>
          <p:cNvPr id="13" name="Gráfico 12" descr="Besouro estrutura de tópicos">
            <a:extLst>
              <a:ext uri="{FF2B5EF4-FFF2-40B4-BE49-F238E27FC236}">
                <a16:creationId xmlns:a16="http://schemas.microsoft.com/office/drawing/2014/main" id="{EBDCBAF3-A466-47F9-BA63-9278A828E0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1520" y="319669"/>
            <a:ext cx="589051" cy="589051"/>
          </a:xfrm>
          <a:prstGeom prst="rect">
            <a:avLst/>
          </a:prstGeom>
        </p:spPr>
      </p:pic>
    </p:spTree>
    <p:extLst>
      <p:ext uri="{BB962C8B-B14F-4D97-AF65-F5344CB8AC3E}">
        <p14:creationId xmlns:p14="http://schemas.microsoft.com/office/powerpoint/2010/main" val="53020313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2229</Words>
  <Application>Microsoft Office PowerPoint</Application>
  <PresentationFormat>Apresentação na tela (4:3)</PresentationFormat>
  <Paragraphs>249</Paragraphs>
  <Slides>36</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36</vt:i4>
      </vt:variant>
    </vt:vector>
  </HeadingPairs>
  <TitlesOfParts>
    <vt:vector size="42" baseType="lpstr">
      <vt:lpstr>Arial</vt:lpstr>
      <vt:lpstr>Baskerville Old Face</vt:lpstr>
      <vt:lpstr>Calibri</vt:lpstr>
      <vt:lpstr>Open Sans</vt:lpstr>
      <vt:lpstr>Trebuchet MS</vt:lpstr>
      <vt:lpstr>Tema do Office</vt:lpstr>
      <vt:lpstr>COHESION AND COHERENCE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Personal Pronouns</vt:lpstr>
      <vt:lpstr>Possessive Pronouns</vt:lpstr>
      <vt:lpstr>Reflexive Pronouns</vt:lpstr>
      <vt:lpstr>Relative Pronouns</vt:lpstr>
      <vt:lpstr>Demonstrative Pronouns</vt:lpstr>
      <vt:lpstr>Indefinite Pronouns</vt:lpstr>
      <vt:lpstr>Interrogative Pronouns</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 PERFECT X SIMPLE PAST</dc:title>
  <dc:creator>rede unilar</dc:creator>
  <cp:lastModifiedBy>Cristiane de Brito Cruz</cp:lastModifiedBy>
  <cp:revision>30</cp:revision>
  <dcterms:created xsi:type="dcterms:W3CDTF">2019-04-16T03:13:26Z</dcterms:created>
  <dcterms:modified xsi:type="dcterms:W3CDTF">2020-12-14T17:15:04Z</dcterms:modified>
</cp:coreProperties>
</file>