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62" r:id="rId2"/>
    <p:sldId id="256" r:id="rId3"/>
    <p:sldId id="306" r:id="rId4"/>
    <p:sldId id="316" r:id="rId5"/>
    <p:sldId id="317" r:id="rId6"/>
    <p:sldId id="307" r:id="rId7"/>
    <p:sldId id="318" r:id="rId8"/>
    <p:sldId id="301" r:id="rId9"/>
    <p:sldId id="308" r:id="rId10"/>
    <p:sldId id="304" r:id="rId11"/>
    <p:sldId id="309" r:id="rId12"/>
    <p:sldId id="310" r:id="rId13"/>
    <p:sldId id="311" r:id="rId14"/>
    <p:sldId id="319" r:id="rId15"/>
    <p:sldId id="320" r:id="rId16"/>
    <p:sldId id="312" r:id="rId17"/>
    <p:sldId id="313" r:id="rId18"/>
    <p:sldId id="314" r:id="rId19"/>
    <p:sldId id="315" r:id="rId20"/>
    <p:sldId id="321" r:id="rId21"/>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618" autoAdjust="0"/>
    <p:restoredTop sz="94249" autoAdjust="0"/>
  </p:normalViewPr>
  <p:slideViewPr>
    <p:cSldViewPr>
      <p:cViewPr varScale="1">
        <p:scale>
          <a:sx n="72" d="100"/>
          <a:sy n="72" d="100"/>
        </p:scale>
        <p:origin x="1080"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C8B678-C4E5-4768-AECB-E0EAA2E1D20B}" type="datetimeFigureOut">
              <a:rPr lang="pt-BR" smtClean="0"/>
              <a:t>14/12/2020</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E49B4B-73D3-40E5-BD34-709E28E3D5C1}" type="slidenum">
              <a:rPr lang="pt-BR" smtClean="0"/>
              <a:t>‹nº›</a:t>
            </a:fld>
            <a:endParaRPr lang="pt-BR"/>
          </a:p>
        </p:txBody>
      </p:sp>
    </p:spTree>
    <p:extLst>
      <p:ext uri="{BB962C8B-B14F-4D97-AF65-F5344CB8AC3E}">
        <p14:creationId xmlns:p14="http://schemas.microsoft.com/office/powerpoint/2010/main" val="2921544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63E49B4B-73D3-40E5-BD34-709E28E3D5C1}" type="slidenum">
              <a:rPr lang="pt-BR" smtClean="0"/>
              <a:t>1</a:t>
            </a:fld>
            <a:endParaRPr lang="pt-BR"/>
          </a:p>
        </p:txBody>
      </p:sp>
    </p:spTree>
    <p:extLst>
      <p:ext uri="{BB962C8B-B14F-4D97-AF65-F5344CB8AC3E}">
        <p14:creationId xmlns:p14="http://schemas.microsoft.com/office/powerpoint/2010/main" val="1512763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CD2615B4-C5B3-4E93-880A-236C4E4049DA}" type="datetimeFigureOut">
              <a:rPr lang="pt-BR" smtClean="0"/>
              <a:t>14/12/2020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D536F6C-4152-462A-B692-B25DD600371F}" type="slidenum">
              <a:rPr lang="pt-BR" smtClean="0"/>
              <a:t>‹nº›</a:t>
            </a:fld>
            <a:endParaRPr lang="pt-BR"/>
          </a:p>
        </p:txBody>
      </p:sp>
    </p:spTree>
    <p:extLst>
      <p:ext uri="{BB962C8B-B14F-4D97-AF65-F5344CB8AC3E}">
        <p14:creationId xmlns:p14="http://schemas.microsoft.com/office/powerpoint/2010/main" val="831373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CD2615B4-C5B3-4E93-880A-236C4E4049DA}" type="datetimeFigureOut">
              <a:rPr lang="pt-BR" smtClean="0"/>
              <a:t>14/12/2020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D536F6C-4152-462A-B692-B25DD600371F}" type="slidenum">
              <a:rPr lang="pt-BR" smtClean="0"/>
              <a:t>‹nº›</a:t>
            </a:fld>
            <a:endParaRPr lang="pt-BR"/>
          </a:p>
        </p:txBody>
      </p:sp>
    </p:spTree>
    <p:extLst>
      <p:ext uri="{BB962C8B-B14F-4D97-AF65-F5344CB8AC3E}">
        <p14:creationId xmlns:p14="http://schemas.microsoft.com/office/powerpoint/2010/main" val="2972576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CD2615B4-C5B3-4E93-880A-236C4E4049DA}" type="datetimeFigureOut">
              <a:rPr lang="pt-BR" smtClean="0"/>
              <a:t>14/12/2020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D536F6C-4152-462A-B692-B25DD600371F}" type="slidenum">
              <a:rPr lang="pt-BR" smtClean="0"/>
              <a:t>‹nº›</a:t>
            </a:fld>
            <a:endParaRPr lang="pt-BR"/>
          </a:p>
        </p:txBody>
      </p:sp>
    </p:spTree>
    <p:extLst>
      <p:ext uri="{BB962C8B-B14F-4D97-AF65-F5344CB8AC3E}">
        <p14:creationId xmlns:p14="http://schemas.microsoft.com/office/powerpoint/2010/main" val="997709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CD2615B4-C5B3-4E93-880A-236C4E4049DA}" type="datetimeFigureOut">
              <a:rPr lang="pt-BR" smtClean="0"/>
              <a:t>14/12/2020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D536F6C-4152-462A-B692-B25DD600371F}" type="slidenum">
              <a:rPr lang="pt-BR" smtClean="0"/>
              <a:t>‹nº›</a:t>
            </a:fld>
            <a:endParaRPr lang="pt-BR"/>
          </a:p>
        </p:txBody>
      </p:sp>
    </p:spTree>
    <p:extLst>
      <p:ext uri="{BB962C8B-B14F-4D97-AF65-F5344CB8AC3E}">
        <p14:creationId xmlns:p14="http://schemas.microsoft.com/office/powerpoint/2010/main" val="2411434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CD2615B4-C5B3-4E93-880A-236C4E4049DA}" type="datetimeFigureOut">
              <a:rPr lang="pt-BR" smtClean="0"/>
              <a:t>14/12/2020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D536F6C-4152-462A-B692-B25DD600371F}" type="slidenum">
              <a:rPr lang="pt-BR" smtClean="0"/>
              <a:t>‹nº›</a:t>
            </a:fld>
            <a:endParaRPr lang="pt-BR"/>
          </a:p>
        </p:txBody>
      </p:sp>
    </p:spTree>
    <p:extLst>
      <p:ext uri="{BB962C8B-B14F-4D97-AF65-F5344CB8AC3E}">
        <p14:creationId xmlns:p14="http://schemas.microsoft.com/office/powerpoint/2010/main" val="1817738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CD2615B4-C5B3-4E93-880A-236C4E4049DA}" type="datetimeFigureOut">
              <a:rPr lang="pt-BR" smtClean="0"/>
              <a:t>14/12/2020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D536F6C-4152-462A-B692-B25DD600371F}" type="slidenum">
              <a:rPr lang="pt-BR" smtClean="0"/>
              <a:t>‹nº›</a:t>
            </a:fld>
            <a:endParaRPr lang="pt-BR"/>
          </a:p>
        </p:txBody>
      </p:sp>
    </p:spTree>
    <p:extLst>
      <p:ext uri="{BB962C8B-B14F-4D97-AF65-F5344CB8AC3E}">
        <p14:creationId xmlns:p14="http://schemas.microsoft.com/office/powerpoint/2010/main" val="165923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CD2615B4-C5B3-4E93-880A-236C4E4049DA}" type="datetimeFigureOut">
              <a:rPr lang="pt-BR" smtClean="0"/>
              <a:t>14/12/2020</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7D536F6C-4152-462A-B692-B25DD600371F}" type="slidenum">
              <a:rPr lang="pt-BR" smtClean="0"/>
              <a:t>‹nº›</a:t>
            </a:fld>
            <a:endParaRPr lang="pt-BR"/>
          </a:p>
        </p:txBody>
      </p:sp>
    </p:spTree>
    <p:extLst>
      <p:ext uri="{BB962C8B-B14F-4D97-AF65-F5344CB8AC3E}">
        <p14:creationId xmlns:p14="http://schemas.microsoft.com/office/powerpoint/2010/main" val="78049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CD2615B4-C5B3-4E93-880A-236C4E4049DA}" type="datetimeFigureOut">
              <a:rPr lang="pt-BR" smtClean="0"/>
              <a:t>14/12/2020</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7D536F6C-4152-462A-B692-B25DD600371F}" type="slidenum">
              <a:rPr lang="pt-BR" smtClean="0"/>
              <a:t>‹nº›</a:t>
            </a:fld>
            <a:endParaRPr lang="pt-BR"/>
          </a:p>
        </p:txBody>
      </p:sp>
    </p:spTree>
    <p:extLst>
      <p:ext uri="{BB962C8B-B14F-4D97-AF65-F5344CB8AC3E}">
        <p14:creationId xmlns:p14="http://schemas.microsoft.com/office/powerpoint/2010/main" val="3441218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CD2615B4-C5B3-4E93-880A-236C4E4049DA}" type="datetimeFigureOut">
              <a:rPr lang="pt-BR" smtClean="0"/>
              <a:t>14/12/2020</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D536F6C-4152-462A-B692-B25DD600371F}" type="slidenum">
              <a:rPr lang="pt-BR" smtClean="0"/>
              <a:t>‹nº›</a:t>
            </a:fld>
            <a:endParaRPr lang="pt-BR"/>
          </a:p>
        </p:txBody>
      </p:sp>
    </p:spTree>
    <p:extLst>
      <p:ext uri="{BB962C8B-B14F-4D97-AF65-F5344CB8AC3E}">
        <p14:creationId xmlns:p14="http://schemas.microsoft.com/office/powerpoint/2010/main" val="3366991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CD2615B4-C5B3-4E93-880A-236C4E4049DA}" type="datetimeFigureOut">
              <a:rPr lang="pt-BR" smtClean="0"/>
              <a:t>14/12/2020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D536F6C-4152-462A-B692-B25DD600371F}" type="slidenum">
              <a:rPr lang="pt-BR" smtClean="0"/>
              <a:t>‹nº›</a:t>
            </a:fld>
            <a:endParaRPr lang="pt-BR"/>
          </a:p>
        </p:txBody>
      </p:sp>
    </p:spTree>
    <p:extLst>
      <p:ext uri="{BB962C8B-B14F-4D97-AF65-F5344CB8AC3E}">
        <p14:creationId xmlns:p14="http://schemas.microsoft.com/office/powerpoint/2010/main" val="994342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CD2615B4-C5B3-4E93-880A-236C4E4049DA}" type="datetimeFigureOut">
              <a:rPr lang="pt-BR" smtClean="0"/>
              <a:t>14/12/2020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D536F6C-4152-462A-B692-B25DD600371F}" type="slidenum">
              <a:rPr lang="pt-BR" smtClean="0"/>
              <a:t>‹nº›</a:t>
            </a:fld>
            <a:endParaRPr lang="pt-BR"/>
          </a:p>
        </p:txBody>
      </p:sp>
    </p:spTree>
    <p:extLst>
      <p:ext uri="{BB962C8B-B14F-4D97-AF65-F5344CB8AC3E}">
        <p14:creationId xmlns:p14="http://schemas.microsoft.com/office/powerpoint/2010/main" val="526815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40000"/>
            <a:lumOff val="60000"/>
            <a:alpha val="41000"/>
          </a:schemeClr>
        </a:solid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2615B4-C5B3-4E93-880A-236C4E4049DA}" type="datetimeFigureOut">
              <a:rPr lang="pt-BR" smtClean="0"/>
              <a:t>14/12/2020</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36F6C-4152-462A-B692-B25DD600371F}" type="slidenum">
              <a:rPr lang="pt-BR" smtClean="0"/>
              <a:t>‹nº›</a:t>
            </a:fld>
            <a:endParaRPr lang="pt-BR"/>
          </a:p>
        </p:txBody>
      </p:sp>
    </p:spTree>
    <p:extLst>
      <p:ext uri="{BB962C8B-B14F-4D97-AF65-F5344CB8AC3E}">
        <p14:creationId xmlns:p14="http://schemas.microsoft.com/office/powerpoint/2010/main" val="2624786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1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1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1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1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1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16.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1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1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10" Type="http://schemas.openxmlformats.org/officeDocument/2006/relationships/hyperlink" Target="https://brasilescola.uol.com.br/biografia/rosa-lee-parks.htm" TargetMode="External"/><Relationship Id="rId4" Type="http://schemas.openxmlformats.org/officeDocument/2006/relationships/image" Target="../media/image4.png"/><Relationship Id="rId9" Type="http://schemas.openxmlformats.org/officeDocument/2006/relationships/image" Target="../media/image9.svg"/></Relationships>
</file>

<file path=ppt/slides/_rels/slide19.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10" Type="http://schemas.openxmlformats.org/officeDocument/2006/relationships/hyperlink" Target="https://brasilescola.uol.com.br/biografia/rosa-lee-parks.htm" TargetMode="External"/><Relationship Id="rId4" Type="http://schemas.openxmlformats.org/officeDocument/2006/relationships/image" Target="../media/image4.png"/><Relationship Id="rId9" Type="http://schemas.openxmlformats.org/officeDocument/2006/relationships/image" Target="../media/image9.sv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20.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4.xml.rels><?xml version="1.0" encoding="UTF-8" standalone="yes"?>
<Relationships xmlns="http://schemas.openxmlformats.org/package/2006/relationships"><Relationship Id="rId8" Type="http://schemas.openxmlformats.org/officeDocument/2006/relationships/image" Target="../media/image3.svg"/><Relationship Id="rId13" Type="http://schemas.openxmlformats.org/officeDocument/2006/relationships/image" Target="../media/image8.png"/><Relationship Id="rId3" Type="http://schemas.openxmlformats.org/officeDocument/2006/relationships/hyperlink" Target="https://edition.cnn.com/2018/01/08/entertainment/oprah-globes-speech-transcript/index.html" TargetMode="External"/><Relationship Id="rId7" Type="http://schemas.openxmlformats.org/officeDocument/2006/relationships/image" Target="../media/image2.png"/><Relationship Id="rId12" Type="http://schemas.openxmlformats.org/officeDocument/2006/relationships/image" Target="../media/image7.svg"/><Relationship Id="rId2" Type="http://schemas.openxmlformats.org/officeDocument/2006/relationships/hyperlink" Target="https://www.independent.co.uk/news/world/americas/us-election-2020/kamala-harris-speech-transcript-full-read-b1687603.html" TargetMode="External"/><Relationship Id="rId1" Type="http://schemas.openxmlformats.org/officeDocument/2006/relationships/slideLayout" Target="../slideLayouts/slideLayout7.xml"/><Relationship Id="rId6" Type="http://schemas.openxmlformats.org/officeDocument/2006/relationships/hyperlink" Target="https://speakola.com/ideas/muhammad-ali-help-people-1977" TargetMode="External"/><Relationship Id="rId11" Type="http://schemas.openxmlformats.org/officeDocument/2006/relationships/image" Target="../media/image6.png"/><Relationship Id="rId5" Type="http://schemas.openxmlformats.org/officeDocument/2006/relationships/hyperlink" Target="https://edition.cnn.com/2020/08/17/politics/michelle-obama-speech-transcript/index.html" TargetMode="External"/><Relationship Id="rId10" Type="http://schemas.openxmlformats.org/officeDocument/2006/relationships/image" Target="../media/image5.svg"/><Relationship Id="rId4" Type="http://schemas.openxmlformats.org/officeDocument/2006/relationships/hyperlink" Target="https://www.cosmopolitan.com/politics/a15834608/viola-davis-womens-march-speech-transcript-2018/" TargetMode="External"/><Relationship Id="rId9" Type="http://schemas.openxmlformats.org/officeDocument/2006/relationships/image" Target="../media/image4.png"/><Relationship Id="rId14" Type="http://schemas.openxmlformats.org/officeDocument/2006/relationships/image" Target="../media/image9.svg"/></Relationships>
</file>

<file path=ppt/slides/_rels/slide5.xml.rels><?xml version="1.0" encoding="UTF-8" standalone="yes"?>
<Relationships xmlns="http://schemas.openxmlformats.org/package/2006/relationships"><Relationship Id="rId8" Type="http://schemas.openxmlformats.org/officeDocument/2006/relationships/image" Target="../media/image3.svg"/><Relationship Id="rId13" Type="http://schemas.openxmlformats.org/officeDocument/2006/relationships/image" Target="../media/image8.png"/><Relationship Id="rId3" Type="http://schemas.openxmlformats.org/officeDocument/2006/relationships/hyperlink" Target="https://edition.cnn.com/2020/08/19/politics/barack-obama-speech-transcript/index.html" TargetMode="External"/><Relationship Id="rId7" Type="http://schemas.openxmlformats.org/officeDocument/2006/relationships/image" Target="../media/image2.png"/><Relationship Id="rId12" Type="http://schemas.openxmlformats.org/officeDocument/2006/relationships/image" Target="../media/image7.svg"/><Relationship Id="rId2" Type="http://schemas.openxmlformats.org/officeDocument/2006/relationships/hyperlink" Target="https://americanradioworks.publicradio.org/features/blackspeech/mx.html" TargetMode="External"/><Relationship Id="rId1" Type="http://schemas.openxmlformats.org/officeDocument/2006/relationships/slideLayout" Target="../slideLayouts/slideLayout7.xml"/><Relationship Id="rId6" Type="http://schemas.openxmlformats.org/officeDocument/2006/relationships/hyperlink" Target="https://www.elle.com/culture/career-politics/a42337/angela-davis-womens-march-speech-full-transcript/" TargetMode="External"/><Relationship Id="rId11" Type="http://schemas.openxmlformats.org/officeDocument/2006/relationships/image" Target="../media/image6.png"/><Relationship Id="rId5" Type="http://schemas.openxmlformats.org/officeDocument/2006/relationships/hyperlink" Target="https://www.malala.org/newsroom/archive/malala-un-speech" TargetMode="External"/><Relationship Id="rId10" Type="http://schemas.openxmlformats.org/officeDocument/2006/relationships/image" Target="../media/image5.svg"/><Relationship Id="rId4" Type="http://schemas.openxmlformats.org/officeDocument/2006/relationships/hyperlink" Target="https://edition.cnn.com/2020/08/29/us/howard-university-commencement-speech-chadwick-boseman-trnd/index.html" TargetMode="External"/><Relationship Id="rId9" Type="http://schemas.openxmlformats.org/officeDocument/2006/relationships/image" Target="../media/image4.png"/><Relationship Id="rId14" Type="http://schemas.openxmlformats.org/officeDocument/2006/relationships/image" Target="../media/image9.svg"/></Relationships>
</file>

<file path=ppt/slides/_rels/slide6.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9.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4D747714-472F-4B66-8AF9-902FC33FF51D}"/>
              </a:ext>
            </a:extLst>
          </p:cNvPr>
          <p:cNvSpPr>
            <a:spLocks noGrp="1"/>
          </p:cNvSpPr>
          <p:nvPr>
            <p:ph type="ctrTitle"/>
          </p:nvPr>
        </p:nvSpPr>
        <p:spPr>
          <a:xfrm>
            <a:off x="4661650" y="1772816"/>
            <a:ext cx="4306001" cy="2221105"/>
          </a:xfrm>
        </p:spPr>
        <p:txBody>
          <a:bodyPr anchor="b">
            <a:normAutofit/>
          </a:bodyPr>
          <a:lstStyle/>
          <a:p>
            <a:r>
              <a:rPr lang="pt-BR" b="1" dirty="0">
                <a:solidFill>
                  <a:schemeClr val="bg1"/>
                </a:solidFill>
                <a:latin typeface="Trebuchet MS"/>
                <a:ea typeface="+mn-ea"/>
                <a:cs typeface="+mn-cs"/>
              </a:rPr>
              <a:t>COHESION AND COHERENCE – </a:t>
            </a:r>
            <a:r>
              <a:rPr lang="pt-BR" b="1" dirty="0">
                <a:solidFill>
                  <a:srgbClr val="FFFF00"/>
                </a:solidFill>
                <a:latin typeface="Trebuchet MS"/>
                <a:ea typeface="+mn-ea"/>
                <a:cs typeface="+mn-cs"/>
              </a:rPr>
              <a:t>EXERCISE</a:t>
            </a:r>
            <a:endParaRPr lang="pt-BR" b="1" dirty="0">
              <a:solidFill>
                <a:srgbClr val="FFFF00"/>
              </a:solidFill>
            </a:endParaRPr>
          </a:p>
        </p:txBody>
      </p:sp>
      <p:sp>
        <p:nvSpPr>
          <p:cNvPr id="3" name="Subtítulo 2">
            <a:extLst>
              <a:ext uri="{FF2B5EF4-FFF2-40B4-BE49-F238E27FC236}">
                <a16:creationId xmlns:a16="http://schemas.microsoft.com/office/drawing/2014/main" id="{69467E04-161A-42DD-8115-84F5F93A9986}"/>
              </a:ext>
            </a:extLst>
          </p:cNvPr>
          <p:cNvSpPr>
            <a:spLocks noGrp="1"/>
          </p:cNvSpPr>
          <p:nvPr>
            <p:ph type="subTitle" idx="1"/>
          </p:nvPr>
        </p:nvSpPr>
        <p:spPr>
          <a:xfrm>
            <a:off x="4283968" y="4750893"/>
            <a:ext cx="4752528" cy="1147863"/>
          </a:xfrm>
        </p:spPr>
        <p:txBody>
          <a:bodyPr anchor="t">
            <a:normAutofit/>
          </a:bodyPr>
          <a:lstStyle/>
          <a:p>
            <a:pPr algn="l"/>
            <a:r>
              <a:rPr lang="pt-BR" sz="2500" dirty="0" err="1">
                <a:solidFill>
                  <a:schemeClr val="bg1"/>
                </a:solidFill>
              </a:rPr>
              <a:t>Teacher</a:t>
            </a:r>
            <a:r>
              <a:rPr lang="pt-BR" sz="2500" dirty="0">
                <a:solidFill>
                  <a:schemeClr val="bg1"/>
                </a:solidFill>
              </a:rPr>
              <a:t> Cristiane de Brito Cruz</a:t>
            </a:r>
            <a:endParaRPr lang="pt-BR" sz="2500" b="1" cap="all" dirty="0"/>
          </a:p>
          <a:p>
            <a:pPr algn="l"/>
            <a:endParaRPr lang="pt-BR" sz="2500" dirty="0">
              <a:solidFill>
                <a:schemeClr val="bg1"/>
              </a:solidFill>
            </a:endParaRPr>
          </a:p>
        </p:txBody>
      </p:sp>
      <p:sp>
        <p:nvSpPr>
          <p:cNvPr id="23" name="Freeform: Shape 22">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629586"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Freeform: Shape 24">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18115"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Imagem 3">
            <a:extLst>
              <a:ext uri="{FF2B5EF4-FFF2-40B4-BE49-F238E27FC236}">
                <a16:creationId xmlns:a16="http://schemas.microsoft.com/office/drawing/2014/main" id="{7A7CD5E9-E324-41F0-8923-2A15D157CB5A}"/>
              </a:ext>
            </a:extLst>
          </p:cNvPr>
          <p:cNvPicPr>
            <a:picLocks noChangeAspect="1"/>
          </p:cNvPicPr>
          <p:nvPr/>
        </p:nvPicPr>
        <p:blipFill>
          <a:blip r:embed="rId3"/>
          <a:stretch>
            <a:fillRect/>
          </a:stretch>
        </p:blipFill>
        <p:spPr>
          <a:xfrm>
            <a:off x="314536" y="1226973"/>
            <a:ext cx="3035882" cy="3035882"/>
          </a:xfrm>
          <a:prstGeom prst="rect">
            <a:avLst/>
          </a:prstGeom>
        </p:spPr>
      </p:pic>
    </p:spTree>
    <p:extLst>
      <p:ext uri="{BB962C8B-B14F-4D97-AF65-F5344CB8AC3E}">
        <p14:creationId xmlns:p14="http://schemas.microsoft.com/office/powerpoint/2010/main" val="3739249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io-quadro 5"/>
          <p:cNvSpPr/>
          <p:nvPr/>
        </p:nvSpPr>
        <p:spPr>
          <a:xfrm>
            <a:off x="467544" y="1516811"/>
            <a:ext cx="1709620" cy="3496365"/>
          </a:xfrm>
          <a:prstGeom prst="halfFrame">
            <a:avLst>
              <a:gd name="adj1" fmla="val 8824"/>
              <a:gd name="adj2" fmla="val 109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7" name="Meio-quadro 6"/>
          <p:cNvSpPr/>
          <p:nvPr/>
        </p:nvSpPr>
        <p:spPr>
          <a:xfrm flipH="1" flipV="1">
            <a:off x="6660231" y="2564903"/>
            <a:ext cx="1782457" cy="3396249"/>
          </a:xfrm>
          <a:prstGeom prst="halfFrame">
            <a:avLst>
              <a:gd name="adj1" fmla="val 10040"/>
              <a:gd name="adj2" fmla="val 1110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8" name="CaixaDeTexto 7">
            <a:extLst>
              <a:ext uri="{FF2B5EF4-FFF2-40B4-BE49-F238E27FC236}">
                <a16:creationId xmlns:a16="http://schemas.microsoft.com/office/drawing/2014/main" id="{3D3D4140-3D90-49D9-860A-DAF6AD65893D}"/>
              </a:ext>
            </a:extLst>
          </p:cNvPr>
          <p:cNvSpPr txBox="1"/>
          <p:nvPr/>
        </p:nvSpPr>
        <p:spPr>
          <a:xfrm>
            <a:off x="251520" y="6355204"/>
            <a:ext cx="8748465" cy="338554"/>
          </a:xfrm>
          <a:prstGeom prst="rect">
            <a:avLst/>
          </a:prstGeom>
          <a:noFill/>
        </p:spPr>
        <p:txBody>
          <a:bodyPr wrap="square">
            <a:spAutoFit/>
          </a:bodyPr>
          <a:lstStyle/>
          <a:p>
            <a:pPr algn="r"/>
            <a:r>
              <a:rPr lang="pt-BR" sz="1600" b="1" dirty="0">
                <a:solidFill>
                  <a:schemeClr val="accent2">
                    <a:lumMod val="75000"/>
                  </a:schemeClr>
                </a:solidFill>
              </a:rPr>
              <a:t>https://adoptaninmate.org/a-speech-on-rosa-parks-civil-rights-the-people-by-martin-l-lockett/</a:t>
            </a:r>
          </a:p>
        </p:txBody>
      </p:sp>
      <p:sp>
        <p:nvSpPr>
          <p:cNvPr id="9" name="Retângulo 8">
            <a:extLst>
              <a:ext uri="{FF2B5EF4-FFF2-40B4-BE49-F238E27FC236}">
                <a16:creationId xmlns:a16="http://schemas.microsoft.com/office/drawing/2014/main" id="{A6894D11-815F-4B97-ADC1-94D9CF36D366}"/>
              </a:ext>
            </a:extLst>
          </p:cNvPr>
          <p:cNvSpPr/>
          <p:nvPr/>
        </p:nvSpPr>
        <p:spPr>
          <a:xfrm>
            <a:off x="666710" y="393233"/>
            <a:ext cx="2192491" cy="707886"/>
          </a:xfrm>
          <a:prstGeom prst="rect">
            <a:avLst/>
          </a:prstGeom>
        </p:spPr>
        <p:txBody>
          <a:bodyPr wrap="square">
            <a:spAutoFit/>
          </a:bodyPr>
          <a:lstStyle/>
          <a:p>
            <a:pPr algn="ctr"/>
            <a:r>
              <a:rPr lang="pt-BR" sz="4000" b="1" dirty="0" err="1">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rPr>
              <a:t>Exercise</a:t>
            </a:r>
            <a:endParaRPr lang="pt-BR" sz="4000" b="1" dirty="0">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endParaRPr>
          </a:p>
        </p:txBody>
      </p:sp>
      <p:pic>
        <p:nvPicPr>
          <p:cNvPr id="10" name="Gráfico 9" descr="Besouro com preenchimento sólido">
            <a:extLst>
              <a:ext uri="{FF2B5EF4-FFF2-40B4-BE49-F238E27FC236}">
                <a16:creationId xmlns:a16="http://schemas.microsoft.com/office/drawing/2014/main" id="{C6176025-2235-4F8A-8C6D-B67C1F84D95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19056" y="313156"/>
            <a:ext cx="589051" cy="589051"/>
          </a:xfrm>
          <a:prstGeom prst="rect">
            <a:avLst/>
          </a:prstGeom>
        </p:spPr>
      </p:pic>
      <p:pic>
        <p:nvPicPr>
          <p:cNvPr id="11" name="Gráfico 10" descr="Besouro estrutura de tópicos">
            <a:extLst>
              <a:ext uri="{FF2B5EF4-FFF2-40B4-BE49-F238E27FC236}">
                <a16:creationId xmlns:a16="http://schemas.microsoft.com/office/drawing/2014/main" id="{D1CDF69A-972F-442B-B0ED-971DF168E00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1520" y="319669"/>
            <a:ext cx="589051" cy="589051"/>
          </a:xfrm>
          <a:prstGeom prst="rect">
            <a:avLst/>
          </a:prstGeom>
        </p:spPr>
      </p:pic>
      <p:sp>
        <p:nvSpPr>
          <p:cNvPr id="12" name="CaixaDeTexto 11">
            <a:extLst>
              <a:ext uri="{FF2B5EF4-FFF2-40B4-BE49-F238E27FC236}">
                <a16:creationId xmlns:a16="http://schemas.microsoft.com/office/drawing/2014/main" id="{36E7D370-11F5-4A69-8455-70525FF10943}"/>
              </a:ext>
            </a:extLst>
          </p:cNvPr>
          <p:cNvSpPr txBox="1"/>
          <p:nvPr/>
        </p:nvSpPr>
        <p:spPr>
          <a:xfrm>
            <a:off x="757313" y="1742382"/>
            <a:ext cx="3989894" cy="4093428"/>
          </a:xfrm>
          <a:prstGeom prst="rect">
            <a:avLst/>
          </a:prstGeom>
          <a:noFill/>
        </p:spPr>
        <p:txBody>
          <a:bodyPr wrap="square">
            <a:spAutoFit/>
          </a:bodyPr>
          <a:lstStyle/>
          <a:p>
            <a:pPr marL="457200" indent="-457200" algn="just" fontAlgn="base">
              <a:buClr>
                <a:schemeClr val="tx1"/>
              </a:buClr>
              <a:buFont typeface="+mj-lt"/>
              <a:buAutoNum type="arabicPeriod"/>
            </a:pPr>
            <a:r>
              <a:rPr lang="en-US" sz="2000" b="1" i="0" dirty="0">
                <a:solidFill>
                  <a:srgbClr val="7030A0"/>
                </a:solidFill>
                <a:effectLst/>
                <a:latin typeface="Open Sans"/>
              </a:rPr>
              <a:t>I</a:t>
            </a:r>
            <a:r>
              <a:rPr lang="en-US" sz="2000" b="0" i="0" dirty="0">
                <a:solidFill>
                  <a:srgbClr val="7030A0"/>
                </a:solidFill>
                <a:effectLst/>
                <a:latin typeface="Open Sans"/>
              </a:rPr>
              <a:t> </a:t>
            </a:r>
            <a:r>
              <a:rPr lang="en-US" sz="2000" b="0" i="0" dirty="0">
                <a:effectLst/>
                <a:latin typeface="Open Sans"/>
              </a:rPr>
              <a:t>– </a:t>
            </a:r>
            <a:r>
              <a:rPr lang="en-US" sz="2000" dirty="0">
                <a:latin typeface="Open Sans"/>
              </a:rPr>
              <a:t>Martin L. Lockett </a:t>
            </a:r>
          </a:p>
          <a:p>
            <a:pPr marL="457200" indent="-457200" algn="just" fontAlgn="base">
              <a:buClr>
                <a:schemeClr val="tx1"/>
              </a:buClr>
              <a:buFont typeface="+mj-lt"/>
              <a:buAutoNum type="arabicPeriod"/>
            </a:pPr>
            <a:r>
              <a:rPr lang="en-US" sz="2000" b="1" i="0" dirty="0">
                <a:solidFill>
                  <a:srgbClr val="7030A0"/>
                </a:solidFill>
                <a:effectLst/>
                <a:latin typeface="Open Sans"/>
              </a:rPr>
              <a:t>their</a:t>
            </a:r>
            <a:r>
              <a:rPr lang="en-US" sz="2000" b="0" i="0" dirty="0">
                <a:effectLst/>
                <a:latin typeface="Open Sans"/>
              </a:rPr>
              <a:t> – </a:t>
            </a:r>
            <a:r>
              <a:rPr lang="en-US" sz="2000" i="0" dirty="0">
                <a:effectLst/>
                <a:latin typeface="Open Sans"/>
              </a:rPr>
              <a:t>everyone</a:t>
            </a:r>
          </a:p>
          <a:p>
            <a:pPr marL="457200" indent="-457200" algn="just" fontAlgn="base">
              <a:buClr>
                <a:schemeClr val="tx1"/>
              </a:buClr>
              <a:buFont typeface="+mj-lt"/>
              <a:buAutoNum type="arabicPeriod"/>
            </a:pPr>
            <a:r>
              <a:rPr lang="en-US" sz="2000" b="1" i="0" dirty="0">
                <a:solidFill>
                  <a:srgbClr val="7030A0"/>
                </a:solidFill>
                <a:effectLst/>
                <a:latin typeface="Open Sans"/>
              </a:rPr>
              <a:t>it</a:t>
            </a:r>
            <a:r>
              <a:rPr lang="en-US" sz="2000" b="0" i="0" dirty="0">
                <a:effectLst/>
                <a:latin typeface="Open Sans"/>
              </a:rPr>
              <a:t> – ‘</a:t>
            </a:r>
            <a:r>
              <a:rPr lang="en-US" sz="2000" b="0" i="1" dirty="0">
                <a:effectLst/>
                <a:latin typeface="Open Sans"/>
              </a:rPr>
              <a:t>this</a:t>
            </a:r>
            <a:r>
              <a:rPr lang="en-US" sz="2000" b="0" i="0" dirty="0">
                <a:effectLst/>
                <a:latin typeface="Open Sans"/>
              </a:rPr>
              <a:t> year </a:t>
            </a:r>
            <a:r>
              <a:rPr lang="en-US" sz="2000" b="0" i="1" dirty="0">
                <a:effectLst/>
                <a:latin typeface="Open Sans"/>
              </a:rPr>
              <a:t>we</a:t>
            </a:r>
            <a:r>
              <a:rPr lang="en-US" sz="2000" b="0" i="0" dirty="0">
                <a:effectLst/>
                <a:latin typeface="Open Sans"/>
              </a:rPr>
              <a:t> chose to honor Rosa Parks’. </a:t>
            </a:r>
          </a:p>
          <a:p>
            <a:pPr marL="457200" indent="-457200" algn="just" fontAlgn="base">
              <a:buClr>
                <a:schemeClr val="tx1"/>
              </a:buClr>
              <a:buFont typeface="+mj-lt"/>
              <a:buAutoNum type="arabicPeriod"/>
            </a:pPr>
            <a:r>
              <a:rPr lang="en-US" sz="2000" b="1" i="0" dirty="0">
                <a:solidFill>
                  <a:srgbClr val="7030A0"/>
                </a:solidFill>
                <a:effectLst/>
                <a:latin typeface="Open Sans"/>
              </a:rPr>
              <a:t>this</a:t>
            </a:r>
            <a:r>
              <a:rPr lang="en-US" sz="2000" b="0" i="0" dirty="0">
                <a:effectLst/>
                <a:latin typeface="Open Sans"/>
              </a:rPr>
              <a:t> – year</a:t>
            </a:r>
          </a:p>
          <a:p>
            <a:pPr marL="457200" indent="-457200" algn="just" fontAlgn="base">
              <a:buClr>
                <a:schemeClr val="tx1"/>
              </a:buClr>
              <a:buFont typeface="+mj-lt"/>
              <a:buAutoNum type="arabicPeriod"/>
            </a:pPr>
            <a:r>
              <a:rPr lang="en-US" sz="2000" b="1" i="0" dirty="0">
                <a:solidFill>
                  <a:srgbClr val="7030A0"/>
                </a:solidFill>
                <a:effectLst/>
                <a:latin typeface="Open Sans"/>
              </a:rPr>
              <a:t>we</a:t>
            </a:r>
            <a:r>
              <a:rPr lang="en-US" sz="2000" b="0" i="0" dirty="0">
                <a:solidFill>
                  <a:srgbClr val="FF0000"/>
                </a:solidFill>
                <a:effectLst/>
                <a:latin typeface="Open Sans"/>
              </a:rPr>
              <a:t> – </a:t>
            </a:r>
            <a:r>
              <a:rPr lang="en-US" sz="2000" b="0" i="0" dirty="0">
                <a:effectLst/>
                <a:latin typeface="Open Sans"/>
              </a:rPr>
              <a:t>“people” (organization) </a:t>
            </a:r>
          </a:p>
          <a:p>
            <a:pPr marL="457200" indent="-457200" algn="just" fontAlgn="base">
              <a:buClr>
                <a:schemeClr val="tx1"/>
              </a:buClr>
              <a:buFont typeface="+mj-lt"/>
              <a:buAutoNum type="arabicPeriod"/>
            </a:pPr>
            <a:r>
              <a:rPr lang="en-US" sz="2000" b="1" i="0" dirty="0">
                <a:solidFill>
                  <a:srgbClr val="7030A0"/>
                </a:solidFill>
                <a:effectLst/>
                <a:latin typeface="Open Sans"/>
              </a:rPr>
              <a:t>She</a:t>
            </a:r>
            <a:r>
              <a:rPr lang="en-US" sz="2000" b="0" i="0" dirty="0">
                <a:effectLst/>
                <a:latin typeface="Open Sans"/>
              </a:rPr>
              <a:t> – Rosa Parks</a:t>
            </a:r>
          </a:p>
          <a:p>
            <a:pPr marL="457200" indent="-457200" algn="just" fontAlgn="base">
              <a:buClr>
                <a:schemeClr val="tx1"/>
              </a:buClr>
              <a:buFont typeface="+mj-lt"/>
              <a:buAutoNum type="arabicPeriod"/>
            </a:pPr>
            <a:r>
              <a:rPr lang="en-US" sz="2000" b="1" i="0" dirty="0">
                <a:solidFill>
                  <a:srgbClr val="7030A0"/>
                </a:solidFill>
                <a:effectLst/>
                <a:latin typeface="Open Sans"/>
              </a:rPr>
              <a:t>who</a:t>
            </a:r>
            <a:r>
              <a:rPr lang="en-US" sz="2000" b="0" i="0" dirty="0">
                <a:effectLst/>
                <a:latin typeface="Open Sans"/>
              </a:rPr>
              <a:t> – Rosa Parks </a:t>
            </a:r>
          </a:p>
          <a:p>
            <a:pPr marL="457200" indent="-457200" algn="just" fontAlgn="base">
              <a:buClr>
                <a:schemeClr val="tx1"/>
              </a:buClr>
              <a:buFont typeface="+mj-lt"/>
              <a:buAutoNum type="arabicPeriod"/>
            </a:pPr>
            <a:r>
              <a:rPr lang="en-US" sz="2000" b="1" i="0" dirty="0">
                <a:solidFill>
                  <a:srgbClr val="7030A0"/>
                </a:solidFill>
                <a:effectLst/>
                <a:latin typeface="Open Sans"/>
              </a:rPr>
              <a:t>we</a:t>
            </a:r>
            <a:r>
              <a:rPr lang="en-US" sz="2000" b="0" i="0" dirty="0">
                <a:effectLst/>
                <a:latin typeface="Open Sans"/>
              </a:rPr>
              <a:t>  – “people” (organization) </a:t>
            </a:r>
          </a:p>
          <a:p>
            <a:pPr marL="457200" indent="-457200" algn="just" fontAlgn="base">
              <a:buClr>
                <a:schemeClr val="tx1"/>
              </a:buClr>
              <a:buFont typeface="+mj-lt"/>
              <a:buAutoNum type="arabicPeriod"/>
            </a:pPr>
            <a:r>
              <a:rPr lang="en-US" sz="2000" b="1" i="0" dirty="0">
                <a:solidFill>
                  <a:srgbClr val="7030A0"/>
                </a:solidFill>
                <a:effectLst/>
                <a:latin typeface="Open Sans"/>
              </a:rPr>
              <a:t>it</a:t>
            </a:r>
            <a:r>
              <a:rPr lang="en-US" sz="2000" b="0" i="0" dirty="0">
                <a:effectLst/>
                <a:latin typeface="Open Sans"/>
              </a:rPr>
              <a:t>  – to highlight exactly how </a:t>
            </a:r>
            <a:r>
              <a:rPr lang="en-US" sz="2000" b="0" i="1" dirty="0">
                <a:effectLst/>
                <a:latin typeface="Open Sans"/>
              </a:rPr>
              <a:t>she</a:t>
            </a:r>
            <a:r>
              <a:rPr lang="en-US" sz="2000" b="0" i="0" dirty="0">
                <a:effectLst/>
                <a:latin typeface="Open Sans"/>
              </a:rPr>
              <a:t> carved an indelible mark in American history.</a:t>
            </a:r>
          </a:p>
          <a:p>
            <a:pPr marL="457200" indent="-457200" algn="just" fontAlgn="base">
              <a:buClr>
                <a:schemeClr val="tx1"/>
              </a:buClr>
              <a:buFont typeface="+mj-lt"/>
              <a:buAutoNum type="arabicPeriod"/>
            </a:pPr>
            <a:r>
              <a:rPr lang="en-US" sz="2000" b="1" dirty="0">
                <a:solidFill>
                  <a:srgbClr val="7030A0"/>
                </a:solidFill>
                <a:latin typeface="Open Sans"/>
              </a:rPr>
              <a:t>she</a:t>
            </a:r>
            <a:r>
              <a:rPr lang="en-US" sz="2000" dirty="0">
                <a:latin typeface="Open Sans"/>
              </a:rPr>
              <a:t> </a:t>
            </a:r>
            <a:r>
              <a:rPr lang="en-US" sz="2000" b="0" i="0" dirty="0">
                <a:effectLst/>
                <a:latin typeface="Open Sans"/>
              </a:rPr>
              <a:t>– Rosa Parks </a:t>
            </a:r>
          </a:p>
        </p:txBody>
      </p:sp>
      <p:pic>
        <p:nvPicPr>
          <p:cNvPr id="14" name="Gráfico 13" descr="Notação musical com preenchimento sólido">
            <a:extLst>
              <a:ext uri="{FF2B5EF4-FFF2-40B4-BE49-F238E27FC236}">
                <a16:creationId xmlns:a16="http://schemas.microsoft.com/office/drawing/2014/main" id="{0F2E586E-DF01-4439-A200-50AAE3094FB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24807" y="629743"/>
            <a:ext cx="942753" cy="942753"/>
          </a:xfrm>
          <a:prstGeom prst="rect">
            <a:avLst/>
          </a:prstGeom>
        </p:spPr>
      </p:pic>
      <p:pic>
        <p:nvPicPr>
          <p:cNvPr id="15" name="Gráfico 14" descr="Notação musical estrutura de tópicos">
            <a:extLst>
              <a:ext uri="{FF2B5EF4-FFF2-40B4-BE49-F238E27FC236}">
                <a16:creationId xmlns:a16="http://schemas.microsoft.com/office/drawing/2014/main" id="{F8E720D2-BCC7-4255-B5FD-69C5F7AF52A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0986" y="658840"/>
            <a:ext cx="910117" cy="910117"/>
          </a:xfrm>
          <a:prstGeom prst="rect">
            <a:avLst/>
          </a:prstGeom>
        </p:spPr>
      </p:pic>
      <p:sp>
        <p:nvSpPr>
          <p:cNvPr id="13" name="CaixaDeTexto 12">
            <a:extLst>
              <a:ext uri="{FF2B5EF4-FFF2-40B4-BE49-F238E27FC236}">
                <a16:creationId xmlns:a16="http://schemas.microsoft.com/office/drawing/2014/main" id="{6E623BA8-D1D5-4957-A15E-50949451A45D}"/>
              </a:ext>
            </a:extLst>
          </p:cNvPr>
          <p:cNvSpPr txBox="1"/>
          <p:nvPr/>
        </p:nvSpPr>
        <p:spPr>
          <a:xfrm>
            <a:off x="4771526" y="1386526"/>
            <a:ext cx="3400873" cy="4708981"/>
          </a:xfrm>
          <a:prstGeom prst="rect">
            <a:avLst/>
          </a:prstGeom>
          <a:noFill/>
        </p:spPr>
        <p:txBody>
          <a:bodyPr wrap="square">
            <a:spAutoFit/>
          </a:bodyPr>
          <a:lstStyle/>
          <a:p>
            <a:pPr marL="457200" indent="-457200" algn="just" fontAlgn="base">
              <a:buClr>
                <a:schemeClr val="tx1"/>
              </a:buClr>
              <a:buAutoNum type="arabicPeriod" startAt="11"/>
            </a:pPr>
            <a:r>
              <a:rPr lang="en-US" sz="2000" b="1" dirty="0">
                <a:solidFill>
                  <a:srgbClr val="7030A0"/>
                </a:solidFill>
                <a:latin typeface="Open Sans"/>
              </a:rPr>
              <a:t>her</a:t>
            </a:r>
            <a:r>
              <a:rPr lang="en-US" sz="2000" dirty="0">
                <a:latin typeface="Open Sans"/>
              </a:rPr>
              <a:t> – Rosa Parks</a:t>
            </a:r>
          </a:p>
          <a:p>
            <a:pPr marL="457200" indent="-457200" algn="just" fontAlgn="base">
              <a:buClr>
                <a:schemeClr val="tx1"/>
              </a:buClr>
              <a:buAutoNum type="arabicPeriod" startAt="11"/>
            </a:pPr>
            <a:r>
              <a:rPr lang="en-US" sz="2000" b="1" dirty="0">
                <a:solidFill>
                  <a:srgbClr val="7030A0"/>
                </a:solidFill>
                <a:latin typeface="Open Sans"/>
              </a:rPr>
              <a:t>that</a:t>
            </a:r>
            <a:r>
              <a:rPr lang="en-US" sz="2000" dirty="0">
                <a:latin typeface="Open Sans"/>
              </a:rPr>
              <a:t> – seats</a:t>
            </a:r>
          </a:p>
          <a:p>
            <a:pPr marL="457200" indent="-457200" algn="just" fontAlgn="base">
              <a:buClr>
                <a:schemeClr val="tx1"/>
              </a:buClr>
              <a:buAutoNum type="arabicPeriod" startAt="11"/>
            </a:pPr>
            <a:r>
              <a:rPr lang="en-US" sz="2000" b="1" dirty="0">
                <a:solidFill>
                  <a:srgbClr val="7030A0"/>
                </a:solidFill>
                <a:latin typeface="Open Sans"/>
              </a:rPr>
              <a:t>its</a:t>
            </a:r>
            <a:r>
              <a:rPr lang="en-US" sz="2000" dirty="0">
                <a:latin typeface="Open Sans"/>
              </a:rPr>
              <a:t> – the bus</a:t>
            </a:r>
          </a:p>
          <a:p>
            <a:pPr marL="457200" indent="-457200" algn="just" fontAlgn="base">
              <a:buClr>
                <a:schemeClr val="tx1"/>
              </a:buClr>
              <a:buAutoNum type="arabicPeriod" startAt="11"/>
            </a:pPr>
            <a:r>
              <a:rPr lang="en-US" sz="2000" b="1" dirty="0">
                <a:solidFill>
                  <a:srgbClr val="7030A0"/>
                </a:solidFill>
                <a:latin typeface="Open Sans"/>
              </a:rPr>
              <a:t>that</a:t>
            </a:r>
            <a:r>
              <a:rPr lang="en-US" sz="2000" dirty="0">
                <a:latin typeface="Open Sans"/>
              </a:rPr>
              <a:t> – seats</a:t>
            </a:r>
          </a:p>
          <a:p>
            <a:pPr marL="457200" indent="-457200" algn="just" fontAlgn="base">
              <a:buClr>
                <a:schemeClr val="tx1"/>
              </a:buClr>
              <a:buAutoNum type="arabicPeriod" startAt="11"/>
            </a:pPr>
            <a:r>
              <a:rPr lang="en-US" sz="2000" b="1" dirty="0">
                <a:solidFill>
                  <a:srgbClr val="7030A0"/>
                </a:solidFill>
                <a:latin typeface="Open Sans"/>
              </a:rPr>
              <a:t>he</a:t>
            </a:r>
            <a:r>
              <a:rPr lang="en-US" sz="2000" dirty="0">
                <a:solidFill>
                  <a:srgbClr val="FF0000"/>
                </a:solidFill>
                <a:latin typeface="Open Sans"/>
              </a:rPr>
              <a:t> </a:t>
            </a:r>
            <a:r>
              <a:rPr lang="en-US" sz="2000" dirty="0">
                <a:latin typeface="Open Sans"/>
              </a:rPr>
              <a:t>–</a:t>
            </a:r>
            <a:r>
              <a:rPr lang="en-US" sz="2000" dirty="0">
                <a:solidFill>
                  <a:srgbClr val="FF0000"/>
                </a:solidFill>
                <a:latin typeface="Open Sans"/>
              </a:rPr>
              <a:t> </a:t>
            </a:r>
            <a:r>
              <a:rPr lang="en-US" sz="2000" dirty="0">
                <a:latin typeface="Open Sans"/>
              </a:rPr>
              <a:t>the bus driver</a:t>
            </a:r>
          </a:p>
          <a:p>
            <a:pPr marL="457200" indent="-457200" algn="just" fontAlgn="base">
              <a:buClr>
                <a:schemeClr val="tx1"/>
              </a:buClr>
              <a:buAutoNum type="arabicPeriod" startAt="11"/>
            </a:pPr>
            <a:r>
              <a:rPr lang="en-US" sz="2000" b="1" dirty="0">
                <a:solidFill>
                  <a:srgbClr val="7030A0"/>
                </a:solidFill>
                <a:latin typeface="Open Sans"/>
              </a:rPr>
              <a:t>she</a:t>
            </a:r>
            <a:r>
              <a:rPr lang="en-US" sz="2000" dirty="0">
                <a:latin typeface="Open Sans"/>
              </a:rPr>
              <a:t> – Rosa Parks</a:t>
            </a:r>
          </a:p>
          <a:p>
            <a:pPr marL="457200" indent="-457200" algn="just" fontAlgn="base">
              <a:buClr>
                <a:schemeClr val="tx1"/>
              </a:buClr>
              <a:buAutoNum type="arabicPeriod" startAt="11"/>
            </a:pPr>
            <a:r>
              <a:rPr lang="en-US" sz="2000" b="1" dirty="0">
                <a:solidFill>
                  <a:srgbClr val="7030A0"/>
                </a:solidFill>
                <a:latin typeface="Open Sans"/>
              </a:rPr>
              <a:t>she</a:t>
            </a:r>
            <a:r>
              <a:rPr lang="en-US" sz="2000" dirty="0">
                <a:solidFill>
                  <a:srgbClr val="FF0000"/>
                </a:solidFill>
                <a:latin typeface="Open Sans"/>
              </a:rPr>
              <a:t> </a:t>
            </a:r>
            <a:r>
              <a:rPr lang="en-US" sz="2000" dirty="0">
                <a:latin typeface="Open Sans"/>
              </a:rPr>
              <a:t>– Rosa Parks</a:t>
            </a:r>
          </a:p>
          <a:p>
            <a:pPr marL="457200" indent="-457200" algn="just" fontAlgn="base">
              <a:buClr>
                <a:schemeClr val="tx1"/>
              </a:buClr>
              <a:buAutoNum type="arabicPeriod" startAt="11"/>
            </a:pPr>
            <a:r>
              <a:rPr lang="en-US" sz="2000" b="1" dirty="0">
                <a:solidFill>
                  <a:srgbClr val="7030A0"/>
                </a:solidFill>
                <a:latin typeface="Open Sans"/>
              </a:rPr>
              <a:t>he</a:t>
            </a:r>
            <a:r>
              <a:rPr lang="en-US" sz="2000" dirty="0">
                <a:latin typeface="Open Sans"/>
              </a:rPr>
              <a:t> –</a:t>
            </a:r>
            <a:r>
              <a:rPr lang="en-US" sz="2000" dirty="0">
                <a:solidFill>
                  <a:srgbClr val="FF0000"/>
                </a:solidFill>
                <a:latin typeface="Open Sans"/>
              </a:rPr>
              <a:t> </a:t>
            </a:r>
            <a:r>
              <a:rPr lang="en-US" sz="2000" dirty="0">
                <a:latin typeface="Open Sans"/>
              </a:rPr>
              <a:t>the bus driver</a:t>
            </a:r>
          </a:p>
          <a:p>
            <a:pPr marL="457200" indent="-457200" algn="just" fontAlgn="base">
              <a:buClr>
                <a:schemeClr val="tx1"/>
              </a:buClr>
              <a:buAutoNum type="arabicPeriod" startAt="11"/>
            </a:pPr>
            <a:r>
              <a:rPr lang="en-US" sz="2000" b="1" dirty="0">
                <a:solidFill>
                  <a:srgbClr val="7030A0"/>
                </a:solidFill>
                <a:latin typeface="Open Sans"/>
              </a:rPr>
              <a:t>her</a:t>
            </a:r>
            <a:r>
              <a:rPr lang="en-US" sz="2000" dirty="0">
                <a:latin typeface="Open Sans"/>
              </a:rPr>
              <a:t> – Rosa Parks</a:t>
            </a:r>
          </a:p>
          <a:p>
            <a:pPr marL="457200" indent="-457200" algn="just" fontAlgn="base">
              <a:buClr>
                <a:schemeClr val="tx1"/>
              </a:buClr>
              <a:buAutoNum type="arabicPeriod" startAt="11"/>
            </a:pPr>
            <a:r>
              <a:rPr lang="en-US" sz="2000" b="1" dirty="0">
                <a:solidFill>
                  <a:srgbClr val="7030A0"/>
                </a:solidFill>
                <a:latin typeface="Open Sans"/>
              </a:rPr>
              <a:t>his</a:t>
            </a:r>
            <a:r>
              <a:rPr lang="en-US" sz="2000" dirty="0">
                <a:latin typeface="Open Sans"/>
              </a:rPr>
              <a:t> –</a:t>
            </a:r>
            <a:r>
              <a:rPr lang="en-US" sz="2000" dirty="0">
                <a:solidFill>
                  <a:srgbClr val="FF0000"/>
                </a:solidFill>
                <a:latin typeface="Open Sans"/>
              </a:rPr>
              <a:t> </a:t>
            </a:r>
            <a:r>
              <a:rPr lang="en-US" sz="2000" dirty="0">
                <a:latin typeface="Open Sans"/>
              </a:rPr>
              <a:t>the bus driver</a:t>
            </a:r>
          </a:p>
          <a:p>
            <a:pPr marL="457200" indent="-457200" algn="just" fontAlgn="base">
              <a:buClr>
                <a:schemeClr val="tx1"/>
              </a:buClr>
              <a:buAutoNum type="arabicPeriod" startAt="11"/>
            </a:pPr>
            <a:r>
              <a:rPr lang="en-US" sz="2000" b="1" dirty="0">
                <a:solidFill>
                  <a:srgbClr val="7030A0"/>
                </a:solidFill>
                <a:latin typeface="Open Sans"/>
              </a:rPr>
              <a:t>her</a:t>
            </a:r>
            <a:r>
              <a:rPr lang="en-US" sz="2000" dirty="0">
                <a:solidFill>
                  <a:srgbClr val="FF0000"/>
                </a:solidFill>
                <a:latin typeface="Open Sans"/>
              </a:rPr>
              <a:t> </a:t>
            </a:r>
            <a:r>
              <a:rPr lang="en-US" sz="2000" dirty="0">
                <a:latin typeface="Open Sans"/>
              </a:rPr>
              <a:t>– Rosa Parks</a:t>
            </a:r>
          </a:p>
          <a:p>
            <a:pPr marL="457200" indent="-457200" algn="just" fontAlgn="base">
              <a:buClr>
                <a:schemeClr val="tx1"/>
              </a:buClr>
              <a:buAutoNum type="arabicPeriod" startAt="11"/>
            </a:pPr>
            <a:r>
              <a:rPr lang="en-US" sz="2000" b="1" dirty="0">
                <a:solidFill>
                  <a:srgbClr val="7030A0"/>
                </a:solidFill>
                <a:latin typeface="Open Sans"/>
              </a:rPr>
              <a:t>You</a:t>
            </a:r>
            <a:r>
              <a:rPr lang="en-US" sz="2000" dirty="0">
                <a:solidFill>
                  <a:srgbClr val="FF0000"/>
                </a:solidFill>
                <a:latin typeface="Open Sans"/>
              </a:rPr>
              <a:t> </a:t>
            </a:r>
            <a:r>
              <a:rPr lang="en-US" sz="2000" dirty="0">
                <a:latin typeface="Open Sans"/>
              </a:rPr>
              <a:t>–</a:t>
            </a:r>
            <a:r>
              <a:rPr lang="en-US" sz="2000" dirty="0">
                <a:solidFill>
                  <a:srgbClr val="FF0000"/>
                </a:solidFill>
                <a:latin typeface="Open Sans"/>
              </a:rPr>
              <a:t> </a:t>
            </a:r>
            <a:r>
              <a:rPr lang="en-US" sz="2000" dirty="0">
                <a:latin typeface="Open Sans"/>
              </a:rPr>
              <a:t>the bus driver</a:t>
            </a:r>
          </a:p>
          <a:p>
            <a:pPr marL="457200" indent="-457200" algn="just" fontAlgn="base">
              <a:buClr>
                <a:schemeClr val="tx1"/>
              </a:buClr>
              <a:buAutoNum type="arabicPeriod" startAt="11"/>
            </a:pPr>
            <a:r>
              <a:rPr lang="en-US" sz="2000" b="1" dirty="0">
                <a:solidFill>
                  <a:srgbClr val="7030A0"/>
                </a:solidFill>
                <a:latin typeface="Open Sans"/>
              </a:rPr>
              <a:t>That</a:t>
            </a:r>
            <a:r>
              <a:rPr lang="en-US" sz="2000" dirty="0">
                <a:solidFill>
                  <a:srgbClr val="FF0000"/>
                </a:solidFill>
                <a:latin typeface="Open Sans"/>
              </a:rPr>
              <a:t> </a:t>
            </a:r>
            <a:r>
              <a:rPr lang="en-US" sz="2000" dirty="0">
                <a:latin typeface="Open Sans"/>
              </a:rPr>
              <a:t>–</a:t>
            </a:r>
            <a:r>
              <a:rPr lang="en-US" sz="2000" dirty="0">
                <a:solidFill>
                  <a:srgbClr val="FF0000"/>
                </a:solidFill>
                <a:latin typeface="Open Sans"/>
              </a:rPr>
              <a:t> </a:t>
            </a:r>
            <a:r>
              <a:rPr lang="en-US" sz="2000" i="1" dirty="0">
                <a:latin typeface="Open Sans"/>
              </a:rPr>
              <a:t>“to call the police and have her arrested.”</a:t>
            </a:r>
          </a:p>
          <a:p>
            <a:pPr marL="457200" indent="-457200" algn="just" fontAlgn="base">
              <a:buClr>
                <a:schemeClr val="tx1"/>
              </a:buClr>
              <a:buAutoNum type="arabicPeriod" startAt="11"/>
            </a:pPr>
            <a:endParaRPr lang="pt-BR" sz="2000" dirty="0"/>
          </a:p>
        </p:txBody>
      </p:sp>
      <p:sp>
        <p:nvSpPr>
          <p:cNvPr id="16" name="Retângulo 15">
            <a:extLst>
              <a:ext uri="{FF2B5EF4-FFF2-40B4-BE49-F238E27FC236}">
                <a16:creationId xmlns:a16="http://schemas.microsoft.com/office/drawing/2014/main" id="{C620D4C2-6D6A-4909-8B5C-5FDF12915F43}"/>
              </a:ext>
            </a:extLst>
          </p:cNvPr>
          <p:cNvSpPr/>
          <p:nvPr/>
        </p:nvSpPr>
        <p:spPr>
          <a:xfrm>
            <a:off x="3484328" y="722306"/>
            <a:ext cx="4815482" cy="430887"/>
          </a:xfrm>
          <a:prstGeom prst="rect">
            <a:avLst/>
          </a:prstGeom>
        </p:spPr>
        <p:txBody>
          <a:bodyPr wrap="square">
            <a:spAutoFit/>
          </a:bodyPr>
          <a:lstStyle/>
          <a:p>
            <a:pPr algn="just" fontAlgn="base"/>
            <a:r>
              <a:rPr lang="pt-BR" sz="2200" b="1" dirty="0">
                <a:effectLst>
                  <a:outerShdw blurRad="38100" dist="38100" dir="2700000" algn="tl">
                    <a:srgbClr val="000000">
                      <a:alpha val="43137"/>
                    </a:srgbClr>
                  </a:outerShdw>
                </a:effectLst>
                <a:highlight>
                  <a:srgbClr val="FFFF00"/>
                </a:highlight>
                <a:latin typeface="Arial" panose="020B0604020202020204" pitchFamily="34" charset="0"/>
              </a:rPr>
              <a:t>3) Referentes textuais (máximo 25)</a:t>
            </a:r>
          </a:p>
        </p:txBody>
      </p:sp>
    </p:spTree>
    <p:extLst>
      <p:ext uri="{BB962C8B-B14F-4D97-AF65-F5344CB8AC3E}">
        <p14:creationId xmlns:p14="http://schemas.microsoft.com/office/powerpoint/2010/main" val="445998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io-quadro 5"/>
          <p:cNvSpPr/>
          <p:nvPr/>
        </p:nvSpPr>
        <p:spPr>
          <a:xfrm>
            <a:off x="467544" y="1516811"/>
            <a:ext cx="1709620" cy="3496365"/>
          </a:xfrm>
          <a:prstGeom prst="halfFrame">
            <a:avLst>
              <a:gd name="adj1" fmla="val 8824"/>
              <a:gd name="adj2" fmla="val 109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7" name="Meio-quadro 6"/>
          <p:cNvSpPr/>
          <p:nvPr/>
        </p:nvSpPr>
        <p:spPr>
          <a:xfrm flipH="1" flipV="1">
            <a:off x="6660231" y="2564903"/>
            <a:ext cx="1782457" cy="3396249"/>
          </a:xfrm>
          <a:prstGeom prst="halfFrame">
            <a:avLst>
              <a:gd name="adj1" fmla="val 10040"/>
              <a:gd name="adj2" fmla="val 1110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8" name="CaixaDeTexto 7">
            <a:extLst>
              <a:ext uri="{FF2B5EF4-FFF2-40B4-BE49-F238E27FC236}">
                <a16:creationId xmlns:a16="http://schemas.microsoft.com/office/drawing/2014/main" id="{3D3D4140-3D90-49D9-860A-DAF6AD65893D}"/>
              </a:ext>
            </a:extLst>
          </p:cNvPr>
          <p:cNvSpPr txBox="1"/>
          <p:nvPr/>
        </p:nvSpPr>
        <p:spPr>
          <a:xfrm>
            <a:off x="251520" y="6355204"/>
            <a:ext cx="8748465" cy="338554"/>
          </a:xfrm>
          <a:prstGeom prst="rect">
            <a:avLst/>
          </a:prstGeom>
          <a:noFill/>
        </p:spPr>
        <p:txBody>
          <a:bodyPr wrap="square">
            <a:spAutoFit/>
          </a:bodyPr>
          <a:lstStyle/>
          <a:p>
            <a:pPr algn="r"/>
            <a:r>
              <a:rPr lang="pt-BR" sz="1600" b="1" dirty="0">
                <a:solidFill>
                  <a:schemeClr val="accent2">
                    <a:lumMod val="75000"/>
                  </a:schemeClr>
                </a:solidFill>
              </a:rPr>
              <a:t>https://adoptaninmate.org/a-speech-on-rosa-parks-civil-rights-the-people-by-martin-l-lockett/</a:t>
            </a:r>
          </a:p>
        </p:txBody>
      </p:sp>
      <p:sp>
        <p:nvSpPr>
          <p:cNvPr id="9" name="Retângulo 8">
            <a:extLst>
              <a:ext uri="{FF2B5EF4-FFF2-40B4-BE49-F238E27FC236}">
                <a16:creationId xmlns:a16="http://schemas.microsoft.com/office/drawing/2014/main" id="{A6894D11-815F-4B97-ADC1-94D9CF36D366}"/>
              </a:ext>
            </a:extLst>
          </p:cNvPr>
          <p:cNvSpPr/>
          <p:nvPr/>
        </p:nvSpPr>
        <p:spPr>
          <a:xfrm>
            <a:off x="666710" y="393233"/>
            <a:ext cx="2192491" cy="707886"/>
          </a:xfrm>
          <a:prstGeom prst="rect">
            <a:avLst/>
          </a:prstGeom>
        </p:spPr>
        <p:txBody>
          <a:bodyPr wrap="square">
            <a:spAutoFit/>
          </a:bodyPr>
          <a:lstStyle/>
          <a:p>
            <a:pPr algn="ctr"/>
            <a:r>
              <a:rPr lang="pt-BR" sz="4000" b="1" dirty="0" err="1">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rPr>
              <a:t>Exercise</a:t>
            </a:r>
            <a:endParaRPr lang="pt-BR" sz="4000" b="1" dirty="0">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endParaRPr>
          </a:p>
        </p:txBody>
      </p:sp>
      <p:pic>
        <p:nvPicPr>
          <p:cNvPr id="10" name="Gráfico 9" descr="Besouro com preenchimento sólido">
            <a:extLst>
              <a:ext uri="{FF2B5EF4-FFF2-40B4-BE49-F238E27FC236}">
                <a16:creationId xmlns:a16="http://schemas.microsoft.com/office/drawing/2014/main" id="{C6176025-2235-4F8A-8C6D-B67C1F84D95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19056" y="313156"/>
            <a:ext cx="589051" cy="589051"/>
          </a:xfrm>
          <a:prstGeom prst="rect">
            <a:avLst/>
          </a:prstGeom>
        </p:spPr>
      </p:pic>
      <p:pic>
        <p:nvPicPr>
          <p:cNvPr id="11" name="Gráfico 10" descr="Besouro estrutura de tópicos">
            <a:extLst>
              <a:ext uri="{FF2B5EF4-FFF2-40B4-BE49-F238E27FC236}">
                <a16:creationId xmlns:a16="http://schemas.microsoft.com/office/drawing/2014/main" id="{D1CDF69A-972F-442B-B0ED-971DF168E00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1520" y="319669"/>
            <a:ext cx="589051" cy="589051"/>
          </a:xfrm>
          <a:prstGeom prst="rect">
            <a:avLst/>
          </a:prstGeom>
        </p:spPr>
      </p:pic>
      <p:sp>
        <p:nvSpPr>
          <p:cNvPr id="12" name="CaixaDeTexto 11">
            <a:extLst>
              <a:ext uri="{FF2B5EF4-FFF2-40B4-BE49-F238E27FC236}">
                <a16:creationId xmlns:a16="http://schemas.microsoft.com/office/drawing/2014/main" id="{36E7D370-11F5-4A69-8455-70525FF10943}"/>
              </a:ext>
            </a:extLst>
          </p:cNvPr>
          <p:cNvSpPr txBox="1"/>
          <p:nvPr/>
        </p:nvSpPr>
        <p:spPr>
          <a:xfrm>
            <a:off x="757312" y="1742382"/>
            <a:ext cx="3382639" cy="3277820"/>
          </a:xfrm>
          <a:prstGeom prst="rect">
            <a:avLst/>
          </a:prstGeom>
          <a:noFill/>
        </p:spPr>
        <p:txBody>
          <a:bodyPr wrap="square">
            <a:spAutoFit/>
          </a:bodyPr>
          <a:lstStyle/>
          <a:p>
            <a:pPr algn="l" fontAlgn="base"/>
            <a:r>
              <a:rPr lang="en-US" sz="2300" b="1" i="0" dirty="0">
                <a:effectLst/>
                <a:highlight>
                  <a:srgbClr val="FFFF00"/>
                </a:highlight>
                <a:latin typeface="Open Sans"/>
              </a:rPr>
              <a:t>MILITANT</a:t>
            </a:r>
            <a:r>
              <a:rPr lang="en-US" sz="2300" b="0" i="0" dirty="0">
                <a:effectLst/>
                <a:latin typeface="Open Sans"/>
              </a:rPr>
              <a:t> </a:t>
            </a:r>
          </a:p>
          <a:p>
            <a:pPr marL="457200" indent="-457200" algn="l" fontAlgn="base">
              <a:buFont typeface="+mj-lt"/>
              <a:buAutoNum type="arabicPeriod"/>
            </a:pPr>
            <a:r>
              <a:rPr lang="en-US" sz="2300" b="0" i="0" dirty="0">
                <a:effectLst/>
                <a:latin typeface="Open Sans"/>
              </a:rPr>
              <a:t>to honor Rosa Parks</a:t>
            </a:r>
          </a:p>
          <a:p>
            <a:pPr marL="457200" indent="-457200" algn="l" fontAlgn="base">
              <a:buFont typeface="+mj-lt"/>
              <a:buAutoNum type="arabicPeriod"/>
            </a:pPr>
            <a:r>
              <a:rPr lang="en-US" sz="2300" b="0" i="0" dirty="0">
                <a:effectLst/>
                <a:latin typeface="Open Sans"/>
              </a:rPr>
              <a:t>a well-known American icon </a:t>
            </a:r>
          </a:p>
          <a:p>
            <a:pPr marL="457200" indent="-457200" algn="l" fontAlgn="base">
              <a:buFont typeface="+mj-lt"/>
              <a:buAutoNum type="arabicPeriod"/>
            </a:pPr>
            <a:r>
              <a:rPr lang="en-US" sz="2300" b="0" i="0" dirty="0">
                <a:effectLst/>
                <a:latin typeface="Open Sans"/>
              </a:rPr>
              <a:t>a pivotal role </a:t>
            </a:r>
          </a:p>
          <a:p>
            <a:pPr marL="457200" indent="-457200" algn="l" fontAlgn="base">
              <a:buFont typeface="+mj-lt"/>
              <a:buAutoNum type="arabicPeriod"/>
            </a:pPr>
            <a:r>
              <a:rPr lang="en-US" sz="2300" b="0" i="0" dirty="0">
                <a:effectLst/>
                <a:latin typeface="Open Sans"/>
              </a:rPr>
              <a:t>an indelible mark in American history</a:t>
            </a:r>
          </a:p>
          <a:p>
            <a:pPr marL="457200" indent="-457200" algn="l" fontAlgn="base">
              <a:buFont typeface="+mj-lt"/>
              <a:buAutoNum type="arabicPeriod"/>
            </a:pPr>
            <a:r>
              <a:rPr lang="en-US" sz="2300" b="0" i="0" dirty="0">
                <a:effectLst/>
                <a:latin typeface="Open Sans"/>
              </a:rPr>
              <a:t>a bus boycott </a:t>
            </a:r>
          </a:p>
          <a:p>
            <a:pPr marL="457200" indent="-457200" algn="l" fontAlgn="base">
              <a:buFont typeface="+mj-lt"/>
              <a:buAutoNum type="arabicPeriod"/>
            </a:pPr>
            <a:r>
              <a:rPr lang="en-US" sz="2300" b="0" i="0" dirty="0">
                <a:effectLst/>
                <a:latin typeface="Open Sans"/>
              </a:rPr>
              <a:t>a capable leader</a:t>
            </a:r>
          </a:p>
        </p:txBody>
      </p:sp>
      <p:pic>
        <p:nvPicPr>
          <p:cNvPr id="14" name="Gráfico 13" descr="Notação musical com preenchimento sólido">
            <a:extLst>
              <a:ext uri="{FF2B5EF4-FFF2-40B4-BE49-F238E27FC236}">
                <a16:creationId xmlns:a16="http://schemas.microsoft.com/office/drawing/2014/main" id="{0F2E586E-DF01-4439-A200-50AAE3094FB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24807" y="629743"/>
            <a:ext cx="942753" cy="942753"/>
          </a:xfrm>
          <a:prstGeom prst="rect">
            <a:avLst/>
          </a:prstGeom>
        </p:spPr>
      </p:pic>
      <p:pic>
        <p:nvPicPr>
          <p:cNvPr id="15" name="Gráfico 14" descr="Notação musical estrutura de tópicos">
            <a:extLst>
              <a:ext uri="{FF2B5EF4-FFF2-40B4-BE49-F238E27FC236}">
                <a16:creationId xmlns:a16="http://schemas.microsoft.com/office/drawing/2014/main" id="{F8E720D2-BCC7-4255-B5FD-69C5F7AF52A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0986" y="658840"/>
            <a:ext cx="910117" cy="910117"/>
          </a:xfrm>
          <a:prstGeom prst="rect">
            <a:avLst/>
          </a:prstGeom>
        </p:spPr>
      </p:pic>
      <p:sp>
        <p:nvSpPr>
          <p:cNvPr id="16" name="CaixaDeTexto 15">
            <a:extLst>
              <a:ext uri="{FF2B5EF4-FFF2-40B4-BE49-F238E27FC236}">
                <a16:creationId xmlns:a16="http://schemas.microsoft.com/office/drawing/2014/main" id="{A46C34BC-6B4D-41BE-9903-D2124521ED87}"/>
              </a:ext>
            </a:extLst>
          </p:cNvPr>
          <p:cNvSpPr txBox="1"/>
          <p:nvPr/>
        </p:nvSpPr>
        <p:spPr>
          <a:xfrm>
            <a:off x="4094818" y="1742382"/>
            <a:ext cx="4194724" cy="4339650"/>
          </a:xfrm>
          <a:prstGeom prst="rect">
            <a:avLst/>
          </a:prstGeom>
          <a:noFill/>
        </p:spPr>
        <p:txBody>
          <a:bodyPr wrap="square">
            <a:spAutoFit/>
          </a:bodyPr>
          <a:lstStyle/>
          <a:p>
            <a:pPr algn="l" fontAlgn="base"/>
            <a:r>
              <a:rPr lang="en-US" sz="2300" b="1" dirty="0">
                <a:highlight>
                  <a:srgbClr val="FFFF00"/>
                </a:highlight>
                <a:latin typeface="Open Sans"/>
              </a:rPr>
              <a:t>BLACK PEOPLE MOVEMENT</a:t>
            </a:r>
            <a:endParaRPr lang="en-US" sz="2300" b="0" i="0" dirty="0">
              <a:effectLst/>
              <a:latin typeface="Open Sans"/>
            </a:endParaRPr>
          </a:p>
          <a:p>
            <a:pPr marL="457200" indent="-457200" algn="l" fontAlgn="base">
              <a:buFont typeface="+mj-lt"/>
              <a:buAutoNum type="arabicPeriod"/>
            </a:pPr>
            <a:r>
              <a:rPr lang="en-US" sz="2300" b="0" i="0" dirty="0">
                <a:effectLst/>
                <a:latin typeface="Open Sans"/>
              </a:rPr>
              <a:t>civil rights movement</a:t>
            </a:r>
          </a:p>
          <a:p>
            <a:pPr marL="457200" indent="-457200" fontAlgn="base">
              <a:buFont typeface="+mj-lt"/>
              <a:buAutoNum type="arabicPeriod"/>
            </a:pPr>
            <a:r>
              <a:rPr lang="en-US" sz="2300" dirty="0">
                <a:latin typeface="Open Sans"/>
              </a:rPr>
              <a:t>American</a:t>
            </a:r>
            <a:r>
              <a:rPr lang="en-US" sz="2300" b="0" i="0" dirty="0">
                <a:effectLst/>
                <a:latin typeface="Open Sans"/>
              </a:rPr>
              <a:t> history</a:t>
            </a:r>
          </a:p>
          <a:p>
            <a:pPr marL="457200" indent="-457200" fontAlgn="base">
              <a:buFont typeface="+mj-lt"/>
              <a:buAutoNum type="arabicPeriod"/>
            </a:pPr>
            <a:r>
              <a:rPr lang="en-US" sz="2300" b="0" i="0" dirty="0">
                <a:effectLst/>
                <a:latin typeface="Open Sans"/>
              </a:rPr>
              <a:t>Montgomery, Alabama, Atlanta, US</a:t>
            </a:r>
            <a:endParaRPr lang="en-US" sz="2300" dirty="0">
              <a:latin typeface="Open Sans"/>
            </a:endParaRPr>
          </a:p>
          <a:p>
            <a:pPr marL="457200" indent="-457200" fontAlgn="base">
              <a:buFont typeface="+mj-lt"/>
              <a:buAutoNum type="arabicPeriod"/>
            </a:pPr>
            <a:r>
              <a:rPr lang="pt-BR" sz="2300" dirty="0" err="1">
                <a:latin typeface="Open Sans"/>
              </a:rPr>
              <a:t>Freedom</a:t>
            </a:r>
            <a:r>
              <a:rPr lang="pt-BR" sz="2300" dirty="0">
                <a:latin typeface="Open Sans"/>
              </a:rPr>
              <a:t> </a:t>
            </a:r>
            <a:r>
              <a:rPr lang="pt-BR" sz="2300" dirty="0" err="1">
                <a:latin typeface="Open Sans"/>
              </a:rPr>
              <a:t>Movement</a:t>
            </a:r>
            <a:endParaRPr lang="en-US" sz="2300" dirty="0">
              <a:latin typeface="Open Sans"/>
            </a:endParaRPr>
          </a:p>
          <a:p>
            <a:pPr marL="457200" indent="-457200" fontAlgn="base">
              <a:buFont typeface="+mj-lt"/>
              <a:buAutoNum type="arabicPeriod"/>
            </a:pPr>
            <a:r>
              <a:rPr lang="en-US" sz="2300" dirty="0">
                <a:latin typeface="Open Sans"/>
              </a:rPr>
              <a:t>Civil Rights Act of 1964</a:t>
            </a:r>
          </a:p>
          <a:p>
            <a:pPr marL="457200" indent="-457200" fontAlgn="base">
              <a:buFont typeface="+mj-lt"/>
              <a:buAutoNum type="arabicPeriod"/>
            </a:pPr>
            <a:r>
              <a:rPr lang="en-US" sz="2300" b="0" i="0" dirty="0">
                <a:effectLst/>
                <a:latin typeface="Open Sans"/>
              </a:rPr>
              <a:t>Voting Rights Act of ’65</a:t>
            </a:r>
          </a:p>
          <a:p>
            <a:pPr marL="457200" indent="-457200" fontAlgn="base">
              <a:buFont typeface="+mj-lt"/>
              <a:buAutoNum type="arabicPeriod"/>
            </a:pPr>
            <a:r>
              <a:rPr lang="en-US" sz="2300" b="0" i="0" dirty="0">
                <a:effectLst/>
                <a:latin typeface="Open Sans"/>
              </a:rPr>
              <a:t>legislation </a:t>
            </a:r>
          </a:p>
          <a:p>
            <a:pPr marL="457200" indent="-457200" fontAlgn="base">
              <a:buFont typeface="+mj-lt"/>
              <a:buAutoNum type="arabicPeriod"/>
            </a:pPr>
            <a:r>
              <a:rPr lang="en-US" sz="2300" b="0" i="0" dirty="0">
                <a:effectLst/>
                <a:latin typeface="Open Sans"/>
              </a:rPr>
              <a:t>the first black president of the United States of America</a:t>
            </a:r>
          </a:p>
        </p:txBody>
      </p:sp>
      <p:sp>
        <p:nvSpPr>
          <p:cNvPr id="17" name="Retângulo 16">
            <a:extLst>
              <a:ext uri="{FF2B5EF4-FFF2-40B4-BE49-F238E27FC236}">
                <a16:creationId xmlns:a16="http://schemas.microsoft.com/office/drawing/2014/main" id="{E1B9DF22-DD8C-4942-B684-262527D4D449}"/>
              </a:ext>
            </a:extLst>
          </p:cNvPr>
          <p:cNvSpPr/>
          <p:nvPr/>
        </p:nvSpPr>
        <p:spPr>
          <a:xfrm>
            <a:off x="3661808" y="653419"/>
            <a:ext cx="4582599" cy="430887"/>
          </a:xfrm>
          <a:prstGeom prst="rect">
            <a:avLst/>
          </a:prstGeom>
        </p:spPr>
        <p:txBody>
          <a:bodyPr wrap="square">
            <a:spAutoFit/>
          </a:bodyPr>
          <a:lstStyle/>
          <a:p>
            <a:pPr algn="just" fontAlgn="base"/>
            <a:r>
              <a:rPr lang="pt-BR" sz="2200" b="1" dirty="0">
                <a:effectLst>
                  <a:outerShdw blurRad="38100" dist="38100" dir="2700000" algn="tl">
                    <a:srgbClr val="000000">
                      <a:alpha val="43137"/>
                    </a:srgbClr>
                  </a:outerShdw>
                </a:effectLst>
                <a:highlight>
                  <a:srgbClr val="FFFF00"/>
                </a:highlight>
                <a:latin typeface="Arial" panose="020B0604020202020204" pitchFamily="34" charset="0"/>
              </a:rPr>
              <a:t>4) CATEGORIAS:</a:t>
            </a:r>
          </a:p>
        </p:txBody>
      </p:sp>
    </p:spTree>
    <p:extLst>
      <p:ext uri="{BB962C8B-B14F-4D97-AF65-F5344CB8AC3E}">
        <p14:creationId xmlns:p14="http://schemas.microsoft.com/office/powerpoint/2010/main" val="1844473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io-quadro 5"/>
          <p:cNvSpPr/>
          <p:nvPr/>
        </p:nvSpPr>
        <p:spPr>
          <a:xfrm>
            <a:off x="467544" y="1516811"/>
            <a:ext cx="1709620" cy="3496365"/>
          </a:xfrm>
          <a:prstGeom prst="halfFrame">
            <a:avLst>
              <a:gd name="adj1" fmla="val 8824"/>
              <a:gd name="adj2" fmla="val 109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7" name="Meio-quadro 6"/>
          <p:cNvSpPr/>
          <p:nvPr/>
        </p:nvSpPr>
        <p:spPr>
          <a:xfrm flipH="1" flipV="1">
            <a:off x="6660231" y="2564903"/>
            <a:ext cx="1782457" cy="3396249"/>
          </a:xfrm>
          <a:prstGeom prst="halfFrame">
            <a:avLst>
              <a:gd name="adj1" fmla="val 10040"/>
              <a:gd name="adj2" fmla="val 1110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8" name="CaixaDeTexto 7">
            <a:extLst>
              <a:ext uri="{FF2B5EF4-FFF2-40B4-BE49-F238E27FC236}">
                <a16:creationId xmlns:a16="http://schemas.microsoft.com/office/drawing/2014/main" id="{3D3D4140-3D90-49D9-860A-DAF6AD65893D}"/>
              </a:ext>
            </a:extLst>
          </p:cNvPr>
          <p:cNvSpPr txBox="1"/>
          <p:nvPr/>
        </p:nvSpPr>
        <p:spPr>
          <a:xfrm>
            <a:off x="251520" y="6355204"/>
            <a:ext cx="8748465" cy="338554"/>
          </a:xfrm>
          <a:prstGeom prst="rect">
            <a:avLst/>
          </a:prstGeom>
          <a:noFill/>
        </p:spPr>
        <p:txBody>
          <a:bodyPr wrap="square">
            <a:spAutoFit/>
          </a:bodyPr>
          <a:lstStyle/>
          <a:p>
            <a:pPr algn="r"/>
            <a:r>
              <a:rPr lang="pt-BR" sz="1600" b="1" dirty="0">
                <a:solidFill>
                  <a:schemeClr val="accent2">
                    <a:lumMod val="75000"/>
                  </a:schemeClr>
                </a:solidFill>
              </a:rPr>
              <a:t>https://adoptaninmate.org/a-speech-on-rosa-parks-civil-rights-the-people-by-martin-l-lockett/</a:t>
            </a:r>
          </a:p>
        </p:txBody>
      </p:sp>
      <p:sp>
        <p:nvSpPr>
          <p:cNvPr id="9" name="Retângulo 8">
            <a:extLst>
              <a:ext uri="{FF2B5EF4-FFF2-40B4-BE49-F238E27FC236}">
                <a16:creationId xmlns:a16="http://schemas.microsoft.com/office/drawing/2014/main" id="{A6894D11-815F-4B97-ADC1-94D9CF36D366}"/>
              </a:ext>
            </a:extLst>
          </p:cNvPr>
          <p:cNvSpPr/>
          <p:nvPr/>
        </p:nvSpPr>
        <p:spPr>
          <a:xfrm>
            <a:off x="666710" y="393233"/>
            <a:ext cx="2192491" cy="707886"/>
          </a:xfrm>
          <a:prstGeom prst="rect">
            <a:avLst/>
          </a:prstGeom>
        </p:spPr>
        <p:txBody>
          <a:bodyPr wrap="square">
            <a:spAutoFit/>
          </a:bodyPr>
          <a:lstStyle/>
          <a:p>
            <a:pPr algn="ctr"/>
            <a:r>
              <a:rPr lang="pt-BR" sz="4000" b="1" dirty="0" err="1">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rPr>
              <a:t>Exercise</a:t>
            </a:r>
            <a:endParaRPr lang="pt-BR" sz="4000" b="1" dirty="0">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endParaRPr>
          </a:p>
        </p:txBody>
      </p:sp>
      <p:pic>
        <p:nvPicPr>
          <p:cNvPr id="10" name="Gráfico 9" descr="Besouro com preenchimento sólido">
            <a:extLst>
              <a:ext uri="{FF2B5EF4-FFF2-40B4-BE49-F238E27FC236}">
                <a16:creationId xmlns:a16="http://schemas.microsoft.com/office/drawing/2014/main" id="{C6176025-2235-4F8A-8C6D-B67C1F84D95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19056" y="313156"/>
            <a:ext cx="589051" cy="589051"/>
          </a:xfrm>
          <a:prstGeom prst="rect">
            <a:avLst/>
          </a:prstGeom>
        </p:spPr>
      </p:pic>
      <p:pic>
        <p:nvPicPr>
          <p:cNvPr id="11" name="Gráfico 10" descr="Besouro estrutura de tópicos">
            <a:extLst>
              <a:ext uri="{FF2B5EF4-FFF2-40B4-BE49-F238E27FC236}">
                <a16:creationId xmlns:a16="http://schemas.microsoft.com/office/drawing/2014/main" id="{D1CDF69A-972F-442B-B0ED-971DF168E00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1520" y="319669"/>
            <a:ext cx="589051" cy="589051"/>
          </a:xfrm>
          <a:prstGeom prst="rect">
            <a:avLst/>
          </a:prstGeom>
        </p:spPr>
      </p:pic>
      <p:pic>
        <p:nvPicPr>
          <p:cNvPr id="14" name="Gráfico 13" descr="Notação musical com preenchimento sólido">
            <a:extLst>
              <a:ext uri="{FF2B5EF4-FFF2-40B4-BE49-F238E27FC236}">
                <a16:creationId xmlns:a16="http://schemas.microsoft.com/office/drawing/2014/main" id="{0F2E586E-DF01-4439-A200-50AAE3094FB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24807" y="629743"/>
            <a:ext cx="942753" cy="942753"/>
          </a:xfrm>
          <a:prstGeom prst="rect">
            <a:avLst/>
          </a:prstGeom>
        </p:spPr>
      </p:pic>
      <p:pic>
        <p:nvPicPr>
          <p:cNvPr id="15" name="Gráfico 14" descr="Notação musical estrutura de tópicos">
            <a:extLst>
              <a:ext uri="{FF2B5EF4-FFF2-40B4-BE49-F238E27FC236}">
                <a16:creationId xmlns:a16="http://schemas.microsoft.com/office/drawing/2014/main" id="{F8E720D2-BCC7-4255-B5FD-69C5F7AF52A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0986" y="658840"/>
            <a:ext cx="910117" cy="910117"/>
          </a:xfrm>
          <a:prstGeom prst="rect">
            <a:avLst/>
          </a:prstGeom>
        </p:spPr>
      </p:pic>
      <p:sp>
        <p:nvSpPr>
          <p:cNvPr id="13" name="CaixaDeTexto 12">
            <a:extLst>
              <a:ext uri="{FF2B5EF4-FFF2-40B4-BE49-F238E27FC236}">
                <a16:creationId xmlns:a16="http://schemas.microsoft.com/office/drawing/2014/main" id="{0715DC72-FC51-483D-A51B-5EB48A827A6D}"/>
              </a:ext>
            </a:extLst>
          </p:cNvPr>
          <p:cNvSpPr txBox="1"/>
          <p:nvPr/>
        </p:nvSpPr>
        <p:spPr>
          <a:xfrm>
            <a:off x="840570" y="1774796"/>
            <a:ext cx="7331830" cy="3416320"/>
          </a:xfrm>
          <a:prstGeom prst="rect">
            <a:avLst/>
          </a:prstGeom>
          <a:noFill/>
        </p:spPr>
        <p:txBody>
          <a:bodyPr wrap="square">
            <a:spAutoFit/>
          </a:bodyPr>
          <a:lstStyle/>
          <a:p>
            <a:r>
              <a:rPr lang="en-US" sz="2400" b="1" i="0" dirty="0">
                <a:effectLst/>
                <a:highlight>
                  <a:srgbClr val="FFFF00"/>
                </a:highlight>
                <a:latin typeface="Open Sans"/>
              </a:rPr>
              <a:t>5) SUBSTITUIÇÃO:</a:t>
            </a:r>
          </a:p>
          <a:p>
            <a:r>
              <a:rPr lang="en-US" sz="2400" b="1" i="0" dirty="0">
                <a:effectLst/>
                <a:highlight>
                  <a:srgbClr val="FFFF00"/>
                </a:highlight>
                <a:latin typeface="Open Sans"/>
              </a:rPr>
              <a:t> </a:t>
            </a:r>
          </a:p>
          <a:p>
            <a:r>
              <a:rPr lang="en-US" sz="2400" b="0" i="0" dirty="0">
                <a:effectLst/>
                <a:latin typeface="Open Sans"/>
              </a:rPr>
              <a:t>“In that defiant moment she represented every black person who was tired of being denied employment and educational opportunities, </a:t>
            </a:r>
            <a:r>
              <a:rPr lang="en-US" sz="2400" b="0" i="0" dirty="0">
                <a:effectLst/>
                <a:highlight>
                  <a:srgbClr val="FFFF00"/>
                </a:highlight>
                <a:latin typeface="Open Sans"/>
              </a:rPr>
              <a:t>those</a:t>
            </a:r>
            <a:r>
              <a:rPr lang="en-US" sz="2400" b="0" i="0" dirty="0">
                <a:effectLst/>
                <a:latin typeface="Open Sans"/>
              </a:rPr>
              <a:t> tired of being relegated to second-class citizens in the only country they had ever known.”</a:t>
            </a:r>
          </a:p>
          <a:p>
            <a:endParaRPr lang="en-US" sz="2400" dirty="0">
              <a:latin typeface="Open Sans"/>
            </a:endParaRPr>
          </a:p>
          <a:p>
            <a:r>
              <a:rPr lang="en-US" sz="2400" b="1" dirty="0">
                <a:latin typeface="Open Sans"/>
              </a:rPr>
              <a:t>THOSE</a:t>
            </a:r>
            <a:r>
              <a:rPr lang="en-US" sz="2400" dirty="0">
                <a:latin typeface="Open Sans"/>
              </a:rPr>
              <a:t> (</a:t>
            </a:r>
            <a:r>
              <a:rPr lang="en-US" sz="2400" dirty="0" err="1">
                <a:latin typeface="Open Sans"/>
              </a:rPr>
              <a:t>aqueles</a:t>
            </a:r>
            <a:r>
              <a:rPr lang="en-US" sz="2400" dirty="0">
                <a:latin typeface="Open Sans"/>
              </a:rPr>
              <a:t>) – PEOPLE (</a:t>
            </a:r>
            <a:r>
              <a:rPr lang="en-US" sz="2400" dirty="0" err="1">
                <a:latin typeface="Open Sans"/>
              </a:rPr>
              <a:t>pessoas</a:t>
            </a:r>
            <a:r>
              <a:rPr lang="en-US" sz="2400" dirty="0">
                <a:latin typeface="Open Sans"/>
              </a:rPr>
              <a:t>)</a:t>
            </a:r>
            <a:endParaRPr lang="pt-BR" sz="2400" dirty="0"/>
          </a:p>
        </p:txBody>
      </p:sp>
    </p:spTree>
    <p:extLst>
      <p:ext uri="{BB962C8B-B14F-4D97-AF65-F5344CB8AC3E}">
        <p14:creationId xmlns:p14="http://schemas.microsoft.com/office/powerpoint/2010/main" val="39012331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io-quadro 5"/>
          <p:cNvSpPr/>
          <p:nvPr/>
        </p:nvSpPr>
        <p:spPr>
          <a:xfrm>
            <a:off x="467544" y="1516811"/>
            <a:ext cx="1709620" cy="3496365"/>
          </a:xfrm>
          <a:prstGeom prst="halfFrame">
            <a:avLst>
              <a:gd name="adj1" fmla="val 8824"/>
              <a:gd name="adj2" fmla="val 109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7" name="Meio-quadro 6"/>
          <p:cNvSpPr/>
          <p:nvPr/>
        </p:nvSpPr>
        <p:spPr>
          <a:xfrm flipH="1" flipV="1">
            <a:off x="6660231" y="2564903"/>
            <a:ext cx="1782457" cy="3396249"/>
          </a:xfrm>
          <a:prstGeom prst="halfFrame">
            <a:avLst>
              <a:gd name="adj1" fmla="val 10040"/>
              <a:gd name="adj2" fmla="val 1110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8" name="CaixaDeTexto 7">
            <a:extLst>
              <a:ext uri="{FF2B5EF4-FFF2-40B4-BE49-F238E27FC236}">
                <a16:creationId xmlns:a16="http://schemas.microsoft.com/office/drawing/2014/main" id="{3D3D4140-3D90-49D9-860A-DAF6AD65893D}"/>
              </a:ext>
            </a:extLst>
          </p:cNvPr>
          <p:cNvSpPr txBox="1"/>
          <p:nvPr/>
        </p:nvSpPr>
        <p:spPr>
          <a:xfrm>
            <a:off x="251520" y="6355204"/>
            <a:ext cx="8748465" cy="338554"/>
          </a:xfrm>
          <a:prstGeom prst="rect">
            <a:avLst/>
          </a:prstGeom>
          <a:noFill/>
        </p:spPr>
        <p:txBody>
          <a:bodyPr wrap="square">
            <a:spAutoFit/>
          </a:bodyPr>
          <a:lstStyle/>
          <a:p>
            <a:pPr algn="r"/>
            <a:r>
              <a:rPr lang="pt-BR" sz="1600" b="1" dirty="0">
                <a:solidFill>
                  <a:schemeClr val="accent2">
                    <a:lumMod val="75000"/>
                  </a:schemeClr>
                </a:solidFill>
              </a:rPr>
              <a:t>https://adoptaninmate.org/a-speech-on-rosa-parks-civil-rights-the-people-by-martin-l-lockett/</a:t>
            </a:r>
          </a:p>
        </p:txBody>
      </p:sp>
      <p:sp>
        <p:nvSpPr>
          <p:cNvPr id="9" name="Retângulo 8">
            <a:extLst>
              <a:ext uri="{FF2B5EF4-FFF2-40B4-BE49-F238E27FC236}">
                <a16:creationId xmlns:a16="http://schemas.microsoft.com/office/drawing/2014/main" id="{A6894D11-815F-4B97-ADC1-94D9CF36D366}"/>
              </a:ext>
            </a:extLst>
          </p:cNvPr>
          <p:cNvSpPr/>
          <p:nvPr/>
        </p:nvSpPr>
        <p:spPr>
          <a:xfrm>
            <a:off x="666710" y="393233"/>
            <a:ext cx="2192491" cy="707886"/>
          </a:xfrm>
          <a:prstGeom prst="rect">
            <a:avLst/>
          </a:prstGeom>
        </p:spPr>
        <p:txBody>
          <a:bodyPr wrap="square">
            <a:spAutoFit/>
          </a:bodyPr>
          <a:lstStyle/>
          <a:p>
            <a:pPr algn="ctr"/>
            <a:r>
              <a:rPr lang="pt-BR" sz="4000" b="1" dirty="0" err="1">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rPr>
              <a:t>Exercise</a:t>
            </a:r>
            <a:endParaRPr lang="pt-BR" sz="4000" b="1" dirty="0">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endParaRPr>
          </a:p>
        </p:txBody>
      </p:sp>
      <p:pic>
        <p:nvPicPr>
          <p:cNvPr id="10" name="Gráfico 9" descr="Besouro com preenchimento sólido">
            <a:extLst>
              <a:ext uri="{FF2B5EF4-FFF2-40B4-BE49-F238E27FC236}">
                <a16:creationId xmlns:a16="http://schemas.microsoft.com/office/drawing/2014/main" id="{C6176025-2235-4F8A-8C6D-B67C1F84D95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19056" y="313156"/>
            <a:ext cx="589051" cy="589051"/>
          </a:xfrm>
          <a:prstGeom prst="rect">
            <a:avLst/>
          </a:prstGeom>
        </p:spPr>
      </p:pic>
      <p:pic>
        <p:nvPicPr>
          <p:cNvPr id="11" name="Gráfico 10" descr="Besouro estrutura de tópicos">
            <a:extLst>
              <a:ext uri="{FF2B5EF4-FFF2-40B4-BE49-F238E27FC236}">
                <a16:creationId xmlns:a16="http://schemas.microsoft.com/office/drawing/2014/main" id="{D1CDF69A-972F-442B-B0ED-971DF168E00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1520" y="319669"/>
            <a:ext cx="589051" cy="589051"/>
          </a:xfrm>
          <a:prstGeom prst="rect">
            <a:avLst/>
          </a:prstGeom>
        </p:spPr>
      </p:pic>
      <p:pic>
        <p:nvPicPr>
          <p:cNvPr id="14" name="Gráfico 13" descr="Notação musical com preenchimento sólido">
            <a:extLst>
              <a:ext uri="{FF2B5EF4-FFF2-40B4-BE49-F238E27FC236}">
                <a16:creationId xmlns:a16="http://schemas.microsoft.com/office/drawing/2014/main" id="{0F2E586E-DF01-4439-A200-50AAE3094FB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24807" y="629743"/>
            <a:ext cx="942753" cy="942753"/>
          </a:xfrm>
          <a:prstGeom prst="rect">
            <a:avLst/>
          </a:prstGeom>
        </p:spPr>
      </p:pic>
      <p:pic>
        <p:nvPicPr>
          <p:cNvPr id="15" name="Gráfico 14" descr="Notação musical estrutura de tópicos">
            <a:extLst>
              <a:ext uri="{FF2B5EF4-FFF2-40B4-BE49-F238E27FC236}">
                <a16:creationId xmlns:a16="http://schemas.microsoft.com/office/drawing/2014/main" id="{F8E720D2-BCC7-4255-B5FD-69C5F7AF52A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0986" y="658840"/>
            <a:ext cx="910117" cy="910117"/>
          </a:xfrm>
          <a:prstGeom prst="rect">
            <a:avLst/>
          </a:prstGeom>
        </p:spPr>
      </p:pic>
      <p:sp>
        <p:nvSpPr>
          <p:cNvPr id="13" name="CaixaDeTexto 12">
            <a:extLst>
              <a:ext uri="{FF2B5EF4-FFF2-40B4-BE49-F238E27FC236}">
                <a16:creationId xmlns:a16="http://schemas.microsoft.com/office/drawing/2014/main" id="{DEA2E2A1-D0B6-4F90-B366-2D11D6FAE5DC}"/>
              </a:ext>
            </a:extLst>
          </p:cNvPr>
          <p:cNvSpPr txBox="1"/>
          <p:nvPr/>
        </p:nvSpPr>
        <p:spPr>
          <a:xfrm>
            <a:off x="718891" y="1652258"/>
            <a:ext cx="7379517" cy="4385816"/>
          </a:xfrm>
          <a:prstGeom prst="rect">
            <a:avLst/>
          </a:prstGeom>
          <a:noFill/>
        </p:spPr>
        <p:txBody>
          <a:bodyPr wrap="square">
            <a:spAutoFit/>
          </a:bodyPr>
          <a:lstStyle/>
          <a:p>
            <a:pPr algn="l" fontAlgn="base"/>
            <a:r>
              <a:rPr lang="en-US" sz="2300" b="1" i="0" dirty="0">
                <a:effectLst/>
                <a:highlight>
                  <a:srgbClr val="FFFF00"/>
                </a:highlight>
                <a:latin typeface="Open Sans"/>
              </a:rPr>
              <a:t>6) FALSE COGNTES:</a:t>
            </a:r>
          </a:p>
          <a:p>
            <a:pPr marL="457200" indent="-457200" algn="l" fontAlgn="base">
              <a:buClr>
                <a:schemeClr val="tx1"/>
              </a:buClr>
              <a:buFont typeface="+mj-lt"/>
              <a:buAutoNum type="arabicPeriod"/>
            </a:pPr>
            <a:r>
              <a:rPr lang="en-US" sz="2300" b="1" i="0" dirty="0">
                <a:solidFill>
                  <a:srgbClr val="7030A0"/>
                </a:solidFill>
                <a:effectLst/>
                <a:latin typeface="Open Sans"/>
              </a:rPr>
              <a:t>time</a:t>
            </a:r>
            <a:r>
              <a:rPr lang="en-US" sz="2300" b="0" i="0" dirty="0">
                <a:effectLst/>
                <a:latin typeface="Open Sans"/>
              </a:rPr>
              <a:t> (</a:t>
            </a:r>
            <a:r>
              <a:rPr lang="en-US" sz="2300" b="0" i="0" dirty="0" err="1">
                <a:effectLst/>
                <a:latin typeface="Open Sans"/>
              </a:rPr>
              <a:t>parece</a:t>
            </a:r>
            <a:r>
              <a:rPr lang="en-US" sz="2300" b="0" i="0" dirty="0">
                <a:effectLst/>
                <a:latin typeface="Open Sans"/>
              </a:rPr>
              <a:t> com “time” mas é ”tempo”)</a:t>
            </a:r>
          </a:p>
          <a:p>
            <a:pPr marL="457200" indent="-457200" algn="l" fontAlgn="base">
              <a:buClr>
                <a:schemeClr val="tx1"/>
              </a:buClr>
              <a:buFont typeface="+mj-lt"/>
              <a:buAutoNum type="arabicPeriod"/>
            </a:pPr>
            <a:r>
              <a:rPr lang="en-US" sz="2300" b="1" i="0" dirty="0">
                <a:solidFill>
                  <a:srgbClr val="7030A0"/>
                </a:solidFill>
                <a:effectLst/>
                <a:latin typeface="Open Sans"/>
              </a:rPr>
              <a:t>carved</a:t>
            </a:r>
            <a:r>
              <a:rPr lang="en-US" sz="2300" b="0" i="0" dirty="0">
                <a:effectLst/>
                <a:latin typeface="Open Sans"/>
              </a:rPr>
              <a:t> (</a:t>
            </a:r>
            <a:r>
              <a:rPr lang="en-US" sz="2300" b="0" i="0" dirty="0" err="1">
                <a:effectLst/>
                <a:latin typeface="Open Sans"/>
              </a:rPr>
              <a:t>parece</a:t>
            </a:r>
            <a:r>
              <a:rPr lang="en-US" sz="2300" b="0" i="0" dirty="0">
                <a:effectLst/>
                <a:latin typeface="Open Sans"/>
              </a:rPr>
              <a:t> com </a:t>
            </a:r>
            <a:r>
              <a:rPr lang="en-US" sz="2300" b="0" i="0" dirty="0" err="1">
                <a:effectLst/>
                <a:latin typeface="Open Sans"/>
              </a:rPr>
              <a:t>cavou</a:t>
            </a:r>
            <a:r>
              <a:rPr lang="en-US" sz="2300" b="0" i="0" dirty="0">
                <a:effectLst/>
                <a:latin typeface="Open Sans"/>
              </a:rPr>
              <a:t>, </a:t>
            </a:r>
            <a:r>
              <a:rPr lang="en-US" sz="2300" b="0" i="0" dirty="0" err="1">
                <a:effectLst/>
                <a:latin typeface="Open Sans"/>
              </a:rPr>
              <a:t>cavar</a:t>
            </a:r>
            <a:r>
              <a:rPr lang="en-US" sz="2300" b="0" i="0" dirty="0">
                <a:effectLst/>
                <a:latin typeface="Open Sans"/>
              </a:rPr>
              <a:t>, mas é “</a:t>
            </a:r>
            <a:r>
              <a:rPr lang="en-US" sz="2300" b="0" i="0" dirty="0" err="1">
                <a:effectLst/>
                <a:latin typeface="Open Sans"/>
              </a:rPr>
              <a:t>esculpiu</a:t>
            </a:r>
            <a:r>
              <a:rPr lang="en-US" sz="2300" b="0" i="0" dirty="0">
                <a:effectLst/>
                <a:latin typeface="Open Sans"/>
              </a:rPr>
              <a:t>”)</a:t>
            </a:r>
          </a:p>
          <a:p>
            <a:pPr marL="457200" indent="-457200" algn="l" fontAlgn="base">
              <a:buClr>
                <a:schemeClr val="tx1"/>
              </a:buClr>
              <a:buFont typeface="+mj-lt"/>
              <a:buAutoNum type="arabicPeriod"/>
            </a:pPr>
            <a:r>
              <a:rPr lang="en-US" sz="2300" b="1" dirty="0">
                <a:solidFill>
                  <a:srgbClr val="7030A0"/>
                </a:solidFill>
                <a:latin typeface="Open Sans"/>
              </a:rPr>
              <a:t>l</a:t>
            </a:r>
            <a:r>
              <a:rPr lang="en-US" sz="2300" b="1" i="0" dirty="0">
                <a:solidFill>
                  <a:srgbClr val="7030A0"/>
                </a:solidFill>
                <a:effectLst/>
                <a:latin typeface="Open Sans"/>
              </a:rPr>
              <a:t>evel</a:t>
            </a:r>
            <a:r>
              <a:rPr lang="en-US" sz="2300" b="0" i="0" dirty="0">
                <a:effectLst/>
                <a:latin typeface="Open Sans"/>
              </a:rPr>
              <a:t> (</a:t>
            </a:r>
            <a:r>
              <a:rPr lang="en-US" sz="2300" b="0" i="0" dirty="0" err="1">
                <a:effectLst/>
                <a:latin typeface="Open Sans"/>
              </a:rPr>
              <a:t>parece</a:t>
            </a:r>
            <a:r>
              <a:rPr lang="en-US" sz="2300" b="0" i="0" dirty="0">
                <a:effectLst/>
                <a:latin typeface="Open Sans"/>
              </a:rPr>
              <a:t> com “</a:t>
            </a:r>
            <a:r>
              <a:rPr lang="en-US" sz="2300" b="0" i="0" dirty="0" err="1">
                <a:effectLst/>
                <a:latin typeface="Open Sans"/>
              </a:rPr>
              <a:t>leve</a:t>
            </a:r>
            <a:r>
              <a:rPr lang="en-US" sz="2300" b="0" i="0" dirty="0">
                <a:effectLst/>
                <a:latin typeface="Open Sans"/>
              </a:rPr>
              <a:t>”, mas é “</a:t>
            </a:r>
            <a:r>
              <a:rPr lang="en-US" sz="2300" b="0" i="0" dirty="0" err="1">
                <a:effectLst/>
                <a:latin typeface="Open Sans"/>
              </a:rPr>
              <a:t>nível</a:t>
            </a:r>
            <a:r>
              <a:rPr lang="en-US" sz="2300" b="0" i="0" dirty="0">
                <a:effectLst/>
                <a:latin typeface="Open Sans"/>
              </a:rPr>
              <a:t>”)</a:t>
            </a:r>
          </a:p>
          <a:p>
            <a:pPr marL="457200" indent="-457200" algn="l" fontAlgn="base">
              <a:buClr>
                <a:schemeClr val="tx1"/>
              </a:buClr>
              <a:buFont typeface="+mj-lt"/>
              <a:buAutoNum type="arabicPeriod"/>
            </a:pPr>
            <a:r>
              <a:rPr lang="pt-BR" sz="2300" b="1" i="0" dirty="0" err="1">
                <a:solidFill>
                  <a:srgbClr val="7030A0"/>
                </a:solidFill>
                <a:effectLst/>
                <a:latin typeface="Open Sans"/>
              </a:rPr>
              <a:t>banded</a:t>
            </a:r>
            <a:r>
              <a:rPr lang="pt-BR" sz="2300" b="0" i="0" dirty="0">
                <a:effectLst/>
                <a:latin typeface="Open Sans"/>
              </a:rPr>
              <a:t> (</a:t>
            </a:r>
            <a:r>
              <a:rPr lang="en-US" sz="2300" b="0" i="0" dirty="0" err="1">
                <a:effectLst/>
                <a:latin typeface="Open Sans"/>
              </a:rPr>
              <a:t>parece</a:t>
            </a:r>
            <a:r>
              <a:rPr lang="en-US" sz="2300" b="0" i="0" dirty="0">
                <a:effectLst/>
                <a:latin typeface="Open Sans"/>
              </a:rPr>
              <a:t> com “</a:t>
            </a:r>
            <a:r>
              <a:rPr lang="en-US" sz="2300" b="0" i="0" dirty="0" err="1">
                <a:effectLst/>
                <a:latin typeface="Open Sans"/>
              </a:rPr>
              <a:t>bandaid</a:t>
            </a:r>
            <a:r>
              <a:rPr lang="en-US" sz="2300" b="0" i="0" dirty="0">
                <a:effectLst/>
                <a:latin typeface="Open Sans"/>
              </a:rPr>
              <a:t>” mas é “se </a:t>
            </a:r>
            <a:r>
              <a:rPr lang="en-US" sz="2300" b="0" i="0" dirty="0" err="1">
                <a:effectLst/>
                <a:latin typeface="Open Sans"/>
              </a:rPr>
              <a:t>uniu</a:t>
            </a:r>
            <a:r>
              <a:rPr lang="en-US" sz="2300" b="0" i="0" dirty="0">
                <a:effectLst/>
                <a:latin typeface="Open Sans"/>
              </a:rPr>
              <a:t>”)</a:t>
            </a:r>
          </a:p>
          <a:p>
            <a:pPr marL="457200" indent="-457200" algn="l" fontAlgn="base">
              <a:buClr>
                <a:schemeClr val="tx1"/>
              </a:buClr>
              <a:buFont typeface="+mj-lt"/>
              <a:buAutoNum type="arabicPeriod"/>
            </a:pPr>
            <a:r>
              <a:rPr lang="pt-BR" sz="2300" b="1" dirty="0" err="1">
                <a:solidFill>
                  <a:srgbClr val="7030A0"/>
                </a:solidFill>
                <a:latin typeface="Open Sans"/>
              </a:rPr>
              <a:t>just</a:t>
            </a:r>
            <a:r>
              <a:rPr lang="pt-BR" sz="2400" b="0" i="0" dirty="0">
                <a:solidFill>
                  <a:srgbClr val="444444"/>
                </a:solidFill>
                <a:effectLst/>
                <a:latin typeface="Open Sans"/>
              </a:rPr>
              <a:t> </a:t>
            </a:r>
            <a:r>
              <a:rPr lang="pt-BR" sz="2300" b="0" i="0" dirty="0">
                <a:effectLst/>
                <a:latin typeface="Open Sans"/>
              </a:rPr>
              <a:t>(</a:t>
            </a:r>
            <a:r>
              <a:rPr lang="en-US" sz="2300" b="0" i="0" dirty="0" err="1">
                <a:effectLst/>
                <a:latin typeface="Open Sans"/>
              </a:rPr>
              <a:t>parece</a:t>
            </a:r>
            <a:r>
              <a:rPr lang="en-US" sz="2300" b="0" i="0" dirty="0">
                <a:effectLst/>
                <a:latin typeface="Open Sans"/>
              </a:rPr>
              <a:t> com “</a:t>
            </a:r>
            <a:r>
              <a:rPr lang="en-US" sz="2300" b="0" i="0" dirty="0" err="1">
                <a:effectLst/>
                <a:latin typeface="Open Sans"/>
              </a:rPr>
              <a:t>justo</a:t>
            </a:r>
            <a:r>
              <a:rPr lang="en-US" sz="2300" b="0" i="0" dirty="0">
                <a:effectLst/>
                <a:latin typeface="Open Sans"/>
              </a:rPr>
              <a:t>”, mas é “</a:t>
            </a:r>
            <a:r>
              <a:rPr lang="en-US" sz="2300" b="0" i="0" dirty="0" err="1">
                <a:effectLst/>
                <a:latin typeface="Open Sans"/>
              </a:rPr>
              <a:t>apenas</a:t>
            </a:r>
            <a:r>
              <a:rPr lang="en-US" sz="2300" b="0" i="0" dirty="0">
                <a:effectLst/>
                <a:latin typeface="Open Sans"/>
              </a:rPr>
              <a:t>”)</a:t>
            </a:r>
          </a:p>
          <a:p>
            <a:pPr marL="457200" indent="-457200" algn="l" fontAlgn="base">
              <a:buClr>
                <a:schemeClr val="tx1"/>
              </a:buClr>
              <a:buFont typeface="+mj-lt"/>
              <a:buAutoNum type="arabicPeriod"/>
            </a:pPr>
            <a:r>
              <a:rPr lang="pt-BR" sz="2300" b="1" dirty="0" err="1">
                <a:solidFill>
                  <a:srgbClr val="7030A0"/>
                </a:solidFill>
                <a:latin typeface="Open Sans"/>
              </a:rPr>
              <a:t>army</a:t>
            </a:r>
            <a:r>
              <a:rPr lang="pt-BR" sz="2300" dirty="0">
                <a:latin typeface="Open Sans"/>
              </a:rPr>
              <a:t> </a:t>
            </a:r>
            <a:r>
              <a:rPr lang="pt-BR" sz="2300" b="0" i="0" dirty="0">
                <a:effectLst/>
                <a:latin typeface="Open Sans"/>
              </a:rPr>
              <a:t> (</a:t>
            </a:r>
            <a:r>
              <a:rPr lang="en-US" sz="2300" b="0" i="0" dirty="0" err="1">
                <a:effectLst/>
                <a:latin typeface="Open Sans"/>
              </a:rPr>
              <a:t>parece</a:t>
            </a:r>
            <a:r>
              <a:rPr lang="en-US" sz="2300" b="0" i="0" dirty="0">
                <a:effectLst/>
                <a:latin typeface="Open Sans"/>
              </a:rPr>
              <a:t> com “</a:t>
            </a:r>
            <a:r>
              <a:rPr lang="en-US" sz="2300" b="0" i="0" dirty="0" err="1">
                <a:effectLst/>
                <a:latin typeface="Open Sans"/>
              </a:rPr>
              <a:t>arma</a:t>
            </a:r>
            <a:r>
              <a:rPr lang="en-US" sz="2300" b="0" i="0" dirty="0">
                <a:effectLst/>
                <a:latin typeface="Open Sans"/>
              </a:rPr>
              <a:t>”, mas é “</a:t>
            </a:r>
            <a:r>
              <a:rPr lang="en-US" sz="2300" b="0" i="0" dirty="0" err="1">
                <a:effectLst/>
                <a:latin typeface="Open Sans"/>
              </a:rPr>
              <a:t>exército</a:t>
            </a:r>
            <a:r>
              <a:rPr lang="en-US" sz="2300" b="0" i="0" dirty="0">
                <a:effectLst/>
                <a:latin typeface="Open Sans"/>
              </a:rPr>
              <a:t>”)</a:t>
            </a:r>
          </a:p>
          <a:p>
            <a:pPr marL="457200" indent="-457200" algn="l" fontAlgn="base">
              <a:buClr>
                <a:schemeClr val="tx1"/>
              </a:buClr>
              <a:buFont typeface="+mj-lt"/>
              <a:buAutoNum type="arabicPeriod"/>
            </a:pPr>
            <a:r>
              <a:rPr lang="pt-BR" sz="2300" b="1" dirty="0" err="1">
                <a:solidFill>
                  <a:srgbClr val="7030A0"/>
                </a:solidFill>
                <a:latin typeface="Open Sans"/>
              </a:rPr>
              <a:t>put</a:t>
            </a:r>
            <a:r>
              <a:rPr lang="pt-BR" sz="2400" b="0" i="0" dirty="0">
                <a:solidFill>
                  <a:srgbClr val="444444"/>
                </a:solidFill>
                <a:effectLst/>
                <a:latin typeface="Open Sans"/>
              </a:rPr>
              <a:t> </a:t>
            </a:r>
            <a:r>
              <a:rPr lang="pt-BR" sz="2300" b="0" i="0" dirty="0">
                <a:effectLst/>
                <a:latin typeface="Open Sans"/>
              </a:rPr>
              <a:t> (</a:t>
            </a:r>
            <a:r>
              <a:rPr lang="en-US" sz="2300" b="0" i="0" dirty="0" err="1">
                <a:effectLst/>
                <a:latin typeface="Open Sans"/>
              </a:rPr>
              <a:t>parece</a:t>
            </a:r>
            <a:r>
              <a:rPr lang="en-US" sz="2300" b="0" i="0" dirty="0">
                <a:effectLst/>
                <a:latin typeface="Open Sans"/>
              </a:rPr>
              <a:t> com “</a:t>
            </a:r>
            <a:r>
              <a:rPr lang="en-US" sz="2300" b="0" i="0" dirty="0" err="1">
                <a:effectLst/>
                <a:latin typeface="Open Sans"/>
              </a:rPr>
              <a:t>puto</a:t>
            </a:r>
            <a:r>
              <a:rPr lang="en-US" sz="2300" b="0" i="0" dirty="0">
                <a:effectLst/>
                <a:latin typeface="Open Sans"/>
              </a:rPr>
              <a:t>/a”, mas é “</a:t>
            </a:r>
            <a:r>
              <a:rPr lang="en-US" sz="2300" b="0" i="0" dirty="0" err="1">
                <a:effectLst/>
                <a:latin typeface="Open Sans"/>
              </a:rPr>
              <a:t>colocar</a:t>
            </a:r>
            <a:r>
              <a:rPr lang="en-US" sz="2300" b="0" i="0" dirty="0">
                <a:effectLst/>
                <a:latin typeface="Open Sans"/>
              </a:rPr>
              <a:t>”)</a:t>
            </a:r>
          </a:p>
          <a:p>
            <a:pPr marL="457200" indent="-457200" algn="l" fontAlgn="base">
              <a:buClr>
                <a:schemeClr val="tx1"/>
              </a:buClr>
              <a:buFont typeface="+mj-lt"/>
              <a:buAutoNum type="arabicPeriod"/>
            </a:pPr>
            <a:r>
              <a:rPr lang="pt-BR" sz="2300" b="1" dirty="0" err="1">
                <a:solidFill>
                  <a:srgbClr val="7030A0"/>
                </a:solidFill>
                <a:latin typeface="Open Sans"/>
              </a:rPr>
              <a:t>sin</a:t>
            </a:r>
            <a:r>
              <a:rPr lang="pt-BR" sz="2300" dirty="0">
                <a:latin typeface="Open Sans"/>
              </a:rPr>
              <a:t> </a:t>
            </a:r>
            <a:r>
              <a:rPr lang="pt-BR" sz="2300" b="0" i="0" dirty="0">
                <a:effectLst/>
                <a:latin typeface="Open Sans"/>
              </a:rPr>
              <a:t>(</a:t>
            </a:r>
            <a:r>
              <a:rPr lang="en-US" sz="2300" b="0" i="0" dirty="0" err="1">
                <a:effectLst/>
                <a:latin typeface="Open Sans"/>
              </a:rPr>
              <a:t>parece</a:t>
            </a:r>
            <a:r>
              <a:rPr lang="en-US" sz="2300" b="0" i="0" dirty="0">
                <a:effectLst/>
                <a:latin typeface="Open Sans"/>
              </a:rPr>
              <a:t> com “sim”, mas é “</a:t>
            </a:r>
            <a:r>
              <a:rPr lang="en-US" sz="2300" b="0" i="0" dirty="0" err="1">
                <a:effectLst/>
                <a:latin typeface="Open Sans"/>
              </a:rPr>
              <a:t>pecado</a:t>
            </a:r>
            <a:r>
              <a:rPr lang="en-US" sz="2300" b="0" i="0" dirty="0">
                <a:effectLst/>
                <a:latin typeface="Open Sans"/>
              </a:rPr>
              <a:t>”)</a:t>
            </a:r>
          </a:p>
          <a:p>
            <a:pPr marL="457200" indent="-457200" algn="l" fontAlgn="base">
              <a:buClr>
                <a:schemeClr val="tx1"/>
              </a:buClr>
              <a:buFont typeface="+mj-lt"/>
              <a:buAutoNum type="arabicPeriod"/>
            </a:pPr>
            <a:r>
              <a:rPr lang="pt-BR" sz="2300" b="1" dirty="0" err="1">
                <a:solidFill>
                  <a:srgbClr val="7030A0"/>
                </a:solidFill>
                <a:latin typeface="Open Sans"/>
              </a:rPr>
              <a:t>once</a:t>
            </a:r>
            <a:r>
              <a:rPr lang="pt-BR" sz="2400" b="0" i="0" dirty="0">
                <a:solidFill>
                  <a:srgbClr val="444444"/>
                </a:solidFill>
                <a:effectLst/>
                <a:latin typeface="Open Sans"/>
              </a:rPr>
              <a:t> </a:t>
            </a:r>
            <a:r>
              <a:rPr lang="pt-BR" sz="2300" b="0" i="0" dirty="0">
                <a:effectLst/>
                <a:latin typeface="Open Sans"/>
              </a:rPr>
              <a:t> (</a:t>
            </a:r>
            <a:r>
              <a:rPr lang="en-US" sz="2300" b="0" i="0" dirty="0" err="1">
                <a:effectLst/>
                <a:latin typeface="Open Sans"/>
              </a:rPr>
              <a:t>parece</a:t>
            </a:r>
            <a:r>
              <a:rPr lang="en-US" sz="2300" b="0" i="0" dirty="0">
                <a:effectLst/>
                <a:latin typeface="Open Sans"/>
              </a:rPr>
              <a:t> com “</a:t>
            </a:r>
            <a:r>
              <a:rPr lang="en-US" sz="2300" b="0" i="0" dirty="0" err="1">
                <a:effectLst/>
                <a:latin typeface="Open Sans"/>
              </a:rPr>
              <a:t>onça</a:t>
            </a:r>
            <a:r>
              <a:rPr lang="en-US" sz="2300" b="0" i="0" dirty="0">
                <a:effectLst/>
                <a:latin typeface="Open Sans"/>
              </a:rPr>
              <a:t>”, mas é “</a:t>
            </a:r>
            <a:r>
              <a:rPr lang="en-US" sz="2300" b="0" i="0" dirty="0" err="1">
                <a:effectLst/>
                <a:latin typeface="Open Sans"/>
              </a:rPr>
              <a:t>uma</a:t>
            </a:r>
            <a:r>
              <a:rPr lang="en-US" sz="2300" b="0" i="0" dirty="0">
                <a:effectLst/>
                <a:latin typeface="Open Sans"/>
              </a:rPr>
              <a:t> </a:t>
            </a:r>
            <a:r>
              <a:rPr lang="en-US" sz="2300" b="0" i="0" dirty="0" err="1">
                <a:effectLst/>
                <a:latin typeface="Open Sans"/>
              </a:rPr>
              <a:t>vez</a:t>
            </a:r>
            <a:r>
              <a:rPr lang="en-US" sz="2300" b="0" i="0" dirty="0">
                <a:effectLst/>
                <a:latin typeface="Open Sans"/>
              </a:rPr>
              <a:t>”)</a:t>
            </a:r>
          </a:p>
          <a:p>
            <a:pPr marL="457200" indent="-457200" algn="l" fontAlgn="base">
              <a:buClr>
                <a:schemeClr val="tx1"/>
              </a:buClr>
              <a:buFont typeface="+mj-lt"/>
              <a:buAutoNum type="arabicPeriod"/>
            </a:pPr>
            <a:r>
              <a:rPr lang="en-US" sz="2300" b="1" dirty="0">
                <a:solidFill>
                  <a:srgbClr val="7030A0"/>
                </a:solidFill>
                <a:latin typeface="Open Sans"/>
              </a:rPr>
              <a:t>espouse</a:t>
            </a:r>
            <a:r>
              <a:rPr lang="en-US" sz="2300" dirty="0">
                <a:latin typeface="Open Sans"/>
              </a:rPr>
              <a:t> (</a:t>
            </a:r>
            <a:r>
              <a:rPr lang="en-US" sz="2300" b="0" i="0" dirty="0" err="1">
                <a:effectLst/>
                <a:latin typeface="Open Sans"/>
              </a:rPr>
              <a:t>parece</a:t>
            </a:r>
            <a:r>
              <a:rPr lang="en-US" sz="2300" b="0" i="0" dirty="0">
                <a:effectLst/>
                <a:latin typeface="Open Sans"/>
              </a:rPr>
              <a:t> com “</a:t>
            </a:r>
            <a:r>
              <a:rPr lang="en-US" sz="2300" b="0" i="0" dirty="0" err="1">
                <a:effectLst/>
                <a:latin typeface="Open Sans"/>
              </a:rPr>
              <a:t>esposa</a:t>
            </a:r>
            <a:r>
              <a:rPr lang="en-US" sz="2300" b="0" i="0" dirty="0">
                <a:effectLst/>
                <a:latin typeface="Open Sans"/>
              </a:rPr>
              <a:t>”, mas é “</a:t>
            </a:r>
            <a:r>
              <a:rPr lang="en-US" sz="2300" b="0" i="0" dirty="0" err="1">
                <a:effectLst/>
                <a:latin typeface="Open Sans"/>
              </a:rPr>
              <a:t>abraçar</a:t>
            </a:r>
            <a:r>
              <a:rPr lang="en-US" sz="2300" b="0" i="0" dirty="0">
                <a:effectLst/>
                <a:latin typeface="Open Sans"/>
              </a:rPr>
              <a:t>”)</a:t>
            </a:r>
            <a:endParaRPr lang="en-US" sz="2300" dirty="0">
              <a:latin typeface="Open Sans"/>
            </a:endParaRPr>
          </a:p>
          <a:p>
            <a:pPr algn="l" fontAlgn="base"/>
            <a:endParaRPr lang="en-US" sz="2300" dirty="0">
              <a:latin typeface="Open Sans"/>
            </a:endParaRPr>
          </a:p>
        </p:txBody>
      </p:sp>
    </p:spTree>
    <p:extLst>
      <p:ext uri="{BB962C8B-B14F-4D97-AF65-F5344CB8AC3E}">
        <p14:creationId xmlns:p14="http://schemas.microsoft.com/office/powerpoint/2010/main" val="393320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io-quadro 5"/>
          <p:cNvSpPr/>
          <p:nvPr/>
        </p:nvSpPr>
        <p:spPr>
          <a:xfrm>
            <a:off x="467544" y="1516811"/>
            <a:ext cx="1709620" cy="3496365"/>
          </a:xfrm>
          <a:prstGeom prst="halfFrame">
            <a:avLst>
              <a:gd name="adj1" fmla="val 8824"/>
              <a:gd name="adj2" fmla="val 109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7" name="Meio-quadro 6"/>
          <p:cNvSpPr/>
          <p:nvPr/>
        </p:nvSpPr>
        <p:spPr>
          <a:xfrm flipH="1" flipV="1">
            <a:off x="6660231" y="2564903"/>
            <a:ext cx="1782457" cy="3396249"/>
          </a:xfrm>
          <a:prstGeom prst="halfFrame">
            <a:avLst>
              <a:gd name="adj1" fmla="val 10040"/>
              <a:gd name="adj2" fmla="val 1110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8" name="CaixaDeTexto 7">
            <a:extLst>
              <a:ext uri="{FF2B5EF4-FFF2-40B4-BE49-F238E27FC236}">
                <a16:creationId xmlns:a16="http://schemas.microsoft.com/office/drawing/2014/main" id="{3D3D4140-3D90-49D9-860A-DAF6AD65893D}"/>
              </a:ext>
            </a:extLst>
          </p:cNvPr>
          <p:cNvSpPr txBox="1"/>
          <p:nvPr/>
        </p:nvSpPr>
        <p:spPr>
          <a:xfrm>
            <a:off x="251520" y="6355204"/>
            <a:ext cx="8748465" cy="338554"/>
          </a:xfrm>
          <a:prstGeom prst="rect">
            <a:avLst/>
          </a:prstGeom>
          <a:noFill/>
        </p:spPr>
        <p:txBody>
          <a:bodyPr wrap="square">
            <a:spAutoFit/>
          </a:bodyPr>
          <a:lstStyle/>
          <a:p>
            <a:pPr algn="r"/>
            <a:r>
              <a:rPr lang="pt-BR" sz="1600" b="1" dirty="0">
                <a:solidFill>
                  <a:schemeClr val="accent2">
                    <a:lumMod val="75000"/>
                  </a:schemeClr>
                </a:solidFill>
              </a:rPr>
              <a:t>https://adoptaninmate.org/a-speech-on-rosa-parks-civil-rights-the-people-by-martin-l-lockett/</a:t>
            </a:r>
          </a:p>
        </p:txBody>
      </p:sp>
      <p:sp>
        <p:nvSpPr>
          <p:cNvPr id="9" name="Retângulo 8">
            <a:extLst>
              <a:ext uri="{FF2B5EF4-FFF2-40B4-BE49-F238E27FC236}">
                <a16:creationId xmlns:a16="http://schemas.microsoft.com/office/drawing/2014/main" id="{A6894D11-815F-4B97-ADC1-94D9CF36D366}"/>
              </a:ext>
            </a:extLst>
          </p:cNvPr>
          <p:cNvSpPr/>
          <p:nvPr/>
        </p:nvSpPr>
        <p:spPr>
          <a:xfrm>
            <a:off x="666710" y="393233"/>
            <a:ext cx="2192491" cy="707886"/>
          </a:xfrm>
          <a:prstGeom prst="rect">
            <a:avLst/>
          </a:prstGeom>
        </p:spPr>
        <p:txBody>
          <a:bodyPr wrap="square">
            <a:spAutoFit/>
          </a:bodyPr>
          <a:lstStyle/>
          <a:p>
            <a:pPr algn="ctr"/>
            <a:r>
              <a:rPr lang="pt-BR" sz="4000" b="1" dirty="0" err="1">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rPr>
              <a:t>Exercise</a:t>
            </a:r>
            <a:endParaRPr lang="pt-BR" sz="4000" b="1" dirty="0">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endParaRPr>
          </a:p>
        </p:txBody>
      </p:sp>
      <p:pic>
        <p:nvPicPr>
          <p:cNvPr id="10" name="Gráfico 9" descr="Besouro com preenchimento sólido">
            <a:extLst>
              <a:ext uri="{FF2B5EF4-FFF2-40B4-BE49-F238E27FC236}">
                <a16:creationId xmlns:a16="http://schemas.microsoft.com/office/drawing/2014/main" id="{C6176025-2235-4F8A-8C6D-B67C1F84D95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19056" y="313156"/>
            <a:ext cx="589051" cy="589051"/>
          </a:xfrm>
          <a:prstGeom prst="rect">
            <a:avLst/>
          </a:prstGeom>
        </p:spPr>
      </p:pic>
      <p:pic>
        <p:nvPicPr>
          <p:cNvPr id="11" name="Gráfico 10" descr="Besouro estrutura de tópicos">
            <a:extLst>
              <a:ext uri="{FF2B5EF4-FFF2-40B4-BE49-F238E27FC236}">
                <a16:creationId xmlns:a16="http://schemas.microsoft.com/office/drawing/2014/main" id="{D1CDF69A-972F-442B-B0ED-971DF168E00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1520" y="319669"/>
            <a:ext cx="589051" cy="589051"/>
          </a:xfrm>
          <a:prstGeom prst="rect">
            <a:avLst/>
          </a:prstGeom>
        </p:spPr>
      </p:pic>
      <p:pic>
        <p:nvPicPr>
          <p:cNvPr id="14" name="Gráfico 13" descr="Notação musical com preenchimento sólido">
            <a:extLst>
              <a:ext uri="{FF2B5EF4-FFF2-40B4-BE49-F238E27FC236}">
                <a16:creationId xmlns:a16="http://schemas.microsoft.com/office/drawing/2014/main" id="{0F2E586E-DF01-4439-A200-50AAE3094FB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24807" y="629743"/>
            <a:ext cx="942753" cy="942753"/>
          </a:xfrm>
          <a:prstGeom prst="rect">
            <a:avLst/>
          </a:prstGeom>
        </p:spPr>
      </p:pic>
      <p:pic>
        <p:nvPicPr>
          <p:cNvPr id="15" name="Gráfico 14" descr="Notação musical estrutura de tópicos">
            <a:extLst>
              <a:ext uri="{FF2B5EF4-FFF2-40B4-BE49-F238E27FC236}">
                <a16:creationId xmlns:a16="http://schemas.microsoft.com/office/drawing/2014/main" id="{F8E720D2-BCC7-4255-B5FD-69C5F7AF52A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0986" y="658840"/>
            <a:ext cx="910117" cy="910117"/>
          </a:xfrm>
          <a:prstGeom prst="rect">
            <a:avLst/>
          </a:prstGeom>
        </p:spPr>
      </p:pic>
      <p:sp>
        <p:nvSpPr>
          <p:cNvPr id="13" name="CaixaDeTexto 12">
            <a:extLst>
              <a:ext uri="{FF2B5EF4-FFF2-40B4-BE49-F238E27FC236}">
                <a16:creationId xmlns:a16="http://schemas.microsoft.com/office/drawing/2014/main" id="{DEA2E2A1-D0B6-4F90-B366-2D11D6FAE5DC}"/>
              </a:ext>
            </a:extLst>
          </p:cNvPr>
          <p:cNvSpPr txBox="1"/>
          <p:nvPr/>
        </p:nvSpPr>
        <p:spPr>
          <a:xfrm>
            <a:off x="688278" y="1700808"/>
            <a:ext cx="7556130" cy="3816429"/>
          </a:xfrm>
          <a:prstGeom prst="rect">
            <a:avLst/>
          </a:prstGeom>
          <a:noFill/>
        </p:spPr>
        <p:txBody>
          <a:bodyPr wrap="square">
            <a:spAutoFit/>
          </a:bodyPr>
          <a:lstStyle/>
          <a:p>
            <a:pPr algn="just" fontAlgn="base"/>
            <a:r>
              <a:rPr lang="en-US" sz="2200" b="1" dirty="0">
                <a:highlight>
                  <a:srgbClr val="FFFF00"/>
                </a:highlight>
                <a:latin typeface="Open Sans"/>
              </a:rPr>
              <a:t>7</a:t>
            </a:r>
            <a:r>
              <a:rPr lang="en-US" sz="2200" b="1" i="0" dirty="0">
                <a:effectLst/>
                <a:highlight>
                  <a:srgbClr val="FFFF00"/>
                </a:highlight>
                <a:latin typeface="Open Sans"/>
              </a:rPr>
              <a:t>) </a:t>
            </a:r>
            <a:r>
              <a:rPr lang="en-US" sz="2200" b="1" i="0" dirty="0" err="1">
                <a:effectLst/>
                <a:highlight>
                  <a:srgbClr val="FFFF00"/>
                </a:highlight>
                <a:latin typeface="Open Sans"/>
              </a:rPr>
              <a:t>Informações</a:t>
            </a:r>
            <a:r>
              <a:rPr lang="en-US" sz="2200" b="1" i="0" dirty="0">
                <a:effectLst/>
                <a:highlight>
                  <a:srgbClr val="FFFF00"/>
                </a:highlight>
                <a:latin typeface="Open Sans"/>
              </a:rPr>
              <a:t>:</a:t>
            </a:r>
          </a:p>
          <a:p>
            <a:pPr marL="457200" indent="-457200" algn="just" fontAlgn="base">
              <a:buClr>
                <a:schemeClr val="tx1"/>
              </a:buClr>
              <a:buFont typeface="+mj-lt"/>
              <a:buAutoNum type="arabicPeriod"/>
            </a:pPr>
            <a:r>
              <a:rPr lang="en-US" sz="2200" dirty="0">
                <a:effectLst/>
                <a:latin typeface="Open Sans"/>
                <a:ea typeface="Times New Roman" panose="02020603050405020304" pitchFamily="18" charset="0"/>
                <a:cs typeface="Times New Roman" panose="02020603050405020304" pitchFamily="18" charset="0"/>
              </a:rPr>
              <a:t>No </a:t>
            </a:r>
            <a:r>
              <a:rPr lang="en-US" sz="2200" dirty="0" err="1">
                <a:effectLst/>
                <a:latin typeface="Open Sans"/>
                <a:ea typeface="Times New Roman" panose="02020603050405020304" pitchFamily="18" charset="0"/>
                <a:cs typeface="Times New Roman" panose="02020603050405020304" pitchFamily="18" charset="0"/>
              </a:rPr>
              <a:t>dia</a:t>
            </a:r>
            <a:r>
              <a:rPr lang="en-US" sz="2200" dirty="0">
                <a:effectLst/>
                <a:latin typeface="Open Sans"/>
                <a:ea typeface="Times New Roman" panose="02020603050405020304" pitchFamily="18" charset="0"/>
                <a:cs typeface="Times New Roman" panose="02020603050405020304" pitchFamily="18" charset="0"/>
              </a:rPr>
              <a:t> 1 de </a:t>
            </a:r>
            <a:r>
              <a:rPr lang="en-US" sz="2200" dirty="0" err="1">
                <a:effectLst/>
                <a:latin typeface="Open Sans"/>
                <a:ea typeface="Times New Roman" panose="02020603050405020304" pitchFamily="18" charset="0"/>
                <a:cs typeface="Times New Roman" panose="02020603050405020304" pitchFamily="18" charset="0"/>
              </a:rPr>
              <a:t>dezembro</a:t>
            </a:r>
            <a:r>
              <a:rPr lang="en-US" sz="2200" dirty="0">
                <a:effectLst/>
                <a:latin typeface="Open Sans"/>
                <a:ea typeface="Times New Roman" panose="02020603050405020304" pitchFamily="18" charset="0"/>
                <a:cs typeface="Times New Roman" panose="02020603050405020304" pitchFamily="18" charset="0"/>
              </a:rPr>
              <a:t> de 1955 no </a:t>
            </a:r>
            <a:r>
              <a:rPr lang="en-US" sz="2200" dirty="0" err="1">
                <a:effectLst/>
                <a:latin typeface="Open Sans"/>
                <a:ea typeface="Times New Roman" panose="02020603050405020304" pitchFamily="18" charset="0"/>
                <a:cs typeface="Times New Roman" panose="02020603050405020304" pitchFamily="18" charset="0"/>
              </a:rPr>
              <a:t>centro</a:t>
            </a:r>
            <a:r>
              <a:rPr lang="en-US" sz="2200" dirty="0">
                <a:effectLst/>
                <a:latin typeface="Open Sans"/>
                <a:ea typeface="Times New Roman" panose="02020603050405020304" pitchFamily="18" charset="0"/>
                <a:cs typeface="Times New Roman" panose="02020603050405020304" pitchFamily="18" charset="0"/>
              </a:rPr>
              <a:t> de Montgomery</a:t>
            </a:r>
            <a:r>
              <a:rPr lang="en-US" sz="2200" dirty="0">
                <a:latin typeface="Open Sans"/>
                <a:ea typeface="Times New Roman" panose="02020603050405020304" pitchFamily="18" charset="0"/>
                <a:cs typeface="Times New Roman" panose="02020603050405020304" pitchFamily="18" charset="0"/>
              </a:rPr>
              <a:t> no</a:t>
            </a:r>
            <a:r>
              <a:rPr lang="en-US" sz="2200" dirty="0">
                <a:effectLst/>
                <a:latin typeface="Open Sans"/>
                <a:ea typeface="Times New Roman" panose="02020603050405020304" pitchFamily="18" charset="0"/>
                <a:cs typeface="Times New Roman" panose="02020603050405020304" pitchFamily="18" charset="0"/>
              </a:rPr>
              <a:t> Alabama, Rosa Parks </a:t>
            </a:r>
            <a:r>
              <a:rPr lang="en-US" sz="2200" dirty="0" err="1">
                <a:effectLst/>
                <a:latin typeface="Open Sans"/>
                <a:ea typeface="Times New Roman" panose="02020603050405020304" pitchFamily="18" charset="0"/>
                <a:cs typeface="Times New Roman" panose="02020603050405020304" pitchFamily="18" charset="0"/>
              </a:rPr>
              <a:t>subiu</a:t>
            </a:r>
            <a:r>
              <a:rPr lang="en-US" sz="2200" dirty="0">
                <a:effectLst/>
                <a:latin typeface="Open Sans"/>
                <a:ea typeface="Times New Roman" panose="02020603050405020304" pitchFamily="18" charset="0"/>
                <a:cs typeface="Times New Roman" panose="02020603050405020304" pitchFamily="18" charset="0"/>
              </a:rPr>
              <a:t> </a:t>
            </a:r>
            <a:r>
              <a:rPr lang="en-US" sz="2200" dirty="0" err="1">
                <a:effectLst/>
                <a:latin typeface="Open Sans"/>
                <a:ea typeface="Times New Roman" panose="02020603050405020304" pitchFamily="18" charset="0"/>
                <a:cs typeface="Times New Roman" panose="02020603050405020304" pitchFamily="18" charset="0"/>
              </a:rPr>
              <a:t>em</a:t>
            </a:r>
            <a:r>
              <a:rPr lang="en-US" sz="2200" dirty="0">
                <a:effectLst/>
                <a:latin typeface="Open Sans"/>
                <a:ea typeface="Times New Roman" panose="02020603050405020304" pitchFamily="18" charset="0"/>
                <a:cs typeface="Times New Roman" panose="02020603050405020304" pitchFamily="18" charset="0"/>
              </a:rPr>
              <a:t> um </a:t>
            </a:r>
            <a:r>
              <a:rPr lang="en-US" sz="2200" dirty="0" err="1">
                <a:latin typeface="Open Sans"/>
                <a:ea typeface="Times New Roman" panose="02020603050405020304" pitchFamily="18" charset="0"/>
                <a:cs typeface="Times New Roman" panose="02020603050405020304" pitchFamily="18" charset="0"/>
              </a:rPr>
              <a:t>ô</a:t>
            </a:r>
            <a:r>
              <a:rPr lang="en-US" sz="2200" dirty="0" err="1">
                <a:effectLst/>
                <a:latin typeface="Open Sans"/>
                <a:ea typeface="Times New Roman" panose="02020603050405020304" pitchFamily="18" charset="0"/>
                <a:cs typeface="Times New Roman" panose="02020603050405020304" pitchFamily="18" charset="0"/>
              </a:rPr>
              <a:t>nibus</a:t>
            </a:r>
            <a:r>
              <a:rPr lang="en-US" sz="2200" dirty="0">
                <a:effectLst/>
                <a:latin typeface="Open Sans"/>
                <a:ea typeface="Times New Roman" panose="02020603050405020304" pitchFamily="18" charset="0"/>
                <a:cs typeface="Times New Roman" panose="02020603050405020304" pitchFamily="18" charset="0"/>
              </a:rPr>
              <a:t> da </a:t>
            </a:r>
            <a:r>
              <a:rPr lang="en-US" sz="2200" dirty="0" err="1">
                <a:effectLst/>
                <a:latin typeface="Open Sans"/>
                <a:ea typeface="Times New Roman" panose="02020603050405020304" pitchFamily="18" charset="0"/>
                <a:cs typeface="Times New Roman" panose="02020603050405020304" pitchFamily="18" charset="0"/>
              </a:rPr>
              <a:t>cidade</a:t>
            </a:r>
            <a:r>
              <a:rPr lang="en-US" sz="2200" dirty="0">
                <a:latin typeface="Open Sans"/>
                <a:ea typeface="Times New Roman" panose="02020603050405020304" pitchFamily="18" charset="0"/>
                <a:cs typeface="Times New Roman" panose="02020603050405020304" pitchFamily="18" charset="0"/>
              </a:rPr>
              <a:t>, </a:t>
            </a:r>
            <a:r>
              <a:rPr lang="en-US" sz="2200" dirty="0" err="1">
                <a:latin typeface="Open Sans"/>
                <a:ea typeface="Times New Roman" panose="02020603050405020304" pitchFamily="18" charset="0"/>
                <a:cs typeface="Times New Roman" panose="02020603050405020304" pitchFamily="18" charset="0"/>
              </a:rPr>
              <a:t>pagou</a:t>
            </a:r>
            <a:r>
              <a:rPr lang="en-US" sz="2200" dirty="0">
                <a:latin typeface="Open Sans"/>
                <a:ea typeface="Times New Roman" panose="02020603050405020304" pitchFamily="18" charset="0"/>
                <a:cs typeface="Times New Roman" panose="02020603050405020304" pitchFamily="18" charset="0"/>
              </a:rPr>
              <a:t> </a:t>
            </a:r>
            <a:r>
              <a:rPr lang="en-US" sz="2200" dirty="0" err="1">
                <a:latin typeface="Open Sans"/>
                <a:ea typeface="Times New Roman" panose="02020603050405020304" pitchFamily="18" charset="0"/>
                <a:cs typeface="Times New Roman" panose="02020603050405020304" pitchFamily="18" charset="0"/>
              </a:rPr>
              <a:t>sua</a:t>
            </a:r>
            <a:r>
              <a:rPr lang="en-US" sz="2200" dirty="0">
                <a:latin typeface="Open Sans"/>
                <a:ea typeface="Times New Roman" panose="02020603050405020304" pitchFamily="18" charset="0"/>
                <a:cs typeface="Times New Roman" panose="02020603050405020304" pitchFamily="18" charset="0"/>
              </a:rPr>
              <a:t> passage e </a:t>
            </a:r>
            <a:r>
              <a:rPr lang="en-US" sz="2200" dirty="0" err="1">
                <a:latin typeface="Open Sans"/>
                <a:ea typeface="Times New Roman" panose="02020603050405020304" pitchFamily="18" charset="0"/>
                <a:cs typeface="Times New Roman" panose="02020603050405020304" pitchFamily="18" charset="0"/>
              </a:rPr>
              <a:t>sentou</a:t>
            </a:r>
            <a:r>
              <a:rPr lang="en-US" sz="2200" dirty="0">
                <a:latin typeface="Open Sans"/>
                <a:ea typeface="Times New Roman" panose="02020603050405020304" pitchFamily="18" charset="0"/>
                <a:cs typeface="Times New Roman" panose="02020603050405020304" pitchFamily="18" charset="0"/>
              </a:rPr>
              <a:t> </a:t>
            </a:r>
            <a:r>
              <a:rPr lang="en-US" sz="2200" dirty="0" err="1">
                <a:latin typeface="Open Sans"/>
                <a:ea typeface="Times New Roman" panose="02020603050405020304" pitchFamily="18" charset="0"/>
                <a:cs typeface="Times New Roman" panose="02020603050405020304" pitchFamily="18" charset="0"/>
              </a:rPr>
              <a:t>em</a:t>
            </a:r>
            <a:r>
              <a:rPr lang="en-US" sz="2200" dirty="0">
                <a:latin typeface="Open Sans"/>
                <a:ea typeface="Times New Roman" panose="02020603050405020304" pitchFamily="18" charset="0"/>
                <a:cs typeface="Times New Roman" panose="02020603050405020304" pitchFamily="18" charset="0"/>
              </a:rPr>
              <a:t> um </a:t>
            </a:r>
            <a:r>
              <a:rPr lang="en-US" sz="2200" dirty="0" err="1">
                <a:latin typeface="Open Sans"/>
                <a:ea typeface="Times New Roman" panose="02020603050405020304" pitchFamily="18" charset="0"/>
                <a:cs typeface="Times New Roman" panose="02020603050405020304" pitchFamily="18" charset="0"/>
              </a:rPr>
              <a:t>lugar</a:t>
            </a:r>
            <a:r>
              <a:rPr lang="en-US" sz="2200" dirty="0">
                <a:latin typeface="Open Sans"/>
                <a:ea typeface="Times New Roman" panose="02020603050405020304" pitchFamily="18" charset="0"/>
                <a:cs typeface="Times New Roman" panose="02020603050405020304" pitchFamily="18" charset="0"/>
              </a:rPr>
              <a:t> </a:t>
            </a:r>
            <a:r>
              <a:rPr lang="en-US" sz="2200" dirty="0" err="1">
                <a:latin typeface="Open Sans"/>
                <a:ea typeface="Times New Roman" panose="02020603050405020304" pitchFamily="18" charset="0"/>
                <a:cs typeface="Times New Roman" panose="02020603050405020304" pitchFamily="18" charset="0"/>
              </a:rPr>
              <a:t>na</a:t>
            </a:r>
            <a:r>
              <a:rPr lang="en-US" sz="2200" dirty="0">
                <a:latin typeface="Open Sans"/>
                <a:ea typeface="Times New Roman" panose="02020603050405020304" pitchFamily="18" charset="0"/>
                <a:cs typeface="Times New Roman" panose="02020603050405020304" pitchFamily="18" charset="0"/>
              </a:rPr>
              <a:t> </a:t>
            </a:r>
            <a:r>
              <a:rPr lang="en-US" sz="2200" dirty="0" err="1">
                <a:latin typeface="Open Sans"/>
                <a:ea typeface="Times New Roman" panose="02020603050405020304" pitchFamily="18" charset="0"/>
                <a:cs typeface="Times New Roman" panose="02020603050405020304" pitchFamily="18" charset="0"/>
              </a:rPr>
              <a:t>primeira</a:t>
            </a:r>
            <a:r>
              <a:rPr lang="en-US" sz="2200" dirty="0">
                <a:latin typeface="Open Sans"/>
                <a:ea typeface="Times New Roman" panose="02020603050405020304" pitchFamily="18" charset="0"/>
                <a:cs typeface="Times New Roman" panose="02020603050405020304" pitchFamily="18" charset="0"/>
              </a:rPr>
              <a:t> fila de </a:t>
            </a:r>
            <a:r>
              <a:rPr lang="en-US" sz="2200" dirty="0" err="1">
                <a:latin typeface="Open Sans"/>
                <a:ea typeface="Times New Roman" panose="02020603050405020304" pitchFamily="18" charset="0"/>
                <a:cs typeface="Times New Roman" panose="02020603050405020304" pitchFamily="18" charset="0"/>
              </a:rPr>
              <a:t>bancos</a:t>
            </a:r>
            <a:r>
              <a:rPr lang="en-US" sz="2200" dirty="0">
                <a:latin typeface="Open Sans"/>
                <a:ea typeface="Times New Roman" panose="02020603050405020304" pitchFamily="18" charset="0"/>
                <a:cs typeface="Times New Roman" panose="02020603050405020304" pitchFamily="18" charset="0"/>
              </a:rPr>
              <a:t> </a:t>
            </a:r>
            <a:r>
              <a:rPr lang="en-US" sz="2200" dirty="0" err="1">
                <a:latin typeface="Open Sans"/>
                <a:ea typeface="Times New Roman" panose="02020603050405020304" pitchFamily="18" charset="0"/>
                <a:cs typeface="Times New Roman" panose="02020603050405020304" pitchFamily="18" charset="0"/>
              </a:rPr>
              <a:t>destinados</a:t>
            </a:r>
            <a:r>
              <a:rPr lang="en-US" sz="2200" dirty="0">
                <a:latin typeface="Open Sans"/>
                <a:ea typeface="Times New Roman" panose="02020603050405020304" pitchFamily="18" charset="0"/>
                <a:cs typeface="Times New Roman" panose="02020603050405020304" pitchFamily="18" charset="0"/>
              </a:rPr>
              <a:t> à </a:t>
            </a:r>
            <a:r>
              <a:rPr lang="en-US" sz="2200" dirty="0" err="1">
                <a:latin typeface="Open Sans"/>
                <a:ea typeface="Times New Roman" panose="02020603050405020304" pitchFamily="18" charset="0"/>
                <a:cs typeface="Times New Roman" panose="02020603050405020304" pitchFamily="18" charset="0"/>
              </a:rPr>
              <a:t>pessoas</a:t>
            </a:r>
            <a:r>
              <a:rPr lang="en-US" sz="2200" dirty="0">
                <a:latin typeface="Open Sans"/>
                <a:ea typeface="Times New Roman" panose="02020603050405020304" pitchFamily="18" charset="0"/>
                <a:cs typeface="Times New Roman" panose="02020603050405020304" pitchFamily="18" charset="0"/>
              </a:rPr>
              <a:t> Negras</a:t>
            </a:r>
            <a:r>
              <a:rPr lang="en-US" sz="2200" dirty="0">
                <a:effectLst/>
                <a:latin typeface="Open Sans"/>
                <a:ea typeface="Times New Roman" panose="02020603050405020304" pitchFamily="18" charset="0"/>
                <a:cs typeface="Times New Roman" panose="02020603050405020304" pitchFamily="18" charset="0"/>
              </a:rPr>
              <a:t>.</a:t>
            </a:r>
          </a:p>
          <a:p>
            <a:pPr marL="457200" indent="-457200" algn="just" fontAlgn="base">
              <a:buClr>
                <a:schemeClr val="tx1"/>
              </a:buClr>
              <a:buFont typeface="+mj-lt"/>
              <a:buAutoNum type="arabicPeriod"/>
            </a:pPr>
            <a:r>
              <a:rPr lang="en-US" sz="2200" dirty="0" err="1">
                <a:latin typeface="Open Sans"/>
                <a:cs typeface="Times New Roman" panose="02020603050405020304" pitchFamily="18" charset="0"/>
              </a:rPr>
              <a:t>Ao</a:t>
            </a:r>
            <a:r>
              <a:rPr lang="en-US" sz="2200" dirty="0">
                <a:latin typeface="Open Sans"/>
                <a:cs typeface="Times New Roman" panose="02020603050405020304" pitchFamily="18" charset="0"/>
              </a:rPr>
              <a:t> </a:t>
            </a:r>
            <a:r>
              <a:rPr lang="en-US" sz="2200" dirty="0" err="1">
                <a:latin typeface="Open Sans"/>
                <a:cs typeface="Times New Roman" panose="02020603050405020304" pitchFamily="18" charset="0"/>
              </a:rPr>
              <a:t>perceber</a:t>
            </a:r>
            <a:r>
              <a:rPr lang="en-US" sz="2200" dirty="0">
                <a:latin typeface="Open Sans"/>
                <a:cs typeface="Times New Roman" panose="02020603050405020304" pitchFamily="18" charset="0"/>
              </a:rPr>
              <a:t> que </a:t>
            </a:r>
            <a:r>
              <a:rPr lang="en-US" sz="2200" dirty="0" err="1">
                <a:latin typeface="Open Sans"/>
                <a:cs typeface="Times New Roman" panose="02020603050405020304" pitchFamily="18" charset="0"/>
              </a:rPr>
              <a:t>brancos</a:t>
            </a:r>
            <a:r>
              <a:rPr lang="en-US" sz="2200" dirty="0">
                <a:latin typeface="Open Sans"/>
                <a:cs typeface="Times New Roman" panose="02020603050405020304" pitchFamily="18" charset="0"/>
              </a:rPr>
              <a:t> </a:t>
            </a:r>
            <a:r>
              <a:rPr lang="en-US" sz="2200" dirty="0" err="1">
                <a:latin typeface="Open Sans"/>
                <a:cs typeface="Times New Roman" panose="02020603050405020304" pitchFamily="18" charset="0"/>
              </a:rPr>
              <a:t>estavam</a:t>
            </a:r>
            <a:r>
              <a:rPr lang="en-US" sz="2200" dirty="0">
                <a:latin typeface="Open Sans"/>
                <a:cs typeface="Times New Roman" panose="02020603050405020304" pitchFamily="18" charset="0"/>
              </a:rPr>
              <a:t> </a:t>
            </a:r>
            <a:r>
              <a:rPr lang="en-US" sz="2200" dirty="0" err="1">
                <a:latin typeface="Open Sans"/>
                <a:cs typeface="Times New Roman" panose="02020603050405020304" pitchFamily="18" charset="0"/>
              </a:rPr>
              <a:t>em</a:t>
            </a:r>
            <a:r>
              <a:rPr lang="en-US" sz="2200" dirty="0">
                <a:latin typeface="Open Sans"/>
                <a:cs typeface="Times New Roman" panose="02020603050405020304" pitchFamily="18" charset="0"/>
              </a:rPr>
              <a:t> </a:t>
            </a:r>
            <a:r>
              <a:rPr lang="en-US" sz="2200" dirty="0" err="1">
                <a:latin typeface="Open Sans"/>
                <a:cs typeface="Times New Roman" panose="02020603050405020304" pitchFamily="18" charset="0"/>
              </a:rPr>
              <a:t>pé</a:t>
            </a:r>
            <a:r>
              <a:rPr lang="en-US" sz="2200" dirty="0">
                <a:latin typeface="Open Sans"/>
                <a:cs typeface="Times New Roman" panose="02020603050405020304" pitchFamily="18" charset="0"/>
              </a:rPr>
              <a:t> no </a:t>
            </a:r>
            <a:r>
              <a:rPr lang="en-US" sz="2200" dirty="0" err="1">
                <a:latin typeface="Open Sans"/>
                <a:cs typeface="Times New Roman" panose="02020603050405020304" pitchFamily="18" charset="0"/>
              </a:rPr>
              <a:t>ônibus</a:t>
            </a:r>
            <a:r>
              <a:rPr lang="en-US" sz="2200" dirty="0">
                <a:latin typeface="Open Sans"/>
                <a:cs typeface="Times New Roman" panose="02020603050405020304" pitchFamily="18" charset="0"/>
              </a:rPr>
              <a:t> o </a:t>
            </a:r>
            <a:r>
              <a:rPr lang="en-US" sz="2200" dirty="0" err="1">
                <a:latin typeface="Open Sans"/>
                <a:cs typeface="Times New Roman" panose="02020603050405020304" pitchFamily="18" charset="0"/>
              </a:rPr>
              <a:t>motorista</a:t>
            </a:r>
            <a:r>
              <a:rPr lang="en-US" sz="2200" dirty="0">
                <a:latin typeface="Open Sans"/>
                <a:cs typeface="Times New Roman" panose="02020603050405020304" pitchFamily="18" charset="0"/>
              </a:rPr>
              <a:t> </a:t>
            </a:r>
            <a:r>
              <a:rPr lang="en-US" sz="2200" dirty="0" err="1">
                <a:latin typeface="Open Sans"/>
                <a:cs typeface="Times New Roman" panose="02020603050405020304" pitchFamily="18" charset="0"/>
              </a:rPr>
              <a:t>ordenou</a:t>
            </a:r>
            <a:r>
              <a:rPr lang="en-US" sz="2200" dirty="0">
                <a:latin typeface="Open Sans"/>
                <a:cs typeface="Times New Roman" panose="02020603050405020304" pitchFamily="18" charset="0"/>
              </a:rPr>
              <a:t> que </a:t>
            </a:r>
            <a:r>
              <a:rPr lang="en-US" sz="2200" dirty="0" err="1">
                <a:latin typeface="Open Sans"/>
                <a:cs typeface="Times New Roman" panose="02020603050405020304" pitchFamily="18" charset="0"/>
              </a:rPr>
              <a:t>ela</a:t>
            </a:r>
            <a:r>
              <a:rPr lang="en-US" sz="2200" dirty="0">
                <a:latin typeface="Open Sans"/>
                <a:cs typeface="Times New Roman" panose="02020603050405020304" pitchFamily="18" charset="0"/>
              </a:rPr>
              <a:t> </a:t>
            </a:r>
            <a:r>
              <a:rPr lang="en-US" sz="2200" dirty="0" err="1">
                <a:latin typeface="Open Sans"/>
                <a:cs typeface="Times New Roman" panose="02020603050405020304" pitchFamily="18" charset="0"/>
              </a:rPr>
              <a:t>saisse</a:t>
            </a:r>
            <a:r>
              <a:rPr lang="en-US" sz="2200" dirty="0">
                <a:latin typeface="Open Sans"/>
                <a:cs typeface="Times New Roman" panose="02020603050405020304" pitchFamily="18" charset="0"/>
              </a:rPr>
              <a:t> do </a:t>
            </a:r>
            <a:r>
              <a:rPr lang="en-US" sz="2200" dirty="0" err="1">
                <a:latin typeface="Open Sans"/>
                <a:cs typeface="Times New Roman" panose="02020603050405020304" pitchFamily="18" charset="0"/>
              </a:rPr>
              <a:t>lugar</a:t>
            </a:r>
            <a:r>
              <a:rPr lang="en-US" sz="2200" dirty="0">
                <a:latin typeface="Open Sans"/>
                <a:cs typeface="Times New Roman" panose="02020603050405020304" pitchFamily="18" charset="0"/>
              </a:rPr>
              <a:t> e </a:t>
            </a:r>
            <a:r>
              <a:rPr lang="en-US" sz="2200" dirty="0" err="1">
                <a:latin typeface="Open Sans"/>
                <a:cs typeface="Times New Roman" panose="02020603050405020304" pitchFamily="18" charset="0"/>
              </a:rPr>
              <a:t>ela</a:t>
            </a:r>
            <a:r>
              <a:rPr lang="en-US" sz="2200" dirty="0">
                <a:latin typeface="Open Sans"/>
                <a:cs typeface="Times New Roman" panose="02020603050405020304" pitchFamily="18" charset="0"/>
              </a:rPr>
              <a:t> </a:t>
            </a:r>
            <a:r>
              <a:rPr lang="en-US" sz="2200" dirty="0" err="1">
                <a:latin typeface="Open Sans"/>
                <a:cs typeface="Times New Roman" panose="02020603050405020304" pitchFamily="18" charset="0"/>
              </a:rPr>
              <a:t>recusou</a:t>
            </a:r>
            <a:r>
              <a:rPr lang="en-US" sz="2200" dirty="0">
                <a:latin typeface="Open Sans"/>
                <a:cs typeface="Times New Roman" panose="02020603050405020304" pitchFamily="18" charset="0"/>
              </a:rPr>
              <a:t> e por </a:t>
            </a:r>
            <a:r>
              <a:rPr lang="en-US" sz="2200" dirty="0" err="1">
                <a:latin typeface="Open Sans"/>
                <a:cs typeface="Times New Roman" panose="02020603050405020304" pitchFamily="18" charset="0"/>
              </a:rPr>
              <a:t>isto</a:t>
            </a:r>
            <a:r>
              <a:rPr lang="en-US" sz="2200" dirty="0">
                <a:latin typeface="Open Sans"/>
                <a:cs typeface="Times New Roman" panose="02020603050405020304" pitchFamily="18" charset="0"/>
              </a:rPr>
              <a:t> </a:t>
            </a:r>
            <a:r>
              <a:rPr lang="en-US" sz="2200" dirty="0" err="1">
                <a:latin typeface="Open Sans"/>
                <a:cs typeface="Times New Roman" panose="02020603050405020304" pitchFamily="18" charset="0"/>
              </a:rPr>
              <a:t>foi</a:t>
            </a:r>
            <a:r>
              <a:rPr lang="en-US" sz="2200" dirty="0">
                <a:latin typeface="Open Sans"/>
                <a:cs typeface="Times New Roman" panose="02020603050405020304" pitchFamily="18" charset="0"/>
              </a:rPr>
              <a:t> presa.</a:t>
            </a:r>
          </a:p>
          <a:p>
            <a:pPr marL="457200" indent="-457200" algn="just" fontAlgn="base">
              <a:buClr>
                <a:schemeClr val="tx1"/>
              </a:buClr>
              <a:buFont typeface="+mj-lt"/>
              <a:buAutoNum type="arabicPeriod"/>
            </a:pPr>
            <a:r>
              <a:rPr lang="en-US" sz="2200" dirty="0">
                <a:latin typeface="Open Sans"/>
                <a:cs typeface="Times New Roman" panose="02020603050405020304" pitchFamily="18" charset="0"/>
              </a:rPr>
              <a:t>A </a:t>
            </a:r>
            <a:r>
              <a:rPr lang="en-US" sz="2200" dirty="0" err="1">
                <a:latin typeface="Open Sans"/>
                <a:cs typeface="Times New Roman" panose="02020603050405020304" pitchFamily="18" charset="0"/>
              </a:rPr>
              <a:t>prisão</a:t>
            </a:r>
            <a:r>
              <a:rPr lang="en-US" sz="2200" dirty="0">
                <a:latin typeface="Open Sans"/>
                <a:cs typeface="Times New Roman" panose="02020603050405020304" pitchFamily="18" charset="0"/>
              </a:rPr>
              <a:t> </a:t>
            </a:r>
            <a:r>
              <a:rPr lang="en-US" sz="2200" dirty="0" err="1">
                <a:latin typeface="Open Sans"/>
                <a:cs typeface="Times New Roman" panose="02020603050405020304" pitchFamily="18" charset="0"/>
              </a:rPr>
              <a:t>dela</a:t>
            </a:r>
            <a:r>
              <a:rPr lang="en-US" sz="2200" dirty="0">
                <a:latin typeface="Open Sans"/>
                <a:cs typeface="Times New Roman" panose="02020603050405020304" pitchFamily="18" charset="0"/>
              </a:rPr>
              <a:t> </a:t>
            </a:r>
            <a:r>
              <a:rPr lang="en-US" sz="2200" dirty="0" err="1">
                <a:latin typeface="Open Sans"/>
                <a:cs typeface="Times New Roman" panose="02020603050405020304" pitchFamily="18" charset="0"/>
              </a:rPr>
              <a:t>gerou</a:t>
            </a:r>
            <a:r>
              <a:rPr lang="en-US" sz="2200" dirty="0">
                <a:latin typeface="Open Sans"/>
                <a:cs typeface="Times New Roman" panose="02020603050405020304" pitchFamily="18" charset="0"/>
              </a:rPr>
              <a:t> </a:t>
            </a:r>
            <a:r>
              <a:rPr lang="en-US" sz="2200" dirty="0" err="1">
                <a:latin typeface="Open Sans"/>
                <a:cs typeface="Times New Roman" panose="02020603050405020304" pitchFamily="18" charset="0"/>
              </a:rPr>
              <a:t>uma</a:t>
            </a:r>
            <a:r>
              <a:rPr lang="en-US" sz="2200" dirty="0">
                <a:latin typeface="Open Sans"/>
                <a:cs typeface="Times New Roman" panose="02020603050405020304" pitchFamily="18" charset="0"/>
              </a:rPr>
              <a:t> </a:t>
            </a:r>
            <a:r>
              <a:rPr lang="en-US" sz="2200" dirty="0" err="1">
                <a:latin typeface="Open Sans"/>
                <a:cs typeface="Times New Roman" panose="02020603050405020304" pitchFamily="18" charset="0"/>
              </a:rPr>
              <a:t>série</a:t>
            </a:r>
            <a:r>
              <a:rPr lang="en-US" sz="2200" dirty="0">
                <a:latin typeface="Open Sans"/>
                <a:cs typeface="Times New Roman" panose="02020603050405020304" pitchFamily="18" charset="0"/>
              </a:rPr>
              <a:t> de </a:t>
            </a:r>
            <a:r>
              <a:rPr lang="en-US" sz="2200" dirty="0" err="1">
                <a:latin typeface="Open Sans"/>
                <a:cs typeface="Times New Roman" panose="02020603050405020304" pitchFamily="18" charset="0"/>
              </a:rPr>
              <a:t>protestos</a:t>
            </a:r>
            <a:r>
              <a:rPr lang="en-US" sz="2200" dirty="0">
                <a:latin typeface="Open Sans"/>
                <a:cs typeface="Times New Roman" panose="02020603050405020304" pitchFamily="18" charset="0"/>
              </a:rPr>
              <a:t> </a:t>
            </a:r>
            <a:r>
              <a:rPr lang="en-US" sz="2200" dirty="0" err="1">
                <a:latin typeface="Open Sans"/>
                <a:cs typeface="Times New Roman" panose="02020603050405020304" pitchFamily="18" charset="0"/>
              </a:rPr>
              <a:t>nos</a:t>
            </a:r>
            <a:r>
              <a:rPr lang="en-US" sz="2200" dirty="0">
                <a:latin typeface="Open Sans"/>
                <a:cs typeface="Times New Roman" panose="02020603050405020304" pitchFamily="18" charset="0"/>
              </a:rPr>
              <a:t> </a:t>
            </a:r>
            <a:r>
              <a:rPr lang="en-US" sz="2200" dirty="0" err="1">
                <a:latin typeface="Open Sans"/>
                <a:cs typeface="Times New Roman" panose="02020603050405020304" pitchFamily="18" charset="0"/>
              </a:rPr>
              <a:t>Estados</a:t>
            </a:r>
            <a:r>
              <a:rPr lang="en-US" sz="2200" dirty="0">
                <a:latin typeface="Open Sans"/>
                <a:cs typeface="Times New Roman" panose="02020603050405020304" pitchFamily="18" charset="0"/>
              </a:rPr>
              <a:t> Unidos </a:t>
            </a:r>
            <a:r>
              <a:rPr lang="en-US" sz="2200" dirty="0" err="1">
                <a:latin typeface="Open Sans"/>
                <a:cs typeface="Times New Roman" panose="02020603050405020304" pitchFamily="18" charset="0"/>
              </a:rPr>
              <a:t>liderados</a:t>
            </a:r>
            <a:r>
              <a:rPr lang="en-US" sz="2200" dirty="0">
                <a:latin typeface="Open Sans"/>
                <a:cs typeface="Times New Roman" panose="02020603050405020304" pitchFamily="18" charset="0"/>
              </a:rPr>
              <a:t> por Martin Luther King Jr.</a:t>
            </a:r>
            <a:endParaRPr lang="en-US" sz="2200" dirty="0">
              <a:latin typeface="Open Sans"/>
            </a:endParaRPr>
          </a:p>
        </p:txBody>
      </p:sp>
    </p:spTree>
    <p:extLst>
      <p:ext uri="{BB962C8B-B14F-4D97-AF65-F5344CB8AC3E}">
        <p14:creationId xmlns:p14="http://schemas.microsoft.com/office/powerpoint/2010/main" val="2621381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io-quadro 5"/>
          <p:cNvSpPr/>
          <p:nvPr/>
        </p:nvSpPr>
        <p:spPr>
          <a:xfrm>
            <a:off x="467544" y="1516811"/>
            <a:ext cx="1709620" cy="3496365"/>
          </a:xfrm>
          <a:prstGeom prst="halfFrame">
            <a:avLst>
              <a:gd name="adj1" fmla="val 8824"/>
              <a:gd name="adj2" fmla="val 109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7" name="Meio-quadro 6"/>
          <p:cNvSpPr/>
          <p:nvPr/>
        </p:nvSpPr>
        <p:spPr>
          <a:xfrm flipH="1" flipV="1">
            <a:off x="6660231" y="2564903"/>
            <a:ext cx="1782457" cy="3396249"/>
          </a:xfrm>
          <a:prstGeom prst="halfFrame">
            <a:avLst>
              <a:gd name="adj1" fmla="val 10040"/>
              <a:gd name="adj2" fmla="val 1110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8" name="CaixaDeTexto 7">
            <a:extLst>
              <a:ext uri="{FF2B5EF4-FFF2-40B4-BE49-F238E27FC236}">
                <a16:creationId xmlns:a16="http://schemas.microsoft.com/office/drawing/2014/main" id="{3D3D4140-3D90-49D9-860A-DAF6AD65893D}"/>
              </a:ext>
            </a:extLst>
          </p:cNvPr>
          <p:cNvSpPr txBox="1"/>
          <p:nvPr/>
        </p:nvSpPr>
        <p:spPr>
          <a:xfrm>
            <a:off x="251520" y="6355204"/>
            <a:ext cx="8748465" cy="338554"/>
          </a:xfrm>
          <a:prstGeom prst="rect">
            <a:avLst/>
          </a:prstGeom>
          <a:noFill/>
        </p:spPr>
        <p:txBody>
          <a:bodyPr wrap="square">
            <a:spAutoFit/>
          </a:bodyPr>
          <a:lstStyle/>
          <a:p>
            <a:pPr algn="r"/>
            <a:r>
              <a:rPr lang="pt-BR" sz="1600" b="1" dirty="0">
                <a:solidFill>
                  <a:schemeClr val="accent2">
                    <a:lumMod val="75000"/>
                  </a:schemeClr>
                </a:solidFill>
              </a:rPr>
              <a:t>https://adoptaninmate.org/a-speech-on-rosa-parks-civil-rights-the-people-by-martin-l-lockett/</a:t>
            </a:r>
          </a:p>
        </p:txBody>
      </p:sp>
      <p:sp>
        <p:nvSpPr>
          <p:cNvPr id="9" name="Retângulo 8">
            <a:extLst>
              <a:ext uri="{FF2B5EF4-FFF2-40B4-BE49-F238E27FC236}">
                <a16:creationId xmlns:a16="http://schemas.microsoft.com/office/drawing/2014/main" id="{A6894D11-815F-4B97-ADC1-94D9CF36D366}"/>
              </a:ext>
            </a:extLst>
          </p:cNvPr>
          <p:cNvSpPr/>
          <p:nvPr/>
        </p:nvSpPr>
        <p:spPr>
          <a:xfrm>
            <a:off x="666710" y="393233"/>
            <a:ext cx="2192491" cy="707886"/>
          </a:xfrm>
          <a:prstGeom prst="rect">
            <a:avLst/>
          </a:prstGeom>
        </p:spPr>
        <p:txBody>
          <a:bodyPr wrap="square">
            <a:spAutoFit/>
          </a:bodyPr>
          <a:lstStyle/>
          <a:p>
            <a:pPr algn="ctr"/>
            <a:r>
              <a:rPr lang="pt-BR" sz="4000" b="1" dirty="0" err="1">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rPr>
              <a:t>Exercise</a:t>
            </a:r>
            <a:endParaRPr lang="pt-BR" sz="4000" b="1" dirty="0">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endParaRPr>
          </a:p>
        </p:txBody>
      </p:sp>
      <p:pic>
        <p:nvPicPr>
          <p:cNvPr id="10" name="Gráfico 9" descr="Besouro com preenchimento sólido">
            <a:extLst>
              <a:ext uri="{FF2B5EF4-FFF2-40B4-BE49-F238E27FC236}">
                <a16:creationId xmlns:a16="http://schemas.microsoft.com/office/drawing/2014/main" id="{C6176025-2235-4F8A-8C6D-B67C1F84D95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19056" y="313156"/>
            <a:ext cx="589051" cy="589051"/>
          </a:xfrm>
          <a:prstGeom prst="rect">
            <a:avLst/>
          </a:prstGeom>
        </p:spPr>
      </p:pic>
      <p:pic>
        <p:nvPicPr>
          <p:cNvPr id="11" name="Gráfico 10" descr="Besouro estrutura de tópicos">
            <a:extLst>
              <a:ext uri="{FF2B5EF4-FFF2-40B4-BE49-F238E27FC236}">
                <a16:creationId xmlns:a16="http://schemas.microsoft.com/office/drawing/2014/main" id="{D1CDF69A-972F-442B-B0ED-971DF168E00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1520" y="319669"/>
            <a:ext cx="589051" cy="589051"/>
          </a:xfrm>
          <a:prstGeom prst="rect">
            <a:avLst/>
          </a:prstGeom>
        </p:spPr>
      </p:pic>
      <p:pic>
        <p:nvPicPr>
          <p:cNvPr id="14" name="Gráfico 13" descr="Notação musical com preenchimento sólido">
            <a:extLst>
              <a:ext uri="{FF2B5EF4-FFF2-40B4-BE49-F238E27FC236}">
                <a16:creationId xmlns:a16="http://schemas.microsoft.com/office/drawing/2014/main" id="{0F2E586E-DF01-4439-A200-50AAE3094FB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24807" y="629743"/>
            <a:ext cx="942753" cy="942753"/>
          </a:xfrm>
          <a:prstGeom prst="rect">
            <a:avLst/>
          </a:prstGeom>
        </p:spPr>
      </p:pic>
      <p:pic>
        <p:nvPicPr>
          <p:cNvPr id="15" name="Gráfico 14" descr="Notação musical estrutura de tópicos">
            <a:extLst>
              <a:ext uri="{FF2B5EF4-FFF2-40B4-BE49-F238E27FC236}">
                <a16:creationId xmlns:a16="http://schemas.microsoft.com/office/drawing/2014/main" id="{F8E720D2-BCC7-4255-B5FD-69C5F7AF52A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0986" y="658840"/>
            <a:ext cx="910117" cy="910117"/>
          </a:xfrm>
          <a:prstGeom prst="rect">
            <a:avLst/>
          </a:prstGeom>
        </p:spPr>
      </p:pic>
      <p:sp>
        <p:nvSpPr>
          <p:cNvPr id="13" name="CaixaDeTexto 12">
            <a:extLst>
              <a:ext uri="{FF2B5EF4-FFF2-40B4-BE49-F238E27FC236}">
                <a16:creationId xmlns:a16="http://schemas.microsoft.com/office/drawing/2014/main" id="{DEA2E2A1-D0B6-4F90-B366-2D11D6FAE5DC}"/>
              </a:ext>
            </a:extLst>
          </p:cNvPr>
          <p:cNvSpPr txBox="1"/>
          <p:nvPr/>
        </p:nvSpPr>
        <p:spPr>
          <a:xfrm>
            <a:off x="712641" y="1819947"/>
            <a:ext cx="7315743" cy="3816429"/>
          </a:xfrm>
          <a:prstGeom prst="rect">
            <a:avLst/>
          </a:prstGeom>
          <a:noFill/>
        </p:spPr>
        <p:txBody>
          <a:bodyPr wrap="square">
            <a:spAutoFit/>
          </a:bodyPr>
          <a:lstStyle/>
          <a:p>
            <a:pPr algn="just" fontAlgn="base"/>
            <a:r>
              <a:rPr lang="en-US" sz="2200" b="1" dirty="0">
                <a:highlight>
                  <a:srgbClr val="FFFF00"/>
                </a:highlight>
                <a:latin typeface="Open Sans"/>
              </a:rPr>
              <a:t>7</a:t>
            </a:r>
            <a:r>
              <a:rPr lang="en-US" sz="2200" b="1" i="0" dirty="0">
                <a:effectLst/>
                <a:highlight>
                  <a:srgbClr val="FFFF00"/>
                </a:highlight>
                <a:latin typeface="Open Sans"/>
              </a:rPr>
              <a:t>) </a:t>
            </a:r>
            <a:r>
              <a:rPr lang="en-US" sz="2200" b="1" i="0" dirty="0" err="1">
                <a:effectLst/>
                <a:highlight>
                  <a:srgbClr val="FFFF00"/>
                </a:highlight>
                <a:latin typeface="Open Sans"/>
              </a:rPr>
              <a:t>Informações</a:t>
            </a:r>
            <a:r>
              <a:rPr lang="en-US" sz="2200" b="1" i="0" dirty="0">
                <a:effectLst/>
                <a:highlight>
                  <a:srgbClr val="FFFF00"/>
                </a:highlight>
                <a:latin typeface="Open Sans"/>
              </a:rPr>
              <a:t>:</a:t>
            </a:r>
          </a:p>
          <a:p>
            <a:pPr marL="457200" indent="-457200" algn="just" fontAlgn="base">
              <a:buClr>
                <a:schemeClr val="tx1"/>
              </a:buClr>
              <a:buAutoNum type="arabicPeriod" startAt="4"/>
            </a:pPr>
            <a:r>
              <a:rPr lang="en-US" sz="2200" dirty="0">
                <a:effectLst/>
                <a:latin typeface="Open Sans"/>
                <a:ea typeface="Times New Roman" panose="02020603050405020304" pitchFamily="18" charset="0"/>
                <a:cs typeface="Times New Roman" panose="02020603050405020304" pitchFamily="18" charset="0"/>
              </a:rPr>
              <a:t>A </a:t>
            </a:r>
            <a:r>
              <a:rPr lang="en-US" sz="2200" dirty="0" err="1">
                <a:effectLst/>
                <a:latin typeface="Open Sans"/>
                <a:ea typeface="Times New Roman" panose="02020603050405020304" pitchFamily="18" charset="0"/>
                <a:cs typeface="Times New Roman" panose="02020603050405020304" pitchFamily="18" charset="0"/>
              </a:rPr>
              <a:t>prisão</a:t>
            </a:r>
            <a:r>
              <a:rPr lang="en-US" sz="2200" dirty="0">
                <a:effectLst/>
                <a:latin typeface="Open Sans"/>
                <a:ea typeface="Times New Roman" panose="02020603050405020304" pitchFamily="18" charset="0"/>
                <a:cs typeface="Times New Roman" panose="02020603050405020304" pitchFamily="18" charset="0"/>
              </a:rPr>
              <a:t> de Rosa Parks </a:t>
            </a:r>
            <a:r>
              <a:rPr lang="en-US" sz="2200" dirty="0" err="1">
                <a:effectLst/>
                <a:latin typeface="Open Sans"/>
                <a:ea typeface="Times New Roman" panose="02020603050405020304" pitchFamily="18" charset="0"/>
                <a:cs typeface="Times New Roman" panose="02020603050405020304" pitchFamily="18" charset="0"/>
              </a:rPr>
              <a:t>também</a:t>
            </a:r>
            <a:r>
              <a:rPr lang="en-US" sz="2200" dirty="0">
                <a:effectLst/>
                <a:latin typeface="Open Sans"/>
                <a:ea typeface="Times New Roman" panose="02020603050405020304" pitchFamily="18" charset="0"/>
                <a:cs typeface="Times New Roman" panose="02020603050405020304" pitchFamily="18" charset="0"/>
              </a:rPr>
              <a:t> </a:t>
            </a:r>
            <a:r>
              <a:rPr lang="en-US" sz="2200" dirty="0" err="1">
                <a:latin typeface="Open Sans"/>
                <a:ea typeface="Times New Roman" panose="02020603050405020304" pitchFamily="18" charset="0"/>
                <a:cs typeface="Times New Roman" panose="02020603050405020304" pitchFamily="18" charset="0"/>
              </a:rPr>
              <a:t>i</a:t>
            </a:r>
            <a:r>
              <a:rPr lang="en-US" sz="2200" dirty="0" err="1">
                <a:effectLst/>
                <a:latin typeface="Open Sans"/>
                <a:ea typeface="Times New Roman" panose="02020603050405020304" pitchFamily="18" charset="0"/>
                <a:cs typeface="Times New Roman" panose="02020603050405020304" pitchFamily="18" charset="0"/>
              </a:rPr>
              <a:t>nfluenciou</a:t>
            </a:r>
            <a:r>
              <a:rPr lang="en-US" sz="2200" dirty="0">
                <a:effectLst/>
                <a:latin typeface="Open Sans"/>
                <a:ea typeface="Times New Roman" panose="02020603050405020304" pitchFamily="18" charset="0"/>
                <a:cs typeface="Times New Roman" panose="02020603050405020304" pitchFamily="18" charset="0"/>
              </a:rPr>
              <a:t> outros </a:t>
            </a:r>
            <a:r>
              <a:rPr lang="en-US" sz="2200" dirty="0" err="1">
                <a:effectLst/>
                <a:latin typeface="Open Sans"/>
                <a:ea typeface="Times New Roman" panose="02020603050405020304" pitchFamily="18" charset="0"/>
                <a:cs typeface="Times New Roman" panose="02020603050405020304" pitchFamily="18" charset="0"/>
              </a:rPr>
              <a:t>movimentos</a:t>
            </a:r>
            <a:r>
              <a:rPr lang="en-US" sz="2200" dirty="0">
                <a:effectLst/>
                <a:latin typeface="Open Sans"/>
                <a:ea typeface="Times New Roman" panose="02020603050405020304" pitchFamily="18" charset="0"/>
                <a:cs typeface="Times New Roman" panose="02020603050405020304" pitchFamily="18" charset="0"/>
              </a:rPr>
              <a:t> que </a:t>
            </a:r>
            <a:r>
              <a:rPr lang="en-US" sz="2200" dirty="0" err="1">
                <a:effectLst/>
                <a:latin typeface="Open Sans"/>
                <a:ea typeface="Times New Roman" panose="02020603050405020304" pitchFamily="18" charset="0"/>
                <a:cs typeface="Times New Roman" panose="02020603050405020304" pitchFamily="18" charset="0"/>
              </a:rPr>
              <a:t>culminaram</a:t>
            </a:r>
            <a:r>
              <a:rPr lang="en-US" sz="2200" dirty="0">
                <a:effectLst/>
                <a:latin typeface="Open Sans"/>
                <a:ea typeface="Times New Roman" panose="02020603050405020304" pitchFamily="18" charset="0"/>
                <a:cs typeface="Times New Roman" panose="02020603050405020304" pitchFamily="18" charset="0"/>
              </a:rPr>
              <a:t> </a:t>
            </a:r>
            <a:r>
              <a:rPr lang="en-US" sz="2200" dirty="0" err="1">
                <a:effectLst/>
                <a:latin typeface="Open Sans"/>
                <a:ea typeface="Times New Roman" panose="02020603050405020304" pitchFamily="18" charset="0"/>
                <a:cs typeface="Times New Roman" panose="02020603050405020304" pitchFamily="18" charset="0"/>
              </a:rPr>
              <a:t>em</a:t>
            </a:r>
            <a:r>
              <a:rPr lang="en-US" sz="2200" dirty="0">
                <a:effectLst/>
                <a:latin typeface="Open Sans"/>
                <a:ea typeface="Times New Roman" panose="02020603050405020304" pitchFamily="18" charset="0"/>
                <a:cs typeface="Times New Roman" panose="02020603050405020304" pitchFamily="18" charset="0"/>
              </a:rPr>
              <a:t> </a:t>
            </a:r>
            <a:r>
              <a:rPr lang="en-US" sz="2200" dirty="0" err="1">
                <a:effectLst/>
                <a:latin typeface="Open Sans"/>
                <a:ea typeface="Times New Roman" panose="02020603050405020304" pitchFamily="18" charset="0"/>
                <a:cs typeface="Times New Roman" panose="02020603050405020304" pitchFamily="18" charset="0"/>
              </a:rPr>
              <a:t>protestos</a:t>
            </a:r>
            <a:r>
              <a:rPr lang="en-US" sz="2200" dirty="0">
                <a:effectLst/>
                <a:latin typeface="Open Sans"/>
                <a:ea typeface="Times New Roman" panose="02020603050405020304" pitchFamily="18" charset="0"/>
                <a:cs typeface="Times New Roman" panose="02020603050405020304" pitchFamily="18" charset="0"/>
              </a:rPr>
              <a:t> por </a:t>
            </a:r>
            <a:r>
              <a:rPr lang="en-US" sz="2200" dirty="0" err="1">
                <a:effectLst/>
                <a:latin typeface="Open Sans"/>
                <a:ea typeface="Times New Roman" panose="02020603050405020304" pitchFamily="18" charset="0"/>
                <a:cs typeface="Times New Roman" panose="02020603050405020304" pitchFamily="18" charset="0"/>
              </a:rPr>
              <a:t>direitos</a:t>
            </a:r>
            <a:r>
              <a:rPr lang="en-US" sz="2200" dirty="0">
                <a:effectLst/>
                <a:latin typeface="Open Sans"/>
                <a:ea typeface="Times New Roman" panose="02020603050405020304" pitchFamily="18" charset="0"/>
                <a:cs typeface="Times New Roman" panose="02020603050405020304" pitchFamily="18" charset="0"/>
              </a:rPr>
              <a:t> </a:t>
            </a:r>
            <a:r>
              <a:rPr lang="en-US" sz="2200" dirty="0" err="1">
                <a:effectLst/>
                <a:latin typeface="Open Sans"/>
                <a:ea typeface="Times New Roman" panose="02020603050405020304" pitchFamily="18" charset="0"/>
                <a:cs typeface="Times New Roman" panose="02020603050405020304" pitchFamily="18" charset="0"/>
              </a:rPr>
              <a:t>civis</a:t>
            </a:r>
            <a:r>
              <a:rPr lang="en-US" sz="2200" dirty="0">
                <a:effectLst/>
                <a:latin typeface="Open Sans"/>
                <a:ea typeface="Times New Roman" panose="02020603050405020304" pitchFamily="18" charset="0"/>
                <a:cs typeface="Times New Roman" panose="02020603050405020304" pitchFamily="18" charset="0"/>
              </a:rPr>
              <a:t> e </a:t>
            </a:r>
            <a:r>
              <a:rPr lang="en-US" sz="2200" dirty="0" err="1">
                <a:effectLst/>
                <a:latin typeface="Open Sans"/>
                <a:ea typeface="Times New Roman" panose="02020603050405020304" pitchFamily="18" charset="0"/>
                <a:cs typeface="Times New Roman" panose="02020603050405020304" pitchFamily="18" charset="0"/>
              </a:rPr>
              <a:t>direito</a:t>
            </a:r>
            <a:r>
              <a:rPr lang="en-US" sz="2200" dirty="0">
                <a:effectLst/>
                <a:latin typeface="Open Sans"/>
                <a:ea typeface="Times New Roman" panose="02020603050405020304" pitchFamily="18" charset="0"/>
                <a:cs typeface="Times New Roman" panose="02020603050405020304" pitchFamily="18" charset="0"/>
              </a:rPr>
              <a:t> </a:t>
            </a:r>
            <a:r>
              <a:rPr lang="en-US" sz="2200" dirty="0" err="1">
                <a:effectLst/>
                <a:latin typeface="Open Sans"/>
                <a:ea typeface="Times New Roman" panose="02020603050405020304" pitchFamily="18" charset="0"/>
                <a:cs typeface="Times New Roman" panose="02020603050405020304" pitchFamily="18" charset="0"/>
              </a:rPr>
              <a:t>ao</a:t>
            </a:r>
            <a:r>
              <a:rPr lang="en-US" sz="2200" dirty="0">
                <a:effectLst/>
                <a:latin typeface="Open Sans"/>
                <a:ea typeface="Times New Roman" panose="02020603050405020304" pitchFamily="18" charset="0"/>
                <a:cs typeface="Times New Roman" panose="02020603050405020304" pitchFamily="18" charset="0"/>
              </a:rPr>
              <a:t> </a:t>
            </a:r>
            <a:r>
              <a:rPr lang="en-US" sz="2200" dirty="0" err="1">
                <a:effectLst/>
                <a:latin typeface="Open Sans"/>
                <a:ea typeface="Times New Roman" panose="02020603050405020304" pitchFamily="18" charset="0"/>
                <a:cs typeface="Times New Roman" panose="02020603050405020304" pitchFamily="18" charset="0"/>
              </a:rPr>
              <a:t>voto</a:t>
            </a:r>
            <a:r>
              <a:rPr lang="en-US" sz="2200" dirty="0">
                <a:effectLst/>
                <a:latin typeface="Open Sans"/>
                <a:ea typeface="Times New Roman" panose="02020603050405020304" pitchFamily="18" charset="0"/>
                <a:cs typeface="Times New Roman" panose="02020603050405020304" pitchFamily="18" charset="0"/>
              </a:rPr>
              <a:t> (1964 e 1965);</a:t>
            </a:r>
          </a:p>
          <a:p>
            <a:pPr marL="457200" indent="-457200" algn="just" fontAlgn="base">
              <a:buClr>
                <a:schemeClr val="tx1"/>
              </a:buClr>
              <a:buAutoNum type="arabicPeriod" startAt="4"/>
            </a:pPr>
            <a:r>
              <a:rPr lang="en-US" sz="2200" dirty="0">
                <a:latin typeface="Open Sans"/>
                <a:ea typeface="Times New Roman" panose="02020603050405020304" pitchFamily="18" charset="0"/>
                <a:cs typeface="Times New Roman" panose="02020603050405020304" pitchFamily="18" charset="0"/>
              </a:rPr>
              <a:t>Rosa Parks </a:t>
            </a:r>
            <a:r>
              <a:rPr lang="en-US" sz="2200" dirty="0" err="1">
                <a:latin typeface="Open Sans"/>
                <a:ea typeface="Times New Roman" panose="02020603050405020304" pitchFamily="18" charset="0"/>
                <a:cs typeface="Times New Roman" panose="02020603050405020304" pitchFamily="18" charset="0"/>
              </a:rPr>
              <a:t>deu</a:t>
            </a:r>
            <a:r>
              <a:rPr lang="en-US" sz="2200" dirty="0">
                <a:latin typeface="Open Sans"/>
                <a:ea typeface="Times New Roman" panose="02020603050405020304" pitchFamily="18" charset="0"/>
                <a:cs typeface="Times New Roman" panose="02020603050405020304" pitchFamily="18" charset="0"/>
              </a:rPr>
              <a:t> </a:t>
            </a:r>
            <a:r>
              <a:rPr lang="en-US" sz="2200" dirty="0" err="1">
                <a:latin typeface="Open Sans"/>
                <a:ea typeface="Times New Roman" panose="02020603050405020304" pitchFamily="18" charset="0"/>
                <a:cs typeface="Times New Roman" panose="02020603050405020304" pitchFamily="18" charset="0"/>
              </a:rPr>
              <a:t>uma</a:t>
            </a:r>
            <a:r>
              <a:rPr lang="en-US" sz="2200" dirty="0">
                <a:latin typeface="Open Sans"/>
                <a:ea typeface="Times New Roman" panose="02020603050405020304" pitchFamily="18" charset="0"/>
                <a:cs typeface="Times New Roman" panose="02020603050405020304" pitchFamily="18" charset="0"/>
              </a:rPr>
              <a:t> </a:t>
            </a:r>
            <a:r>
              <a:rPr lang="en-US" sz="2200" dirty="0" err="1">
                <a:latin typeface="Open Sans"/>
                <a:ea typeface="Times New Roman" panose="02020603050405020304" pitchFamily="18" charset="0"/>
                <a:cs typeface="Times New Roman" panose="02020603050405020304" pitchFamily="18" charset="0"/>
              </a:rPr>
              <a:t>entrevista</a:t>
            </a:r>
            <a:r>
              <a:rPr lang="en-US" sz="2200" dirty="0">
                <a:latin typeface="Open Sans"/>
                <a:ea typeface="Times New Roman" panose="02020603050405020304" pitchFamily="18" charset="0"/>
                <a:cs typeface="Times New Roman" panose="02020603050405020304" pitchFamily="18" charset="0"/>
              </a:rPr>
              <a:t> </a:t>
            </a:r>
            <a:r>
              <a:rPr lang="en-US" sz="2200" dirty="0" err="1">
                <a:latin typeface="Open Sans"/>
                <a:ea typeface="Times New Roman" panose="02020603050405020304" pitchFamily="18" charset="0"/>
                <a:cs typeface="Times New Roman" panose="02020603050405020304" pitchFamily="18" charset="0"/>
              </a:rPr>
              <a:t>na</a:t>
            </a:r>
            <a:r>
              <a:rPr lang="en-US" sz="2200" dirty="0">
                <a:latin typeface="Open Sans"/>
                <a:ea typeface="Times New Roman" panose="02020603050405020304" pitchFamily="18" charset="0"/>
                <a:cs typeface="Times New Roman" panose="02020603050405020304" pitchFamily="18" charset="0"/>
              </a:rPr>
              <a:t> qual </a:t>
            </a:r>
            <a:r>
              <a:rPr lang="en-US" sz="2200" dirty="0" err="1">
                <a:latin typeface="Open Sans"/>
                <a:ea typeface="Times New Roman" panose="02020603050405020304" pitchFamily="18" charset="0"/>
                <a:cs typeface="Times New Roman" panose="02020603050405020304" pitchFamily="18" charset="0"/>
              </a:rPr>
              <a:t>ela</a:t>
            </a:r>
            <a:r>
              <a:rPr lang="en-US" sz="2200" dirty="0">
                <a:latin typeface="Open Sans"/>
                <a:ea typeface="Times New Roman" panose="02020603050405020304" pitchFamily="18" charset="0"/>
                <a:cs typeface="Times New Roman" panose="02020603050405020304" pitchFamily="18" charset="0"/>
              </a:rPr>
              <a:t> </a:t>
            </a:r>
            <a:r>
              <a:rPr lang="en-US" sz="2200" dirty="0" err="1">
                <a:latin typeface="Open Sans"/>
                <a:ea typeface="Times New Roman" panose="02020603050405020304" pitchFamily="18" charset="0"/>
                <a:cs typeface="Times New Roman" panose="02020603050405020304" pitchFamily="18" charset="0"/>
              </a:rPr>
              <a:t>desmente</a:t>
            </a:r>
            <a:r>
              <a:rPr lang="en-US" sz="2200" dirty="0">
                <a:latin typeface="Open Sans"/>
                <a:ea typeface="Times New Roman" panose="02020603050405020304" pitchFamily="18" charset="0"/>
                <a:cs typeface="Times New Roman" panose="02020603050405020304" pitchFamily="18" charset="0"/>
              </a:rPr>
              <a:t> a </a:t>
            </a:r>
            <a:r>
              <a:rPr lang="en-US" sz="2200" dirty="0" err="1">
                <a:latin typeface="Open Sans"/>
                <a:ea typeface="Times New Roman" panose="02020603050405020304" pitchFamily="18" charset="0"/>
                <a:cs typeface="Times New Roman" panose="02020603050405020304" pitchFamily="18" charset="0"/>
              </a:rPr>
              <a:t>ideia</a:t>
            </a:r>
            <a:r>
              <a:rPr lang="en-US" sz="2200" dirty="0">
                <a:latin typeface="Open Sans"/>
                <a:ea typeface="Times New Roman" panose="02020603050405020304" pitchFamily="18" charset="0"/>
                <a:cs typeface="Times New Roman" panose="02020603050405020304" pitchFamily="18" charset="0"/>
              </a:rPr>
              <a:t> de que </a:t>
            </a:r>
            <a:r>
              <a:rPr lang="en-US" sz="2200" dirty="0" err="1">
                <a:latin typeface="Open Sans"/>
                <a:ea typeface="Times New Roman" panose="02020603050405020304" pitchFamily="18" charset="0"/>
                <a:cs typeface="Times New Roman" panose="02020603050405020304" pitchFamily="18" charset="0"/>
              </a:rPr>
              <a:t>muitos</a:t>
            </a:r>
            <a:r>
              <a:rPr lang="en-US" sz="2200" dirty="0">
                <a:latin typeface="Open Sans"/>
                <a:ea typeface="Times New Roman" panose="02020603050405020304" pitchFamily="18" charset="0"/>
                <a:cs typeface="Times New Roman" panose="02020603050405020304" pitchFamily="18" charset="0"/>
              </a:rPr>
              <a:t> </a:t>
            </a:r>
            <a:r>
              <a:rPr lang="en-US" sz="2200" dirty="0" err="1">
                <a:latin typeface="Open Sans"/>
                <a:ea typeface="Times New Roman" panose="02020603050405020304" pitchFamily="18" charset="0"/>
                <a:cs typeface="Times New Roman" panose="02020603050405020304" pitchFamily="18" charset="0"/>
              </a:rPr>
              <a:t>disseram</a:t>
            </a:r>
            <a:r>
              <a:rPr lang="en-US" sz="2200" dirty="0">
                <a:latin typeface="Open Sans"/>
                <a:ea typeface="Times New Roman" panose="02020603050405020304" pitchFamily="18" charset="0"/>
                <a:cs typeface="Times New Roman" panose="02020603050405020304" pitchFamily="18" charset="0"/>
              </a:rPr>
              <a:t> à </a:t>
            </a:r>
            <a:r>
              <a:rPr lang="en-US" sz="2200" dirty="0" err="1">
                <a:latin typeface="Open Sans"/>
                <a:ea typeface="Times New Roman" panose="02020603050405020304" pitchFamily="18" charset="0"/>
                <a:cs typeface="Times New Roman" panose="02020603050405020304" pitchFamily="18" charset="0"/>
              </a:rPr>
              <a:t>época</a:t>
            </a:r>
            <a:r>
              <a:rPr lang="en-US" sz="2200" dirty="0">
                <a:latin typeface="Open Sans"/>
                <a:ea typeface="Times New Roman" panose="02020603050405020304" pitchFamily="18" charset="0"/>
                <a:cs typeface="Times New Roman" panose="02020603050405020304" pitchFamily="18" charset="0"/>
              </a:rPr>
              <a:t> que </a:t>
            </a:r>
            <a:r>
              <a:rPr lang="en-US" sz="2200" dirty="0" err="1">
                <a:latin typeface="Open Sans"/>
                <a:ea typeface="Times New Roman" panose="02020603050405020304" pitchFamily="18" charset="0"/>
                <a:cs typeface="Times New Roman" panose="02020603050405020304" pitchFamily="18" charset="0"/>
              </a:rPr>
              <a:t>ela</a:t>
            </a:r>
            <a:r>
              <a:rPr lang="en-US" sz="2200" dirty="0">
                <a:latin typeface="Open Sans"/>
                <a:ea typeface="Times New Roman" panose="02020603050405020304" pitchFamily="18" charset="0"/>
                <a:cs typeface="Times New Roman" panose="02020603050405020304" pitchFamily="18" charset="0"/>
              </a:rPr>
              <a:t> </a:t>
            </a:r>
            <a:r>
              <a:rPr lang="en-US" sz="2200" dirty="0" err="1">
                <a:latin typeface="Open Sans"/>
                <a:ea typeface="Times New Roman" panose="02020603050405020304" pitchFamily="18" charset="0"/>
                <a:cs typeface="Times New Roman" panose="02020603050405020304" pitchFamily="18" charset="0"/>
              </a:rPr>
              <a:t>só</a:t>
            </a:r>
            <a:r>
              <a:rPr lang="en-US" sz="2200" dirty="0">
                <a:latin typeface="Open Sans"/>
                <a:ea typeface="Times New Roman" panose="02020603050405020304" pitchFamily="18" charset="0"/>
                <a:cs typeface="Times New Roman" panose="02020603050405020304" pitchFamily="18" charset="0"/>
              </a:rPr>
              <a:t> se </a:t>
            </a:r>
            <a:r>
              <a:rPr lang="en-US" sz="2200" dirty="0" err="1">
                <a:latin typeface="Open Sans"/>
                <a:ea typeface="Times New Roman" panose="02020603050405020304" pitchFamily="18" charset="0"/>
                <a:cs typeface="Times New Roman" panose="02020603050405020304" pitchFamily="18" charset="0"/>
              </a:rPr>
              <a:t>recusou</a:t>
            </a:r>
            <a:r>
              <a:rPr lang="en-US" sz="2200" dirty="0">
                <a:latin typeface="Open Sans"/>
                <a:ea typeface="Times New Roman" panose="02020603050405020304" pitchFamily="18" charset="0"/>
                <a:cs typeface="Times New Roman" panose="02020603050405020304" pitchFamily="18" charset="0"/>
              </a:rPr>
              <a:t> a </a:t>
            </a:r>
            <a:r>
              <a:rPr lang="en-US" sz="2200" dirty="0" err="1">
                <a:latin typeface="Open Sans"/>
                <a:ea typeface="Times New Roman" panose="02020603050405020304" pitchFamily="18" charset="0"/>
                <a:cs typeface="Times New Roman" panose="02020603050405020304" pitchFamily="18" charset="0"/>
              </a:rPr>
              <a:t>sair</a:t>
            </a:r>
            <a:r>
              <a:rPr lang="en-US" sz="2200" dirty="0">
                <a:latin typeface="Open Sans"/>
                <a:ea typeface="Times New Roman" panose="02020603050405020304" pitchFamily="18" charset="0"/>
                <a:cs typeface="Times New Roman" panose="02020603050405020304" pitchFamily="18" charset="0"/>
              </a:rPr>
              <a:t> do banco por </a:t>
            </a:r>
            <a:r>
              <a:rPr lang="en-US" sz="2200" dirty="0" err="1">
                <a:latin typeface="Open Sans"/>
                <a:ea typeface="Times New Roman" panose="02020603050405020304" pitchFamily="18" charset="0"/>
                <a:cs typeface="Times New Roman" panose="02020603050405020304" pitchFamily="18" charset="0"/>
              </a:rPr>
              <a:t>estar</a:t>
            </a:r>
            <a:r>
              <a:rPr lang="en-US" sz="2200" dirty="0">
                <a:latin typeface="Open Sans"/>
                <a:ea typeface="Times New Roman" panose="02020603050405020304" pitchFamily="18" charset="0"/>
                <a:cs typeface="Times New Roman" panose="02020603050405020304" pitchFamily="18" charset="0"/>
              </a:rPr>
              <a:t> </a:t>
            </a:r>
            <a:r>
              <a:rPr lang="en-US" sz="2200" dirty="0" err="1">
                <a:latin typeface="Open Sans"/>
                <a:ea typeface="Times New Roman" panose="02020603050405020304" pitchFamily="18" charset="0"/>
                <a:cs typeface="Times New Roman" panose="02020603050405020304" pitchFamily="18" charset="0"/>
              </a:rPr>
              <a:t>muito</a:t>
            </a:r>
            <a:r>
              <a:rPr lang="en-US" sz="2200" dirty="0">
                <a:latin typeface="Open Sans"/>
                <a:ea typeface="Times New Roman" panose="02020603050405020304" pitchFamily="18" charset="0"/>
                <a:cs typeface="Times New Roman" panose="02020603050405020304" pitchFamily="18" charset="0"/>
              </a:rPr>
              <a:t> </a:t>
            </a:r>
            <a:r>
              <a:rPr lang="en-US" sz="2200" dirty="0" err="1">
                <a:latin typeface="Open Sans"/>
                <a:ea typeface="Times New Roman" panose="02020603050405020304" pitchFamily="18" charset="0"/>
                <a:cs typeface="Times New Roman" panose="02020603050405020304" pitchFamily="18" charset="0"/>
              </a:rPr>
              <a:t>cansada</a:t>
            </a:r>
            <a:r>
              <a:rPr lang="en-US" sz="2200" dirty="0">
                <a:latin typeface="Open Sans"/>
                <a:ea typeface="Times New Roman" panose="02020603050405020304" pitchFamily="18" charset="0"/>
                <a:cs typeface="Times New Roman" panose="02020603050405020304" pitchFamily="18" charset="0"/>
              </a:rPr>
              <a:t>. Ela </a:t>
            </a:r>
            <a:r>
              <a:rPr lang="en-US" sz="2200" dirty="0" err="1">
                <a:latin typeface="Open Sans"/>
                <a:ea typeface="Times New Roman" panose="02020603050405020304" pitchFamily="18" charset="0"/>
                <a:cs typeface="Times New Roman" panose="02020603050405020304" pitchFamily="18" charset="0"/>
              </a:rPr>
              <a:t>disse</a:t>
            </a:r>
            <a:r>
              <a:rPr lang="en-US" sz="2200" dirty="0">
                <a:latin typeface="Open Sans"/>
                <a:ea typeface="Times New Roman" panose="02020603050405020304" pitchFamily="18" charset="0"/>
                <a:cs typeface="Times New Roman" panose="02020603050405020304" pitchFamily="18" charset="0"/>
              </a:rPr>
              <a:t> </a:t>
            </a:r>
            <a:r>
              <a:rPr lang="en-US" sz="2200" i="1" dirty="0">
                <a:latin typeface="Open Sans"/>
                <a:cs typeface="Times New Roman" panose="02020603050405020304" pitchFamily="18" charset="0"/>
              </a:rPr>
              <a:t>“</a:t>
            </a:r>
            <a:r>
              <a:rPr lang="pt-BR" sz="2200" i="1" dirty="0">
                <a:latin typeface="Open Sans"/>
                <a:cs typeface="Times New Roman" panose="02020603050405020304" pitchFamily="18" charset="0"/>
              </a:rPr>
              <a:t>As pessoas sempre dizem que não desisti do meu lugar porque estava cansada, mas isso não é verdade. . . Eu só estava cansada de ceder.”</a:t>
            </a:r>
            <a:endParaRPr lang="en-US" sz="2200" i="1" dirty="0">
              <a:latin typeface="Open Sans"/>
              <a:cs typeface="Times New Roman" panose="02020603050405020304" pitchFamily="18" charset="0"/>
            </a:endParaRPr>
          </a:p>
          <a:p>
            <a:pPr algn="just" fontAlgn="base">
              <a:buClr>
                <a:schemeClr val="tx1"/>
              </a:buClr>
            </a:pPr>
            <a:endParaRPr lang="en-US" sz="2200" dirty="0">
              <a:effectLst/>
              <a:latin typeface="Open Sans"/>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67235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io-quadro 5"/>
          <p:cNvSpPr/>
          <p:nvPr/>
        </p:nvSpPr>
        <p:spPr>
          <a:xfrm>
            <a:off x="467544" y="1516811"/>
            <a:ext cx="1709620" cy="3496365"/>
          </a:xfrm>
          <a:prstGeom prst="halfFrame">
            <a:avLst>
              <a:gd name="adj1" fmla="val 8824"/>
              <a:gd name="adj2" fmla="val 109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7" name="Meio-quadro 6"/>
          <p:cNvSpPr/>
          <p:nvPr/>
        </p:nvSpPr>
        <p:spPr>
          <a:xfrm flipH="1" flipV="1">
            <a:off x="6660231" y="2564903"/>
            <a:ext cx="1782457" cy="3396249"/>
          </a:xfrm>
          <a:prstGeom prst="halfFrame">
            <a:avLst>
              <a:gd name="adj1" fmla="val 10040"/>
              <a:gd name="adj2" fmla="val 1110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8" name="CaixaDeTexto 7">
            <a:extLst>
              <a:ext uri="{FF2B5EF4-FFF2-40B4-BE49-F238E27FC236}">
                <a16:creationId xmlns:a16="http://schemas.microsoft.com/office/drawing/2014/main" id="{3D3D4140-3D90-49D9-860A-DAF6AD65893D}"/>
              </a:ext>
            </a:extLst>
          </p:cNvPr>
          <p:cNvSpPr txBox="1"/>
          <p:nvPr/>
        </p:nvSpPr>
        <p:spPr>
          <a:xfrm>
            <a:off x="251520" y="6355204"/>
            <a:ext cx="8748465" cy="338554"/>
          </a:xfrm>
          <a:prstGeom prst="rect">
            <a:avLst/>
          </a:prstGeom>
          <a:noFill/>
        </p:spPr>
        <p:txBody>
          <a:bodyPr wrap="square">
            <a:spAutoFit/>
          </a:bodyPr>
          <a:lstStyle/>
          <a:p>
            <a:pPr algn="r"/>
            <a:r>
              <a:rPr lang="pt-BR" sz="1600" b="1" dirty="0">
                <a:solidFill>
                  <a:schemeClr val="accent2">
                    <a:lumMod val="75000"/>
                  </a:schemeClr>
                </a:solidFill>
              </a:rPr>
              <a:t>https://adoptaninmate.org/a-speech-on-rosa-parks-civil-rights-the-people-by-martin-l-lockett/</a:t>
            </a:r>
          </a:p>
        </p:txBody>
      </p:sp>
      <p:sp>
        <p:nvSpPr>
          <p:cNvPr id="9" name="Retângulo 8">
            <a:extLst>
              <a:ext uri="{FF2B5EF4-FFF2-40B4-BE49-F238E27FC236}">
                <a16:creationId xmlns:a16="http://schemas.microsoft.com/office/drawing/2014/main" id="{A6894D11-815F-4B97-ADC1-94D9CF36D366}"/>
              </a:ext>
            </a:extLst>
          </p:cNvPr>
          <p:cNvSpPr/>
          <p:nvPr/>
        </p:nvSpPr>
        <p:spPr>
          <a:xfrm>
            <a:off x="666710" y="393233"/>
            <a:ext cx="2192491" cy="707886"/>
          </a:xfrm>
          <a:prstGeom prst="rect">
            <a:avLst/>
          </a:prstGeom>
        </p:spPr>
        <p:txBody>
          <a:bodyPr wrap="square">
            <a:spAutoFit/>
          </a:bodyPr>
          <a:lstStyle/>
          <a:p>
            <a:pPr algn="ctr"/>
            <a:r>
              <a:rPr lang="pt-BR" sz="4000" b="1" dirty="0" err="1">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rPr>
              <a:t>Exercise</a:t>
            </a:r>
            <a:endParaRPr lang="pt-BR" sz="4000" b="1" dirty="0">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endParaRPr>
          </a:p>
        </p:txBody>
      </p:sp>
      <p:pic>
        <p:nvPicPr>
          <p:cNvPr id="10" name="Gráfico 9" descr="Besouro com preenchimento sólido">
            <a:extLst>
              <a:ext uri="{FF2B5EF4-FFF2-40B4-BE49-F238E27FC236}">
                <a16:creationId xmlns:a16="http://schemas.microsoft.com/office/drawing/2014/main" id="{C6176025-2235-4F8A-8C6D-B67C1F84D95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19056" y="313156"/>
            <a:ext cx="589051" cy="589051"/>
          </a:xfrm>
          <a:prstGeom prst="rect">
            <a:avLst/>
          </a:prstGeom>
        </p:spPr>
      </p:pic>
      <p:pic>
        <p:nvPicPr>
          <p:cNvPr id="11" name="Gráfico 10" descr="Besouro estrutura de tópicos">
            <a:extLst>
              <a:ext uri="{FF2B5EF4-FFF2-40B4-BE49-F238E27FC236}">
                <a16:creationId xmlns:a16="http://schemas.microsoft.com/office/drawing/2014/main" id="{D1CDF69A-972F-442B-B0ED-971DF168E00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1520" y="319669"/>
            <a:ext cx="589051" cy="589051"/>
          </a:xfrm>
          <a:prstGeom prst="rect">
            <a:avLst/>
          </a:prstGeom>
        </p:spPr>
      </p:pic>
      <p:pic>
        <p:nvPicPr>
          <p:cNvPr id="14" name="Gráfico 13" descr="Notação musical com preenchimento sólido">
            <a:extLst>
              <a:ext uri="{FF2B5EF4-FFF2-40B4-BE49-F238E27FC236}">
                <a16:creationId xmlns:a16="http://schemas.microsoft.com/office/drawing/2014/main" id="{0F2E586E-DF01-4439-A200-50AAE3094FB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24807" y="629743"/>
            <a:ext cx="942753" cy="942753"/>
          </a:xfrm>
          <a:prstGeom prst="rect">
            <a:avLst/>
          </a:prstGeom>
        </p:spPr>
      </p:pic>
      <p:pic>
        <p:nvPicPr>
          <p:cNvPr id="15" name="Gráfico 14" descr="Notação musical estrutura de tópicos">
            <a:extLst>
              <a:ext uri="{FF2B5EF4-FFF2-40B4-BE49-F238E27FC236}">
                <a16:creationId xmlns:a16="http://schemas.microsoft.com/office/drawing/2014/main" id="{F8E720D2-BCC7-4255-B5FD-69C5F7AF52A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0986" y="658840"/>
            <a:ext cx="910117" cy="910117"/>
          </a:xfrm>
          <a:prstGeom prst="rect">
            <a:avLst/>
          </a:prstGeom>
        </p:spPr>
      </p:pic>
      <p:sp>
        <p:nvSpPr>
          <p:cNvPr id="13" name="CaixaDeTexto 12">
            <a:extLst>
              <a:ext uri="{FF2B5EF4-FFF2-40B4-BE49-F238E27FC236}">
                <a16:creationId xmlns:a16="http://schemas.microsoft.com/office/drawing/2014/main" id="{DEA2E2A1-D0B6-4F90-B366-2D11D6FAE5DC}"/>
              </a:ext>
            </a:extLst>
          </p:cNvPr>
          <p:cNvSpPr txBox="1"/>
          <p:nvPr/>
        </p:nvSpPr>
        <p:spPr>
          <a:xfrm>
            <a:off x="718890" y="1652258"/>
            <a:ext cx="8425109" cy="4214039"/>
          </a:xfrm>
          <a:prstGeom prst="rect">
            <a:avLst/>
          </a:prstGeom>
          <a:noFill/>
        </p:spPr>
        <p:txBody>
          <a:bodyPr wrap="square">
            <a:spAutoFit/>
          </a:bodyPr>
          <a:lstStyle/>
          <a:p>
            <a:pPr algn="l" fontAlgn="base"/>
            <a:r>
              <a:rPr lang="en-US" sz="2300" b="1" i="0" dirty="0">
                <a:effectLst/>
                <a:highlight>
                  <a:srgbClr val="FFFF00"/>
                </a:highlight>
                <a:latin typeface="Open Sans"/>
              </a:rPr>
              <a:t>8) COGNATES (o </a:t>
            </a:r>
            <a:r>
              <a:rPr lang="en-US" sz="2300" b="1" i="0" dirty="0" err="1">
                <a:effectLst/>
                <a:highlight>
                  <a:srgbClr val="FFFF00"/>
                </a:highlight>
                <a:latin typeface="Open Sans"/>
              </a:rPr>
              <a:t>texto</a:t>
            </a:r>
            <a:r>
              <a:rPr lang="en-US" sz="2300" b="1" i="0" dirty="0">
                <a:effectLst/>
                <a:highlight>
                  <a:srgbClr val="FFFF00"/>
                </a:highlight>
                <a:latin typeface="Open Sans"/>
              </a:rPr>
              <a:t> </a:t>
            </a:r>
            <a:r>
              <a:rPr lang="en-US" sz="2300" b="1" i="0" dirty="0" err="1">
                <a:effectLst/>
                <a:highlight>
                  <a:srgbClr val="FFFF00"/>
                </a:highlight>
                <a:latin typeface="Open Sans"/>
              </a:rPr>
              <a:t>possui</a:t>
            </a:r>
            <a:r>
              <a:rPr lang="en-US" sz="2300" b="1" i="0" dirty="0">
                <a:effectLst/>
                <a:highlight>
                  <a:srgbClr val="FFFF00"/>
                </a:highlight>
                <a:latin typeface="Open Sans"/>
              </a:rPr>
              <a:t> </a:t>
            </a:r>
            <a:r>
              <a:rPr lang="en-US" sz="2300" b="1" i="0" dirty="0" err="1">
                <a:effectLst/>
                <a:highlight>
                  <a:srgbClr val="FFFF00"/>
                </a:highlight>
                <a:latin typeface="Open Sans"/>
              </a:rPr>
              <a:t>pouco</a:t>
            </a:r>
            <a:r>
              <a:rPr lang="en-US" sz="2300" b="1" i="0" dirty="0">
                <a:effectLst/>
                <a:highlight>
                  <a:srgbClr val="FFFF00"/>
                </a:highlight>
                <a:latin typeface="Open Sans"/>
              </a:rPr>
              <a:t> </a:t>
            </a:r>
            <a:r>
              <a:rPr lang="en-US" sz="2300" b="1" i="0" dirty="0" err="1">
                <a:effectLst/>
                <a:highlight>
                  <a:srgbClr val="FFFF00"/>
                </a:highlight>
                <a:latin typeface="Open Sans"/>
              </a:rPr>
              <a:t>mais</a:t>
            </a:r>
            <a:r>
              <a:rPr lang="en-US" sz="2300" b="1" i="0" dirty="0">
                <a:effectLst/>
                <a:highlight>
                  <a:srgbClr val="FFFF00"/>
                </a:highlight>
                <a:latin typeface="Open Sans"/>
              </a:rPr>
              <a:t> de 100 </a:t>
            </a:r>
            <a:r>
              <a:rPr lang="en-US" sz="2300" b="1" i="0" dirty="0" err="1">
                <a:effectLst/>
                <a:highlight>
                  <a:srgbClr val="FFFF00"/>
                </a:highlight>
                <a:latin typeface="Open Sans"/>
              </a:rPr>
              <a:t>cognatas</a:t>
            </a:r>
            <a:r>
              <a:rPr lang="en-US" sz="2300" b="1" i="0" dirty="0">
                <a:effectLst/>
                <a:highlight>
                  <a:srgbClr val="FFFF00"/>
                </a:highlight>
                <a:latin typeface="Open Sans"/>
              </a:rPr>
              <a:t>):</a:t>
            </a:r>
          </a:p>
          <a:p>
            <a:pPr marL="342900" lvl="0" indent="-342900" fontAlgn="base">
              <a:lnSpc>
                <a:spcPct val="107000"/>
              </a:lnSpc>
              <a:buFont typeface="+mj-lt"/>
              <a:buAutoNum type="arabicPeriod"/>
            </a:pPr>
            <a:r>
              <a:rPr lang="en-US" sz="2300" dirty="0">
                <a:effectLst/>
                <a:latin typeface="Open Sans"/>
                <a:ea typeface="Times New Roman" panose="02020603050405020304" pitchFamily="18" charset="0"/>
                <a:cs typeface="Times New Roman" panose="02020603050405020304" pitchFamily="18" charset="0"/>
              </a:rPr>
              <a:t>abuse</a:t>
            </a: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buFont typeface="+mj-lt"/>
              <a:buAutoNum type="arabicPeriod"/>
            </a:pPr>
            <a:r>
              <a:rPr lang="en-US" sz="2300" dirty="0">
                <a:effectLst/>
                <a:latin typeface="Open Sans"/>
                <a:ea typeface="Times New Roman" panose="02020603050405020304" pitchFamily="18" charset="0"/>
                <a:cs typeface="Times New Roman" panose="02020603050405020304" pitchFamily="18" charset="0"/>
              </a:rPr>
              <a:t>adolescents </a:t>
            </a: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buFont typeface="+mj-lt"/>
              <a:buAutoNum type="arabicPeriod"/>
            </a:pPr>
            <a:r>
              <a:rPr lang="en-US" sz="2300" dirty="0">
                <a:effectLst/>
                <a:latin typeface="Open Sans"/>
                <a:ea typeface="Times New Roman" panose="02020603050405020304" pitchFamily="18" charset="0"/>
                <a:cs typeface="Times New Roman" panose="02020603050405020304" pitchFamily="18" charset="0"/>
              </a:rPr>
              <a:t>afflicted </a:t>
            </a: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US" sz="2300" dirty="0">
                <a:latin typeface="Open Sans"/>
                <a:ea typeface="Times New Roman" panose="02020603050405020304" pitchFamily="18" charset="0"/>
                <a:cs typeface="Times New Roman" panose="02020603050405020304" pitchFamily="18" charset="0"/>
              </a:rPr>
              <a:t>A</a:t>
            </a:r>
            <a:r>
              <a:rPr lang="en-US" sz="2300" dirty="0">
                <a:effectLst/>
                <a:latin typeface="Open Sans"/>
                <a:ea typeface="Times New Roman" panose="02020603050405020304" pitchFamily="18" charset="0"/>
                <a:cs typeface="Times New Roman" panose="02020603050405020304" pitchFamily="18" charset="0"/>
              </a:rPr>
              <a:t>merican </a:t>
            </a: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buFont typeface="+mj-lt"/>
              <a:buAutoNum type="arabicPeriod"/>
            </a:pPr>
            <a:r>
              <a:rPr lang="en-US" sz="2300" dirty="0">
                <a:effectLst/>
                <a:latin typeface="Open Sans"/>
                <a:ea typeface="Times New Roman" panose="02020603050405020304" pitchFamily="18" charset="0"/>
                <a:cs typeface="Times New Roman" panose="02020603050405020304" pitchFamily="18" charset="0"/>
              </a:rPr>
              <a:t>annals </a:t>
            </a: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buFont typeface="+mj-lt"/>
              <a:buAutoNum type="arabicPeriod"/>
            </a:pPr>
            <a:r>
              <a:rPr lang="en-US" sz="2300" dirty="0">
                <a:effectLst/>
                <a:latin typeface="Open Sans"/>
                <a:ea typeface="Times New Roman" panose="02020603050405020304" pitchFamily="18" charset="0"/>
                <a:cs typeface="Times New Roman" panose="02020603050405020304" pitchFamily="18" charset="0"/>
              </a:rPr>
              <a:t>apparent </a:t>
            </a: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buFont typeface="+mj-lt"/>
              <a:buAutoNum type="arabicPeriod"/>
            </a:pPr>
            <a:r>
              <a:rPr lang="en-US" sz="2300" dirty="0">
                <a:effectLst/>
                <a:latin typeface="Open Sans"/>
                <a:ea typeface="Times New Roman" panose="02020603050405020304" pitchFamily="18" charset="0"/>
                <a:cs typeface="Times New Roman" panose="02020603050405020304" pitchFamily="18" charset="0"/>
              </a:rPr>
              <a:t>attention </a:t>
            </a: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buFont typeface="+mj-lt"/>
              <a:buAutoNum type="arabicPeriod"/>
            </a:pPr>
            <a:r>
              <a:rPr lang="en-US" sz="2300" dirty="0">
                <a:effectLst/>
                <a:latin typeface="Open Sans"/>
                <a:ea typeface="Times New Roman" panose="02020603050405020304" pitchFamily="18" charset="0"/>
                <a:cs typeface="Times New Roman" panose="02020603050405020304" pitchFamily="18" charset="0"/>
              </a:rPr>
              <a:t>benefit </a:t>
            </a: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buFont typeface="+mj-lt"/>
              <a:buAutoNum type="arabicPeriod"/>
            </a:pPr>
            <a:r>
              <a:rPr lang="en-US" sz="2300" dirty="0">
                <a:effectLst/>
                <a:latin typeface="Open Sans"/>
                <a:ea typeface="Times New Roman" panose="02020603050405020304" pitchFamily="18" charset="0"/>
                <a:cs typeface="Times New Roman" panose="02020603050405020304" pitchFamily="18" charset="0"/>
              </a:rPr>
              <a:t>biographer</a:t>
            </a: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800"/>
              </a:spcAft>
              <a:buFont typeface="+mj-lt"/>
              <a:buAutoNum type="arabicPeriod"/>
            </a:pPr>
            <a:r>
              <a:rPr lang="en-US" sz="2300" dirty="0">
                <a:effectLst/>
                <a:latin typeface="Open Sans"/>
                <a:ea typeface="Times New Roman" panose="02020603050405020304" pitchFamily="18" charset="0"/>
                <a:cs typeface="Times New Roman" panose="02020603050405020304" pitchFamily="18" charset="0"/>
              </a:rPr>
              <a:t>boycott </a:t>
            </a: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CaixaDeTexto 11">
            <a:extLst>
              <a:ext uri="{FF2B5EF4-FFF2-40B4-BE49-F238E27FC236}">
                <a16:creationId xmlns:a16="http://schemas.microsoft.com/office/drawing/2014/main" id="{68698022-6BEC-455C-BA59-0644A3C02C0C}"/>
              </a:ext>
            </a:extLst>
          </p:cNvPr>
          <p:cNvSpPr txBox="1"/>
          <p:nvPr/>
        </p:nvSpPr>
        <p:spPr>
          <a:xfrm>
            <a:off x="2984215" y="2004044"/>
            <a:ext cx="2595897" cy="3860096"/>
          </a:xfrm>
          <a:prstGeom prst="rect">
            <a:avLst/>
          </a:prstGeom>
          <a:noFill/>
        </p:spPr>
        <p:txBody>
          <a:bodyPr wrap="square">
            <a:spAutoFit/>
          </a:bodyPr>
          <a:lstStyle/>
          <a:p>
            <a:pPr marL="457200" lvl="0" indent="-457200" fontAlgn="base">
              <a:lnSpc>
                <a:spcPct val="107000"/>
              </a:lnSpc>
              <a:buAutoNum type="arabicPeriod" startAt="11"/>
            </a:pPr>
            <a:r>
              <a:rPr lang="en-US" sz="2300" dirty="0">
                <a:effectLst/>
                <a:latin typeface="Open Sans"/>
                <a:ea typeface="Times New Roman" panose="02020603050405020304" pitchFamily="18" charset="0"/>
                <a:cs typeface="Times New Roman" panose="02020603050405020304" pitchFamily="18" charset="0"/>
              </a:rPr>
              <a:t>calmly</a:t>
            </a:r>
          </a:p>
          <a:p>
            <a:pPr marL="457200" lvl="0" indent="-457200" fontAlgn="base">
              <a:lnSpc>
                <a:spcPct val="107000"/>
              </a:lnSpc>
              <a:buAutoNum type="arabicPeriod" startAt="11"/>
            </a:pPr>
            <a:r>
              <a:rPr lang="en-US" sz="2300" dirty="0">
                <a:effectLst/>
                <a:latin typeface="Open Sans"/>
                <a:ea typeface="Times New Roman" panose="02020603050405020304" pitchFamily="18" charset="0"/>
                <a:cs typeface="Times New Roman" panose="02020603050405020304" pitchFamily="18" charset="0"/>
              </a:rPr>
              <a:t>catalyzed</a:t>
            </a:r>
          </a:p>
          <a:p>
            <a:pPr marL="457200" lvl="0" indent="-457200" fontAlgn="base">
              <a:lnSpc>
                <a:spcPct val="107000"/>
              </a:lnSpc>
              <a:buAutoNum type="arabicPeriod" startAt="11"/>
            </a:pPr>
            <a:r>
              <a:rPr lang="en-US" sz="2300" dirty="0">
                <a:effectLst/>
                <a:latin typeface="Open Sans"/>
                <a:ea typeface="Times New Roman" panose="02020603050405020304" pitchFamily="18" charset="0"/>
                <a:cs typeface="Times New Roman" panose="02020603050405020304" pitchFamily="18" charset="0"/>
              </a:rPr>
              <a:t>certificate</a:t>
            </a:r>
            <a:endParaRPr lang="en-US" sz="2300" dirty="0">
              <a:latin typeface="Open Sans"/>
              <a:cs typeface="Times New Roman" panose="02020603050405020304" pitchFamily="18" charset="0"/>
            </a:endParaRPr>
          </a:p>
          <a:p>
            <a:pPr marL="457200" lvl="0" indent="-457200" fontAlgn="base">
              <a:lnSpc>
                <a:spcPct val="107000"/>
              </a:lnSpc>
              <a:buAutoNum type="arabicPeriod" startAt="11"/>
            </a:pPr>
            <a:r>
              <a:rPr lang="en-US" sz="2300" dirty="0">
                <a:latin typeface="Open Sans"/>
                <a:cs typeface="Times New Roman" panose="02020603050405020304" pitchFamily="18" charset="0"/>
              </a:rPr>
              <a:t>civil</a:t>
            </a:r>
          </a:p>
          <a:p>
            <a:pPr marL="457200" lvl="0" indent="-457200" fontAlgn="base">
              <a:lnSpc>
                <a:spcPct val="107000"/>
              </a:lnSpc>
              <a:buAutoNum type="arabicPeriod" startAt="11"/>
            </a:pPr>
            <a:r>
              <a:rPr lang="en-US" sz="2300" dirty="0">
                <a:latin typeface="Open Sans"/>
                <a:cs typeface="Times New Roman" panose="02020603050405020304" pitchFamily="18" charset="0"/>
              </a:rPr>
              <a:t>colored</a:t>
            </a:r>
          </a:p>
          <a:p>
            <a:pPr marL="457200" lvl="0" indent="-457200" fontAlgn="base">
              <a:lnSpc>
                <a:spcPct val="107000"/>
              </a:lnSpc>
              <a:buAutoNum type="arabicPeriod" startAt="11"/>
            </a:pPr>
            <a:r>
              <a:rPr lang="en-US" sz="2300" dirty="0">
                <a:latin typeface="Open Sans"/>
                <a:cs typeface="Times New Roman" panose="02020603050405020304" pitchFamily="18" charset="0"/>
              </a:rPr>
              <a:t>community</a:t>
            </a:r>
          </a:p>
          <a:p>
            <a:pPr marL="457200" lvl="0" indent="-457200" fontAlgn="base">
              <a:lnSpc>
                <a:spcPct val="107000"/>
              </a:lnSpc>
              <a:buAutoNum type="arabicPeriod" startAt="11"/>
            </a:pPr>
            <a:r>
              <a:rPr lang="en-US" sz="2300" dirty="0">
                <a:latin typeface="Open Sans"/>
                <a:cs typeface="Times New Roman" panose="02020603050405020304" pitchFamily="18" charset="0"/>
              </a:rPr>
              <a:t>constituted</a:t>
            </a:r>
          </a:p>
          <a:p>
            <a:pPr marL="457200" lvl="0" indent="-457200" fontAlgn="base">
              <a:lnSpc>
                <a:spcPct val="107000"/>
              </a:lnSpc>
              <a:buAutoNum type="arabicPeriod" startAt="11"/>
            </a:pPr>
            <a:r>
              <a:rPr lang="en-US" sz="2300" dirty="0">
                <a:latin typeface="Open Sans"/>
                <a:cs typeface="Times New Roman" panose="02020603050405020304" pitchFamily="18" charset="0"/>
              </a:rPr>
              <a:t>contingent</a:t>
            </a:r>
          </a:p>
          <a:p>
            <a:pPr marL="457200" lvl="0" indent="-457200" fontAlgn="base">
              <a:lnSpc>
                <a:spcPct val="107000"/>
              </a:lnSpc>
              <a:buAutoNum type="arabicPeriod" startAt="11"/>
            </a:pPr>
            <a:r>
              <a:rPr lang="en-US" sz="2300" dirty="0">
                <a:latin typeface="Open Sans"/>
                <a:cs typeface="Times New Roman" panose="02020603050405020304" pitchFamily="18" charset="0"/>
              </a:rPr>
              <a:t>continue</a:t>
            </a:r>
          </a:p>
          <a:p>
            <a:pPr marL="457200" lvl="0" indent="-457200" fontAlgn="base">
              <a:lnSpc>
                <a:spcPct val="107000"/>
              </a:lnSpc>
              <a:buAutoNum type="arabicPeriod" startAt="11"/>
            </a:pPr>
            <a:r>
              <a:rPr lang="en-US" sz="2300" dirty="0">
                <a:latin typeface="Open Sans"/>
                <a:cs typeface="Times New Roman" panose="02020603050405020304" pitchFamily="18" charset="0"/>
              </a:rPr>
              <a:t>coordination</a:t>
            </a:r>
            <a:r>
              <a:rPr lang="en-US" sz="2300" dirty="0">
                <a:effectLst/>
                <a:latin typeface="Open Sans"/>
                <a:ea typeface="Times New Roman" panose="02020603050405020304" pitchFamily="18" charset="0"/>
                <a:cs typeface="Times New Roman" panose="02020603050405020304" pitchFamily="18" charset="0"/>
              </a:rPr>
              <a:t> </a:t>
            </a: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CaixaDeTexto 15">
            <a:extLst>
              <a:ext uri="{FF2B5EF4-FFF2-40B4-BE49-F238E27FC236}">
                <a16:creationId xmlns:a16="http://schemas.microsoft.com/office/drawing/2014/main" id="{D7D1A97B-93AE-428E-8583-EEF29134670F}"/>
              </a:ext>
            </a:extLst>
          </p:cNvPr>
          <p:cNvSpPr txBox="1"/>
          <p:nvPr/>
        </p:nvSpPr>
        <p:spPr>
          <a:xfrm>
            <a:off x="5580112" y="2001868"/>
            <a:ext cx="3240360" cy="4343753"/>
          </a:xfrm>
          <a:prstGeom prst="rect">
            <a:avLst/>
          </a:prstGeom>
          <a:noFill/>
        </p:spPr>
        <p:txBody>
          <a:bodyPr wrap="square">
            <a:spAutoFit/>
          </a:bodyPr>
          <a:lstStyle/>
          <a:p>
            <a:pPr lvl="0" fontAlgn="base">
              <a:lnSpc>
                <a:spcPct val="107000"/>
              </a:lnSpc>
            </a:pPr>
            <a:r>
              <a:rPr lang="en-US" sz="2300" dirty="0">
                <a:effectLst/>
                <a:latin typeface="Open Sans"/>
                <a:ea typeface="Times New Roman" panose="02020603050405020304" pitchFamily="18" charset="0"/>
                <a:cs typeface="Times New Roman" panose="02020603050405020304" pitchFamily="18" charset="0"/>
              </a:rPr>
              <a:t>21. courage</a:t>
            </a:r>
          </a:p>
          <a:p>
            <a:pPr lvl="0" fontAlgn="base">
              <a:lnSpc>
                <a:spcPct val="107000"/>
              </a:lnSpc>
            </a:pPr>
            <a:r>
              <a:rPr lang="en-US" sz="2300" dirty="0">
                <a:effectLst/>
                <a:latin typeface="Open Sans"/>
                <a:ea typeface="Times New Roman" panose="02020603050405020304" pitchFamily="18" charset="0"/>
                <a:cs typeface="Times New Roman" panose="02020603050405020304" pitchFamily="18" charset="0"/>
              </a:rPr>
              <a:t>22. culminated</a:t>
            </a:r>
          </a:p>
          <a:p>
            <a:pPr lvl="0" fontAlgn="base">
              <a:lnSpc>
                <a:spcPct val="107000"/>
              </a:lnSpc>
            </a:pPr>
            <a:r>
              <a:rPr lang="en-US" sz="2300" dirty="0">
                <a:latin typeface="Open Sans"/>
                <a:ea typeface="Times New Roman" panose="02020603050405020304" pitchFamily="18" charset="0"/>
                <a:cs typeface="Times New Roman" panose="02020603050405020304" pitchFamily="18" charset="0"/>
              </a:rPr>
              <a:t>23. D</a:t>
            </a:r>
            <a:r>
              <a:rPr lang="en-US" sz="2300" dirty="0">
                <a:effectLst/>
                <a:latin typeface="Open Sans"/>
                <a:ea typeface="Times New Roman" panose="02020603050405020304" pitchFamily="18" charset="0"/>
                <a:cs typeface="Times New Roman" panose="02020603050405020304" pitchFamily="18" charset="0"/>
              </a:rPr>
              <a:t>ecember </a:t>
            </a: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a:p>
            <a:pPr lvl="0" fontAlgn="base">
              <a:lnSpc>
                <a:spcPct val="107000"/>
              </a:lnSpc>
            </a:pPr>
            <a:r>
              <a:rPr lang="en-US" sz="2300" dirty="0">
                <a:effectLst/>
                <a:latin typeface="Open Sans"/>
                <a:ea typeface="Times New Roman" panose="02020603050405020304" pitchFamily="18" charset="0"/>
                <a:cs typeface="Times New Roman" panose="02020603050405020304" pitchFamily="18" charset="0"/>
              </a:rPr>
              <a:t>24. economy </a:t>
            </a: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a:p>
            <a:pPr lvl="0" fontAlgn="base">
              <a:lnSpc>
                <a:spcPct val="107000"/>
              </a:lnSpc>
            </a:pPr>
            <a:r>
              <a:rPr lang="en-US" sz="2300" dirty="0">
                <a:effectLst/>
                <a:latin typeface="Open Sans"/>
                <a:ea typeface="Times New Roman" panose="02020603050405020304" pitchFamily="18" charset="0"/>
                <a:cs typeface="Times New Roman" panose="02020603050405020304" pitchFamily="18" charset="0"/>
              </a:rPr>
              <a:t>25. educational </a:t>
            </a: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a:p>
            <a:pPr lvl="0" fontAlgn="base">
              <a:lnSpc>
                <a:spcPct val="107000"/>
              </a:lnSpc>
            </a:pPr>
            <a:r>
              <a:rPr lang="en-US" sz="2300" dirty="0">
                <a:effectLst/>
                <a:latin typeface="Open Sans"/>
                <a:ea typeface="Times New Roman" panose="02020603050405020304" pitchFamily="18" charset="0"/>
                <a:cs typeface="Times New Roman" panose="02020603050405020304" pitchFamily="18" charset="0"/>
              </a:rPr>
              <a:t>26. efforts </a:t>
            </a: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a:p>
            <a:pPr lvl="0" fontAlgn="base">
              <a:lnSpc>
                <a:spcPct val="107000"/>
              </a:lnSpc>
            </a:pPr>
            <a:r>
              <a:rPr lang="en-US" sz="2300" dirty="0">
                <a:effectLst/>
                <a:latin typeface="Open Sans"/>
                <a:ea typeface="Times New Roman" panose="02020603050405020304" pitchFamily="18" charset="0"/>
                <a:cs typeface="Times New Roman" panose="02020603050405020304" pitchFamily="18" charset="0"/>
              </a:rPr>
              <a:t>27. elections</a:t>
            </a: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a:p>
            <a:pPr lvl="0" fontAlgn="base">
              <a:lnSpc>
                <a:spcPct val="107000"/>
              </a:lnSpc>
            </a:pPr>
            <a:r>
              <a:rPr lang="en-US" sz="2300" dirty="0">
                <a:effectLst/>
                <a:latin typeface="Open Sans"/>
                <a:ea typeface="Times New Roman" panose="02020603050405020304" pitchFamily="18" charset="0"/>
                <a:cs typeface="Times New Roman" panose="02020603050405020304" pitchFamily="18" charset="0"/>
              </a:rPr>
              <a:t>28. equality </a:t>
            </a: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a:p>
            <a:pPr lvl="0" fontAlgn="base">
              <a:lnSpc>
                <a:spcPct val="107000"/>
              </a:lnSpc>
            </a:pPr>
            <a:r>
              <a:rPr lang="en-US" sz="2300" dirty="0">
                <a:effectLst/>
                <a:latin typeface="Open Sans"/>
                <a:ea typeface="Times New Roman" panose="02020603050405020304" pitchFamily="18" charset="0"/>
                <a:cs typeface="Times New Roman" panose="02020603050405020304" pitchFamily="18" charset="0"/>
              </a:rPr>
              <a:t>29. era</a:t>
            </a: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a:p>
            <a:pPr lvl="0" fontAlgn="base">
              <a:lnSpc>
                <a:spcPct val="107000"/>
              </a:lnSpc>
              <a:spcAft>
                <a:spcPts val="800"/>
              </a:spcAft>
            </a:pPr>
            <a:r>
              <a:rPr lang="en-US" sz="2300" dirty="0">
                <a:effectLst/>
                <a:latin typeface="Open Sans"/>
                <a:ea typeface="Times New Roman" panose="02020603050405020304" pitchFamily="18" charset="0"/>
                <a:cs typeface="Times New Roman" panose="02020603050405020304" pitchFamily="18" charset="0"/>
              </a:rPr>
              <a:t>30. establish </a:t>
            </a: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a:p>
            <a:pPr marL="457200" lvl="0" indent="-457200" fontAlgn="base">
              <a:lnSpc>
                <a:spcPct val="107000"/>
              </a:lnSpc>
              <a:buAutoNum type="arabicPeriod" startAt="11"/>
            </a:pPr>
            <a:endParaRPr lang="pt-BR" sz="23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636280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io-quadro 5"/>
          <p:cNvSpPr/>
          <p:nvPr/>
        </p:nvSpPr>
        <p:spPr>
          <a:xfrm>
            <a:off x="467544" y="1516811"/>
            <a:ext cx="1709620" cy="3496365"/>
          </a:xfrm>
          <a:prstGeom prst="halfFrame">
            <a:avLst>
              <a:gd name="adj1" fmla="val 8824"/>
              <a:gd name="adj2" fmla="val 109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7" name="Meio-quadro 6"/>
          <p:cNvSpPr/>
          <p:nvPr/>
        </p:nvSpPr>
        <p:spPr>
          <a:xfrm flipH="1" flipV="1">
            <a:off x="6660231" y="2564903"/>
            <a:ext cx="1782457" cy="3396249"/>
          </a:xfrm>
          <a:prstGeom prst="halfFrame">
            <a:avLst>
              <a:gd name="adj1" fmla="val 10040"/>
              <a:gd name="adj2" fmla="val 1110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8" name="CaixaDeTexto 7">
            <a:extLst>
              <a:ext uri="{FF2B5EF4-FFF2-40B4-BE49-F238E27FC236}">
                <a16:creationId xmlns:a16="http://schemas.microsoft.com/office/drawing/2014/main" id="{3D3D4140-3D90-49D9-860A-DAF6AD65893D}"/>
              </a:ext>
            </a:extLst>
          </p:cNvPr>
          <p:cNvSpPr txBox="1"/>
          <p:nvPr/>
        </p:nvSpPr>
        <p:spPr>
          <a:xfrm>
            <a:off x="251520" y="6355204"/>
            <a:ext cx="8748465" cy="338554"/>
          </a:xfrm>
          <a:prstGeom prst="rect">
            <a:avLst/>
          </a:prstGeom>
          <a:noFill/>
        </p:spPr>
        <p:txBody>
          <a:bodyPr wrap="square">
            <a:spAutoFit/>
          </a:bodyPr>
          <a:lstStyle/>
          <a:p>
            <a:pPr algn="r"/>
            <a:r>
              <a:rPr lang="pt-BR" sz="1600" b="1" dirty="0">
                <a:solidFill>
                  <a:schemeClr val="accent2">
                    <a:lumMod val="75000"/>
                  </a:schemeClr>
                </a:solidFill>
              </a:rPr>
              <a:t>https://adoptaninmate.org/a-speech-on-rosa-parks-civil-rights-the-people-by-martin-l-lockett/</a:t>
            </a:r>
          </a:p>
        </p:txBody>
      </p:sp>
      <p:sp>
        <p:nvSpPr>
          <p:cNvPr id="9" name="Retângulo 8">
            <a:extLst>
              <a:ext uri="{FF2B5EF4-FFF2-40B4-BE49-F238E27FC236}">
                <a16:creationId xmlns:a16="http://schemas.microsoft.com/office/drawing/2014/main" id="{A6894D11-815F-4B97-ADC1-94D9CF36D366}"/>
              </a:ext>
            </a:extLst>
          </p:cNvPr>
          <p:cNvSpPr/>
          <p:nvPr/>
        </p:nvSpPr>
        <p:spPr>
          <a:xfrm>
            <a:off x="666710" y="393233"/>
            <a:ext cx="2192491" cy="707886"/>
          </a:xfrm>
          <a:prstGeom prst="rect">
            <a:avLst/>
          </a:prstGeom>
        </p:spPr>
        <p:txBody>
          <a:bodyPr wrap="square">
            <a:spAutoFit/>
          </a:bodyPr>
          <a:lstStyle/>
          <a:p>
            <a:pPr algn="ctr"/>
            <a:r>
              <a:rPr lang="pt-BR" sz="4000" b="1" dirty="0" err="1">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rPr>
              <a:t>Exercise</a:t>
            </a:r>
            <a:endParaRPr lang="pt-BR" sz="4000" b="1" dirty="0">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endParaRPr>
          </a:p>
        </p:txBody>
      </p:sp>
      <p:pic>
        <p:nvPicPr>
          <p:cNvPr id="10" name="Gráfico 9" descr="Besouro com preenchimento sólido">
            <a:extLst>
              <a:ext uri="{FF2B5EF4-FFF2-40B4-BE49-F238E27FC236}">
                <a16:creationId xmlns:a16="http://schemas.microsoft.com/office/drawing/2014/main" id="{C6176025-2235-4F8A-8C6D-B67C1F84D95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19056" y="313156"/>
            <a:ext cx="589051" cy="589051"/>
          </a:xfrm>
          <a:prstGeom prst="rect">
            <a:avLst/>
          </a:prstGeom>
        </p:spPr>
      </p:pic>
      <p:pic>
        <p:nvPicPr>
          <p:cNvPr id="11" name="Gráfico 10" descr="Besouro estrutura de tópicos">
            <a:extLst>
              <a:ext uri="{FF2B5EF4-FFF2-40B4-BE49-F238E27FC236}">
                <a16:creationId xmlns:a16="http://schemas.microsoft.com/office/drawing/2014/main" id="{D1CDF69A-972F-442B-B0ED-971DF168E00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1520" y="319669"/>
            <a:ext cx="589051" cy="589051"/>
          </a:xfrm>
          <a:prstGeom prst="rect">
            <a:avLst/>
          </a:prstGeom>
        </p:spPr>
      </p:pic>
      <p:pic>
        <p:nvPicPr>
          <p:cNvPr id="14" name="Gráfico 13" descr="Notação musical com preenchimento sólido">
            <a:extLst>
              <a:ext uri="{FF2B5EF4-FFF2-40B4-BE49-F238E27FC236}">
                <a16:creationId xmlns:a16="http://schemas.microsoft.com/office/drawing/2014/main" id="{0F2E586E-DF01-4439-A200-50AAE3094FB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24807" y="629743"/>
            <a:ext cx="942753" cy="942753"/>
          </a:xfrm>
          <a:prstGeom prst="rect">
            <a:avLst/>
          </a:prstGeom>
        </p:spPr>
      </p:pic>
      <p:pic>
        <p:nvPicPr>
          <p:cNvPr id="15" name="Gráfico 14" descr="Notação musical estrutura de tópicos">
            <a:extLst>
              <a:ext uri="{FF2B5EF4-FFF2-40B4-BE49-F238E27FC236}">
                <a16:creationId xmlns:a16="http://schemas.microsoft.com/office/drawing/2014/main" id="{F8E720D2-BCC7-4255-B5FD-69C5F7AF52A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0986" y="658840"/>
            <a:ext cx="910117" cy="910117"/>
          </a:xfrm>
          <a:prstGeom prst="rect">
            <a:avLst/>
          </a:prstGeom>
        </p:spPr>
      </p:pic>
      <p:sp>
        <p:nvSpPr>
          <p:cNvPr id="13" name="CaixaDeTexto 12">
            <a:extLst>
              <a:ext uri="{FF2B5EF4-FFF2-40B4-BE49-F238E27FC236}">
                <a16:creationId xmlns:a16="http://schemas.microsoft.com/office/drawing/2014/main" id="{DEA2E2A1-D0B6-4F90-B366-2D11D6FAE5DC}"/>
              </a:ext>
            </a:extLst>
          </p:cNvPr>
          <p:cNvSpPr txBox="1"/>
          <p:nvPr/>
        </p:nvSpPr>
        <p:spPr>
          <a:xfrm>
            <a:off x="849361" y="1809006"/>
            <a:ext cx="5797325" cy="3985706"/>
          </a:xfrm>
          <a:prstGeom prst="rect">
            <a:avLst/>
          </a:prstGeom>
          <a:noFill/>
        </p:spPr>
        <p:txBody>
          <a:bodyPr wrap="square">
            <a:spAutoFit/>
          </a:bodyPr>
          <a:lstStyle/>
          <a:p>
            <a:pPr algn="l" fontAlgn="base"/>
            <a:r>
              <a:rPr lang="en-US" sz="2300" b="1" i="0" dirty="0">
                <a:effectLst/>
                <a:highlight>
                  <a:srgbClr val="FFFF00"/>
                </a:highlight>
                <a:latin typeface="Open Sans"/>
              </a:rPr>
              <a:t>9) New words (</a:t>
            </a:r>
            <a:r>
              <a:rPr lang="en-US" sz="2300" b="1" i="0" dirty="0" err="1">
                <a:effectLst/>
                <a:highlight>
                  <a:srgbClr val="FFFF00"/>
                </a:highlight>
                <a:latin typeface="Open Sans"/>
              </a:rPr>
              <a:t>palavras</a:t>
            </a:r>
            <a:r>
              <a:rPr lang="en-US" sz="2300" b="1" i="0" dirty="0">
                <a:effectLst/>
                <a:highlight>
                  <a:srgbClr val="FFFF00"/>
                </a:highlight>
                <a:latin typeface="Open Sans"/>
              </a:rPr>
              <a:t> </a:t>
            </a:r>
            <a:r>
              <a:rPr lang="en-US" sz="2300" b="1" i="0" dirty="0" err="1">
                <a:effectLst/>
                <a:highlight>
                  <a:srgbClr val="FFFF00"/>
                </a:highlight>
                <a:latin typeface="Open Sans"/>
              </a:rPr>
              <a:t>novas</a:t>
            </a:r>
            <a:r>
              <a:rPr lang="en-US" sz="2300" b="1" i="0" dirty="0">
                <a:effectLst/>
                <a:highlight>
                  <a:srgbClr val="FFFF00"/>
                </a:highlight>
                <a:latin typeface="Open Sans"/>
              </a:rPr>
              <a:t>)</a:t>
            </a:r>
          </a:p>
          <a:p>
            <a:pPr marL="457200" lvl="0" indent="-457200" fontAlgn="base">
              <a:buClr>
                <a:schemeClr val="tx1"/>
              </a:buClr>
              <a:buFont typeface="+mj-lt"/>
              <a:buAutoNum type="arabicPeriod"/>
            </a:pPr>
            <a:r>
              <a:rPr lang="pt-BR" sz="2300" b="1" i="0" dirty="0" err="1">
                <a:solidFill>
                  <a:srgbClr val="7030A0"/>
                </a:solidFill>
                <a:effectLst/>
                <a:latin typeface="Open Sans"/>
              </a:rPr>
              <a:t>pivotal</a:t>
            </a:r>
            <a:r>
              <a:rPr lang="pt-BR" sz="2300" b="0" i="0" dirty="0">
                <a:effectLst/>
                <a:latin typeface="Open Sans"/>
              </a:rPr>
              <a:t> (fundamental)</a:t>
            </a:r>
          </a:p>
          <a:p>
            <a:pPr marL="457200" lvl="0" indent="-457200" fontAlgn="base">
              <a:buClr>
                <a:schemeClr val="tx1"/>
              </a:buClr>
              <a:buFont typeface="+mj-lt"/>
              <a:buAutoNum type="arabicPeriod"/>
            </a:pPr>
            <a:r>
              <a:rPr lang="pt-BR" sz="2300" b="1" dirty="0" err="1">
                <a:solidFill>
                  <a:srgbClr val="7030A0"/>
                </a:solidFill>
                <a:latin typeface="Open Sans"/>
              </a:rPr>
              <a:t>downtown</a:t>
            </a:r>
            <a:r>
              <a:rPr lang="pt-BR" sz="2300" dirty="0">
                <a:latin typeface="Open Sans"/>
                <a:ea typeface="Calibri" panose="020F0502020204030204" pitchFamily="34" charset="0"/>
                <a:cs typeface="Times New Roman" panose="02020603050405020304" pitchFamily="18" charset="0"/>
              </a:rPr>
              <a:t> (centro da cidade)</a:t>
            </a:r>
          </a:p>
          <a:p>
            <a:pPr marL="457200" lvl="0" indent="-457200" fontAlgn="base">
              <a:buClr>
                <a:schemeClr val="tx1"/>
              </a:buClr>
              <a:buFont typeface="+mj-lt"/>
              <a:buAutoNum type="arabicPeriod"/>
            </a:pPr>
            <a:r>
              <a:rPr lang="pt-BR" sz="2300" b="1" dirty="0">
                <a:solidFill>
                  <a:srgbClr val="7030A0"/>
                </a:solidFill>
                <a:latin typeface="Open Sans"/>
              </a:rPr>
              <a:t>fare</a:t>
            </a:r>
            <a:r>
              <a:rPr lang="pt-BR" sz="2300" dirty="0">
                <a:effectLst/>
                <a:latin typeface="Open Sans"/>
                <a:ea typeface="Calibri" panose="020F0502020204030204" pitchFamily="34" charset="0"/>
                <a:cs typeface="Times New Roman" panose="02020603050405020304" pitchFamily="18" charset="0"/>
              </a:rPr>
              <a:t> (passagem de ônibus)</a:t>
            </a:r>
            <a:endParaRPr lang="pt-BR" sz="2300" dirty="0">
              <a:latin typeface="Open Sans"/>
              <a:cs typeface="Times New Roman" panose="02020603050405020304" pitchFamily="18" charset="0"/>
            </a:endParaRPr>
          </a:p>
          <a:p>
            <a:pPr marL="457200" lvl="0" indent="-457200" fontAlgn="base">
              <a:buClr>
                <a:schemeClr val="tx1"/>
              </a:buClr>
              <a:buFont typeface="+mj-lt"/>
              <a:buAutoNum type="arabicPeriod"/>
            </a:pPr>
            <a:r>
              <a:rPr lang="pt-BR" sz="2300" b="1" dirty="0" err="1">
                <a:solidFill>
                  <a:srgbClr val="7030A0"/>
                </a:solidFill>
                <a:latin typeface="Open Sans"/>
              </a:rPr>
              <a:t>unfazed</a:t>
            </a:r>
            <a:r>
              <a:rPr lang="pt-BR" sz="2300" dirty="0">
                <a:latin typeface="Open Sans"/>
                <a:cs typeface="Times New Roman" panose="02020603050405020304" pitchFamily="18" charset="0"/>
              </a:rPr>
              <a:t> (imperturbável)</a:t>
            </a:r>
          </a:p>
          <a:p>
            <a:pPr marL="457200" lvl="0" indent="-457200" fontAlgn="base">
              <a:buClr>
                <a:schemeClr val="tx1"/>
              </a:buClr>
              <a:buFont typeface="+mj-lt"/>
              <a:buAutoNum type="arabicPeriod"/>
            </a:pPr>
            <a:r>
              <a:rPr lang="pt-BR" sz="2300" b="1" dirty="0" err="1">
                <a:solidFill>
                  <a:srgbClr val="7030A0"/>
                </a:solidFill>
                <a:latin typeface="Open Sans"/>
              </a:rPr>
              <a:t>preacher</a:t>
            </a:r>
            <a:r>
              <a:rPr lang="pt-BR" sz="2300" dirty="0">
                <a:latin typeface="Open Sans"/>
                <a:cs typeface="Times New Roman" panose="02020603050405020304" pitchFamily="18" charset="0"/>
              </a:rPr>
              <a:t> (pregador, pastor)</a:t>
            </a:r>
          </a:p>
          <a:p>
            <a:pPr marL="457200" lvl="0" indent="-457200" fontAlgn="base">
              <a:buClr>
                <a:schemeClr val="tx1"/>
              </a:buClr>
              <a:buFont typeface="+mj-lt"/>
              <a:buAutoNum type="arabicPeriod"/>
            </a:pPr>
            <a:r>
              <a:rPr lang="pt-BR" sz="2300" b="1" dirty="0" err="1">
                <a:solidFill>
                  <a:srgbClr val="7030A0"/>
                </a:solidFill>
                <a:latin typeface="Open Sans"/>
              </a:rPr>
              <a:t>carpools</a:t>
            </a:r>
            <a:r>
              <a:rPr lang="pt-BR" sz="2300" dirty="0">
                <a:latin typeface="Open Sans"/>
                <a:cs typeface="Times New Roman" panose="02020603050405020304" pitchFamily="18" charset="0"/>
              </a:rPr>
              <a:t> (caronas)</a:t>
            </a:r>
          </a:p>
          <a:p>
            <a:pPr marL="457200" lvl="0" indent="-457200" fontAlgn="base">
              <a:buClr>
                <a:schemeClr val="tx1"/>
              </a:buClr>
              <a:buFont typeface="+mj-lt"/>
              <a:buAutoNum type="arabicPeriod"/>
            </a:pPr>
            <a:r>
              <a:rPr lang="pt-BR" sz="2300" b="1" dirty="0">
                <a:solidFill>
                  <a:srgbClr val="7030A0"/>
                </a:solidFill>
                <a:latin typeface="Open Sans"/>
              </a:rPr>
              <a:t>bias</a:t>
            </a:r>
            <a:r>
              <a:rPr lang="pt-BR" sz="2300" dirty="0">
                <a:latin typeface="Open Sans"/>
                <a:cs typeface="Times New Roman" panose="02020603050405020304" pitchFamily="18" charset="0"/>
              </a:rPr>
              <a:t> (viés) </a:t>
            </a:r>
          </a:p>
          <a:p>
            <a:pPr marL="457200" lvl="0" indent="-457200" fontAlgn="base">
              <a:buClr>
                <a:schemeClr val="tx1"/>
              </a:buClr>
              <a:buFont typeface="+mj-lt"/>
              <a:buAutoNum type="arabicPeriod"/>
            </a:pPr>
            <a:r>
              <a:rPr lang="pt-BR" sz="2300" b="1" dirty="0" err="1">
                <a:solidFill>
                  <a:srgbClr val="7030A0"/>
                </a:solidFill>
                <a:latin typeface="Open Sans"/>
              </a:rPr>
              <a:t>espouse</a:t>
            </a:r>
            <a:r>
              <a:rPr lang="pt-BR" sz="2300" b="0" i="0" dirty="0">
                <a:effectLst/>
                <a:latin typeface="Open Sans"/>
                <a:cs typeface="Times New Roman" panose="02020603050405020304" pitchFamily="18" charset="0"/>
              </a:rPr>
              <a:t> (esposar, adotar, abraçar)</a:t>
            </a:r>
          </a:p>
          <a:p>
            <a:pPr marL="457200" lvl="0" indent="-457200" fontAlgn="base">
              <a:buClr>
                <a:schemeClr val="tx1"/>
              </a:buClr>
              <a:buFont typeface="+mj-lt"/>
              <a:buAutoNum type="arabicPeriod"/>
            </a:pPr>
            <a:r>
              <a:rPr lang="pt-BR" sz="2300" b="1" dirty="0" err="1">
                <a:solidFill>
                  <a:srgbClr val="7030A0"/>
                </a:solidFill>
                <a:latin typeface="Open Sans"/>
              </a:rPr>
              <a:t>keen</a:t>
            </a:r>
            <a:r>
              <a:rPr lang="pt-BR" sz="2300" dirty="0">
                <a:latin typeface="Open Sans"/>
                <a:cs typeface="Times New Roman" panose="02020603050405020304" pitchFamily="18" charset="0"/>
              </a:rPr>
              <a:t> (perspicaz)</a:t>
            </a:r>
          </a:p>
          <a:p>
            <a:pPr marL="457200" lvl="0" indent="-457200" fontAlgn="base">
              <a:buClr>
                <a:schemeClr val="tx1"/>
              </a:buClr>
              <a:buFont typeface="+mj-lt"/>
              <a:buAutoNum type="arabicPeriod"/>
            </a:pPr>
            <a:r>
              <a:rPr lang="pt-BR" sz="2300" b="1" dirty="0" err="1">
                <a:solidFill>
                  <a:srgbClr val="7030A0"/>
                </a:solidFill>
                <a:latin typeface="Open Sans"/>
              </a:rPr>
              <a:t>enhancement</a:t>
            </a:r>
            <a:r>
              <a:rPr lang="pt-BR" sz="2300" b="0" i="0" dirty="0">
                <a:effectLst/>
                <a:latin typeface="Open Sans"/>
              </a:rPr>
              <a:t> (aprimoramento)</a:t>
            </a:r>
            <a:endParaRPr lang="pt-BR" sz="2300" dirty="0">
              <a:latin typeface="Open Sans"/>
              <a:cs typeface="Times New Roman" panose="02020603050405020304" pitchFamily="18" charset="0"/>
            </a:endParaRPr>
          </a:p>
        </p:txBody>
      </p:sp>
    </p:spTree>
    <p:extLst>
      <p:ext uri="{BB962C8B-B14F-4D97-AF65-F5344CB8AC3E}">
        <p14:creationId xmlns:p14="http://schemas.microsoft.com/office/powerpoint/2010/main" val="29412975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io-quadro 5"/>
          <p:cNvSpPr/>
          <p:nvPr/>
        </p:nvSpPr>
        <p:spPr>
          <a:xfrm>
            <a:off x="467544" y="1516811"/>
            <a:ext cx="1709620" cy="3496365"/>
          </a:xfrm>
          <a:prstGeom prst="halfFrame">
            <a:avLst>
              <a:gd name="adj1" fmla="val 8824"/>
              <a:gd name="adj2" fmla="val 109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7" name="Meio-quadro 6"/>
          <p:cNvSpPr/>
          <p:nvPr/>
        </p:nvSpPr>
        <p:spPr>
          <a:xfrm flipH="1" flipV="1">
            <a:off x="6660231" y="2564903"/>
            <a:ext cx="1782457" cy="3396249"/>
          </a:xfrm>
          <a:prstGeom prst="halfFrame">
            <a:avLst>
              <a:gd name="adj1" fmla="val 10040"/>
              <a:gd name="adj2" fmla="val 1110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9" name="Retângulo 8">
            <a:extLst>
              <a:ext uri="{FF2B5EF4-FFF2-40B4-BE49-F238E27FC236}">
                <a16:creationId xmlns:a16="http://schemas.microsoft.com/office/drawing/2014/main" id="{A6894D11-815F-4B97-ADC1-94D9CF36D366}"/>
              </a:ext>
            </a:extLst>
          </p:cNvPr>
          <p:cNvSpPr/>
          <p:nvPr/>
        </p:nvSpPr>
        <p:spPr>
          <a:xfrm>
            <a:off x="666710" y="393233"/>
            <a:ext cx="2192491" cy="707886"/>
          </a:xfrm>
          <a:prstGeom prst="rect">
            <a:avLst/>
          </a:prstGeom>
        </p:spPr>
        <p:txBody>
          <a:bodyPr wrap="square">
            <a:spAutoFit/>
          </a:bodyPr>
          <a:lstStyle/>
          <a:p>
            <a:pPr algn="ctr"/>
            <a:r>
              <a:rPr lang="pt-BR" sz="4000" b="1" dirty="0" err="1">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rPr>
              <a:t>Exercise</a:t>
            </a:r>
            <a:endParaRPr lang="pt-BR" sz="4000" b="1" dirty="0">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endParaRPr>
          </a:p>
        </p:txBody>
      </p:sp>
      <p:pic>
        <p:nvPicPr>
          <p:cNvPr id="10" name="Gráfico 9" descr="Besouro com preenchimento sólido">
            <a:extLst>
              <a:ext uri="{FF2B5EF4-FFF2-40B4-BE49-F238E27FC236}">
                <a16:creationId xmlns:a16="http://schemas.microsoft.com/office/drawing/2014/main" id="{C6176025-2235-4F8A-8C6D-B67C1F84D95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19056" y="313156"/>
            <a:ext cx="589051" cy="589051"/>
          </a:xfrm>
          <a:prstGeom prst="rect">
            <a:avLst/>
          </a:prstGeom>
        </p:spPr>
      </p:pic>
      <p:pic>
        <p:nvPicPr>
          <p:cNvPr id="11" name="Gráfico 10" descr="Besouro estrutura de tópicos">
            <a:extLst>
              <a:ext uri="{FF2B5EF4-FFF2-40B4-BE49-F238E27FC236}">
                <a16:creationId xmlns:a16="http://schemas.microsoft.com/office/drawing/2014/main" id="{D1CDF69A-972F-442B-B0ED-971DF168E00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1520" y="319669"/>
            <a:ext cx="589051" cy="589051"/>
          </a:xfrm>
          <a:prstGeom prst="rect">
            <a:avLst/>
          </a:prstGeom>
        </p:spPr>
      </p:pic>
      <p:pic>
        <p:nvPicPr>
          <p:cNvPr id="14" name="Gráfico 13" descr="Notação musical com preenchimento sólido">
            <a:extLst>
              <a:ext uri="{FF2B5EF4-FFF2-40B4-BE49-F238E27FC236}">
                <a16:creationId xmlns:a16="http://schemas.microsoft.com/office/drawing/2014/main" id="{0F2E586E-DF01-4439-A200-50AAE3094FB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24807" y="629743"/>
            <a:ext cx="942753" cy="942753"/>
          </a:xfrm>
          <a:prstGeom prst="rect">
            <a:avLst/>
          </a:prstGeom>
        </p:spPr>
      </p:pic>
      <p:pic>
        <p:nvPicPr>
          <p:cNvPr id="15" name="Gráfico 14" descr="Notação musical estrutura de tópicos">
            <a:extLst>
              <a:ext uri="{FF2B5EF4-FFF2-40B4-BE49-F238E27FC236}">
                <a16:creationId xmlns:a16="http://schemas.microsoft.com/office/drawing/2014/main" id="{F8E720D2-BCC7-4255-B5FD-69C5F7AF52A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0986" y="658840"/>
            <a:ext cx="910117" cy="910117"/>
          </a:xfrm>
          <a:prstGeom prst="rect">
            <a:avLst/>
          </a:prstGeom>
        </p:spPr>
      </p:pic>
      <p:sp>
        <p:nvSpPr>
          <p:cNvPr id="13" name="CaixaDeTexto 12">
            <a:extLst>
              <a:ext uri="{FF2B5EF4-FFF2-40B4-BE49-F238E27FC236}">
                <a16:creationId xmlns:a16="http://schemas.microsoft.com/office/drawing/2014/main" id="{DEA2E2A1-D0B6-4F90-B366-2D11D6FAE5DC}"/>
              </a:ext>
            </a:extLst>
          </p:cNvPr>
          <p:cNvSpPr txBox="1"/>
          <p:nvPr/>
        </p:nvSpPr>
        <p:spPr>
          <a:xfrm>
            <a:off x="666710" y="1680790"/>
            <a:ext cx="7453509" cy="4327723"/>
          </a:xfrm>
          <a:prstGeom prst="rect">
            <a:avLst/>
          </a:prstGeom>
          <a:noFill/>
        </p:spPr>
        <p:txBody>
          <a:bodyPr wrap="square">
            <a:spAutoFit/>
          </a:bodyPr>
          <a:lstStyle/>
          <a:p>
            <a:pPr algn="just" fontAlgn="base"/>
            <a:r>
              <a:rPr lang="en-US" sz="2000" b="1" dirty="0">
                <a:highlight>
                  <a:srgbClr val="FFFF00"/>
                </a:highlight>
                <a:latin typeface="Open Sans"/>
              </a:rPr>
              <a:t>10</a:t>
            </a:r>
            <a:r>
              <a:rPr lang="en-US" sz="2000" b="1" i="0" dirty="0">
                <a:effectLst/>
                <a:highlight>
                  <a:srgbClr val="FFFF00"/>
                </a:highlight>
                <a:latin typeface="Open Sans"/>
              </a:rPr>
              <a:t>) New information</a:t>
            </a:r>
          </a:p>
          <a:p>
            <a:pPr lvl="0" algn="just" fontAlgn="base">
              <a:lnSpc>
                <a:spcPct val="107000"/>
              </a:lnSpc>
              <a:buClr>
                <a:schemeClr val="tx1"/>
              </a:buClr>
            </a:pPr>
            <a:r>
              <a:rPr lang="pt-BR" sz="2000" dirty="0">
                <a:latin typeface="Open Sans"/>
                <a:cs typeface="Times New Roman" panose="02020603050405020304" pitchFamily="18" charset="0"/>
              </a:rPr>
              <a:t>Rosa Louise </a:t>
            </a:r>
            <a:r>
              <a:rPr lang="pt-BR" sz="2000" dirty="0" err="1">
                <a:latin typeface="Open Sans"/>
                <a:cs typeface="Times New Roman" panose="02020603050405020304" pitchFamily="18" charset="0"/>
              </a:rPr>
              <a:t>McCauley</a:t>
            </a:r>
            <a:r>
              <a:rPr lang="pt-BR" sz="2000" dirty="0">
                <a:latin typeface="Open Sans"/>
                <a:cs typeface="Times New Roman" panose="02020603050405020304" pitchFamily="18" charset="0"/>
              </a:rPr>
              <a:t> (o “Parks” só foi adicionado ao seu nome quando ela se casou) nasceu no dia 4 de fevereiro de 1913 em </a:t>
            </a:r>
            <a:r>
              <a:rPr lang="pt-BR" sz="2000" dirty="0" err="1">
                <a:latin typeface="Open Sans"/>
                <a:cs typeface="Times New Roman" panose="02020603050405020304" pitchFamily="18" charset="0"/>
              </a:rPr>
              <a:t>Tuskegee</a:t>
            </a:r>
            <a:r>
              <a:rPr lang="pt-BR" sz="2000" dirty="0">
                <a:latin typeface="Open Sans"/>
                <a:cs typeface="Times New Roman" panose="02020603050405020304" pitchFamily="18" charset="0"/>
              </a:rPr>
              <a:t>, no estado do Alabama, no sul dos Estados Unidos. Seu pai chamava-se James </a:t>
            </a:r>
            <a:r>
              <a:rPr lang="pt-BR" sz="2000" dirty="0" err="1">
                <a:latin typeface="Open Sans"/>
                <a:cs typeface="Times New Roman" panose="02020603050405020304" pitchFamily="18" charset="0"/>
              </a:rPr>
              <a:t>McCauley</a:t>
            </a:r>
            <a:r>
              <a:rPr lang="pt-BR" sz="2000" dirty="0">
                <a:latin typeface="Open Sans"/>
                <a:cs typeface="Times New Roman" panose="02020603050405020304" pitchFamily="18" charset="0"/>
              </a:rPr>
              <a:t> e era um carpinteiro, e sua mãe, </a:t>
            </a:r>
            <a:r>
              <a:rPr lang="pt-BR" sz="2000" dirty="0" err="1">
                <a:latin typeface="Open Sans"/>
                <a:cs typeface="Times New Roman" panose="02020603050405020304" pitchFamily="18" charset="0"/>
              </a:rPr>
              <a:t>Leona</a:t>
            </a:r>
            <a:r>
              <a:rPr lang="pt-BR" sz="2000" dirty="0">
                <a:latin typeface="Open Sans"/>
                <a:cs typeface="Times New Roman" panose="02020603050405020304" pitchFamily="18" charset="0"/>
              </a:rPr>
              <a:t> Edwards, trabalhava como professora. </a:t>
            </a:r>
          </a:p>
          <a:p>
            <a:pPr lvl="0" algn="just" fontAlgn="base">
              <a:lnSpc>
                <a:spcPct val="107000"/>
              </a:lnSpc>
              <a:buClr>
                <a:schemeClr val="tx1"/>
              </a:buClr>
            </a:pPr>
            <a:endParaRPr lang="pt-BR" sz="2000" dirty="0">
              <a:latin typeface="Open Sans"/>
              <a:cs typeface="Times New Roman" panose="02020603050405020304" pitchFamily="18" charset="0"/>
            </a:endParaRPr>
          </a:p>
          <a:p>
            <a:pPr lvl="0" algn="just" fontAlgn="base">
              <a:lnSpc>
                <a:spcPct val="107000"/>
              </a:lnSpc>
              <a:buClr>
                <a:schemeClr val="tx1"/>
              </a:buClr>
            </a:pPr>
            <a:r>
              <a:rPr lang="pt-BR" sz="2000" dirty="0">
                <a:latin typeface="Open Sans"/>
                <a:cs typeface="Times New Roman" panose="02020603050405020304" pitchFamily="18" charset="0"/>
              </a:rPr>
              <a:t>Durante a sua infância, Rosa Parks estudou em colégios rurais, ingressando posteriormente no </a:t>
            </a:r>
            <a:r>
              <a:rPr lang="pt-BR" sz="2000" i="1" dirty="0">
                <a:latin typeface="Open Sans"/>
                <a:cs typeface="Times New Roman" panose="02020603050405020304" pitchFamily="18" charset="0"/>
              </a:rPr>
              <a:t>Industrial </a:t>
            </a:r>
            <a:r>
              <a:rPr lang="pt-BR" sz="2000" i="1" dirty="0" err="1">
                <a:latin typeface="Open Sans"/>
                <a:cs typeface="Times New Roman" panose="02020603050405020304" pitchFamily="18" charset="0"/>
              </a:rPr>
              <a:t>School</a:t>
            </a:r>
            <a:r>
              <a:rPr lang="pt-BR" sz="2000" i="1" dirty="0">
                <a:latin typeface="Open Sans"/>
                <a:cs typeface="Times New Roman" panose="02020603050405020304" pitchFamily="18" charset="0"/>
              </a:rPr>
              <a:t> for Girls </a:t>
            </a:r>
            <a:r>
              <a:rPr lang="pt-BR" sz="2000" dirty="0">
                <a:latin typeface="Open Sans"/>
                <a:cs typeface="Times New Roman" panose="02020603050405020304" pitchFamily="18" charset="0"/>
              </a:rPr>
              <a:t>e, posteriormente, em uma universidade pública para estudantes negros, a Alabama </a:t>
            </a:r>
            <a:r>
              <a:rPr lang="pt-BR" sz="2000" i="1" dirty="0" err="1">
                <a:latin typeface="Open Sans"/>
                <a:cs typeface="Times New Roman" panose="02020603050405020304" pitchFamily="18" charset="0"/>
              </a:rPr>
              <a:t>State</a:t>
            </a:r>
            <a:r>
              <a:rPr lang="pt-BR" sz="2000" i="1" dirty="0">
                <a:latin typeface="Open Sans"/>
                <a:cs typeface="Times New Roman" panose="02020603050405020304" pitchFamily="18" charset="0"/>
              </a:rPr>
              <a:t> </a:t>
            </a:r>
            <a:r>
              <a:rPr lang="pt-BR" sz="2000" i="1" dirty="0" err="1">
                <a:latin typeface="Open Sans"/>
                <a:cs typeface="Times New Roman" panose="02020603050405020304" pitchFamily="18" charset="0"/>
              </a:rPr>
              <a:t>Teachers</a:t>
            </a:r>
            <a:r>
              <a:rPr lang="pt-BR" sz="2000" i="1" dirty="0">
                <a:latin typeface="Open Sans"/>
                <a:cs typeface="Times New Roman" panose="02020603050405020304" pitchFamily="18" charset="0"/>
              </a:rPr>
              <a:t> </a:t>
            </a:r>
            <a:r>
              <a:rPr lang="pt-BR" sz="2000" i="1" dirty="0" err="1">
                <a:latin typeface="Open Sans"/>
                <a:cs typeface="Times New Roman" panose="02020603050405020304" pitchFamily="18" charset="0"/>
              </a:rPr>
              <a:t>College</a:t>
            </a:r>
            <a:r>
              <a:rPr lang="pt-BR" sz="2000" i="1" dirty="0">
                <a:latin typeface="Open Sans"/>
                <a:cs typeface="Times New Roman" panose="02020603050405020304" pitchFamily="18" charset="0"/>
              </a:rPr>
              <a:t> for </a:t>
            </a:r>
            <a:r>
              <a:rPr lang="pt-BR" sz="2000" i="1" dirty="0" err="1">
                <a:latin typeface="Open Sans"/>
                <a:cs typeface="Times New Roman" panose="02020603050405020304" pitchFamily="18" charset="0"/>
              </a:rPr>
              <a:t>Negroes</a:t>
            </a:r>
            <a:r>
              <a:rPr lang="pt-BR" sz="2000" i="1" dirty="0">
                <a:latin typeface="Open Sans"/>
                <a:cs typeface="Times New Roman" panose="02020603050405020304" pitchFamily="18" charset="0"/>
              </a:rPr>
              <a:t>. </a:t>
            </a:r>
            <a:r>
              <a:rPr lang="pt-BR" sz="2000" dirty="0">
                <a:latin typeface="Open Sans"/>
                <a:cs typeface="Times New Roman" panose="02020603050405020304" pitchFamily="18" charset="0"/>
              </a:rPr>
              <a:t>Entretanto, ela não terminou seus estudos, abandonando-os para cuidar de sua mãe.</a:t>
            </a:r>
            <a:endParaRPr lang="pt-BR" sz="2000" dirty="0">
              <a:solidFill>
                <a:srgbClr val="444444"/>
              </a:solidFill>
              <a:latin typeface="Open Sans"/>
              <a:cs typeface="Times New Roman" panose="02020603050405020304" pitchFamily="18" charset="0"/>
            </a:endParaRPr>
          </a:p>
        </p:txBody>
      </p:sp>
      <p:sp>
        <p:nvSpPr>
          <p:cNvPr id="16" name="CaixaDeTexto 15">
            <a:extLst>
              <a:ext uri="{FF2B5EF4-FFF2-40B4-BE49-F238E27FC236}">
                <a16:creationId xmlns:a16="http://schemas.microsoft.com/office/drawing/2014/main" id="{81D025E2-A4D9-416B-8377-6004FC17AF7A}"/>
              </a:ext>
            </a:extLst>
          </p:cNvPr>
          <p:cNvSpPr txBox="1"/>
          <p:nvPr/>
        </p:nvSpPr>
        <p:spPr>
          <a:xfrm>
            <a:off x="520486" y="6159370"/>
            <a:ext cx="7922202" cy="400110"/>
          </a:xfrm>
          <a:prstGeom prst="rect">
            <a:avLst/>
          </a:prstGeom>
          <a:noFill/>
        </p:spPr>
        <p:txBody>
          <a:bodyPr wrap="square">
            <a:spAutoFit/>
          </a:bodyPr>
          <a:lstStyle/>
          <a:p>
            <a:pPr algn="r"/>
            <a:r>
              <a:rPr lang="pt-BR" sz="2000" b="1" dirty="0">
                <a:solidFill>
                  <a:schemeClr val="accent2">
                    <a:lumMod val="75000"/>
                  </a:schemeClr>
                </a:solidFill>
                <a:hlinkClick r:id="rId10"/>
              </a:rPr>
              <a:t>https://brasilescola.uol.com.br/biografia/rosa-lee-parks.htm</a:t>
            </a:r>
            <a:r>
              <a:rPr lang="pt-BR" sz="2000" b="1" dirty="0">
                <a:solidFill>
                  <a:schemeClr val="accent2">
                    <a:lumMod val="75000"/>
                  </a:schemeClr>
                </a:solidFill>
              </a:rPr>
              <a:t> </a:t>
            </a:r>
          </a:p>
        </p:txBody>
      </p:sp>
    </p:spTree>
    <p:extLst>
      <p:ext uri="{BB962C8B-B14F-4D97-AF65-F5344CB8AC3E}">
        <p14:creationId xmlns:p14="http://schemas.microsoft.com/office/powerpoint/2010/main" val="42028028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io-quadro 5"/>
          <p:cNvSpPr/>
          <p:nvPr/>
        </p:nvSpPr>
        <p:spPr>
          <a:xfrm>
            <a:off x="467544" y="1516811"/>
            <a:ext cx="1709620" cy="3496365"/>
          </a:xfrm>
          <a:prstGeom prst="halfFrame">
            <a:avLst>
              <a:gd name="adj1" fmla="val 8824"/>
              <a:gd name="adj2" fmla="val 109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7" name="Meio-quadro 6"/>
          <p:cNvSpPr/>
          <p:nvPr/>
        </p:nvSpPr>
        <p:spPr>
          <a:xfrm flipH="1" flipV="1">
            <a:off x="6660231" y="2564903"/>
            <a:ext cx="1782457" cy="3396249"/>
          </a:xfrm>
          <a:prstGeom prst="halfFrame">
            <a:avLst>
              <a:gd name="adj1" fmla="val 10040"/>
              <a:gd name="adj2" fmla="val 1110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9" name="Retângulo 8">
            <a:extLst>
              <a:ext uri="{FF2B5EF4-FFF2-40B4-BE49-F238E27FC236}">
                <a16:creationId xmlns:a16="http://schemas.microsoft.com/office/drawing/2014/main" id="{A6894D11-815F-4B97-ADC1-94D9CF36D366}"/>
              </a:ext>
            </a:extLst>
          </p:cNvPr>
          <p:cNvSpPr/>
          <p:nvPr/>
        </p:nvSpPr>
        <p:spPr>
          <a:xfrm>
            <a:off x="666710" y="393233"/>
            <a:ext cx="2192491" cy="707886"/>
          </a:xfrm>
          <a:prstGeom prst="rect">
            <a:avLst/>
          </a:prstGeom>
        </p:spPr>
        <p:txBody>
          <a:bodyPr wrap="square">
            <a:spAutoFit/>
          </a:bodyPr>
          <a:lstStyle/>
          <a:p>
            <a:pPr algn="ctr"/>
            <a:r>
              <a:rPr lang="pt-BR" sz="4000" b="1" dirty="0" err="1">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rPr>
              <a:t>Exercise</a:t>
            </a:r>
            <a:endParaRPr lang="pt-BR" sz="4000" b="1" dirty="0">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endParaRPr>
          </a:p>
        </p:txBody>
      </p:sp>
      <p:pic>
        <p:nvPicPr>
          <p:cNvPr id="10" name="Gráfico 9" descr="Besouro com preenchimento sólido">
            <a:extLst>
              <a:ext uri="{FF2B5EF4-FFF2-40B4-BE49-F238E27FC236}">
                <a16:creationId xmlns:a16="http://schemas.microsoft.com/office/drawing/2014/main" id="{C6176025-2235-4F8A-8C6D-B67C1F84D95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19056" y="313156"/>
            <a:ext cx="589051" cy="589051"/>
          </a:xfrm>
          <a:prstGeom prst="rect">
            <a:avLst/>
          </a:prstGeom>
        </p:spPr>
      </p:pic>
      <p:pic>
        <p:nvPicPr>
          <p:cNvPr id="11" name="Gráfico 10" descr="Besouro estrutura de tópicos">
            <a:extLst>
              <a:ext uri="{FF2B5EF4-FFF2-40B4-BE49-F238E27FC236}">
                <a16:creationId xmlns:a16="http://schemas.microsoft.com/office/drawing/2014/main" id="{D1CDF69A-972F-442B-B0ED-971DF168E00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1520" y="319669"/>
            <a:ext cx="589051" cy="589051"/>
          </a:xfrm>
          <a:prstGeom prst="rect">
            <a:avLst/>
          </a:prstGeom>
        </p:spPr>
      </p:pic>
      <p:pic>
        <p:nvPicPr>
          <p:cNvPr id="14" name="Gráfico 13" descr="Notação musical com preenchimento sólido">
            <a:extLst>
              <a:ext uri="{FF2B5EF4-FFF2-40B4-BE49-F238E27FC236}">
                <a16:creationId xmlns:a16="http://schemas.microsoft.com/office/drawing/2014/main" id="{0F2E586E-DF01-4439-A200-50AAE3094FB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24807" y="629743"/>
            <a:ext cx="942753" cy="942753"/>
          </a:xfrm>
          <a:prstGeom prst="rect">
            <a:avLst/>
          </a:prstGeom>
        </p:spPr>
      </p:pic>
      <p:pic>
        <p:nvPicPr>
          <p:cNvPr id="15" name="Gráfico 14" descr="Notação musical estrutura de tópicos">
            <a:extLst>
              <a:ext uri="{FF2B5EF4-FFF2-40B4-BE49-F238E27FC236}">
                <a16:creationId xmlns:a16="http://schemas.microsoft.com/office/drawing/2014/main" id="{F8E720D2-BCC7-4255-B5FD-69C5F7AF52A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0986" y="658840"/>
            <a:ext cx="910117" cy="910117"/>
          </a:xfrm>
          <a:prstGeom prst="rect">
            <a:avLst/>
          </a:prstGeom>
        </p:spPr>
      </p:pic>
      <p:sp>
        <p:nvSpPr>
          <p:cNvPr id="13" name="CaixaDeTexto 12">
            <a:extLst>
              <a:ext uri="{FF2B5EF4-FFF2-40B4-BE49-F238E27FC236}">
                <a16:creationId xmlns:a16="http://schemas.microsoft.com/office/drawing/2014/main" id="{DEA2E2A1-D0B6-4F90-B366-2D11D6FAE5DC}"/>
              </a:ext>
            </a:extLst>
          </p:cNvPr>
          <p:cNvSpPr txBox="1"/>
          <p:nvPr/>
        </p:nvSpPr>
        <p:spPr>
          <a:xfrm>
            <a:off x="666710" y="1680747"/>
            <a:ext cx="7505690" cy="4768037"/>
          </a:xfrm>
          <a:prstGeom prst="rect">
            <a:avLst/>
          </a:prstGeom>
          <a:noFill/>
        </p:spPr>
        <p:txBody>
          <a:bodyPr wrap="square">
            <a:spAutoFit/>
          </a:bodyPr>
          <a:lstStyle/>
          <a:p>
            <a:pPr algn="just"/>
            <a:r>
              <a:rPr lang="pt-BR" sz="1900" dirty="0">
                <a:latin typeface="Open Sans"/>
                <a:cs typeface="Times New Roman" panose="02020603050405020304" pitchFamily="18" charset="0"/>
              </a:rPr>
              <a:t>Durante a infância, Rosa Parks já presenciava a segregação racial existente no sul dos Estados Unidos, uma vez que, para ir ao colégio, ela não podia pegar os ônibus escolares, pois eles eram dedicados exclusivamente aos estudantes brancos. Ela relata que essa experiência foi uma das primeiras que a fizeram perceber as diferenças no tratamento de brancos e negros. Ao longo de sua juventude, ela foi acumulando outras más experiências causadas pelo racismo.</a:t>
            </a:r>
          </a:p>
          <a:p>
            <a:pPr algn="just"/>
            <a:r>
              <a:rPr lang="pt-BR" sz="1900" dirty="0">
                <a:latin typeface="Open Sans"/>
                <a:cs typeface="Times New Roman" panose="02020603050405020304" pitchFamily="18" charset="0"/>
              </a:rPr>
              <a:t>Quando tinha 19 anos de idade, casou-se com Raymond Parks, um barbeiro que fazia parte do </a:t>
            </a:r>
            <a:r>
              <a:rPr lang="pt-BR" sz="1900" i="1" dirty="0" err="1">
                <a:latin typeface="Open Sans"/>
                <a:cs typeface="Times New Roman" panose="02020603050405020304" pitchFamily="18" charset="0"/>
              </a:rPr>
              <a:t>National</a:t>
            </a:r>
            <a:r>
              <a:rPr lang="pt-BR" sz="1900" i="1" dirty="0">
                <a:latin typeface="Open Sans"/>
                <a:cs typeface="Times New Roman" panose="02020603050405020304" pitchFamily="18" charset="0"/>
              </a:rPr>
              <a:t> </a:t>
            </a:r>
            <a:r>
              <a:rPr lang="pt-BR" sz="1900" i="1" dirty="0" err="1">
                <a:latin typeface="Open Sans"/>
                <a:cs typeface="Times New Roman" panose="02020603050405020304" pitchFamily="18" charset="0"/>
              </a:rPr>
              <a:t>Association</a:t>
            </a:r>
            <a:r>
              <a:rPr lang="pt-BR" sz="1900" i="1" dirty="0">
                <a:latin typeface="Open Sans"/>
                <a:cs typeface="Times New Roman" panose="02020603050405020304" pitchFamily="18" charset="0"/>
              </a:rPr>
              <a:t> for </a:t>
            </a:r>
            <a:r>
              <a:rPr lang="pt-BR" sz="1900" i="1" dirty="0" err="1">
                <a:latin typeface="Open Sans"/>
                <a:cs typeface="Times New Roman" panose="02020603050405020304" pitchFamily="18" charset="0"/>
              </a:rPr>
              <a:t>the</a:t>
            </a:r>
            <a:r>
              <a:rPr lang="pt-BR" sz="1900" i="1" dirty="0">
                <a:latin typeface="Open Sans"/>
                <a:cs typeface="Times New Roman" panose="02020603050405020304" pitchFamily="18" charset="0"/>
              </a:rPr>
              <a:t> </a:t>
            </a:r>
            <a:r>
              <a:rPr lang="pt-BR" sz="1900" i="1" dirty="0" err="1">
                <a:latin typeface="Open Sans"/>
                <a:cs typeface="Times New Roman" panose="02020603050405020304" pitchFamily="18" charset="0"/>
              </a:rPr>
              <a:t>Advancement</a:t>
            </a:r>
            <a:r>
              <a:rPr lang="pt-BR" sz="1900" i="1" dirty="0">
                <a:latin typeface="Open Sans"/>
                <a:cs typeface="Times New Roman" panose="02020603050405020304" pitchFamily="18" charset="0"/>
              </a:rPr>
              <a:t> </a:t>
            </a:r>
            <a:r>
              <a:rPr lang="pt-BR" sz="1900" i="1" dirty="0" err="1">
                <a:latin typeface="Open Sans"/>
                <a:cs typeface="Times New Roman" panose="02020603050405020304" pitchFamily="18" charset="0"/>
              </a:rPr>
              <a:t>of</a:t>
            </a:r>
            <a:r>
              <a:rPr lang="pt-BR" sz="1900" i="1" dirty="0">
                <a:latin typeface="Open Sans"/>
                <a:cs typeface="Times New Roman" panose="02020603050405020304" pitchFamily="18" charset="0"/>
              </a:rPr>
              <a:t> </a:t>
            </a:r>
            <a:r>
              <a:rPr lang="pt-BR" sz="1900" i="1" dirty="0" err="1">
                <a:latin typeface="Open Sans"/>
                <a:cs typeface="Times New Roman" panose="02020603050405020304" pitchFamily="18" charset="0"/>
              </a:rPr>
              <a:t>Colored</a:t>
            </a:r>
            <a:r>
              <a:rPr lang="pt-BR" sz="1900" i="1" dirty="0">
                <a:latin typeface="Open Sans"/>
                <a:cs typeface="Times New Roman" panose="02020603050405020304" pitchFamily="18" charset="0"/>
              </a:rPr>
              <a:t> People</a:t>
            </a:r>
            <a:r>
              <a:rPr lang="pt-BR" sz="1900" dirty="0">
                <a:latin typeface="Open Sans"/>
                <a:cs typeface="Times New Roman" panose="02020603050405020304" pitchFamily="18" charset="0"/>
              </a:rPr>
              <a:t> (NAACP), uma organização que lutava pelos direitos da comunidade afro-americana nos Estados Unidos. O casamento deles aconteceu no dia 18 de dezembro de 1932 e o matrimônio deles durou até 1977, quando seu marido faleceu.</a:t>
            </a:r>
          </a:p>
          <a:p>
            <a:pPr lvl="0" algn="just" fontAlgn="base">
              <a:lnSpc>
                <a:spcPct val="107000"/>
              </a:lnSpc>
              <a:buClr>
                <a:schemeClr val="tx1"/>
              </a:buClr>
            </a:pPr>
            <a:endParaRPr lang="pt-BR" sz="1900" dirty="0">
              <a:solidFill>
                <a:srgbClr val="444444"/>
              </a:solidFill>
              <a:latin typeface="Open Sans"/>
              <a:cs typeface="Times New Roman" panose="02020603050405020304" pitchFamily="18" charset="0"/>
            </a:endParaRPr>
          </a:p>
        </p:txBody>
      </p:sp>
      <p:sp>
        <p:nvSpPr>
          <p:cNvPr id="12" name="CaixaDeTexto 11">
            <a:extLst>
              <a:ext uri="{FF2B5EF4-FFF2-40B4-BE49-F238E27FC236}">
                <a16:creationId xmlns:a16="http://schemas.microsoft.com/office/drawing/2014/main" id="{FB95EF7D-1FB6-4BF5-8EE8-E2920BD3A48F}"/>
              </a:ext>
            </a:extLst>
          </p:cNvPr>
          <p:cNvSpPr txBox="1"/>
          <p:nvPr/>
        </p:nvSpPr>
        <p:spPr>
          <a:xfrm>
            <a:off x="520486" y="6159370"/>
            <a:ext cx="7922202" cy="400110"/>
          </a:xfrm>
          <a:prstGeom prst="rect">
            <a:avLst/>
          </a:prstGeom>
          <a:noFill/>
        </p:spPr>
        <p:txBody>
          <a:bodyPr wrap="square">
            <a:spAutoFit/>
          </a:bodyPr>
          <a:lstStyle/>
          <a:p>
            <a:pPr algn="r"/>
            <a:r>
              <a:rPr lang="pt-BR" sz="2000" b="1" dirty="0">
                <a:solidFill>
                  <a:schemeClr val="accent2">
                    <a:lumMod val="75000"/>
                  </a:schemeClr>
                </a:solidFill>
                <a:hlinkClick r:id="rId10"/>
              </a:rPr>
              <a:t>https://brasilescola.uol.com.br/biografia/rosa-lee-parks.htm</a:t>
            </a:r>
            <a:r>
              <a:rPr lang="pt-BR" sz="2000" b="1" dirty="0">
                <a:solidFill>
                  <a:schemeClr val="accent2">
                    <a:lumMod val="75000"/>
                  </a:schemeClr>
                </a:solidFill>
              </a:rPr>
              <a:t> </a:t>
            </a:r>
          </a:p>
        </p:txBody>
      </p:sp>
      <p:sp>
        <p:nvSpPr>
          <p:cNvPr id="16" name="CaixaDeTexto 15">
            <a:extLst>
              <a:ext uri="{FF2B5EF4-FFF2-40B4-BE49-F238E27FC236}">
                <a16:creationId xmlns:a16="http://schemas.microsoft.com/office/drawing/2014/main" id="{233ABC74-94DF-4933-BE7F-524D8349F532}"/>
              </a:ext>
            </a:extLst>
          </p:cNvPr>
          <p:cNvSpPr txBox="1"/>
          <p:nvPr/>
        </p:nvSpPr>
        <p:spPr>
          <a:xfrm>
            <a:off x="3597222" y="1332145"/>
            <a:ext cx="4572000" cy="369332"/>
          </a:xfrm>
          <a:prstGeom prst="rect">
            <a:avLst/>
          </a:prstGeom>
          <a:noFill/>
        </p:spPr>
        <p:txBody>
          <a:bodyPr wrap="square">
            <a:spAutoFit/>
          </a:bodyPr>
          <a:lstStyle/>
          <a:p>
            <a:pPr algn="just" fontAlgn="base"/>
            <a:r>
              <a:rPr lang="en-US" b="1" dirty="0">
                <a:highlight>
                  <a:srgbClr val="FFFF00"/>
                </a:highlight>
                <a:latin typeface="Open Sans"/>
              </a:rPr>
              <a:t>10</a:t>
            </a:r>
            <a:r>
              <a:rPr lang="en-US" sz="1800" b="1" i="0" dirty="0">
                <a:effectLst/>
                <a:highlight>
                  <a:srgbClr val="FFFF00"/>
                </a:highlight>
                <a:latin typeface="Open Sans"/>
              </a:rPr>
              <a:t>) New information</a:t>
            </a:r>
          </a:p>
        </p:txBody>
      </p:sp>
    </p:spTree>
    <p:extLst>
      <p:ext uri="{BB962C8B-B14F-4D97-AF65-F5344CB8AC3E}">
        <p14:creationId xmlns:p14="http://schemas.microsoft.com/office/powerpoint/2010/main" val="3594645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729726" y="1663621"/>
            <a:ext cx="7377944" cy="4708981"/>
          </a:xfrm>
          <a:prstGeom prst="rect">
            <a:avLst/>
          </a:prstGeom>
        </p:spPr>
        <p:txBody>
          <a:bodyPr wrap="square">
            <a:spAutoFit/>
          </a:bodyPr>
          <a:lstStyle/>
          <a:p>
            <a:pPr algn="just" fontAlgn="base"/>
            <a:r>
              <a:rPr lang="pt-BR" sz="2000" dirty="0">
                <a:latin typeface="Arial" panose="020B0604020202020204" pitchFamily="34" charset="0"/>
              </a:rPr>
              <a:t>Escolha na um texto da lista e </a:t>
            </a:r>
            <a:r>
              <a:rPr lang="pt-BR" sz="2000" dirty="0">
                <a:highlight>
                  <a:srgbClr val="FFFF00"/>
                </a:highlight>
                <a:latin typeface="Arial" panose="020B0604020202020204" pitchFamily="34" charset="0"/>
              </a:rPr>
              <a:t>em duplas</a:t>
            </a:r>
            <a:r>
              <a:rPr lang="pt-BR" sz="2000" dirty="0">
                <a:latin typeface="Arial" panose="020B0604020202020204" pitchFamily="34" charset="0"/>
              </a:rPr>
              <a:t> e responda às questões:</a:t>
            </a:r>
          </a:p>
          <a:p>
            <a:pPr algn="just" fontAlgn="base"/>
            <a:endParaRPr lang="pt-BR" sz="2000" dirty="0">
              <a:latin typeface="Arial" panose="020B0604020202020204" pitchFamily="34" charset="0"/>
            </a:endParaRPr>
          </a:p>
          <a:p>
            <a:pPr marL="457200" indent="-457200" algn="just" fontAlgn="base">
              <a:buFont typeface="+mj-lt"/>
              <a:buAutoNum type="arabicPeriod"/>
            </a:pPr>
            <a:r>
              <a:rPr lang="pt-BR" sz="2000" dirty="0">
                <a:latin typeface="Arial" panose="020B0604020202020204" pitchFamily="34" charset="0"/>
              </a:rPr>
              <a:t>Escreva o assunto principal do texto.</a:t>
            </a:r>
          </a:p>
          <a:p>
            <a:pPr marL="457200" indent="-457200" algn="just" fontAlgn="base">
              <a:buFont typeface="+mj-lt"/>
              <a:buAutoNum type="arabicPeriod"/>
            </a:pPr>
            <a:r>
              <a:rPr lang="pt-BR" sz="2000" dirty="0">
                <a:latin typeface="Arial" panose="020B0604020202020204" pitchFamily="34" charset="0"/>
              </a:rPr>
              <a:t>Selecione 10 palavras-chaves e traduza.</a:t>
            </a:r>
          </a:p>
          <a:p>
            <a:pPr marL="457200" indent="-457200" algn="just" fontAlgn="base">
              <a:buFont typeface="+mj-lt"/>
              <a:buAutoNum type="arabicPeriod"/>
            </a:pPr>
            <a:r>
              <a:rPr lang="pt-BR" sz="2000" dirty="0">
                <a:latin typeface="Arial" panose="020B0604020202020204" pitchFamily="34" charset="0"/>
              </a:rPr>
              <a:t>Destaque todas as palavras como pronomes, possessivos, etc. e indique seus </a:t>
            </a:r>
            <a:r>
              <a:rPr lang="pt-BR" sz="2000" dirty="0">
                <a:highlight>
                  <a:srgbClr val="FFFF00"/>
                </a:highlight>
                <a:latin typeface="Arial" panose="020B0604020202020204" pitchFamily="34" charset="0"/>
              </a:rPr>
              <a:t>referentes</a:t>
            </a:r>
            <a:r>
              <a:rPr lang="pt-BR" sz="2000" dirty="0">
                <a:latin typeface="Arial" panose="020B0604020202020204" pitchFamily="34" charset="0"/>
              </a:rPr>
              <a:t> (até o máximo de 25 palavras ou todas do texto).</a:t>
            </a:r>
          </a:p>
          <a:p>
            <a:pPr marL="457200" indent="-457200" algn="just" fontAlgn="base">
              <a:buFont typeface="+mj-lt"/>
              <a:buAutoNum type="arabicPeriod"/>
            </a:pPr>
            <a:r>
              <a:rPr lang="pt-BR" sz="2000" dirty="0">
                <a:latin typeface="Arial" panose="020B0604020202020204" pitchFamily="34" charset="0"/>
              </a:rPr>
              <a:t>Identifique as palavras ou ideias repetidas e coloque numa tabela por </a:t>
            </a:r>
            <a:r>
              <a:rPr lang="pt-BR" sz="2000" dirty="0">
                <a:highlight>
                  <a:srgbClr val="FFFF00"/>
                </a:highlight>
                <a:latin typeface="Arial" panose="020B0604020202020204" pitchFamily="34" charset="0"/>
              </a:rPr>
              <a:t>categoria</a:t>
            </a:r>
            <a:r>
              <a:rPr lang="pt-BR" sz="2000" dirty="0">
                <a:latin typeface="Arial" panose="020B0604020202020204" pitchFamily="34" charset="0"/>
              </a:rPr>
              <a:t>.</a:t>
            </a:r>
          </a:p>
          <a:p>
            <a:pPr marL="457200" indent="-457200" algn="just" fontAlgn="base">
              <a:buFont typeface="+mj-lt"/>
              <a:buAutoNum type="arabicPeriod"/>
            </a:pPr>
            <a:r>
              <a:rPr lang="pt-BR" sz="2000" dirty="0">
                <a:latin typeface="Arial" panose="020B0604020202020204" pitchFamily="34" charset="0"/>
              </a:rPr>
              <a:t>Existe algum exemplo de </a:t>
            </a:r>
            <a:r>
              <a:rPr lang="pt-BR" sz="2000" b="1" dirty="0">
                <a:solidFill>
                  <a:srgbClr val="FF0000"/>
                </a:solidFill>
                <a:latin typeface="Arial" panose="020B0604020202020204" pitchFamily="34" charset="0"/>
              </a:rPr>
              <a:t>substituição</a:t>
            </a:r>
            <a:r>
              <a:rPr lang="pt-BR" sz="2000" dirty="0">
                <a:latin typeface="Arial" panose="020B0604020202020204" pitchFamily="34" charset="0"/>
              </a:rPr>
              <a:t> no texto? Alguma palavra que foi usada no lugar de outra para não repetir? Alguns sinônimos? Se a resposta for “sim” escreva abaixo os exemplos e traduza.</a:t>
            </a:r>
          </a:p>
          <a:p>
            <a:pPr marL="457200" indent="-457200" algn="just" fontAlgn="base">
              <a:buFont typeface="+mj-lt"/>
              <a:buAutoNum type="arabicPeriod"/>
            </a:pPr>
            <a:endParaRPr lang="pt-BR" sz="2000" dirty="0">
              <a:latin typeface="Arial" panose="020B0604020202020204" pitchFamily="34" charset="0"/>
            </a:endParaRPr>
          </a:p>
        </p:txBody>
      </p:sp>
      <p:sp>
        <p:nvSpPr>
          <p:cNvPr id="6" name="Meio-quadro 5"/>
          <p:cNvSpPr/>
          <p:nvPr/>
        </p:nvSpPr>
        <p:spPr>
          <a:xfrm>
            <a:off x="467544" y="1516811"/>
            <a:ext cx="1709620" cy="3496365"/>
          </a:xfrm>
          <a:prstGeom prst="halfFrame">
            <a:avLst>
              <a:gd name="adj1" fmla="val 8824"/>
              <a:gd name="adj2" fmla="val 109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7" name="Meio-quadro 6"/>
          <p:cNvSpPr/>
          <p:nvPr/>
        </p:nvSpPr>
        <p:spPr>
          <a:xfrm flipH="1" flipV="1">
            <a:off x="6660231" y="2564903"/>
            <a:ext cx="1782457" cy="3396249"/>
          </a:xfrm>
          <a:prstGeom prst="halfFrame">
            <a:avLst>
              <a:gd name="adj1" fmla="val 10040"/>
              <a:gd name="adj2" fmla="val 1110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16" name="Retângulo 15">
            <a:extLst>
              <a:ext uri="{FF2B5EF4-FFF2-40B4-BE49-F238E27FC236}">
                <a16:creationId xmlns:a16="http://schemas.microsoft.com/office/drawing/2014/main" id="{91BAF80C-36FF-43FE-8906-52F4C09726E2}"/>
              </a:ext>
            </a:extLst>
          </p:cNvPr>
          <p:cNvSpPr/>
          <p:nvPr/>
        </p:nvSpPr>
        <p:spPr>
          <a:xfrm>
            <a:off x="666710" y="393233"/>
            <a:ext cx="2192491" cy="707886"/>
          </a:xfrm>
          <a:prstGeom prst="rect">
            <a:avLst/>
          </a:prstGeom>
        </p:spPr>
        <p:txBody>
          <a:bodyPr wrap="square">
            <a:spAutoFit/>
          </a:bodyPr>
          <a:lstStyle/>
          <a:p>
            <a:pPr algn="ctr"/>
            <a:r>
              <a:rPr lang="pt-BR" sz="4000" b="1" dirty="0" err="1">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rPr>
              <a:t>Exercise</a:t>
            </a:r>
            <a:endParaRPr lang="pt-BR" sz="4000" b="1" dirty="0">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endParaRPr>
          </a:p>
        </p:txBody>
      </p:sp>
      <p:pic>
        <p:nvPicPr>
          <p:cNvPr id="17" name="Gráfico 16" descr="Besouro com preenchimento sólido">
            <a:extLst>
              <a:ext uri="{FF2B5EF4-FFF2-40B4-BE49-F238E27FC236}">
                <a16:creationId xmlns:a16="http://schemas.microsoft.com/office/drawing/2014/main" id="{3A403531-05B2-403F-BC01-CBC4F0D1E75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19056" y="313156"/>
            <a:ext cx="589051" cy="589051"/>
          </a:xfrm>
          <a:prstGeom prst="rect">
            <a:avLst/>
          </a:prstGeom>
        </p:spPr>
      </p:pic>
      <p:pic>
        <p:nvPicPr>
          <p:cNvPr id="18" name="Gráfico 17" descr="Besouro estrutura de tópicos">
            <a:extLst>
              <a:ext uri="{FF2B5EF4-FFF2-40B4-BE49-F238E27FC236}">
                <a16:creationId xmlns:a16="http://schemas.microsoft.com/office/drawing/2014/main" id="{1F27EA65-C474-4128-A29E-A9FFCD62306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1520" y="319669"/>
            <a:ext cx="589051" cy="589051"/>
          </a:xfrm>
          <a:prstGeom prst="rect">
            <a:avLst/>
          </a:prstGeom>
        </p:spPr>
      </p:pic>
      <p:pic>
        <p:nvPicPr>
          <p:cNvPr id="19" name="Gráfico 18" descr="Notação musical com preenchimento sólido">
            <a:extLst>
              <a:ext uri="{FF2B5EF4-FFF2-40B4-BE49-F238E27FC236}">
                <a16:creationId xmlns:a16="http://schemas.microsoft.com/office/drawing/2014/main" id="{5A37390D-63FC-4551-826C-6E4C25B62A7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24807" y="629743"/>
            <a:ext cx="942753" cy="942753"/>
          </a:xfrm>
          <a:prstGeom prst="rect">
            <a:avLst/>
          </a:prstGeom>
        </p:spPr>
      </p:pic>
      <p:pic>
        <p:nvPicPr>
          <p:cNvPr id="20" name="Gráfico 19" descr="Notação musical estrutura de tópicos">
            <a:extLst>
              <a:ext uri="{FF2B5EF4-FFF2-40B4-BE49-F238E27FC236}">
                <a16:creationId xmlns:a16="http://schemas.microsoft.com/office/drawing/2014/main" id="{0A46C07B-BBED-49A6-A578-B85C46A5F9C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0986" y="658840"/>
            <a:ext cx="910117" cy="910117"/>
          </a:xfrm>
          <a:prstGeom prst="rect">
            <a:avLst/>
          </a:prstGeom>
        </p:spPr>
      </p:pic>
    </p:spTree>
    <p:extLst>
      <p:ext uri="{BB962C8B-B14F-4D97-AF65-F5344CB8AC3E}">
        <p14:creationId xmlns:p14="http://schemas.microsoft.com/office/powerpoint/2010/main" val="32153372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io-quadro 5"/>
          <p:cNvSpPr/>
          <p:nvPr/>
        </p:nvSpPr>
        <p:spPr>
          <a:xfrm>
            <a:off x="467544" y="1516811"/>
            <a:ext cx="1709620" cy="3496365"/>
          </a:xfrm>
          <a:prstGeom prst="halfFrame">
            <a:avLst>
              <a:gd name="adj1" fmla="val 8824"/>
              <a:gd name="adj2" fmla="val 109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7" name="Meio-quadro 6"/>
          <p:cNvSpPr/>
          <p:nvPr/>
        </p:nvSpPr>
        <p:spPr>
          <a:xfrm flipH="1" flipV="1">
            <a:off x="6660231" y="2564903"/>
            <a:ext cx="1782457" cy="3396249"/>
          </a:xfrm>
          <a:prstGeom prst="halfFrame">
            <a:avLst>
              <a:gd name="adj1" fmla="val 10040"/>
              <a:gd name="adj2" fmla="val 1110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9" name="Retângulo 8">
            <a:extLst>
              <a:ext uri="{FF2B5EF4-FFF2-40B4-BE49-F238E27FC236}">
                <a16:creationId xmlns:a16="http://schemas.microsoft.com/office/drawing/2014/main" id="{A6894D11-815F-4B97-ADC1-94D9CF36D366}"/>
              </a:ext>
            </a:extLst>
          </p:cNvPr>
          <p:cNvSpPr/>
          <p:nvPr/>
        </p:nvSpPr>
        <p:spPr>
          <a:xfrm>
            <a:off x="666710" y="393233"/>
            <a:ext cx="2192491" cy="707886"/>
          </a:xfrm>
          <a:prstGeom prst="rect">
            <a:avLst/>
          </a:prstGeom>
        </p:spPr>
        <p:txBody>
          <a:bodyPr wrap="square">
            <a:spAutoFit/>
          </a:bodyPr>
          <a:lstStyle/>
          <a:p>
            <a:pPr algn="ctr"/>
            <a:r>
              <a:rPr lang="pt-BR" sz="4000" b="1" dirty="0" err="1">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rPr>
              <a:t>Exercise</a:t>
            </a:r>
            <a:endParaRPr lang="pt-BR" sz="4000" b="1" dirty="0">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endParaRPr>
          </a:p>
        </p:txBody>
      </p:sp>
      <p:pic>
        <p:nvPicPr>
          <p:cNvPr id="10" name="Gráfico 9" descr="Besouro com preenchimento sólido">
            <a:extLst>
              <a:ext uri="{FF2B5EF4-FFF2-40B4-BE49-F238E27FC236}">
                <a16:creationId xmlns:a16="http://schemas.microsoft.com/office/drawing/2014/main" id="{C6176025-2235-4F8A-8C6D-B67C1F84D95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19056" y="313156"/>
            <a:ext cx="589051" cy="589051"/>
          </a:xfrm>
          <a:prstGeom prst="rect">
            <a:avLst/>
          </a:prstGeom>
        </p:spPr>
      </p:pic>
      <p:pic>
        <p:nvPicPr>
          <p:cNvPr id="11" name="Gráfico 10" descr="Besouro estrutura de tópicos">
            <a:extLst>
              <a:ext uri="{FF2B5EF4-FFF2-40B4-BE49-F238E27FC236}">
                <a16:creationId xmlns:a16="http://schemas.microsoft.com/office/drawing/2014/main" id="{D1CDF69A-972F-442B-B0ED-971DF168E00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1520" y="319669"/>
            <a:ext cx="589051" cy="589051"/>
          </a:xfrm>
          <a:prstGeom prst="rect">
            <a:avLst/>
          </a:prstGeom>
        </p:spPr>
      </p:pic>
      <p:pic>
        <p:nvPicPr>
          <p:cNvPr id="14" name="Gráfico 13" descr="Notação musical com preenchimento sólido">
            <a:extLst>
              <a:ext uri="{FF2B5EF4-FFF2-40B4-BE49-F238E27FC236}">
                <a16:creationId xmlns:a16="http://schemas.microsoft.com/office/drawing/2014/main" id="{0F2E586E-DF01-4439-A200-50AAE3094FB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24807" y="629743"/>
            <a:ext cx="942753" cy="942753"/>
          </a:xfrm>
          <a:prstGeom prst="rect">
            <a:avLst/>
          </a:prstGeom>
        </p:spPr>
      </p:pic>
      <p:pic>
        <p:nvPicPr>
          <p:cNvPr id="15" name="Gráfico 14" descr="Notação musical estrutura de tópicos">
            <a:extLst>
              <a:ext uri="{FF2B5EF4-FFF2-40B4-BE49-F238E27FC236}">
                <a16:creationId xmlns:a16="http://schemas.microsoft.com/office/drawing/2014/main" id="{F8E720D2-BCC7-4255-B5FD-69C5F7AF52A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0986" y="658840"/>
            <a:ext cx="910117" cy="910117"/>
          </a:xfrm>
          <a:prstGeom prst="rect">
            <a:avLst/>
          </a:prstGeom>
        </p:spPr>
      </p:pic>
      <p:sp>
        <p:nvSpPr>
          <p:cNvPr id="17" name="CaixaDeTexto 16">
            <a:extLst>
              <a:ext uri="{FF2B5EF4-FFF2-40B4-BE49-F238E27FC236}">
                <a16:creationId xmlns:a16="http://schemas.microsoft.com/office/drawing/2014/main" id="{C92B3CC2-1CD9-4C3D-BA37-BB25EE61CCF4}"/>
              </a:ext>
            </a:extLst>
          </p:cNvPr>
          <p:cNvSpPr txBox="1"/>
          <p:nvPr/>
        </p:nvSpPr>
        <p:spPr>
          <a:xfrm>
            <a:off x="1673337" y="2920295"/>
            <a:ext cx="5797325" cy="2092881"/>
          </a:xfrm>
          <a:prstGeom prst="rect">
            <a:avLst/>
          </a:prstGeom>
          <a:noFill/>
        </p:spPr>
        <p:txBody>
          <a:bodyPr wrap="square">
            <a:spAutoFit/>
          </a:bodyPr>
          <a:lstStyle/>
          <a:p>
            <a:pPr algn="ctr" fontAlgn="base"/>
            <a:r>
              <a:rPr lang="pt-BR" sz="6500" b="1" i="0" dirty="0" err="1">
                <a:effectLst/>
                <a:highlight>
                  <a:srgbClr val="FFFF00"/>
                </a:highlight>
                <a:latin typeface="Open Sans"/>
              </a:rPr>
              <a:t>Study</a:t>
            </a:r>
            <a:r>
              <a:rPr lang="pt-BR" sz="6500" b="1" i="0" dirty="0">
                <a:effectLst/>
                <a:highlight>
                  <a:srgbClr val="FFFF00"/>
                </a:highlight>
                <a:latin typeface="Open Sans"/>
              </a:rPr>
              <a:t> hard!!!!</a:t>
            </a:r>
          </a:p>
          <a:p>
            <a:pPr algn="ctr" fontAlgn="base"/>
            <a:r>
              <a:rPr lang="pt-BR" sz="6500" b="1" dirty="0">
                <a:highlight>
                  <a:srgbClr val="FFFF00"/>
                </a:highlight>
                <a:latin typeface="Open Sans"/>
                <a:cs typeface="Times New Roman" panose="02020603050405020304" pitchFamily="18" charset="0"/>
              </a:rPr>
              <a:t>: )</a:t>
            </a:r>
            <a:endParaRPr lang="pt-BR" sz="6500" dirty="0">
              <a:latin typeface="Open Sans"/>
              <a:cs typeface="Times New Roman" panose="02020603050405020304" pitchFamily="18" charset="0"/>
            </a:endParaRPr>
          </a:p>
        </p:txBody>
      </p:sp>
    </p:spTree>
    <p:extLst>
      <p:ext uri="{BB962C8B-B14F-4D97-AF65-F5344CB8AC3E}">
        <p14:creationId xmlns:p14="http://schemas.microsoft.com/office/powerpoint/2010/main" val="1140606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666710" y="1747064"/>
            <a:ext cx="7444094" cy="5016758"/>
          </a:xfrm>
          <a:prstGeom prst="rect">
            <a:avLst/>
          </a:prstGeom>
        </p:spPr>
        <p:txBody>
          <a:bodyPr wrap="square">
            <a:spAutoFit/>
          </a:bodyPr>
          <a:lstStyle/>
          <a:p>
            <a:pPr algn="just" fontAlgn="base"/>
            <a:r>
              <a:rPr lang="pt-BR" sz="2000" dirty="0">
                <a:latin typeface="Arial" panose="020B0604020202020204" pitchFamily="34" charset="0"/>
              </a:rPr>
              <a:t>Escolha na um texto da lista e em duplas e responda às questões:</a:t>
            </a:r>
          </a:p>
          <a:p>
            <a:pPr algn="just" fontAlgn="base"/>
            <a:endParaRPr lang="pt-BR" sz="2000" dirty="0">
              <a:latin typeface="Arial" panose="020B0604020202020204" pitchFamily="34" charset="0"/>
            </a:endParaRPr>
          </a:p>
          <a:p>
            <a:pPr algn="just" fontAlgn="base"/>
            <a:r>
              <a:rPr lang="pt-BR" sz="2000" dirty="0">
                <a:latin typeface="Arial" panose="020B0604020202020204" pitchFamily="34" charset="0"/>
              </a:rPr>
              <a:t>6. Identifique falsos cognatos, transcreva, traduza (até o máximo de 10 ou todas do texto).</a:t>
            </a:r>
          </a:p>
          <a:p>
            <a:pPr marL="457200" indent="-457200" algn="just" fontAlgn="base">
              <a:buAutoNum type="arabicPeriod" startAt="7"/>
            </a:pPr>
            <a:r>
              <a:rPr lang="pt-BR" sz="2000" dirty="0">
                <a:latin typeface="Arial" panose="020B0604020202020204" pitchFamily="34" charset="0"/>
              </a:rPr>
              <a:t>Escreva em português pelo menos 5 informações trazidas a partir da leitura do texto.</a:t>
            </a:r>
          </a:p>
          <a:p>
            <a:pPr marL="457200" indent="-457200" algn="just" fontAlgn="base">
              <a:buAutoNum type="arabicPeriod" startAt="7"/>
            </a:pPr>
            <a:r>
              <a:rPr lang="pt-BR" sz="2000" dirty="0">
                <a:latin typeface="Arial" panose="020B0604020202020204" pitchFamily="34" charset="0"/>
              </a:rPr>
              <a:t>Faça um levantamento de quantas palavras cognatas o texto possui (aproximadamente) e transcreva pelo menos até 20 exemplos;</a:t>
            </a:r>
          </a:p>
          <a:p>
            <a:pPr marL="457200" indent="-457200" algn="just" fontAlgn="base">
              <a:buAutoNum type="arabicPeriod" startAt="7"/>
            </a:pPr>
            <a:r>
              <a:rPr lang="pt-BR" sz="2000" dirty="0">
                <a:latin typeface="Arial" panose="020B0604020202020204" pitchFamily="34" charset="0"/>
              </a:rPr>
              <a:t>Escolha, transcreva e traduza até 10 palavras novas que você aprendeu com a leitura deste texto.</a:t>
            </a:r>
          </a:p>
          <a:p>
            <a:pPr marL="457200" indent="-457200" algn="just" fontAlgn="base">
              <a:buAutoNum type="arabicPeriod" startAt="7"/>
            </a:pPr>
            <a:r>
              <a:rPr lang="pt-BR" sz="2000" dirty="0">
                <a:latin typeface="Arial" panose="020B0604020202020204" pitchFamily="34" charset="0"/>
              </a:rPr>
              <a:t>Pesquise mais informações sobre a personalidade do texto e escreva abaixo um resumo (em português) sobre esta pessoa (por favor coloque os sites pesquisados. </a:t>
            </a:r>
          </a:p>
          <a:p>
            <a:pPr marL="457200" indent="-457200" algn="just" fontAlgn="base">
              <a:buAutoNum type="arabicPeriod" startAt="7"/>
            </a:pPr>
            <a:endParaRPr lang="pt-BR" sz="2000" dirty="0">
              <a:latin typeface="Arial" panose="020B0604020202020204" pitchFamily="34" charset="0"/>
            </a:endParaRPr>
          </a:p>
        </p:txBody>
      </p:sp>
      <p:sp>
        <p:nvSpPr>
          <p:cNvPr id="6" name="Meio-quadro 5"/>
          <p:cNvSpPr/>
          <p:nvPr/>
        </p:nvSpPr>
        <p:spPr>
          <a:xfrm>
            <a:off x="467544" y="1516811"/>
            <a:ext cx="1709620" cy="3496365"/>
          </a:xfrm>
          <a:prstGeom prst="halfFrame">
            <a:avLst>
              <a:gd name="adj1" fmla="val 8824"/>
              <a:gd name="adj2" fmla="val 109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7" name="Meio-quadro 6"/>
          <p:cNvSpPr/>
          <p:nvPr/>
        </p:nvSpPr>
        <p:spPr>
          <a:xfrm flipH="1" flipV="1">
            <a:off x="6660231" y="2564903"/>
            <a:ext cx="1782457" cy="3396249"/>
          </a:xfrm>
          <a:prstGeom prst="halfFrame">
            <a:avLst>
              <a:gd name="adj1" fmla="val 10040"/>
              <a:gd name="adj2" fmla="val 1110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16" name="Retângulo 15">
            <a:extLst>
              <a:ext uri="{FF2B5EF4-FFF2-40B4-BE49-F238E27FC236}">
                <a16:creationId xmlns:a16="http://schemas.microsoft.com/office/drawing/2014/main" id="{91BAF80C-36FF-43FE-8906-52F4C09726E2}"/>
              </a:ext>
            </a:extLst>
          </p:cNvPr>
          <p:cNvSpPr/>
          <p:nvPr/>
        </p:nvSpPr>
        <p:spPr>
          <a:xfrm>
            <a:off x="666710" y="393233"/>
            <a:ext cx="2192491" cy="707886"/>
          </a:xfrm>
          <a:prstGeom prst="rect">
            <a:avLst/>
          </a:prstGeom>
        </p:spPr>
        <p:txBody>
          <a:bodyPr wrap="square">
            <a:spAutoFit/>
          </a:bodyPr>
          <a:lstStyle/>
          <a:p>
            <a:pPr algn="ctr"/>
            <a:r>
              <a:rPr lang="pt-BR" sz="4000" b="1" dirty="0" err="1">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rPr>
              <a:t>Exercise</a:t>
            </a:r>
            <a:endParaRPr lang="pt-BR" sz="4000" b="1" dirty="0">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endParaRPr>
          </a:p>
        </p:txBody>
      </p:sp>
      <p:pic>
        <p:nvPicPr>
          <p:cNvPr id="17" name="Gráfico 16" descr="Besouro com preenchimento sólido">
            <a:extLst>
              <a:ext uri="{FF2B5EF4-FFF2-40B4-BE49-F238E27FC236}">
                <a16:creationId xmlns:a16="http://schemas.microsoft.com/office/drawing/2014/main" id="{3A403531-05B2-403F-BC01-CBC4F0D1E75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19056" y="313156"/>
            <a:ext cx="589051" cy="589051"/>
          </a:xfrm>
          <a:prstGeom prst="rect">
            <a:avLst/>
          </a:prstGeom>
        </p:spPr>
      </p:pic>
      <p:pic>
        <p:nvPicPr>
          <p:cNvPr id="18" name="Gráfico 17" descr="Besouro estrutura de tópicos">
            <a:extLst>
              <a:ext uri="{FF2B5EF4-FFF2-40B4-BE49-F238E27FC236}">
                <a16:creationId xmlns:a16="http://schemas.microsoft.com/office/drawing/2014/main" id="{1F27EA65-C474-4128-A29E-A9FFCD62306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1520" y="319669"/>
            <a:ext cx="589051" cy="589051"/>
          </a:xfrm>
          <a:prstGeom prst="rect">
            <a:avLst/>
          </a:prstGeom>
        </p:spPr>
      </p:pic>
      <p:pic>
        <p:nvPicPr>
          <p:cNvPr id="19" name="Gráfico 18" descr="Notação musical com preenchimento sólido">
            <a:extLst>
              <a:ext uri="{FF2B5EF4-FFF2-40B4-BE49-F238E27FC236}">
                <a16:creationId xmlns:a16="http://schemas.microsoft.com/office/drawing/2014/main" id="{5A37390D-63FC-4551-826C-6E4C25B62A7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24807" y="629743"/>
            <a:ext cx="942753" cy="942753"/>
          </a:xfrm>
          <a:prstGeom prst="rect">
            <a:avLst/>
          </a:prstGeom>
        </p:spPr>
      </p:pic>
      <p:pic>
        <p:nvPicPr>
          <p:cNvPr id="20" name="Gráfico 19" descr="Notação musical estrutura de tópicos">
            <a:extLst>
              <a:ext uri="{FF2B5EF4-FFF2-40B4-BE49-F238E27FC236}">
                <a16:creationId xmlns:a16="http://schemas.microsoft.com/office/drawing/2014/main" id="{0A46C07B-BBED-49A6-A578-B85C46A5F9C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0986" y="658840"/>
            <a:ext cx="910117" cy="910117"/>
          </a:xfrm>
          <a:prstGeom prst="rect">
            <a:avLst/>
          </a:prstGeom>
        </p:spPr>
      </p:pic>
    </p:spTree>
    <p:extLst>
      <p:ext uri="{BB962C8B-B14F-4D97-AF65-F5344CB8AC3E}">
        <p14:creationId xmlns:p14="http://schemas.microsoft.com/office/powerpoint/2010/main" val="2128102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666710" y="1747064"/>
            <a:ext cx="7444094" cy="4708981"/>
          </a:xfrm>
          <a:prstGeom prst="rect">
            <a:avLst/>
          </a:prstGeom>
        </p:spPr>
        <p:txBody>
          <a:bodyPr wrap="square">
            <a:spAutoFit/>
          </a:bodyPr>
          <a:lstStyle/>
          <a:p>
            <a:pPr algn="just" fontAlgn="base"/>
            <a:r>
              <a:rPr lang="pt-BR" sz="2000" b="1" dirty="0">
                <a:highlight>
                  <a:srgbClr val="FFFF00"/>
                </a:highlight>
                <a:latin typeface="Arial" panose="020B0604020202020204" pitchFamily="34" charset="0"/>
              </a:rPr>
              <a:t>LISTA DE TEXTOS: </a:t>
            </a:r>
          </a:p>
          <a:p>
            <a:pPr algn="just" fontAlgn="base"/>
            <a:r>
              <a:rPr lang="pt-BR" sz="2000" b="1" dirty="0">
                <a:latin typeface="Arial" panose="020B0604020202020204" pitchFamily="34" charset="0"/>
              </a:rPr>
              <a:t>OBS: </a:t>
            </a:r>
            <a:r>
              <a:rPr lang="pt-BR" sz="2000" dirty="0">
                <a:latin typeface="Arial" panose="020B0604020202020204" pitchFamily="34" charset="0"/>
              </a:rPr>
              <a:t>Comente na atividade seu nome e o nome da personalidade que vocês escolheram:</a:t>
            </a:r>
          </a:p>
          <a:p>
            <a:pPr marL="457200" indent="-457200" algn="just" fontAlgn="base">
              <a:buFont typeface="+mj-lt"/>
              <a:buAutoNum type="arabicPeriod"/>
            </a:pPr>
            <a:r>
              <a:rPr lang="pt-BR" sz="2000" dirty="0">
                <a:latin typeface="Arial" panose="020B0604020202020204" pitchFamily="34" charset="0"/>
                <a:hlinkClick r:id="rId2"/>
              </a:rPr>
              <a:t>https://www.independent.co.uk/news/world/americas/us-election-2020/kamala-harris-speech-transcript-full-read-b1687603.html</a:t>
            </a:r>
            <a:endParaRPr lang="pt-BR" sz="2000" dirty="0">
              <a:latin typeface="Arial" panose="020B0604020202020204" pitchFamily="34" charset="0"/>
            </a:endParaRPr>
          </a:p>
          <a:p>
            <a:pPr marL="457200" indent="-457200" algn="just" fontAlgn="base">
              <a:buFont typeface="+mj-lt"/>
              <a:buAutoNum type="arabicPeriod"/>
            </a:pPr>
            <a:r>
              <a:rPr lang="pt-BR" sz="2000" dirty="0">
                <a:latin typeface="Arial" panose="020B0604020202020204" pitchFamily="34" charset="0"/>
                <a:hlinkClick r:id="rId3"/>
              </a:rPr>
              <a:t>https://edition.cnn.com/2018/01/08/entertainment/oprah-globes-speech-transcript/index.html</a:t>
            </a:r>
            <a:endParaRPr lang="pt-BR" sz="2000" dirty="0">
              <a:latin typeface="Arial" panose="020B0604020202020204" pitchFamily="34" charset="0"/>
            </a:endParaRPr>
          </a:p>
          <a:p>
            <a:pPr marL="457200" indent="-457200" algn="just" fontAlgn="base">
              <a:buFont typeface="+mj-lt"/>
              <a:buAutoNum type="arabicPeriod"/>
            </a:pPr>
            <a:r>
              <a:rPr lang="pt-BR" sz="2000" dirty="0">
                <a:latin typeface="Arial" panose="020B0604020202020204" pitchFamily="34" charset="0"/>
                <a:hlinkClick r:id="rId4"/>
              </a:rPr>
              <a:t>https://www.cosmopolitan.com/politics/a15834608/viola-davis-womens-march-speech-transcript-2018/</a:t>
            </a:r>
            <a:endParaRPr lang="pt-BR" sz="2000" dirty="0">
              <a:latin typeface="Arial" panose="020B0604020202020204" pitchFamily="34" charset="0"/>
            </a:endParaRPr>
          </a:p>
          <a:p>
            <a:pPr marL="457200" indent="-457200" algn="just" fontAlgn="base">
              <a:buFont typeface="+mj-lt"/>
              <a:buAutoNum type="arabicPeriod"/>
            </a:pPr>
            <a:r>
              <a:rPr lang="pt-BR" sz="2000" dirty="0">
                <a:latin typeface="Arial" panose="020B0604020202020204" pitchFamily="34" charset="0"/>
                <a:hlinkClick r:id="rId5"/>
              </a:rPr>
              <a:t>https://edition.cnn.com/2020/08/17/politics/michelle-obama-speech-transcript/index.html</a:t>
            </a:r>
            <a:endParaRPr lang="pt-BR" sz="2000" dirty="0">
              <a:latin typeface="Arial" panose="020B0604020202020204" pitchFamily="34" charset="0"/>
            </a:endParaRPr>
          </a:p>
          <a:p>
            <a:pPr marL="457200" indent="-457200" algn="just" fontAlgn="base">
              <a:buFont typeface="+mj-lt"/>
              <a:buAutoNum type="arabicPeriod"/>
            </a:pPr>
            <a:r>
              <a:rPr lang="pt-BR" sz="2000" dirty="0">
                <a:latin typeface="Arial" panose="020B0604020202020204" pitchFamily="34" charset="0"/>
                <a:hlinkClick r:id="rId6"/>
              </a:rPr>
              <a:t>https://speakola.com/ideas/muhammad-ali-help-people-1977</a:t>
            </a:r>
            <a:r>
              <a:rPr lang="pt-BR" sz="2000" dirty="0">
                <a:latin typeface="Arial" panose="020B0604020202020204" pitchFamily="34" charset="0"/>
              </a:rPr>
              <a:t> </a:t>
            </a:r>
          </a:p>
          <a:p>
            <a:pPr marL="457200" indent="-457200" algn="just" fontAlgn="base">
              <a:buAutoNum type="arabicPeriod" startAt="7"/>
            </a:pPr>
            <a:endParaRPr lang="pt-BR" sz="2000" dirty="0">
              <a:latin typeface="Arial" panose="020B0604020202020204" pitchFamily="34" charset="0"/>
            </a:endParaRPr>
          </a:p>
        </p:txBody>
      </p:sp>
      <p:sp>
        <p:nvSpPr>
          <p:cNvPr id="6" name="Meio-quadro 5"/>
          <p:cNvSpPr/>
          <p:nvPr/>
        </p:nvSpPr>
        <p:spPr>
          <a:xfrm>
            <a:off x="467544" y="1516811"/>
            <a:ext cx="1709620" cy="3496365"/>
          </a:xfrm>
          <a:prstGeom prst="halfFrame">
            <a:avLst>
              <a:gd name="adj1" fmla="val 8824"/>
              <a:gd name="adj2" fmla="val 109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7" name="Meio-quadro 6"/>
          <p:cNvSpPr/>
          <p:nvPr/>
        </p:nvSpPr>
        <p:spPr>
          <a:xfrm flipH="1" flipV="1">
            <a:off x="6660231" y="2564903"/>
            <a:ext cx="1782457" cy="3396249"/>
          </a:xfrm>
          <a:prstGeom prst="halfFrame">
            <a:avLst>
              <a:gd name="adj1" fmla="val 10040"/>
              <a:gd name="adj2" fmla="val 1110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16" name="Retângulo 15">
            <a:extLst>
              <a:ext uri="{FF2B5EF4-FFF2-40B4-BE49-F238E27FC236}">
                <a16:creationId xmlns:a16="http://schemas.microsoft.com/office/drawing/2014/main" id="{91BAF80C-36FF-43FE-8906-52F4C09726E2}"/>
              </a:ext>
            </a:extLst>
          </p:cNvPr>
          <p:cNvSpPr/>
          <p:nvPr/>
        </p:nvSpPr>
        <p:spPr>
          <a:xfrm>
            <a:off x="666710" y="393233"/>
            <a:ext cx="2192491" cy="707886"/>
          </a:xfrm>
          <a:prstGeom prst="rect">
            <a:avLst/>
          </a:prstGeom>
        </p:spPr>
        <p:txBody>
          <a:bodyPr wrap="square">
            <a:spAutoFit/>
          </a:bodyPr>
          <a:lstStyle/>
          <a:p>
            <a:pPr algn="ctr"/>
            <a:r>
              <a:rPr lang="pt-BR" sz="4000" b="1" dirty="0" err="1">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rPr>
              <a:t>Exercise</a:t>
            </a:r>
            <a:endParaRPr lang="pt-BR" sz="4000" b="1" dirty="0">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endParaRPr>
          </a:p>
        </p:txBody>
      </p:sp>
      <p:pic>
        <p:nvPicPr>
          <p:cNvPr id="17" name="Gráfico 16" descr="Besouro com preenchimento sólido">
            <a:extLst>
              <a:ext uri="{FF2B5EF4-FFF2-40B4-BE49-F238E27FC236}">
                <a16:creationId xmlns:a16="http://schemas.microsoft.com/office/drawing/2014/main" id="{3A403531-05B2-403F-BC01-CBC4F0D1E75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719056" y="313156"/>
            <a:ext cx="589051" cy="589051"/>
          </a:xfrm>
          <a:prstGeom prst="rect">
            <a:avLst/>
          </a:prstGeom>
        </p:spPr>
      </p:pic>
      <p:pic>
        <p:nvPicPr>
          <p:cNvPr id="18" name="Gráfico 17" descr="Besouro estrutura de tópicos">
            <a:extLst>
              <a:ext uri="{FF2B5EF4-FFF2-40B4-BE49-F238E27FC236}">
                <a16:creationId xmlns:a16="http://schemas.microsoft.com/office/drawing/2014/main" id="{1F27EA65-C474-4128-A29E-A9FFCD62306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51520" y="319669"/>
            <a:ext cx="589051" cy="589051"/>
          </a:xfrm>
          <a:prstGeom prst="rect">
            <a:avLst/>
          </a:prstGeom>
        </p:spPr>
      </p:pic>
      <p:pic>
        <p:nvPicPr>
          <p:cNvPr id="19" name="Gráfico 18" descr="Notação musical com preenchimento sólido">
            <a:extLst>
              <a:ext uri="{FF2B5EF4-FFF2-40B4-BE49-F238E27FC236}">
                <a16:creationId xmlns:a16="http://schemas.microsoft.com/office/drawing/2014/main" id="{5A37390D-63FC-4551-826C-6E4C25B62A7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524807" y="629743"/>
            <a:ext cx="942753" cy="942753"/>
          </a:xfrm>
          <a:prstGeom prst="rect">
            <a:avLst/>
          </a:prstGeom>
        </p:spPr>
      </p:pic>
      <p:pic>
        <p:nvPicPr>
          <p:cNvPr id="20" name="Gráfico 19" descr="Notação musical estrutura de tópicos">
            <a:extLst>
              <a:ext uri="{FF2B5EF4-FFF2-40B4-BE49-F238E27FC236}">
                <a16:creationId xmlns:a16="http://schemas.microsoft.com/office/drawing/2014/main" id="{0A46C07B-BBED-49A6-A578-B85C46A5F9C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0986" y="658840"/>
            <a:ext cx="910117" cy="910117"/>
          </a:xfrm>
          <a:prstGeom prst="rect">
            <a:avLst/>
          </a:prstGeom>
        </p:spPr>
      </p:pic>
    </p:spTree>
    <p:extLst>
      <p:ext uri="{BB962C8B-B14F-4D97-AF65-F5344CB8AC3E}">
        <p14:creationId xmlns:p14="http://schemas.microsoft.com/office/powerpoint/2010/main" val="1086065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666710" y="1747064"/>
            <a:ext cx="7577698" cy="3785652"/>
          </a:xfrm>
          <a:prstGeom prst="rect">
            <a:avLst/>
          </a:prstGeom>
        </p:spPr>
        <p:txBody>
          <a:bodyPr wrap="square">
            <a:spAutoFit/>
          </a:bodyPr>
          <a:lstStyle/>
          <a:p>
            <a:pPr algn="just" fontAlgn="base"/>
            <a:r>
              <a:rPr lang="pt-BR" sz="2000" b="1" dirty="0">
                <a:highlight>
                  <a:srgbClr val="FFFF00"/>
                </a:highlight>
                <a:latin typeface="Arial" panose="020B0604020202020204" pitchFamily="34" charset="0"/>
              </a:rPr>
              <a:t>LISTA DE TEXTOS: </a:t>
            </a:r>
          </a:p>
          <a:p>
            <a:pPr algn="just" fontAlgn="base"/>
            <a:r>
              <a:rPr lang="pt-BR" sz="2000" b="1" dirty="0">
                <a:latin typeface="Arial" panose="020B0604020202020204" pitchFamily="34" charset="0"/>
              </a:rPr>
              <a:t>OBS: </a:t>
            </a:r>
            <a:r>
              <a:rPr lang="pt-BR" sz="2000" dirty="0">
                <a:latin typeface="Arial" panose="020B0604020202020204" pitchFamily="34" charset="0"/>
              </a:rPr>
              <a:t>Comente na atividade seu nome e o nome da personalidade que vocês escolheram:</a:t>
            </a:r>
          </a:p>
          <a:p>
            <a:pPr marL="457200" indent="-457200" algn="just" fontAlgn="base">
              <a:buAutoNum type="arabicPeriod" startAt="6"/>
            </a:pPr>
            <a:r>
              <a:rPr lang="pt-BR" sz="2000" dirty="0">
                <a:latin typeface="Arial" panose="020B0604020202020204" pitchFamily="34" charset="0"/>
                <a:hlinkClick r:id="rId2"/>
              </a:rPr>
              <a:t>https://americanradioworks.publicradio.org/features/blackspeech/mx.html</a:t>
            </a:r>
            <a:endParaRPr lang="pt-BR" sz="2000" dirty="0">
              <a:latin typeface="Arial" panose="020B0604020202020204" pitchFamily="34" charset="0"/>
            </a:endParaRPr>
          </a:p>
          <a:p>
            <a:pPr marL="457200" indent="-457200" algn="just" fontAlgn="base">
              <a:buAutoNum type="arabicPeriod" startAt="6"/>
            </a:pPr>
            <a:r>
              <a:rPr lang="pt-BR" sz="2000" dirty="0">
                <a:latin typeface="Arial" panose="020B0604020202020204" pitchFamily="34" charset="0"/>
                <a:hlinkClick r:id="rId3"/>
              </a:rPr>
              <a:t>https://edition.cnn.com/2020/08/19/politics/barack-obama-speech-transcript/index.html</a:t>
            </a:r>
            <a:endParaRPr lang="pt-BR" sz="2000" dirty="0">
              <a:latin typeface="Arial" panose="020B0604020202020204" pitchFamily="34" charset="0"/>
            </a:endParaRPr>
          </a:p>
          <a:p>
            <a:pPr marL="457200" indent="-457200" algn="just" fontAlgn="base">
              <a:buAutoNum type="arabicPeriod" startAt="6"/>
            </a:pPr>
            <a:r>
              <a:rPr lang="pt-BR" sz="2000" dirty="0">
                <a:latin typeface="Arial" panose="020B0604020202020204" pitchFamily="34" charset="0"/>
                <a:hlinkClick r:id="rId4"/>
              </a:rPr>
              <a:t>https://edition.cnn.com/2020/08/29/us/howard-university-commencement-speech-chadwick-boseman-trnd/index.html</a:t>
            </a:r>
            <a:endParaRPr lang="pt-BR" sz="2000" dirty="0">
              <a:latin typeface="Arial" panose="020B0604020202020204" pitchFamily="34" charset="0"/>
            </a:endParaRPr>
          </a:p>
          <a:p>
            <a:pPr marL="457200" indent="-457200" algn="just" fontAlgn="base">
              <a:buAutoNum type="arabicPeriod" startAt="6"/>
            </a:pPr>
            <a:r>
              <a:rPr lang="pt-BR" sz="2000" dirty="0">
                <a:latin typeface="Arial" panose="020B0604020202020204" pitchFamily="34" charset="0"/>
                <a:hlinkClick r:id="rId5"/>
              </a:rPr>
              <a:t>https://www.malala.org/newsroom/archive/malala-un-speech</a:t>
            </a:r>
            <a:endParaRPr lang="pt-BR" sz="2000" dirty="0">
              <a:latin typeface="Arial" panose="020B0604020202020204" pitchFamily="34" charset="0"/>
            </a:endParaRPr>
          </a:p>
          <a:p>
            <a:pPr marL="457200" indent="-457200" algn="just" fontAlgn="base">
              <a:buAutoNum type="arabicPeriod" startAt="6"/>
            </a:pPr>
            <a:r>
              <a:rPr lang="pt-BR" sz="2000" dirty="0">
                <a:latin typeface="Arial" panose="020B0604020202020204" pitchFamily="34" charset="0"/>
                <a:hlinkClick r:id="rId6"/>
              </a:rPr>
              <a:t>https://www.elle.com/culture/career-politics/a42337/angela-davis-womens-march-speech-full-transcript/</a:t>
            </a:r>
            <a:endParaRPr lang="pt-BR" sz="2000" dirty="0">
              <a:latin typeface="Arial" panose="020B0604020202020204" pitchFamily="34" charset="0"/>
            </a:endParaRPr>
          </a:p>
        </p:txBody>
      </p:sp>
      <p:sp>
        <p:nvSpPr>
          <p:cNvPr id="6" name="Meio-quadro 5"/>
          <p:cNvSpPr/>
          <p:nvPr/>
        </p:nvSpPr>
        <p:spPr>
          <a:xfrm>
            <a:off x="467544" y="1516811"/>
            <a:ext cx="1709620" cy="3496365"/>
          </a:xfrm>
          <a:prstGeom prst="halfFrame">
            <a:avLst>
              <a:gd name="adj1" fmla="val 8824"/>
              <a:gd name="adj2" fmla="val 109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7" name="Meio-quadro 6"/>
          <p:cNvSpPr/>
          <p:nvPr/>
        </p:nvSpPr>
        <p:spPr>
          <a:xfrm flipH="1" flipV="1">
            <a:off x="6660231" y="2564903"/>
            <a:ext cx="1782457" cy="3396249"/>
          </a:xfrm>
          <a:prstGeom prst="halfFrame">
            <a:avLst>
              <a:gd name="adj1" fmla="val 10040"/>
              <a:gd name="adj2" fmla="val 1110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16" name="Retângulo 15">
            <a:extLst>
              <a:ext uri="{FF2B5EF4-FFF2-40B4-BE49-F238E27FC236}">
                <a16:creationId xmlns:a16="http://schemas.microsoft.com/office/drawing/2014/main" id="{91BAF80C-36FF-43FE-8906-52F4C09726E2}"/>
              </a:ext>
            </a:extLst>
          </p:cNvPr>
          <p:cNvSpPr/>
          <p:nvPr/>
        </p:nvSpPr>
        <p:spPr>
          <a:xfrm>
            <a:off x="666710" y="393233"/>
            <a:ext cx="2192491" cy="707886"/>
          </a:xfrm>
          <a:prstGeom prst="rect">
            <a:avLst/>
          </a:prstGeom>
        </p:spPr>
        <p:txBody>
          <a:bodyPr wrap="square">
            <a:spAutoFit/>
          </a:bodyPr>
          <a:lstStyle/>
          <a:p>
            <a:pPr algn="ctr"/>
            <a:r>
              <a:rPr lang="pt-BR" sz="4000" b="1" dirty="0" err="1">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rPr>
              <a:t>Exercise</a:t>
            </a:r>
            <a:endParaRPr lang="pt-BR" sz="4000" b="1" dirty="0">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endParaRPr>
          </a:p>
        </p:txBody>
      </p:sp>
      <p:pic>
        <p:nvPicPr>
          <p:cNvPr id="17" name="Gráfico 16" descr="Besouro com preenchimento sólido">
            <a:extLst>
              <a:ext uri="{FF2B5EF4-FFF2-40B4-BE49-F238E27FC236}">
                <a16:creationId xmlns:a16="http://schemas.microsoft.com/office/drawing/2014/main" id="{3A403531-05B2-403F-BC01-CBC4F0D1E75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719056" y="313156"/>
            <a:ext cx="589051" cy="589051"/>
          </a:xfrm>
          <a:prstGeom prst="rect">
            <a:avLst/>
          </a:prstGeom>
        </p:spPr>
      </p:pic>
      <p:pic>
        <p:nvPicPr>
          <p:cNvPr id="18" name="Gráfico 17" descr="Besouro estrutura de tópicos">
            <a:extLst>
              <a:ext uri="{FF2B5EF4-FFF2-40B4-BE49-F238E27FC236}">
                <a16:creationId xmlns:a16="http://schemas.microsoft.com/office/drawing/2014/main" id="{1F27EA65-C474-4128-A29E-A9FFCD62306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51520" y="319669"/>
            <a:ext cx="589051" cy="589051"/>
          </a:xfrm>
          <a:prstGeom prst="rect">
            <a:avLst/>
          </a:prstGeom>
        </p:spPr>
      </p:pic>
      <p:pic>
        <p:nvPicPr>
          <p:cNvPr id="19" name="Gráfico 18" descr="Notação musical com preenchimento sólido">
            <a:extLst>
              <a:ext uri="{FF2B5EF4-FFF2-40B4-BE49-F238E27FC236}">
                <a16:creationId xmlns:a16="http://schemas.microsoft.com/office/drawing/2014/main" id="{5A37390D-63FC-4551-826C-6E4C25B62A7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524807" y="629743"/>
            <a:ext cx="942753" cy="942753"/>
          </a:xfrm>
          <a:prstGeom prst="rect">
            <a:avLst/>
          </a:prstGeom>
        </p:spPr>
      </p:pic>
      <p:pic>
        <p:nvPicPr>
          <p:cNvPr id="20" name="Gráfico 19" descr="Notação musical estrutura de tópicos">
            <a:extLst>
              <a:ext uri="{FF2B5EF4-FFF2-40B4-BE49-F238E27FC236}">
                <a16:creationId xmlns:a16="http://schemas.microsoft.com/office/drawing/2014/main" id="{0A46C07B-BBED-49A6-A578-B85C46A5F9C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0986" y="658840"/>
            <a:ext cx="910117" cy="910117"/>
          </a:xfrm>
          <a:prstGeom prst="rect">
            <a:avLst/>
          </a:prstGeom>
        </p:spPr>
      </p:pic>
    </p:spTree>
    <p:extLst>
      <p:ext uri="{BB962C8B-B14F-4D97-AF65-F5344CB8AC3E}">
        <p14:creationId xmlns:p14="http://schemas.microsoft.com/office/powerpoint/2010/main" val="3325989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979712" y="2542928"/>
            <a:ext cx="5256584" cy="1862048"/>
          </a:xfrm>
          <a:prstGeom prst="rect">
            <a:avLst/>
          </a:prstGeom>
        </p:spPr>
        <p:txBody>
          <a:bodyPr wrap="square">
            <a:spAutoFit/>
          </a:bodyPr>
          <a:lstStyle/>
          <a:p>
            <a:pPr algn="ctr" fontAlgn="base"/>
            <a:r>
              <a:rPr lang="pt-BR" sz="2300" b="1" dirty="0">
                <a:effectLst>
                  <a:outerShdw blurRad="38100" dist="38100" dir="2700000" algn="tl">
                    <a:srgbClr val="000000">
                      <a:alpha val="43137"/>
                    </a:srgbClr>
                  </a:outerShdw>
                </a:effectLst>
                <a:highlight>
                  <a:srgbClr val="FFFF00"/>
                </a:highlight>
                <a:latin typeface="Arial" panose="020B0604020202020204" pitchFamily="34" charset="0"/>
              </a:rPr>
              <a:t>EXEMPLO DA ATIVIDADE DO TEXTO DE ROSA PARKS (COMO EXEMPLO PARA VOCÊS PERCEBEREM COMO EU QUERO QUE VOCÊS FAÇAM)</a:t>
            </a:r>
          </a:p>
        </p:txBody>
      </p:sp>
      <p:sp>
        <p:nvSpPr>
          <p:cNvPr id="6" name="Meio-quadro 5"/>
          <p:cNvSpPr/>
          <p:nvPr/>
        </p:nvSpPr>
        <p:spPr>
          <a:xfrm>
            <a:off x="467544" y="1516811"/>
            <a:ext cx="1709620" cy="3496365"/>
          </a:xfrm>
          <a:prstGeom prst="halfFrame">
            <a:avLst>
              <a:gd name="adj1" fmla="val 8824"/>
              <a:gd name="adj2" fmla="val 109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7" name="Meio-quadro 6"/>
          <p:cNvSpPr/>
          <p:nvPr/>
        </p:nvSpPr>
        <p:spPr>
          <a:xfrm flipH="1" flipV="1">
            <a:off x="6660231" y="2564903"/>
            <a:ext cx="1782457" cy="3396249"/>
          </a:xfrm>
          <a:prstGeom prst="halfFrame">
            <a:avLst>
              <a:gd name="adj1" fmla="val 10040"/>
              <a:gd name="adj2" fmla="val 1110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16" name="Retângulo 15">
            <a:extLst>
              <a:ext uri="{FF2B5EF4-FFF2-40B4-BE49-F238E27FC236}">
                <a16:creationId xmlns:a16="http://schemas.microsoft.com/office/drawing/2014/main" id="{91BAF80C-36FF-43FE-8906-52F4C09726E2}"/>
              </a:ext>
            </a:extLst>
          </p:cNvPr>
          <p:cNvSpPr/>
          <p:nvPr/>
        </p:nvSpPr>
        <p:spPr>
          <a:xfrm>
            <a:off x="666710" y="393233"/>
            <a:ext cx="2192491" cy="707886"/>
          </a:xfrm>
          <a:prstGeom prst="rect">
            <a:avLst/>
          </a:prstGeom>
        </p:spPr>
        <p:txBody>
          <a:bodyPr wrap="square">
            <a:spAutoFit/>
          </a:bodyPr>
          <a:lstStyle/>
          <a:p>
            <a:pPr algn="ctr"/>
            <a:r>
              <a:rPr lang="pt-BR" sz="4000" b="1" dirty="0" err="1">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rPr>
              <a:t>Exercise</a:t>
            </a:r>
            <a:endParaRPr lang="pt-BR" sz="4000" b="1" dirty="0">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endParaRPr>
          </a:p>
        </p:txBody>
      </p:sp>
      <p:pic>
        <p:nvPicPr>
          <p:cNvPr id="17" name="Gráfico 16" descr="Besouro com preenchimento sólido">
            <a:extLst>
              <a:ext uri="{FF2B5EF4-FFF2-40B4-BE49-F238E27FC236}">
                <a16:creationId xmlns:a16="http://schemas.microsoft.com/office/drawing/2014/main" id="{3A403531-05B2-403F-BC01-CBC4F0D1E75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19056" y="313156"/>
            <a:ext cx="589051" cy="589051"/>
          </a:xfrm>
          <a:prstGeom prst="rect">
            <a:avLst/>
          </a:prstGeom>
        </p:spPr>
      </p:pic>
      <p:pic>
        <p:nvPicPr>
          <p:cNvPr id="18" name="Gráfico 17" descr="Besouro estrutura de tópicos">
            <a:extLst>
              <a:ext uri="{FF2B5EF4-FFF2-40B4-BE49-F238E27FC236}">
                <a16:creationId xmlns:a16="http://schemas.microsoft.com/office/drawing/2014/main" id="{1F27EA65-C474-4128-A29E-A9FFCD62306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1520" y="319669"/>
            <a:ext cx="589051" cy="589051"/>
          </a:xfrm>
          <a:prstGeom prst="rect">
            <a:avLst/>
          </a:prstGeom>
        </p:spPr>
      </p:pic>
      <p:pic>
        <p:nvPicPr>
          <p:cNvPr id="19" name="Gráfico 18" descr="Notação musical com preenchimento sólido">
            <a:extLst>
              <a:ext uri="{FF2B5EF4-FFF2-40B4-BE49-F238E27FC236}">
                <a16:creationId xmlns:a16="http://schemas.microsoft.com/office/drawing/2014/main" id="{5A37390D-63FC-4551-826C-6E4C25B62A7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24807" y="629743"/>
            <a:ext cx="942753" cy="942753"/>
          </a:xfrm>
          <a:prstGeom prst="rect">
            <a:avLst/>
          </a:prstGeom>
        </p:spPr>
      </p:pic>
      <p:pic>
        <p:nvPicPr>
          <p:cNvPr id="20" name="Gráfico 19" descr="Notação musical estrutura de tópicos">
            <a:extLst>
              <a:ext uri="{FF2B5EF4-FFF2-40B4-BE49-F238E27FC236}">
                <a16:creationId xmlns:a16="http://schemas.microsoft.com/office/drawing/2014/main" id="{0A46C07B-BBED-49A6-A578-B85C46A5F9C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0986" y="658840"/>
            <a:ext cx="910117" cy="910117"/>
          </a:xfrm>
          <a:prstGeom prst="rect">
            <a:avLst/>
          </a:prstGeom>
        </p:spPr>
      </p:pic>
      <p:sp>
        <p:nvSpPr>
          <p:cNvPr id="10" name="CaixaDeTexto 9">
            <a:extLst>
              <a:ext uri="{FF2B5EF4-FFF2-40B4-BE49-F238E27FC236}">
                <a16:creationId xmlns:a16="http://schemas.microsoft.com/office/drawing/2014/main" id="{B4607D7D-5B71-4CF3-94F9-38BD1195C623}"/>
              </a:ext>
            </a:extLst>
          </p:cNvPr>
          <p:cNvSpPr txBox="1"/>
          <p:nvPr/>
        </p:nvSpPr>
        <p:spPr>
          <a:xfrm>
            <a:off x="666710" y="4659427"/>
            <a:ext cx="7444094" cy="769441"/>
          </a:xfrm>
          <a:prstGeom prst="rect">
            <a:avLst/>
          </a:prstGeom>
          <a:noFill/>
        </p:spPr>
        <p:txBody>
          <a:bodyPr wrap="square">
            <a:spAutoFit/>
          </a:bodyPr>
          <a:lstStyle/>
          <a:p>
            <a:pPr algn="r"/>
            <a:r>
              <a:rPr lang="pt-BR" sz="2200" b="1" dirty="0">
                <a:solidFill>
                  <a:schemeClr val="accent2">
                    <a:lumMod val="75000"/>
                  </a:schemeClr>
                </a:solidFill>
              </a:rPr>
              <a:t>https://adoptaninmate.org/a-speech-on-rosa-parks-civil-rights-the-people-by-martin-l-lockett/</a:t>
            </a:r>
          </a:p>
        </p:txBody>
      </p:sp>
    </p:spTree>
    <p:extLst>
      <p:ext uri="{BB962C8B-B14F-4D97-AF65-F5344CB8AC3E}">
        <p14:creationId xmlns:p14="http://schemas.microsoft.com/office/powerpoint/2010/main" val="3204387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666710" y="1747064"/>
            <a:ext cx="3257218" cy="400110"/>
          </a:xfrm>
          <a:prstGeom prst="rect">
            <a:avLst/>
          </a:prstGeom>
        </p:spPr>
        <p:txBody>
          <a:bodyPr wrap="square">
            <a:spAutoFit/>
          </a:bodyPr>
          <a:lstStyle/>
          <a:p>
            <a:pPr algn="just" fontAlgn="base"/>
            <a:r>
              <a:rPr lang="pt-BR" sz="2000" b="1" dirty="0">
                <a:effectLst>
                  <a:outerShdw blurRad="38100" dist="38100" dir="2700000" algn="tl">
                    <a:srgbClr val="000000">
                      <a:alpha val="43137"/>
                    </a:srgbClr>
                  </a:outerShdw>
                </a:effectLst>
                <a:highlight>
                  <a:srgbClr val="FFFF00"/>
                </a:highlight>
                <a:latin typeface="Arial" panose="020B0604020202020204" pitchFamily="34" charset="0"/>
              </a:rPr>
              <a:t>EXEMPLO:</a:t>
            </a:r>
          </a:p>
        </p:txBody>
      </p:sp>
      <p:sp>
        <p:nvSpPr>
          <p:cNvPr id="6" name="Meio-quadro 5"/>
          <p:cNvSpPr/>
          <p:nvPr/>
        </p:nvSpPr>
        <p:spPr>
          <a:xfrm>
            <a:off x="467544" y="1516811"/>
            <a:ext cx="1709620" cy="3496365"/>
          </a:xfrm>
          <a:prstGeom prst="halfFrame">
            <a:avLst>
              <a:gd name="adj1" fmla="val 8824"/>
              <a:gd name="adj2" fmla="val 109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7" name="Meio-quadro 6"/>
          <p:cNvSpPr/>
          <p:nvPr/>
        </p:nvSpPr>
        <p:spPr>
          <a:xfrm flipH="1" flipV="1">
            <a:off x="6660231" y="2564903"/>
            <a:ext cx="1782457" cy="3396249"/>
          </a:xfrm>
          <a:prstGeom prst="halfFrame">
            <a:avLst>
              <a:gd name="adj1" fmla="val 10040"/>
              <a:gd name="adj2" fmla="val 1110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16" name="Retângulo 15">
            <a:extLst>
              <a:ext uri="{FF2B5EF4-FFF2-40B4-BE49-F238E27FC236}">
                <a16:creationId xmlns:a16="http://schemas.microsoft.com/office/drawing/2014/main" id="{91BAF80C-36FF-43FE-8906-52F4C09726E2}"/>
              </a:ext>
            </a:extLst>
          </p:cNvPr>
          <p:cNvSpPr/>
          <p:nvPr/>
        </p:nvSpPr>
        <p:spPr>
          <a:xfrm>
            <a:off x="666710" y="393233"/>
            <a:ext cx="2192491" cy="707886"/>
          </a:xfrm>
          <a:prstGeom prst="rect">
            <a:avLst/>
          </a:prstGeom>
        </p:spPr>
        <p:txBody>
          <a:bodyPr wrap="square">
            <a:spAutoFit/>
          </a:bodyPr>
          <a:lstStyle/>
          <a:p>
            <a:pPr algn="ctr"/>
            <a:r>
              <a:rPr lang="pt-BR" sz="4000" b="1" dirty="0" err="1">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rPr>
              <a:t>Exercise</a:t>
            </a:r>
            <a:endParaRPr lang="pt-BR" sz="4000" b="1" dirty="0">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endParaRPr>
          </a:p>
        </p:txBody>
      </p:sp>
      <p:pic>
        <p:nvPicPr>
          <p:cNvPr id="17" name="Gráfico 16" descr="Besouro com preenchimento sólido">
            <a:extLst>
              <a:ext uri="{FF2B5EF4-FFF2-40B4-BE49-F238E27FC236}">
                <a16:creationId xmlns:a16="http://schemas.microsoft.com/office/drawing/2014/main" id="{3A403531-05B2-403F-BC01-CBC4F0D1E75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19056" y="313156"/>
            <a:ext cx="589051" cy="589051"/>
          </a:xfrm>
          <a:prstGeom prst="rect">
            <a:avLst/>
          </a:prstGeom>
        </p:spPr>
      </p:pic>
      <p:pic>
        <p:nvPicPr>
          <p:cNvPr id="18" name="Gráfico 17" descr="Besouro estrutura de tópicos">
            <a:extLst>
              <a:ext uri="{FF2B5EF4-FFF2-40B4-BE49-F238E27FC236}">
                <a16:creationId xmlns:a16="http://schemas.microsoft.com/office/drawing/2014/main" id="{1F27EA65-C474-4128-A29E-A9FFCD62306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1520" y="319669"/>
            <a:ext cx="589051" cy="589051"/>
          </a:xfrm>
          <a:prstGeom prst="rect">
            <a:avLst/>
          </a:prstGeom>
        </p:spPr>
      </p:pic>
      <p:pic>
        <p:nvPicPr>
          <p:cNvPr id="19" name="Gráfico 18" descr="Notação musical com preenchimento sólido">
            <a:extLst>
              <a:ext uri="{FF2B5EF4-FFF2-40B4-BE49-F238E27FC236}">
                <a16:creationId xmlns:a16="http://schemas.microsoft.com/office/drawing/2014/main" id="{5A37390D-63FC-4551-826C-6E4C25B62A7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24807" y="629743"/>
            <a:ext cx="942753" cy="942753"/>
          </a:xfrm>
          <a:prstGeom prst="rect">
            <a:avLst/>
          </a:prstGeom>
        </p:spPr>
      </p:pic>
      <p:pic>
        <p:nvPicPr>
          <p:cNvPr id="20" name="Gráfico 19" descr="Notação musical estrutura de tópicos">
            <a:extLst>
              <a:ext uri="{FF2B5EF4-FFF2-40B4-BE49-F238E27FC236}">
                <a16:creationId xmlns:a16="http://schemas.microsoft.com/office/drawing/2014/main" id="{0A46C07B-BBED-49A6-A578-B85C46A5F9C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0986" y="658840"/>
            <a:ext cx="910117" cy="910117"/>
          </a:xfrm>
          <a:prstGeom prst="rect">
            <a:avLst/>
          </a:prstGeom>
        </p:spPr>
      </p:pic>
      <p:sp>
        <p:nvSpPr>
          <p:cNvPr id="10" name="CaixaDeTexto 9">
            <a:extLst>
              <a:ext uri="{FF2B5EF4-FFF2-40B4-BE49-F238E27FC236}">
                <a16:creationId xmlns:a16="http://schemas.microsoft.com/office/drawing/2014/main" id="{B4607D7D-5B71-4CF3-94F9-38BD1195C623}"/>
              </a:ext>
            </a:extLst>
          </p:cNvPr>
          <p:cNvSpPr txBox="1"/>
          <p:nvPr/>
        </p:nvSpPr>
        <p:spPr>
          <a:xfrm>
            <a:off x="666710" y="4659427"/>
            <a:ext cx="7444094" cy="769441"/>
          </a:xfrm>
          <a:prstGeom prst="rect">
            <a:avLst/>
          </a:prstGeom>
          <a:noFill/>
        </p:spPr>
        <p:txBody>
          <a:bodyPr wrap="square">
            <a:spAutoFit/>
          </a:bodyPr>
          <a:lstStyle/>
          <a:p>
            <a:pPr algn="r"/>
            <a:r>
              <a:rPr lang="pt-BR" sz="2200" b="1" dirty="0">
                <a:solidFill>
                  <a:schemeClr val="accent2">
                    <a:lumMod val="75000"/>
                  </a:schemeClr>
                </a:solidFill>
              </a:rPr>
              <a:t>https://adoptaninmate.org/a-speech-on-rosa-parks-civil-rights-the-people-by-martin-l-lockett/</a:t>
            </a:r>
          </a:p>
        </p:txBody>
      </p:sp>
      <p:pic>
        <p:nvPicPr>
          <p:cNvPr id="11" name="Imagem 10">
            <a:extLst>
              <a:ext uri="{FF2B5EF4-FFF2-40B4-BE49-F238E27FC236}">
                <a16:creationId xmlns:a16="http://schemas.microsoft.com/office/drawing/2014/main" id="{6C7BBC5D-0D67-4212-B49F-D62ED441B06A}"/>
              </a:ext>
            </a:extLst>
          </p:cNvPr>
          <p:cNvPicPr>
            <a:picLocks noChangeAspect="1"/>
          </p:cNvPicPr>
          <p:nvPr/>
        </p:nvPicPr>
        <p:blipFill rotWithShape="1">
          <a:blip r:embed="rId10"/>
          <a:srcRect l="9838" t="21986" r="39762" b="5179"/>
          <a:stretch/>
        </p:blipFill>
        <p:spPr>
          <a:xfrm>
            <a:off x="857474" y="2177048"/>
            <a:ext cx="7253329" cy="2482379"/>
          </a:xfrm>
          <a:prstGeom prst="rect">
            <a:avLst/>
          </a:prstGeom>
        </p:spPr>
      </p:pic>
    </p:spTree>
    <p:extLst>
      <p:ext uri="{BB962C8B-B14F-4D97-AF65-F5344CB8AC3E}">
        <p14:creationId xmlns:p14="http://schemas.microsoft.com/office/powerpoint/2010/main" val="383230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3491880" y="191228"/>
            <a:ext cx="5400600" cy="1246495"/>
          </a:xfrm>
          <a:prstGeom prst="rect">
            <a:avLst/>
          </a:prstGeom>
        </p:spPr>
        <p:txBody>
          <a:bodyPr wrap="square">
            <a:spAutoFit/>
          </a:bodyPr>
          <a:lstStyle/>
          <a:p>
            <a:pPr algn="ctr" fontAlgn="base"/>
            <a:r>
              <a:rPr lang="en-US" sz="2500" b="1" dirty="0">
                <a:latin typeface="Baskerville Old Face" panose="02020602080505020303" pitchFamily="18" charset="0"/>
                <a:cs typeface="Aharoni" panose="02010803020104030203" pitchFamily="2" charset="-79"/>
              </a:rPr>
              <a:t>A SPEECH ON ROSA PARKS, CIVIL RIGHTS, &amp; THE PEOPLE BY MARTIN L. LOCKETT</a:t>
            </a:r>
          </a:p>
        </p:txBody>
      </p:sp>
      <p:sp>
        <p:nvSpPr>
          <p:cNvPr id="6" name="Meio-quadro 5"/>
          <p:cNvSpPr/>
          <p:nvPr/>
        </p:nvSpPr>
        <p:spPr>
          <a:xfrm>
            <a:off x="467544" y="1516811"/>
            <a:ext cx="1709620" cy="3496365"/>
          </a:xfrm>
          <a:prstGeom prst="halfFrame">
            <a:avLst>
              <a:gd name="adj1" fmla="val 8824"/>
              <a:gd name="adj2" fmla="val 109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7" name="Meio-quadro 6"/>
          <p:cNvSpPr/>
          <p:nvPr/>
        </p:nvSpPr>
        <p:spPr>
          <a:xfrm flipH="1" flipV="1">
            <a:off x="6660231" y="2564903"/>
            <a:ext cx="1782457" cy="3396249"/>
          </a:xfrm>
          <a:prstGeom prst="halfFrame">
            <a:avLst>
              <a:gd name="adj1" fmla="val 10040"/>
              <a:gd name="adj2" fmla="val 1110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8" name="CaixaDeTexto 7">
            <a:extLst>
              <a:ext uri="{FF2B5EF4-FFF2-40B4-BE49-F238E27FC236}">
                <a16:creationId xmlns:a16="http://schemas.microsoft.com/office/drawing/2014/main" id="{3D3D4140-3D90-49D9-860A-DAF6AD65893D}"/>
              </a:ext>
            </a:extLst>
          </p:cNvPr>
          <p:cNvSpPr txBox="1"/>
          <p:nvPr/>
        </p:nvSpPr>
        <p:spPr>
          <a:xfrm>
            <a:off x="0" y="6006729"/>
            <a:ext cx="8748465" cy="769441"/>
          </a:xfrm>
          <a:prstGeom prst="rect">
            <a:avLst/>
          </a:prstGeom>
          <a:noFill/>
        </p:spPr>
        <p:txBody>
          <a:bodyPr wrap="square">
            <a:spAutoFit/>
          </a:bodyPr>
          <a:lstStyle/>
          <a:p>
            <a:pPr algn="r"/>
            <a:r>
              <a:rPr lang="pt-BR" sz="2200" b="1" dirty="0">
                <a:solidFill>
                  <a:schemeClr val="accent2">
                    <a:lumMod val="75000"/>
                  </a:schemeClr>
                </a:solidFill>
              </a:rPr>
              <a:t>https://adoptaninmate.org/a-speech-on-rosa-parks-civil-rights-the-people-by-martin-l-lockett/</a:t>
            </a:r>
          </a:p>
        </p:txBody>
      </p:sp>
      <p:sp>
        <p:nvSpPr>
          <p:cNvPr id="9" name="Retângulo 8">
            <a:extLst>
              <a:ext uri="{FF2B5EF4-FFF2-40B4-BE49-F238E27FC236}">
                <a16:creationId xmlns:a16="http://schemas.microsoft.com/office/drawing/2014/main" id="{A6894D11-815F-4B97-ADC1-94D9CF36D366}"/>
              </a:ext>
            </a:extLst>
          </p:cNvPr>
          <p:cNvSpPr/>
          <p:nvPr/>
        </p:nvSpPr>
        <p:spPr>
          <a:xfrm>
            <a:off x="666710" y="393233"/>
            <a:ext cx="2192491" cy="707886"/>
          </a:xfrm>
          <a:prstGeom prst="rect">
            <a:avLst/>
          </a:prstGeom>
        </p:spPr>
        <p:txBody>
          <a:bodyPr wrap="square">
            <a:spAutoFit/>
          </a:bodyPr>
          <a:lstStyle/>
          <a:p>
            <a:pPr algn="ctr"/>
            <a:r>
              <a:rPr lang="pt-BR" sz="4000" b="1" dirty="0" err="1">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rPr>
              <a:t>Exercise</a:t>
            </a:r>
            <a:endParaRPr lang="pt-BR" sz="4000" b="1" dirty="0">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endParaRPr>
          </a:p>
        </p:txBody>
      </p:sp>
      <p:pic>
        <p:nvPicPr>
          <p:cNvPr id="10" name="Gráfico 9" descr="Besouro com preenchimento sólido">
            <a:extLst>
              <a:ext uri="{FF2B5EF4-FFF2-40B4-BE49-F238E27FC236}">
                <a16:creationId xmlns:a16="http://schemas.microsoft.com/office/drawing/2014/main" id="{C6176025-2235-4F8A-8C6D-B67C1F84D95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19056" y="313156"/>
            <a:ext cx="589051" cy="589051"/>
          </a:xfrm>
          <a:prstGeom prst="rect">
            <a:avLst/>
          </a:prstGeom>
        </p:spPr>
      </p:pic>
      <p:pic>
        <p:nvPicPr>
          <p:cNvPr id="11" name="Gráfico 10" descr="Besouro estrutura de tópicos">
            <a:extLst>
              <a:ext uri="{FF2B5EF4-FFF2-40B4-BE49-F238E27FC236}">
                <a16:creationId xmlns:a16="http://schemas.microsoft.com/office/drawing/2014/main" id="{D1CDF69A-972F-442B-B0ED-971DF168E00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1520" y="319669"/>
            <a:ext cx="589051" cy="589051"/>
          </a:xfrm>
          <a:prstGeom prst="rect">
            <a:avLst/>
          </a:prstGeom>
        </p:spPr>
      </p:pic>
      <p:sp>
        <p:nvSpPr>
          <p:cNvPr id="12" name="CaixaDeTexto 11">
            <a:extLst>
              <a:ext uri="{FF2B5EF4-FFF2-40B4-BE49-F238E27FC236}">
                <a16:creationId xmlns:a16="http://schemas.microsoft.com/office/drawing/2014/main" id="{36E7D370-11F5-4A69-8455-70525FF10943}"/>
              </a:ext>
            </a:extLst>
          </p:cNvPr>
          <p:cNvSpPr txBox="1"/>
          <p:nvPr/>
        </p:nvSpPr>
        <p:spPr>
          <a:xfrm>
            <a:off x="741287" y="1703330"/>
            <a:ext cx="7359105" cy="3877985"/>
          </a:xfrm>
          <a:prstGeom prst="rect">
            <a:avLst/>
          </a:prstGeom>
          <a:noFill/>
        </p:spPr>
        <p:txBody>
          <a:bodyPr wrap="square">
            <a:spAutoFit/>
          </a:bodyPr>
          <a:lstStyle/>
          <a:p>
            <a:pPr algn="just" fontAlgn="base"/>
            <a:r>
              <a:rPr lang="en-US" sz="2200" b="1" dirty="0">
                <a:highlight>
                  <a:srgbClr val="FFFF00"/>
                </a:highlight>
                <a:latin typeface="Open Sans"/>
              </a:rPr>
              <a:t>1) </a:t>
            </a:r>
            <a:r>
              <a:rPr lang="en-US" sz="2200" b="1" dirty="0" err="1">
                <a:highlight>
                  <a:srgbClr val="FFFF00"/>
                </a:highlight>
                <a:latin typeface="Open Sans"/>
              </a:rPr>
              <a:t>Assunto</a:t>
            </a:r>
            <a:r>
              <a:rPr lang="en-US" sz="2200" b="1" dirty="0">
                <a:highlight>
                  <a:srgbClr val="FFFF00"/>
                </a:highlight>
                <a:latin typeface="Open Sans"/>
              </a:rPr>
              <a:t> principal:</a:t>
            </a:r>
          </a:p>
          <a:p>
            <a:pPr algn="just" fontAlgn="base"/>
            <a:r>
              <a:rPr lang="en-US" sz="2200" b="0" i="0" dirty="0">
                <a:effectLst/>
                <a:latin typeface="Open Sans"/>
              </a:rPr>
              <a:t>O </a:t>
            </a:r>
            <a:r>
              <a:rPr lang="en-US" sz="2200" b="0" i="0" dirty="0" err="1">
                <a:effectLst/>
                <a:latin typeface="Open Sans"/>
              </a:rPr>
              <a:t>texto</a:t>
            </a:r>
            <a:r>
              <a:rPr lang="en-US" sz="2200" b="0" i="0" dirty="0">
                <a:effectLst/>
                <a:latin typeface="Open Sans"/>
              </a:rPr>
              <a:t> é um </a:t>
            </a:r>
            <a:r>
              <a:rPr lang="en-US" sz="2200" b="0" i="0" dirty="0" err="1">
                <a:effectLst/>
                <a:latin typeface="Open Sans"/>
              </a:rPr>
              <a:t>discurso</a:t>
            </a:r>
            <a:r>
              <a:rPr lang="en-US" sz="2200" b="0" i="0" dirty="0">
                <a:effectLst/>
                <a:latin typeface="Open Sans"/>
              </a:rPr>
              <a:t> de </a:t>
            </a:r>
            <a:r>
              <a:rPr lang="en-US" sz="2200" dirty="0">
                <a:latin typeface="Open Sans"/>
              </a:rPr>
              <a:t>Martin L. Lockett </a:t>
            </a:r>
            <a:r>
              <a:rPr lang="en-US" sz="2200" dirty="0" err="1">
                <a:latin typeface="Open Sans"/>
              </a:rPr>
              <a:t>em</a:t>
            </a:r>
            <a:r>
              <a:rPr lang="en-US" sz="2200" dirty="0">
                <a:latin typeface="Open Sans"/>
              </a:rPr>
              <a:t> </a:t>
            </a:r>
            <a:r>
              <a:rPr lang="en-US" sz="2200" dirty="0" err="1">
                <a:latin typeface="Open Sans"/>
              </a:rPr>
              <a:t>homenagem</a:t>
            </a:r>
            <a:r>
              <a:rPr lang="en-US" sz="2200" dirty="0">
                <a:latin typeface="Open Sans"/>
              </a:rPr>
              <a:t> à Rosa Parks </a:t>
            </a:r>
            <a:r>
              <a:rPr lang="en-US" sz="2200" dirty="0" err="1">
                <a:latin typeface="Open Sans"/>
              </a:rPr>
              <a:t>proferido</a:t>
            </a:r>
            <a:r>
              <a:rPr lang="en-US" sz="2200" dirty="0">
                <a:latin typeface="Open Sans"/>
              </a:rPr>
              <a:t> no </a:t>
            </a:r>
            <a:r>
              <a:rPr lang="en-US" sz="2200" dirty="0" err="1">
                <a:latin typeface="Open Sans"/>
              </a:rPr>
              <a:t>evento</a:t>
            </a:r>
            <a:r>
              <a:rPr lang="en-US" sz="2200" dirty="0">
                <a:latin typeface="Open Sans"/>
              </a:rPr>
              <a:t> </a:t>
            </a:r>
            <a:r>
              <a:rPr lang="pt-BR" sz="2400" b="1" i="0" dirty="0" err="1">
                <a:solidFill>
                  <a:srgbClr val="1C1E21"/>
                </a:solidFill>
                <a:effectLst/>
                <a:latin typeface="inherit"/>
              </a:rPr>
              <a:t>Weusi</a:t>
            </a:r>
            <a:r>
              <a:rPr lang="pt-BR" sz="2400" b="1" i="0" dirty="0">
                <a:solidFill>
                  <a:srgbClr val="1C1E21"/>
                </a:solidFill>
                <a:effectLst/>
                <a:latin typeface="inherit"/>
              </a:rPr>
              <a:t> </a:t>
            </a:r>
            <a:r>
              <a:rPr lang="pt-BR" sz="2400" b="1" i="0" dirty="0" err="1">
                <a:solidFill>
                  <a:srgbClr val="1C1E21"/>
                </a:solidFill>
                <a:effectLst/>
                <a:latin typeface="inherit"/>
              </a:rPr>
              <a:t>Umoja</a:t>
            </a:r>
            <a:r>
              <a:rPr lang="pt-BR" sz="2400" b="1" i="0" dirty="0">
                <a:solidFill>
                  <a:srgbClr val="1C1E21"/>
                </a:solidFill>
                <a:effectLst/>
                <a:latin typeface="inherit"/>
              </a:rPr>
              <a:t> Social </a:t>
            </a:r>
            <a:r>
              <a:rPr lang="pt-BR" sz="2400" b="1" i="0" dirty="0" err="1">
                <a:solidFill>
                  <a:srgbClr val="1C1E21"/>
                </a:solidFill>
                <a:effectLst/>
                <a:latin typeface="inherit"/>
              </a:rPr>
              <a:t>event</a:t>
            </a:r>
            <a:r>
              <a:rPr lang="pt-BR" sz="2400" b="1" i="0" dirty="0">
                <a:solidFill>
                  <a:srgbClr val="1C1E21"/>
                </a:solidFill>
                <a:effectLst/>
                <a:latin typeface="inherit"/>
              </a:rPr>
              <a:t> </a:t>
            </a:r>
            <a:r>
              <a:rPr lang="en-US" sz="2200" b="0" i="0" dirty="0" err="1">
                <a:effectLst/>
                <a:latin typeface="Open Sans"/>
              </a:rPr>
              <a:t>na</a:t>
            </a:r>
            <a:r>
              <a:rPr lang="en-US" sz="2200" b="0" i="0" dirty="0">
                <a:effectLst/>
                <a:latin typeface="Open Sans"/>
              </a:rPr>
              <a:t> </a:t>
            </a:r>
            <a:r>
              <a:rPr lang="en-US" sz="2200" b="0" i="0" dirty="0" err="1">
                <a:effectLst/>
                <a:latin typeface="Open Sans"/>
              </a:rPr>
              <a:t>penitenciária</a:t>
            </a:r>
            <a:r>
              <a:rPr lang="en-US" sz="2200" b="0" i="0" dirty="0">
                <a:effectLst/>
                <a:latin typeface="Open Sans"/>
              </a:rPr>
              <a:t> do </a:t>
            </a:r>
            <a:r>
              <a:rPr lang="en-US" sz="2200" b="0" i="0" dirty="0" err="1">
                <a:effectLst/>
                <a:latin typeface="Open Sans"/>
              </a:rPr>
              <a:t>estado</a:t>
            </a:r>
            <a:r>
              <a:rPr lang="en-US" sz="2200" b="0" i="0" dirty="0">
                <a:effectLst/>
                <a:latin typeface="Open Sans"/>
              </a:rPr>
              <a:t> de Oregon </a:t>
            </a:r>
            <a:r>
              <a:rPr lang="en-US" sz="2200" b="0" i="0" dirty="0" err="1">
                <a:effectLst/>
                <a:latin typeface="Open Sans"/>
              </a:rPr>
              <a:t>nos</a:t>
            </a:r>
            <a:r>
              <a:rPr lang="en-US" sz="2200" b="0" i="0" dirty="0">
                <a:effectLst/>
                <a:latin typeface="Open Sans"/>
              </a:rPr>
              <a:t> </a:t>
            </a:r>
            <a:r>
              <a:rPr lang="en-US" sz="2200" b="0" i="0" dirty="0" err="1">
                <a:effectLst/>
                <a:latin typeface="Open Sans"/>
              </a:rPr>
              <a:t>Estados</a:t>
            </a:r>
            <a:r>
              <a:rPr lang="en-US" sz="2200" b="0" i="0" dirty="0">
                <a:effectLst/>
                <a:latin typeface="Open Sans"/>
              </a:rPr>
              <a:t> Unidos.</a:t>
            </a:r>
          </a:p>
          <a:p>
            <a:pPr algn="just" fontAlgn="base"/>
            <a:endParaRPr lang="en-US" sz="2200" b="0" i="0" dirty="0">
              <a:effectLst/>
              <a:latin typeface="Open Sans"/>
            </a:endParaRPr>
          </a:p>
          <a:p>
            <a:pPr algn="just" fontAlgn="base"/>
            <a:r>
              <a:rPr lang="pt-BR" sz="2200" b="0" i="0" dirty="0">
                <a:effectLst/>
                <a:latin typeface="Arial" panose="020B0604020202020204" pitchFamily="34" charset="0"/>
              </a:rPr>
              <a:t>*</a:t>
            </a:r>
            <a:r>
              <a:rPr lang="pt-BR" sz="2200" b="1" i="0" dirty="0" err="1">
                <a:solidFill>
                  <a:srgbClr val="FF0000"/>
                </a:solidFill>
                <a:effectLst/>
                <a:latin typeface="Arial" panose="020B0604020202020204" pitchFamily="34" charset="0"/>
              </a:rPr>
              <a:t>umoja</a:t>
            </a:r>
            <a:r>
              <a:rPr lang="pt-BR" sz="2200" b="0" i="0" dirty="0">
                <a:effectLst/>
                <a:latin typeface="Arial" panose="020B0604020202020204" pitchFamily="34" charset="0"/>
              </a:rPr>
              <a:t> significa ‘</a:t>
            </a:r>
            <a:r>
              <a:rPr lang="pt-BR" sz="2200" b="0" i="0" dirty="0" err="1">
                <a:effectLst/>
                <a:latin typeface="Arial" panose="020B0604020202020204" pitchFamily="34" charset="0"/>
              </a:rPr>
              <a:t>unity</a:t>
            </a:r>
            <a:r>
              <a:rPr lang="pt-BR" sz="2200" b="0" i="0" dirty="0">
                <a:effectLst/>
                <a:latin typeface="Arial" panose="020B0604020202020204" pitchFamily="34" charset="0"/>
              </a:rPr>
              <a:t>’ unidade na língua “</a:t>
            </a:r>
            <a:r>
              <a:rPr lang="pt-BR" sz="2200" b="0" i="0" dirty="0" err="1">
                <a:effectLst/>
                <a:latin typeface="Arial" panose="020B0604020202020204" pitchFamily="34" charset="0"/>
              </a:rPr>
              <a:t>Kiswahili</a:t>
            </a:r>
            <a:r>
              <a:rPr lang="pt-BR" sz="2200" b="0" i="0" dirty="0">
                <a:effectLst/>
                <a:latin typeface="Arial" panose="020B0604020202020204" pitchFamily="34" charset="0"/>
              </a:rPr>
              <a:t>”</a:t>
            </a:r>
            <a:endParaRPr lang="en-US" sz="2200" dirty="0">
              <a:latin typeface="Open Sans"/>
            </a:endParaRPr>
          </a:p>
          <a:p>
            <a:pPr algn="just" fontAlgn="base"/>
            <a:endParaRPr lang="en-US" sz="2200" b="0" i="0" dirty="0">
              <a:effectLst/>
              <a:latin typeface="Open Sans"/>
            </a:endParaRPr>
          </a:p>
          <a:p>
            <a:pPr algn="just" fontAlgn="base"/>
            <a:r>
              <a:rPr lang="pt-BR" sz="2200" dirty="0">
                <a:latin typeface="Arial" panose="020B0604020202020204" pitchFamily="34" charset="0"/>
              </a:rPr>
              <a:t>Localizado no norte do Quênia, </a:t>
            </a:r>
            <a:r>
              <a:rPr lang="pt-BR" sz="2200" dirty="0" err="1">
                <a:highlight>
                  <a:srgbClr val="FFFF00"/>
                </a:highlight>
                <a:latin typeface="Arial" panose="020B0604020202020204" pitchFamily="34" charset="0"/>
              </a:rPr>
              <a:t>Umoja</a:t>
            </a:r>
            <a:r>
              <a:rPr lang="pt-BR" sz="2200" dirty="0">
                <a:latin typeface="Arial" panose="020B0604020202020204" pitchFamily="34" charset="0"/>
              </a:rPr>
              <a:t> é um vilarejo habitado somente por mulheres vítimas de diferentes abusos e violências. </a:t>
            </a:r>
            <a:endParaRPr lang="en-US" sz="2200" dirty="0">
              <a:latin typeface="Arial" panose="020B0604020202020204" pitchFamily="34" charset="0"/>
            </a:endParaRPr>
          </a:p>
        </p:txBody>
      </p:sp>
      <p:pic>
        <p:nvPicPr>
          <p:cNvPr id="14" name="Gráfico 13" descr="Notação musical com preenchimento sólido">
            <a:extLst>
              <a:ext uri="{FF2B5EF4-FFF2-40B4-BE49-F238E27FC236}">
                <a16:creationId xmlns:a16="http://schemas.microsoft.com/office/drawing/2014/main" id="{0F2E586E-DF01-4439-A200-50AAE3094FB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24807" y="629743"/>
            <a:ext cx="942753" cy="942753"/>
          </a:xfrm>
          <a:prstGeom prst="rect">
            <a:avLst/>
          </a:prstGeom>
        </p:spPr>
      </p:pic>
      <p:pic>
        <p:nvPicPr>
          <p:cNvPr id="15" name="Gráfico 14" descr="Notação musical estrutura de tópicos">
            <a:extLst>
              <a:ext uri="{FF2B5EF4-FFF2-40B4-BE49-F238E27FC236}">
                <a16:creationId xmlns:a16="http://schemas.microsoft.com/office/drawing/2014/main" id="{F8E720D2-BCC7-4255-B5FD-69C5F7AF52A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0986" y="658840"/>
            <a:ext cx="910117" cy="910117"/>
          </a:xfrm>
          <a:prstGeom prst="rect">
            <a:avLst/>
          </a:prstGeom>
        </p:spPr>
      </p:pic>
    </p:spTree>
    <p:extLst>
      <p:ext uri="{BB962C8B-B14F-4D97-AF65-F5344CB8AC3E}">
        <p14:creationId xmlns:p14="http://schemas.microsoft.com/office/powerpoint/2010/main" val="222384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io-quadro 5"/>
          <p:cNvSpPr/>
          <p:nvPr/>
        </p:nvSpPr>
        <p:spPr>
          <a:xfrm>
            <a:off x="467544" y="1516811"/>
            <a:ext cx="1709620" cy="3496365"/>
          </a:xfrm>
          <a:prstGeom prst="halfFrame">
            <a:avLst>
              <a:gd name="adj1" fmla="val 8824"/>
              <a:gd name="adj2" fmla="val 109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7" name="Meio-quadro 6"/>
          <p:cNvSpPr/>
          <p:nvPr/>
        </p:nvSpPr>
        <p:spPr>
          <a:xfrm flipH="1" flipV="1">
            <a:off x="6660231" y="2564903"/>
            <a:ext cx="1782457" cy="3396249"/>
          </a:xfrm>
          <a:prstGeom prst="halfFrame">
            <a:avLst>
              <a:gd name="adj1" fmla="val 10040"/>
              <a:gd name="adj2" fmla="val 11102"/>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solidFill>
                <a:schemeClr val="tx1"/>
              </a:solidFill>
            </a:endParaRPr>
          </a:p>
        </p:txBody>
      </p:sp>
      <p:sp>
        <p:nvSpPr>
          <p:cNvPr id="8" name="CaixaDeTexto 7">
            <a:extLst>
              <a:ext uri="{FF2B5EF4-FFF2-40B4-BE49-F238E27FC236}">
                <a16:creationId xmlns:a16="http://schemas.microsoft.com/office/drawing/2014/main" id="{3D3D4140-3D90-49D9-860A-DAF6AD65893D}"/>
              </a:ext>
            </a:extLst>
          </p:cNvPr>
          <p:cNvSpPr txBox="1"/>
          <p:nvPr/>
        </p:nvSpPr>
        <p:spPr>
          <a:xfrm>
            <a:off x="0" y="6006729"/>
            <a:ext cx="8748465" cy="769441"/>
          </a:xfrm>
          <a:prstGeom prst="rect">
            <a:avLst/>
          </a:prstGeom>
          <a:noFill/>
        </p:spPr>
        <p:txBody>
          <a:bodyPr wrap="square">
            <a:spAutoFit/>
          </a:bodyPr>
          <a:lstStyle/>
          <a:p>
            <a:pPr algn="r"/>
            <a:r>
              <a:rPr lang="pt-BR" sz="2200" b="1" dirty="0">
                <a:solidFill>
                  <a:schemeClr val="accent2">
                    <a:lumMod val="75000"/>
                  </a:schemeClr>
                </a:solidFill>
              </a:rPr>
              <a:t>https://adoptaninmate.org/a-speech-on-rosa-parks-civil-rights-the-people-by-martin-l-lockett/</a:t>
            </a:r>
          </a:p>
        </p:txBody>
      </p:sp>
      <p:sp>
        <p:nvSpPr>
          <p:cNvPr id="9" name="Retângulo 8">
            <a:extLst>
              <a:ext uri="{FF2B5EF4-FFF2-40B4-BE49-F238E27FC236}">
                <a16:creationId xmlns:a16="http://schemas.microsoft.com/office/drawing/2014/main" id="{A6894D11-815F-4B97-ADC1-94D9CF36D366}"/>
              </a:ext>
            </a:extLst>
          </p:cNvPr>
          <p:cNvSpPr/>
          <p:nvPr/>
        </p:nvSpPr>
        <p:spPr>
          <a:xfrm>
            <a:off x="666710" y="393233"/>
            <a:ext cx="2192491" cy="707886"/>
          </a:xfrm>
          <a:prstGeom prst="rect">
            <a:avLst/>
          </a:prstGeom>
        </p:spPr>
        <p:txBody>
          <a:bodyPr wrap="square">
            <a:spAutoFit/>
          </a:bodyPr>
          <a:lstStyle/>
          <a:p>
            <a:pPr algn="ctr"/>
            <a:r>
              <a:rPr lang="pt-BR" sz="4000" b="1" dirty="0" err="1">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rPr>
              <a:t>Exercise</a:t>
            </a:r>
            <a:endParaRPr lang="pt-BR" sz="4000" b="1" dirty="0">
              <a:solidFill>
                <a:srgbClr val="0070C0"/>
              </a:solidFill>
              <a:effectLst>
                <a:outerShdw blurRad="38100" dist="38100" dir="2700000" algn="tl">
                  <a:srgbClr val="000000">
                    <a:alpha val="43137"/>
                  </a:srgbClr>
                </a:outerShdw>
              </a:effectLst>
              <a:latin typeface="Baskerville Old Face" panose="02020602080505020303" pitchFamily="18" charset="0"/>
              <a:cs typeface="Aharoni" panose="02010803020104030203" pitchFamily="2" charset="-79"/>
            </a:endParaRPr>
          </a:p>
        </p:txBody>
      </p:sp>
      <p:pic>
        <p:nvPicPr>
          <p:cNvPr id="10" name="Gráfico 9" descr="Besouro com preenchimento sólido">
            <a:extLst>
              <a:ext uri="{FF2B5EF4-FFF2-40B4-BE49-F238E27FC236}">
                <a16:creationId xmlns:a16="http://schemas.microsoft.com/office/drawing/2014/main" id="{C6176025-2235-4F8A-8C6D-B67C1F84D95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19056" y="313156"/>
            <a:ext cx="589051" cy="589051"/>
          </a:xfrm>
          <a:prstGeom prst="rect">
            <a:avLst/>
          </a:prstGeom>
        </p:spPr>
      </p:pic>
      <p:pic>
        <p:nvPicPr>
          <p:cNvPr id="11" name="Gráfico 10" descr="Besouro estrutura de tópicos">
            <a:extLst>
              <a:ext uri="{FF2B5EF4-FFF2-40B4-BE49-F238E27FC236}">
                <a16:creationId xmlns:a16="http://schemas.microsoft.com/office/drawing/2014/main" id="{D1CDF69A-972F-442B-B0ED-971DF168E00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1520" y="319669"/>
            <a:ext cx="589051" cy="589051"/>
          </a:xfrm>
          <a:prstGeom prst="rect">
            <a:avLst/>
          </a:prstGeom>
        </p:spPr>
      </p:pic>
      <p:sp>
        <p:nvSpPr>
          <p:cNvPr id="12" name="CaixaDeTexto 11">
            <a:extLst>
              <a:ext uri="{FF2B5EF4-FFF2-40B4-BE49-F238E27FC236}">
                <a16:creationId xmlns:a16="http://schemas.microsoft.com/office/drawing/2014/main" id="{36E7D370-11F5-4A69-8455-70525FF10943}"/>
              </a:ext>
            </a:extLst>
          </p:cNvPr>
          <p:cNvSpPr txBox="1"/>
          <p:nvPr/>
        </p:nvSpPr>
        <p:spPr>
          <a:xfrm>
            <a:off x="741287" y="1703330"/>
            <a:ext cx="3830713" cy="4185761"/>
          </a:xfrm>
          <a:prstGeom prst="rect">
            <a:avLst/>
          </a:prstGeom>
          <a:noFill/>
        </p:spPr>
        <p:txBody>
          <a:bodyPr wrap="square">
            <a:spAutoFit/>
          </a:bodyPr>
          <a:lstStyle/>
          <a:p>
            <a:pPr algn="just" fontAlgn="base"/>
            <a:r>
              <a:rPr lang="en-US" sz="2200" b="1" dirty="0">
                <a:highlight>
                  <a:srgbClr val="FFFF00"/>
                </a:highlight>
                <a:latin typeface="Open Sans"/>
              </a:rPr>
              <a:t>2) </a:t>
            </a:r>
            <a:r>
              <a:rPr lang="en-US" sz="2200" b="1" dirty="0" err="1">
                <a:highlight>
                  <a:srgbClr val="FFFF00"/>
                </a:highlight>
                <a:latin typeface="Open Sans"/>
              </a:rPr>
              <a:t>Palavras-chave</a:t>
            </a:r>
            <a:r>
              <a:rPr lang="en-US" sz="2200" b="1" dirty="0">
                <a:highlight>
                  <a:srgbClr val="FFFF00"/>
                </a:highlight>
                <a:latin typeface="Open Sans"/>
              </a:rPr>
              <a:t>:</a:t>
            </a:r>
          </a:p>
          <a:p>
            <a:pPr marL="457200" indent="-457200" algn="just" fontAlgn="base">
              <a:buFont typeface="+mj-lt"/>
              <a:buAutoNum type="arabicPeriod"/>
            </a:pPr>
            <a:r>
              <a:rPr lang="pt-BR" sz="2200" b="0" i="0" dirty="0" err="1">
                <a:effectLst/>
                <a:latin typeface="Open Sans"/>
              </a:rPr>
              <a:t>America</a:t>
            </a:r>
            <a:r>
              <a:rPr lang="pt-BR" sz="2200" b="0" i="0" dirty="0">
                <a:effectLst/>
                <a:latin typeface="Open Sans"/>
              </a:rPr>
              <a:t> </a:t>
            </a:r>
            <a:r>
              <a:rPr lang="pt-BR" sz="2200" b="0" i="0" dirty="0" err="1">
                <a:effectLst/>
                <a:latin typeface="Open Sans"/>
              </a:rPr>
              <a:t>icon</a:t>
            </a:r>
            <a:endParaRPr lang="pt-BR" sz="2200" b="0" i="0" dirty="0">
              <a:effectLst/>
              <a:latin typeface="Open Sans"/>
            </a:endParaRPr>
          </a:p>
          <a:p>
            <a:pPr marL="457200" indent="-457200" algn="just" fontAlgn="base">
              <a:buFont typeface="+mj-lt"/>
              <a:buAutoNum type="arabicPeriod"/>
            </a:pPr>
            <a:r>
              <a:rPr lang="pt-BR" sz="2400" b="0" i="0" dirty="0">
                <a:effectLst/>
                <a:latin typeface="Open Sans"/>
              </a:rPr>
              <a:t>civil </a:t>
            </a:r>
            <a:r>
              <a:rPr lang="pt-BR" sz="2400" b="0" i="0" dirty="0" err="1">
                <a:effectLst/>
                <a:latin typeface="Open Sans"/>
              </a:rPr>
              <a:t>rights</a:t>
            </a:r>
            <a:r>
              <a:rPr lang="pt-BR" sz="2400" b="0" i="0" dirty="0">
                <a:effectLst/>
                <a:latin typeface="Open Sans"/>
              </a:rPr>
              <a:t> </a:t>
            </a:r>
            <a:r>
              <a:rPr lang="pt-BR" sz="2400" b="0" i="0" dirty="0" err="1">
                <a:effectLst/>
                <a:latin typeface="Open Sans"/>
              </a:rPr>
              <a:t>movement</a:t>
            </a:r>
            <a:endParaRPr lang="pt-BR" sz="2200" dirty="0">
              <a:latin typeface="Open Sans"/>
            </a:endParaRPr>
          </a:p>
          <a:p>
            <a:pPr marL="457200" indent="-457200" algn="just" fontAlgn="base">
              <a:buFont typeface="+mj-lt"/>
              <a:buAutoNum type="arabicPeriod"/>
            </a:pPr>
            <a:r>
              <a:rPr lang="pt-BR" sz="2200" dirty="0">
                <a:latin typeface="Open Sans"/>
              </a:rPr>
              <a:t>Rosa Parks</a:t>
            </a:r>
          </a:p>
          <a:p>
            <a:pPr marL="457200" indent="-457200" algn="just" fontAlgn="base">
              <a:buFont typeface="+mj-lt"/>
              <a:buAutoNum type="arabicPeriod"/>
            </a:pPr>
            <a:r>
              <a:rPr lang="pt-BR" sz="2200" dirty="0">
                <a:latin typeface="Open Sans"/>
              </a:rPr>
              <a:t>Bus</a:t>
            </a:r>
          </a:p>
          <a:p>
            <a:pPr marL="457200" indent="-457200" algn="just" fontAlgn="base">
              <a:buFont typeface="+mj-lt"/>
              <a:buAutoNum type="arabicPeriod"/>
            </a:pPr>
            <a:r>
              <a:rPr lang="pt-BR" sz="2200" dirty="0" err="1">
                <a:latin typeface="Open Sans"/>
              </a:rPr>
              <a:t>Seat</a:t>
            </a:r>
            <a:endParaRPr lang="pt-BR" sz="2200" dirty="0">
              <a:latin typeface="Open Sans"/>
            </a:endParaRPr>
          </a:p>
          <a:p>
            <a:pPr marL="457200" indent="-457200" algn="just" fontAlgn="base">
              <a:buFont typeface="+mj-lt"/>
              <a:buAutoNum type="arabicPeriod"/>
            </a:pPr>
            <a:r>
              <a:rPr lang="pt-BR" sz="2200" dirty="0" err="1">
                <a:latin typeface="Open Sans"/>
              </a:rPr>
              <a:t>Passengers</a:t>
            </a:r>
            <a:endParaRPr lang="pt-BR" sz="2200" dirty="0">
              <a:latin typeface="Open Sans"/>
            </a:endParaRPr>
          </a:p>
          <a:p>
            <a:pPr marL="457200" indent="-457200" algn="just" fontAlgn="base">
              <a:buFont typeface="+mj-lt"/>
              <a:buAutoNum type="arabicPeriod"/>
            </a:pPr>
            <a:r>
              <a:rPr lang="pt-BR" sz="2200" dirty="0" err="1">
                <a:latin typeface="Open Sans"/>
              </a:rPr>
              <a:t>white</a:t>
            </a:r>
            <a:r>
              <a:rPr lang="pt-BR" sz="2200" dirty="0">
                <a:latin typeface="Open Sans"/>
              </a:rPr>
              <a:t> </a:t>
            </a:r>
            <a:r>
              <a:rPr lang="pt-BR" sz="2200" dirty="0" err="1">
                <a:latin typeface="Open Sans"/>
              </a:rPr>
              <a:t>people</a:t>
            </a:r>
            <a:endParaRPr lang="pt-BR" sz="2200" dirty="0">
              <a:latin typeface="Open Sans"/>
            </a:endParaRPr>
          </a:p>
          <a:p>
            <a:pPr marL="457200" indent="-457200" algn="just" fontAlgn="base">
              <a:buFont typeface="+mj-lt"/>
              <a:buAutoNum type="arabicPeriod"/>
            </a:pPr>
            <a:r>
              <a:rPr lang="pt-BR" sz="2200" dirty="0" err="1">
                <a:latin typeface="Open Sans"/>
              </a:rPr>
              <a:t>black</a:t>
            </a:r>
            <a:r>
              <a:rPr lang="pt-BR" sz="2200" dirty="0">
                <a:latin typeface="Open Sans"/>
              </a:rPr>
              <a:t> </a:t>
            </a:r>
            <a:r>
              <a:rPr lang="pt-BR" sz="2200" dirty="0" err="1">
                <a:latin typeface="Open Sans"/>
              </a:rPr>
              <a:t>people</a:t>
            </a:r>
            <a:endParaRPr lang="pt-BR" sz="2200" dirty="0">
              <a:latin typeface="Open Sans"/>
            </a:endParaRPr>
          </a:p>
          <a:p>
            <a:pPr marL="457200" indent="-457200" algn="just" fontAlgn="base">
              <a:buFont typeface="+mj-lt"/>
              <a:buAutoNum type="arabicPeriod"/>
            </a:pPr>
            <a:r>
              <a:rPr lang="pt-BR" sz="2200" dirty="0" err="1">
                <a:latin typeface="Open Sans"/>
              </a:rPr>
              <a:t>arrest</a:t>
            </a:r>
            <a:endParaRPr lang="pt-BR" sz="2200" dirty="0">
              <a:latin typeface="Open Sans"/>
            </a:endParaRPr>
          </a:p>
          <a:p>
            <a:pPr marL="457200" indent="-457200" algn="just" fontAlgn="base">
              <a:buFont typeface="+mj-lt"/>
              <a:buAutoNum type="arabicPeriod"/>
            </a:pPr>
            <a:r>
              <a:rPr lang="pt-BR" sz="2200" dirty="0" err="1">
                <a:latin typeface="Open Sans"/>
              </a:rPr>
              <a:t>boycott</a:t>
            </a:r>
            <a:endParaRPr lang="pt-BR" sz="2200" dirty="0">
              <a:latin typeface="Open Sans"/>
            </a:endParaRPr>
          </a:p>
          <a:p>
            <a:pPr algn="just" fontAlgn="base"/>
            <a:endParaRPr lang="en-US" sz="2200" dirty="0">
              <a:latin typeface="Arial" panose="020B0604020202020204" pitchFamily="34" charset="0"/>
            </a:endParaRPr>
          </a:p>
        </p:txBody>
      </p:sp>
      <p:pic>
        <p:nvPicPr>
          <p:cNvPr id="14" name="Gráfico 13" descr="Notação musical com preenchimento sólido">
            <a:extLst>
              <a:ext uri="{FF2B5EF4-FFF2-40B4-BE49-F238E27FC236}">
                <a16:creationId xmlns:a16="http://schemas.microsoft.com/office/drawing/2014/main" id="{0F2E586E-DF01-4439-A200-50AAE3094FB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24807" y="629743"/>
            <a:ext cx="942753" cy="942753"/>
          </a:xfrm>
          <a:prstGeom prst="rect">
            <a:avLst/>
          </a:prstGeom>
        </p:spPr>
      </p:pic>
      <p:pic>
        <p:nvPicPr>
          <p:cNvPr id="15" name="Gráfico 14" descr="Notação musical estrutura de tópicos">
            <a:extLst>
              <a:ext uri="{FF2B5EF4-FFF2-40B4-BE49-F238E27FC236}">
                <a16:creationId xmlns:a16="http://schemas.microsoft.com/office/drawing/2014/main" id="{F8E720D2-BCC7-4255-B5FD-69C5F7AF52A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0986" y="658840"/>
            <a:ext cx="910117" cy="910117"/>
          </a:xfrm>
          <a:prstGeom prst="rect">
            <a:avLst/>
          </a:prstGeom>
        </p:spPr>
      </p:pic>
      <p:sp>
        <p:nvSpPr>
          <p:cNvPr id="13" name="CaixaDeTexto 12">
            <a:extLst>
              <a:ext uri="{FF2B5EF4-FFF2-40B4-BE49-F238E27FC236}">
                <a16:creationId xmlns:a16="http://schemas.microsoft.com/office/drawing/2014/main" id="{1857971F-0967-4355-AAFC-DE1CB60DF0B3}"/>
              </a:ext>
            </a:extLst>
          </p:cNvPr>
          <p:cNvSpPr txBox="1"/>
          <p:nvPr/>
        </p:nvSpPr>
        <p:spPr>
          <a:xfrm>
            <a:off x="4372947" y="1988840"/>
            <a:ext cx="3830713" cy="2123658"/>
          </a:xfrm>
          <a:prstGeom prst="rect">
            <a:avLst/>
          </a:prstGeom>
          <a:noFill/>
        </p:spPr>
        <p:txBody>
          <a:bodyPr wrap="square">
            <a:spAutoFit/>
          </a:bodyPr>
          <a:lstStyle/>
          <a:p>
            <a:pPr marL="457200" indent="-457200" algn="just" fontAlgn="base">
              <a:buAutoNum type="arabicPeriod" startAt="11"/>
            </a:pPr>
            <a:r>
              <a:rPr lang="pt-BR" sz="2200" b="0" i="0" dirty="0" err="1">
                <a:effectLst/>
                <a:latin typeface="Open Sans"/>
              </a:rPr>
              <a:t>Patron</a:t>
            </a:r>
            <a:endParaRPr lang="pt-BR" sz="2200" dirty="0">
              <a:latin typeface="Open Sans"/>
            </a:endParaRPr>
          </a:p>
          <a:p>
            <a:pPr marL="457200" indent="-457200" algn="just" fontAlgn="base">
              <a:buAutoNum type="arabicPeriod" startAt="11"/>
            </a:pPr>
            <a:r>
              <a:rPr lang="pt-BR" sz="2200" dirty="0" err="1">
                <a:latin typeface="Open Sans"/>
              </a:rPr>
              <a:t>Segregation</a:t>
            </a:r>
            <a:endParaRPr lang="pt-BR" sz="2200" dirty="0">
              <a:latin typeface="Open Sans"/>
            </a:endParaRPr>
          </a:p>
          <a:p>
            <a:pPr marL="457200" indent="-457200" algn="just" fontAlgn="base">
              <a:buAutoNum type="arabicPeriod" startAt="11"/>
            </a:pPr>
            <a:r>
              <a:rPr lang="pt-BR" sz="2200" dirty="0">
                <a:latin typeface="Open Sans"/>
              </a:rPr>
              <a:t>Martin Luther King Jr.</a:t>
            </a:r>
          </a:p>
          <a:p>
            <a:pPr marL="457200" indent="-457200" algn="just" fontAlgn="base">
              <a:buAutoNum type="arabicPeriod" startAt="11"/>
            </a:pPr>
            <a:r>
              <a:rPr lang="en-US" sz="2200" dirty="0">
                <a:latin typeface="Open Sans"/>
              </a:rPr>
              <a:t>Civil Rights Act of 1964;</a:t>
            </a:r>
          </a:p>
          <a:p>
            <a:pPr marL="457200" indent="-457200" algn="just" fontAlgn="base">
              <a:buAutoNum type="arabicPeriod" startAt="11"/>
            </a:pPr>
            <a:r>
              <a:rPr lang="en-US" sz="2200" dirty="0">
                <a:latin typeface="Open Sans"/>
              </a:rPr>
              <a:t>Voting Rights Act of ’65;</a:t>
            </a:r>
          </a:p>
          <a:p>
            <a:pPr marL="457200" indent="-457200" algn="just" fontAlgn="base">
              <a:buAutoNum type="arabicPeriod" startAt="11"/>
            </a:pPr>
            <a:r>
              <a:rPr lang="pt-BR" sz="2200" dirty="0">
                <a:latin typeface="Open Sans"/>
              </a:rPr>
              <a:t>Barack Obama.</a:t>
            </a:r>
            <a:endParaRPr lang="en-US" sz="2200" dirty="0">
              <a:latin typeface="Arial" panose="020B0604020202020204" pitchFamily="34" charset="0"/>
            </a:endParaRPr>
          </a:p>
        </p:txBody>
      </p:sp>
    </p:spTree>
    <p:extLst>
      <p:ext uri="{BB962C8B-B14F-4D97-AF65-F5344CB8AC3E}">
        <p14:creationId xmlns:p14="http://schemas.microsoft.com/office/powerpoint/2010/main" val="1944316412"/>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712</TotalTime>
  <Words>1689</Words>
  <Application>Microsoft Office PowerPoint</Application>
  <PresentationFormat>Apresentação na tela (4:3)</PresentationFormat>
  <Paragraphs>205</Paragraphs>
  <Slides>20</Slides>
  <Notes>1</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20</vt:i4>
      </vt:variant>
    </vt:vector>
  </HeadingPairs>
  <TitlesOfParts>
    <vt:vector size="27" baseType="lpstr">
      <vt:lpstr>Arial</vt:lpstr>
      <vt:lpstr>Baskerville Old Face</vt:lpstr>
      <vt:lpstr>Calibri</vt:lpstr>
      <vt:lpstr>inherit</vt:lpstr>
      <vt:lpstr>Open Sans</vt:lpstr>
      <vt:lpstr>Trebuchet MS</vt:lpstr>
      <vt:lpstr>Tema do Office</vt:lpstr>
      <vt:lpstr>COHESION AND COHERENCE – EXERCISE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PAST PERFECT X SIMPLE PAST</dc:title>
  <dc:creator>rede unilar</dc:creator>
  <cp:lastModifiedBy>Cristiane de Brito Cruz</cp:lastModifiedBy>
  <cp:revision>59</cp:revision>
  <dcterms:created xsi:type="dcterms:W3CDTF">2019-04-16T03:13:26Z</dcterms:created>
  <dcterms:modified xsi:type="dcterms:W3CDTF">2020-12-14T22:46:26Z</dcterms:modified>
</cp:coreProperties>
</file>