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9" r:id="rId11"/>
    <p:sldId id="266" r:id="rId12"/>
    <p:sldId id="267" r:id="rId13"/>
    <p:sldId id="268" r:id="rId14"/>
    <p:sldId id="263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B71E42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98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7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90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84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03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52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38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14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62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7E20-10D8-4CE5-925C-75DEB6CED18F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45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DB7E20-10D8-4CE5-925C-75DEB6CED18F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3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B7E20-10D8-4CE5-925C-75DEB6CED18F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0605448-FD67-495A-81DF-1AC95D20D98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910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A801C99-3AD2-4595-82BA-6CFC3801F40E}"/>
              </a:ext>
            </a:extLst>
          </p:cNvPr>
          <p:cNvSpPr txBox="1"/>
          <p:nvPr/>
        </p:nvSpPr>
        <p:spPr>
          <a:xfrm>
            <a:off x="593034" y="3551587"/>
            <a:ext cx="105255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COMO SERÃO AS AULAS?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QUAIS PLATAFORMAS SERÃO USADAS?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COMO VOU APRENDER?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COMO ENTRO EM CONTANTO COM A PROFESSORA?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COMO OCORRERÃO AS AVALIAÇÕES?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ESTAREI PERDENDO ALGO NESTA MODALIDADE DE ENSINO REMOTO?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VOU APRENDER MAIS POR ESTAR USANDO TECNOLOGIA?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C000"/>
                </a:solidFill>
              </a:rPr>
              <a:t>COMO DEVO ESTUDAR?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B27182-CE14-436F-9390-0E81D300A0B4}"/>
              </a:ext>
            </a:extLst>
          </p:cNvPr>
          <p:cNvSpPr txBox="1"/>
          <p:nvPr/>
        </p:nvSpPr>
        <p:spPr>
          <a:xfrm>
            <a:off x="417443" y="717204"/>
            <a:ext cx="10939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8DC63F"/>
                </a:solidFill>
              </a:rPr>
              <a:t>ORIENTAÇÕES GERAIS PARA DISCIPLINA</a:t>
            </a:r>
          </a:p>
          <a:p>
            <a:r>
              <a:rPr lang="pt-BR" sz="2800" b="1" dirty="0">
                <a:solidFill>
                  <a:srgbClr val="8DC63F"/>
                </a:solidFill>
              </a:rPr>
              <a:t>NA MODALIDADE REMOTA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4FBD586-B04C-4ABC-939E-8D15277EA90B}"/>
              </a:ext>
            </a:extLst>
          </p:cNvPr>
          <p:cNvSpPr txBox="1"/>
          <p:nvPr/>
        </p:nvSpPr>
        <p:spPr>
          <a:xfrm>
            <a:off x="417443" y="1840064"/>
            <a:ext cx="11372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Neste material, se pretende responder às questões listadas abaixo. A intenção é antecipar possíveis dúvidas e tentar minimizar suas dificuldades, conflitos e preocupações. Caso a resposta não lhe seja satisfatória, ao longo deste material também serão indicadas formas de contato para que esclarecimentos adicionais sejam feitos.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8A6F050-8431-418D-9912-365BD1D0F15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471134" y="717204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8A20A83-8B62-4AA8-BC60-52593AC9ADA3}"/>
              </a:ext>
            </a:extLst>
          </p:cNvPr>
          <p:cNvSpPr txBox="1"/>
          <p:nvPr/>
        </p:nvSpPr>
        <p:spPr>
          <a:xfrm>
            <a:off x="6747164" y="3306413"/>
            <a:ext cx="5043055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Lívia Cristina dos Santos Silva (Coordenadora do curso Licenciatura em Química – IFRNCN) livia.santos@ifrn.edu.br</a:t>
            </a:r>
          </a:p>
        </p:txBody>
      </p:sp>
    </p:spTree>
    <p:extLst>
      <p:ext uri="{BB962C8B-B14F-4D97-AF65-F5344CB8AC3E}">
        <p14:creationId xmlns:p14="http://schemas.microsoft.com/office/powerpoint/2010/main" val="181929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F99EF9-8F0B-4F41-B4F0-BBEDD15B87F4}"/>
              </a:ext>
            </a:extLst>
          </p:cNvPr>
          <p:cNvSpPr txBox="1"/>
          <p:nvPr/>
        </p:nvSpPr>
        <p:spPr>
          <a:xfrm>
            <a:off x="390938" y="359395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8DC63F"/>
                </a:solidFill>
              </a:rPr>
              <a:t>VOU APRENDER MAIS POR ESTAR USANDO TECNOLOGIA?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8B4664-812A-4862-B041-BC3E57B9CE3D}"/>
              </a:ext>
            </a:extLst>
          </p:cNvPr>
          <p:cNvSpPr txBox="1"/>
          <p:nvPr/>
        </p:nvSpPr>
        <p:spPr>
          <a:xfrm>
            <a:off x="549965" y="1382286"/>
            <a:ext cx="110920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solidFill>
                  <a:srgbClr val="FFC000"/>
                </a:solidFill>
              </a:rPr>
              <a:t>Não</a:t>
            </a:r>
            <a:r>
              <a:rPr lang="pt-BR" sz="2200" b="1" dirty="0"/>
              <a:t>.</a:t>
            </a:r>
            <a:r>
              <a:rPr lang="pt-BR" sz="2200" dirty="0"/>
              <a:t> O </a:t>
            </a:r>
            <a:r>
              <a:rPr lang="pt-BR" sz="2200" b="1" dirty="0">
                <a:solidFill>
                  <a:srgbClr val="FFC000"/>
                </a:solidFill>
              </a:rPr>
              <a:t>uso de tecnologia não garante aprendizagem</a:t>
            </a:r>
            <a:r>
              <a:rPr lang="pt-BR" sz="2200" dirty="0"/>
              <a:t>. </a:t>
            </a:r>
            <a:r>
              <a:rPr lang="pt-BR" sz="2200" b="1" dirty="0">
                <a:solidFill>
                  <a:srgbClr val="FFC000"/>
                </a:solidFill>
              </a:rPr>
              <a:t>Por vezes</a:t>
            </a:r>
            <a:r>
              <a:rPr lang="pt-BR" sz="2200" dirty="0"/>
              <a:t>, o mau uso ou mesmo a perspectiva por trás da tecnologia </a:t>
            </a:r>
            <a:r>
              <a:rPr lang="pt-BR" sz="2200" b="1" dirty="0">
                <a:solidFill>
                  <a:srgbClr val="FFC000"/>
                </a:solidFill>
              </a:rPr>
              <a:t>cria a ilusão de aprendizagem</a:t>
            </a:r>
            <a:r>
              <a:rPr lang="pt-BR" sz="2200" dirty="0"/>
              <a:t>. 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Como, por exemplo, tecnologias que colocam estudantes para </a:t>
            </a:r>
            <a:r>
              <a:rPr lang="pt-BR" sz="2200" b="1" dirty="0">
                <a:solidFill>
                  <a:srgbClr val="FFC000"/>
                </a:solidFill>
              </a:rPr>
              <a:t>responder questões em uma corrida </a:t>
            </a:r>
            <a:r>
              <a:rPr lang="pt-BR" sz="2200" b="1" dirty="0"/>
              <a:t>contra o tempo podem parecer estimulantes,</a:t>
            </a:r>
            <a:r>
              <a:rPr lang="pt-BR" sz="2200" b="1" dirty="0">
                <a:solidFill>
                  <a:srgbClr val="FFC000"/>
                </a:solidFill>
              </a:rPr>
              <a:t> mas </a:t>
            </a:r>
            <a:r>
              <a:rPr lang="pt-BR" sz="2200" dirty="0"/>
              <a:t>são nocivas, pois </a:t>
            </a:r>
            <a:r>
              <a:rPr lang="pt-BR" sz="2200" b="1" dirty="0">
                <a:solidFill>
                  <a:srgbClr val="FFC000"/>
                </a:solidFill>
              </a:rPr>
              <a:t>criam um ambiente competitivo</a:t>
            </a:r>
            <a:r>
              <a:rPr lang="pt-BR" sz="2200" dirty="0"/>
              <a:t> ao invés de colaborativo, </a:t>
            </a:r>
            <a:r>
              <a:rPr lang="pt-BR" sz="2200" b="1" dirty="0">
                <a:solidFill>
                  <a:srgbClr val="FFC000"/>
                </a:solidFill>
              </a:rPr>
              <a:t>induzem</a:t>
            </a:r>
            <a:r>
              <a:rPr lang="pt-BR" sz="2200" dirty="0"/>
              <a:t> o estudante a dar uma </a:t>
            </a:r>
            <a:r>
              <a:rPr lang="pt-BR" sz="2200" b="1" dirty="0">
                <a:solidFill>
                  <a:srgbClr val="FFC000"/>
                </a:solidFill>
              </a:rPr>
              <a:t>resposta imediata</a:t>
            </a:r>
            <a:r>
              <a:rPr lang="pt-BR" sz="2200" dirty="0"/>
              <a:t>, sem pensar cuidadosamente sobre a questão colocada e colabora para a </a:t>
            </a:r>
            <a:r>
              <a:rPr lang="pt-BR" sz="2200" b="1" dirty="0">
                <a:solidFill>
                  <a:srgbClr val="FFC000"/>
                </a:solidFill>
              </a:rPr>
              <a:t>frustração dos que não alcançam o topo</a:t>
            </a:r>
            <a:r>
              <a:rPr lang="pt-BR" sz="2200" dirty="0"/>
              <a:t>. 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>
                <a:solidFill>
                  <a:srgbClr val="FFC000"/>
                </a:solidFill>
              </a:rPr>
              <a:t>Há a</a:t>
            </a:r>
            <a:r>
              <a:rPr lang="pt-BR" sz="2200" b="1" dirty="0">
                <a:solidFill>
                  <a:srgbClr val="FFC000"/>
                </a:solidFill>
              </a:rPr>
              <a:t>nimações ou dinâmicas virtuais </a:t>
            </a:r>
            <a:r>
              <a:rPr lang="pt-BR" sz="2200" dirty="0"/>
              <a:t>que, embora possam ser divertidas e chamativas, podem apenas reforçar uma concepção </a:t>
            </a:r>
            <a:r>
              <a:rPr lang="pt-BR" sz="2200" b="1" dirty="0">
                <a:solidFill>
                  <a:srgbClr val="FFC000"/>
                </a:solidFill>
              </a:rPr>
              <a:t>memorística </a:t>
            </a:r>
            <a:r>
              <a:rPr lang="pt-BR" sz="2200" dirty="0"/>
              <a:t>de aprendizagem. </a:t>
            </a:r>
          </a:p>
          <a:p>
            <a:pPr algn="just"/>
            <a:endParaRPr lang="pt-BR" sz="2200" b="1" dirty="0">
              <a:solidFill>
                <a:srgbClr val="FFC000"/>
              </a:solidFill>
            </a:endParaRPr>
          </a:p>
          <a:p>
            <a:pPr algn="just"/>
            <a:r>
              <a:rPr lang="pt-BR" sz="2200" b="1" dirty="0">
                <a:solidFill>
                  <a:srgbClr val="FFC000"/>
                </a:solidFill>
              </a:rPr>
              <a:t>É preciso saber que estudar e aprender </a:t>
            </a:r>
            <a:r>
              <a:rPr lang="pt-BR" sz="2200" b="1" dirty="0"/>
              <a:t>não é entretenimento</a:t>
            </a:r>
            <a:r>
              <a:rPr lang="pt-B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76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F99EF9-8F0B-4F41-B4F0-BBEDD15B87F4}"/>
              </a:ext>
            </a:extLst>
          </p:cNvPr>
          <p:cNvSpPr txBox="1"/>
          <p:nvPr/>
        </p:nvSpPr>
        <p:spPr>
          <a:xfrm>
            <a:off x="380223" y="346513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8DC63F"/>
                </a:solidFill>
              </a:rPr>
              <a:t>COMO DEVO ESTUDAR?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E63049C-9630-403B-890C-B43963401938}"/>
              </a:ext>
            </a:extLst>
          </p:cNvPr>
          <p:cNvSpPr txBox="1"/>
          <p:nvPr/>
        </p:nvSpPr>
        <p:spPr>
          <a:xfrm>
            <a:off x="417443" y="1161567"/>
            <a:ext cx="11363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Como na modalidade remota as atribuições da/o estudante aumentam, apresentamos aqui algumas sugestões de cuidados a serem seguidos para favorecer a qualidade do seu processo de estudo e evitar gasto de tempo e esforço com baixo aproveitamento.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2A3D5F3-C24C-45EA-BCBC-1D6DC5794CC6}"/>
              </a:ext>
            </a:extLst>
          </p:cNvPr>
          <p:cNvGrpSpPr/>
          <p:nvPr/>
        </p:nvGrpSpPr>
        <p:grpSpPr>
          <a:xfrm>
            <a:off x="575693" y="2723322"/>
            <a:ext cx="5274365" cy="2676939"/>
            <a:chOff x="324677" y="2723322"/>
            <a:chExt cx="5274365" cy="2676939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A8842396-B577-4BA5-8958-D14E3DD8F1EC}"/>
                </a:ext>
              </a:extLst>
            </p:cNvPr>
            <p:cNvSpPr/>
            <p:nvPr/>
          </p:nvSpPr>
          <p:spPr>
            <a:xfrm>
              <a:off x="324677" y="2723322"/>
              <a:ext cx="5274365" cy="26769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9555ED52-BA6E-4D9C-877D-BB5B2768E28E}"/>
                </a:ext>
              </a:extLst>
            </p:cNvPr>
            <p:cNvSpPr txBox="1"/>
            <p:nvPr/>
          </p:nvSpPr>
          <p:spPr>
            <a:xfrm>
              <a:off x="437320" y="3165693"/>
              <a:ext cx="28690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i="1" dirty="0">
                  <a:solidFill>
                    <a:schemeClr val="bg1"/>
                  </a:solidFill>
                </a:rPr>
                <a:t>ORGANIZE UM AMBIENTE</a:t>
              </a:r>
            </a:p>
            <a:p>
              <a:pPr algn="ctr"/>
              <a:endParaRPr lang="pt-BR" sz="2000" b="1" i="1" dirty="0">
                <a:solidFill>
                  <a:schemeClr val="bg1"/>
                </a:solidFill>
              </a:endParaRPr>
            </a:p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Procure uma área onde você possa se sentar confortavelmente e focar.</a:t>
              </a:r>
            </a:p>
          </p:txBody>
        </p:sp>
        <p:pic>
          <p:nvPicPr>
            <p:cNvPr id="1028" name="Picture 4" descr="https://media-private.canva.com/5yPbc/MAC4uQ5yPbc/2/s.png?response-expires=Tue%2C%2022%20Sep%202020%2000%3A11%3A13%20GMT&amp;X-Amz-Algorithm=AWS4-HMAC-SHA256&amp;X-Amz-Date=20200921T213227Z&amp;X-Amz-SignedHeaders=host&amp;X-Amz-Expires=9525&amp;X-Amz-Credential=AKIAJJATJK7JCUD446NA%2F20200921%2Fus-east-1%2Fs3%2Faws4_request&amp;X-Amz-Signature=0940c50ab0eaea0e10c0ca52f181fd9f5fb882df30488c1d122cab9392845025">
              <a:extLst>
                <a:ext uri="{FF2B5EF4-FFF2-40B4-BE49-F238E27FC236}">
                  <a16:creationId xmlns:a16="http://schemas.microsoft.com/office/drawing/2014/main" id="{1C289D5C-55BE-40AC-A2C7-288E5C94D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416" y="3173906"/>
              <a:ext cx="1990725" cy="175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136E711E-E706-4E92-AECA-99DB7AB3E59D}"/>
              </a:ext>
            </a:extLst>
          </p:cNvPr>
          <p:cNvGrpSpPr/>
          <p:nvPr/>
        </p:nvGrpSpPr>
        <p:grpSpPr>
          <a:xfrm>
            <a:off x="6810025" y="2510620"/>
            <a:ext cx="4971158" cy="3346841"/>
            <a:chOff x="5730747" y="2232324"/>
            <a:chExt cx="4971158" cy="3346841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0ABFAFC6-0C0B-4EAD-A454-872B340AE7C5}"/>
                </a:ext>
              </a:extLst>
            </p:cNvPr>
            <p:cNvSpPr/>
            <p:nvPr/>
          </p:nvSpPr>
          <p:spPr>
            <a:xfrm>
              <a:off x="5744816" y="2714437"/>
              <a:ext cx="4366593" cy="2864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  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B73BF0B4-B983-419B-9D8A-82EB51824E84}"/>
                </a:ext>
              </a:extLst>
            </p:cNvPr>
            <p:cNvSpPr txBox="1"/>
            <p:nvPr/>
          </p:nvSpPr>
          <p:spPr>
            <a:xfrm>
              <a:off x="5730747" y="2927784"/>
              <a:ext cx="356607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i="1" dirty="0">
                  <a:solidFill>
                    <a:schemeClr val="bg1"/>
                  </a:solidFill>
                </a:rPr>
                <a:t>MANTENHA UMA ROTINA DE ESTUDOS</a:t>
              </a:r>
            </a:p>
            <a:p>
              <a:pPr algn="ctr"/>
              <a:endParaRPr lang="pt-BR" sz="2000" b="1" i="1" dirty="0">
                <a:solidFill>
                  <a:schemeClr val="bg1"/>
                </a:solidFill>
              </a:endParaRPr>
            </a:p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Procure estudar nos horários em que você estaria na escola. </a:t>
              </a:r>
            </a:p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Reserve outros horários fixos durante a semana para completar as tarefas.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F1AF99F-358B-4A0C-B82B-B7A02CAB7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7373" y="2232324"/>
              <a:ext cx="1564532" cy="1578343"/>
            </a:xfrm>
            <a:prstGeom prst="rect">
              <a:avLst/>
            </a:prstGeom>
          </p:spPr>
        </p:pic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11ABABE7-1748-4E2F-A811-B92438F0DCD4}"/>
              </a:ext>
            </a:extLst>
          </p:cNvPr>
          <p:cNvSpPr/>
          <p:nvPr/>
        </p:nvSpPr>
        <p:spPr>
          <a:xfrm rot="19031832">
            <a:off x="6545797" y="3032057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1080090-1F97-452A-9121-AA4A4CA6C8BA}"/>
              </a:ext>
            </a:extLst>
          </p:cNvPr>
          <p:cNvSpPr/>
          <p:nvPr/>
        </p:nvSpPr>
        <p:spPr>
          <a:xfrm rot="20830110">
            <a:off x="2689414" y="2622470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0E32BAA-0D79-4F31-B384-2BBE29F41CE5}"/>
              </a:ext>
            </a:extLst>
          </p:cNvPr>
          <p:cNvSpPr/>
          <p:nvPr/>
        </p:nvSpPr>
        <p:spPr>
          <a:xfrm rot="20830110">
            <a:off x="10391479" y="5576113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65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A6149C57-B94D-461F-89B9-1A821060EF3E}"/>
              </a:ext>
            </a:extLst>
          </p:cNvPr>
          <p:cNvGrpSpPr/>
          <p:nvPr/>
        </p:nvGrpSpPr>
        <p:grpSpPr>
          <a:xfrm>
            <a:off x="524046" y="1989158"/>
            <a:ext cx="4587612" cy="3909391"/>
            <a:chOff x="607240" y="622852"/>
            <a:chExt cx="4587612" cy="3909391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1750C015-4FFE-45E4-A620-415FC6167229}"/>
                </a:ext>
              </a:extLst>
            </p:cNvPr>
            <p:cNvSpPr/>
            <p:nvPr/>
          </p:nvSpPr>
          <p:spPr>
            <a:xfrm>
              <a:off x="808382" y="1152939"/>
              <a:ext cx="4386470" cy="337930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B79FC56F-0C88-4BCE-A94D-D2142F2C0F95}"/>
                </a:ext>
              </a:extLst>
            </p:cNvPr>
            <p:cNvSpPr txBox="1"/>
            <p:nvPr/>
          </p:nvSpPr>
          <p:spPr>
            <a:xfrm>
              <a:off x="808382" y="1549929"/>
              <a:ext cx="438647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i="1" dirty="0">
                  <a:solidFill>
                    <a:schemeClr val="bg1"/>
                  </a:solidFill>
                </a:rPr>
                <a:t>CRIE METAS</a:t>
              </a:r>
            </a:p>
            <a:p>
              <a:pPr algn="ctr"/>
              <a:endParaRPr lang="pt-BR" sz="2000" b="1" i="1" dirty="0">
                <a:solidFill>
                  <a:schemeClr val="bg1"/>
                </a:solidFill>
              </a:endParaRPr>
            </a:p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Faça uma lista das atividades que você tem para fazer. Se uma tarefa for muito grande, fragmente-a em partes menores. </a:t>
              </a:r>
            </a:p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Comemore o cumprimento de cada item na lista.</a:t>
              </a:r>
            </a:p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Cada atividade a menos significa que você aprendeu algo mais.</a:t>
              </a:r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C33D682D-0337-4395-A447-E46C681B1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7240" y="622852"/>
              <a:ext cx="1046448" cy="1386024"/>
            </a:xfrm>
            <a:prstGeom prst="rect">
              <a:avLst/>
            </a:prstGeom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BC29411-806B-4BC8-9857-E9767B0F02A9}"/>
              </a:ext>
            </a:extLst>
          </p:cNvPr>
          <p:cNvGrpSpPr/>
          <p:nvPr/>
        </p:nvGrpSpPr>
        <p:grpSpPr>
          <a:xfrm>
            <a:off x="6432753" y="1061993"/>
            <a:ext cx="4861781" cy="2707351"/>
            <a:chOff x="6440557" y="134420"/>
            <a:chExt cx="5434569" cy="3017597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A74ACFC-E4D2-45EF-A168-26B8157BC8F3}"/>
                </a:ext>
              </a:extLst>
            </p:cNvPr>
            <p:cNvSpPr/>
            <p:nvPr/>
          </p:nvSpPr>
          <p:spPr>
            <a:xfrm>
              <a:off x="6440557" y="134420"/>
              <a:ext cx="5434569" cy="30175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6C863FC-C363-4BDA-8375-30F271D435C3}"/>
                </a:ext>
              </a:extLst>
            </p:cNvPr>
            <p:cNvSpPr txBox="1"/>
            <p:nvPr/>
          </p:nvSpPr>
          <p:spPr>
            <a:xfrm>
              <a:off x="7117596" y="1652364"/>
              <a:ext cx="4214189" cy="1475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FAÇA INTERVALOS</a:t>
              </a:r>
            </a:p>
            <a:p>
              <a:pPr algn="ctr"/>
              <a:endParaRPr lang="pt-BR" sz="2000" dirty="0">
                <a:solidFill>
                  <a:schemeClr val="bg1"/>
                </a:solidFill>
              </a:endParaRPr>
            </a:p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Levante a cada 30 minutos. Beba água. Coma um lanche.</a:t>
              </a:r>
            </a:p>
          </p:txBody>
        </p:sp>
        <p:pic>
          <p:nvPicPr>
            <p:cNvPr id="2056" name="Picture 8" descr="https://media-public.canva.com/MADQ5Eku4Ck/1/screen.jpg">
              <a:extLst>
                <a:ext uri="{FF2B5EF4-FFF2-40B4-BE49-F238E27FC236}">
                  <a16:creationId xmlns:a16="http://schemas.microsoft.com/office/drawing/2014/main" id="{8DDCBC90-524F-40A0-9C28-719CFE1DB2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85" b="21502"/>
            <a:stretch/>
          </p:blipFill>
          <p:spPr bwMode="auto">
            <a:xfrm>
              <a:off x="7285274" y="221521"/>
              <a:ext cx="3745133" cy="1372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3D1E668B-705E-455B-94A1-8B1D7B68C9E6}"/>
              </a:ext>
            </a:extLst>
          </p:cNvPr>
          <p:cNvSpPr/>
          <p:nvPr/>
        </p:nvSpPr>
        <p:spPr>
          <a:xfrm rot="20830110">
            <a:off x="10599379" y="990389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B2EA770-98D4-4ACE-8B9F-8E4680265213}"/>
              </a:ext>
            </a:extLst>
          </p:cNvPr>
          <p:cNvSpPr/>
          <p:nvPr/>
        </p:nvSpPr>
        <p:spPr>
          <a:xfrm rot="1737264">
            <a:off x="6189894" y="3540850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8E40457-57C5-4282-9CEE-BFC4FF840EB9}"/>
              </a:ext>
            </a:extLst>
          </p:cNvPr>
          <p:cNvSpPr/>
          <p:nvPr/>
        </p:nvSpPr>
        <p:spPr>
          <a:xfrm rot="21425967">
            <a:off x="2506435" y="2444744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00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F6ECCEE-4AC3-414A-8509-335C3EDF130F}"/>
              </a:ext>
            </a:extLst>
          </p:cNvPr>
          <p:cNvGrpSpPr/>
          <p:nvPr/>
        </p:nvGrpSpPr>
        <p:grpSpPr>
          <a:xfrm>
            <a:off x="995125" y="2865269"/>
            <a:ext cx="4214190" cy="3017597"/>
            <a:chOff x="7235689" y="1541151"/>
            <a:chExt cx="4214190" cy="3017597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61FC0DA3-1259-45FE-AF95-6ED960FF6B24}"/>
                </a:ext>
              </a:extLst>
            </p:cNvPr>
            <p:cNvSpPr/>
            <p:nvPr/>
          </p:nvSpPr>
          <p:spPr>
            <a:xfrm>
              <a:off x="7235689" y="1541151"/>
              <a:ext cx="4214190" cy="30175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CB25032D-9F10-4753-B3F1-C1D03C93D487}"/>
                </a:ext>
              </a:extLst>
            </p:cNvPr>
            <p:cNvSpPr txBox="1"/>
            <p:nvPr/>
          </p:nvSpPr>
          <p:spPr>
            <a:xfrm>
              <a:off x="7500732" y="2321563"/>
              <a:ext cx="368410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i="1" dirty="0">
                  <a:solidFill>
                    <a:schemeClr val="bg1"/>
                  </a:solidFill>
                </a:rPr>
                <a:t>ANOTE</a:t>
              </a:r>
            </a:p>
            <a:p>
              <a:pPr algn="ctr"/>
              <a:endParaRPr lang="pt-BR" sz="2000" b="1" i="1" dirty="0">
                <a:solidFill>
                  <a:schemeClr val="bg1"/>
                </a:solidFill>
              </a:endParaRPr>
            </a:p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Sente sono assistindo vídeos de aulas ou lendo textos? Tente fazer anotações de pontos importantes ou questões que surgiram.</a:t>
              </a:r>
            </a:p>
          </p:txBody>
        </p:sp>
        <p:pic>
          <p:nvPicPr>
            <p:cNvPr id="6" name="Picture 6" descr="https://media-public.canva.com/MADGyImmIaI/4/screen_2x.jpg">
              <a:extLst>
                <a:ext uri="{FF2B5EF4-FFF2-40B4-BE49-F238E27FC236}">
                  <a16:creationId xmlns:a16="http://schemas.microsoft.com/office/drawing/2014/main" id="{B4EBCB3D-E390-458D-AD11-2548C99E0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4166" y="1696672"/>
              <a:ext cx="1643340" cy="1095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81B4A47-8DC3-425B-8BC1-388537D76ADD}"/>
              </a:ext>
            </a:extLst>
          </p:cNvPr>
          <p:cNvGrpSpPr/>
          <p:nvPr/>
        </p:nvGrpSpPr>
        <p:grpSpPr>
          <a:xfrm>
            <a:off x="6982687" y="1388165"/>
            <a:ext cx="3286539" cy="4081670"/>
            <a:chOff x="8613913" y="1020417"/>
            <a:chExt cx="3286539" cy="408167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2003F59-D544-429C-9E44-59B51D453FBE}"/>
                </a:ext>
              </a:extLst>
            </p:cNvPr>
            <p:cNvSpPr/>
            <p:nvPr/>
          </p:nvSpPr>
          <p:spPr>
            <a:xfrm>
              <a:off x="8613913" y="1020417"/>
              <a:ext cx="3286539" cy="40816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C29A1ED1-25D5-4802-9E2F-23C8E6473258}"/>
                </a:ext>
              </a:extLst>
            </p:cNvPr>
            <p:cNvSpPr txBox="1"/>
            <p:nvPr/>
          </p:nvSpPr>
          <p:spPr>
            <a:xfrm>
              <a:off x="8671147" y="3190711"/>
              <a:ext cx="322930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SOLICITE AJUDA</a:t>
              </a:r>
            </a:p>
            <a:p>
              <a:pPr algn="ctr"/>
              <a:endParaRPr lang="pt-BR" sz="2000" dirty="0">
                <a:solidFill>
                  <a:schemeClr val="bg1"/>
                </a:solidFill>
              </a:endParaRPr>
            </a:p>
            <a:p>
              <a:pPr algn="ctr"/>
              <a:r>
                <a:rPr lang="pt-BR" sz="2000" dirty="0">
                  <a:solidFill>
                    <a:schemeClr val="bg1"/>
                  </a:solidFill>
                </a:rPr>
                <a:t>Compartilhe suas dúvidas e dificuldades específicas com seu/sua professor/professora.</a:t>
              </a:r>
            </a:p>
          </p:txBody>
        </p:sp>
        <p:pic>
          <p:nvPicPr>
            <p:cNvPr id="3074" name="Picture 2" descr="https://media-public.canva.com/MADGx8yEjTE/4/screen_2x.jpg">
              <a:extLst>
                <a:ext uri="{FF2B5EF4-FFF2-40B4-BE49-F238E27FC236}">
                  <a16:creationId xmlns:a16="http://schemas.microsoft.com/office/drawing/2014/main" id="{D270C960-7ACE-4DEC-BC4E-68752BBC38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0889" y="1326909"/>
              <a:ext cx="2586695" cy="1724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9DB4E503-E61C-417D-BD1A-4CCD75249D4D}"/>
              </a:ext>
            </a:extLst>
          </p:cNvPr>
          <p:cNvSpPr/>
          <p:nvPr/>
        </p:nvSpPr>
        <p:spPr>
          <a:xfrm rot="20830110">
            <a:off x="6632714" y="1329828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531A704-6103-451B-A81D-35C7A04E46FD}"/>
              </a:ext>
            </a:extLst>
          </p:cNvPr>
          <p:cNvSpPr/>
          <p:nvPr/>
        </p:nvSpPr>
        <p:spPr>
          <a:xfrm rot="19272621">
            <a:off x="9572278" y="5245878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335CC23-203E-4445-894D-DA8773847CBD}"/>
              </a:ext>
            </a:extLst>
          </p:cNvPr>
          <p:cNvSpPr/>
          <p:nvPr/>
        </p:nvSpPr>
        <p:spPr>
          <a:xfrm rot="19272621">
            <a:off x="4514385" y="2870806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343815A-1116-4C57-B383-722B1A70FCB8}"/>
              </a:ext>
            </a:extLst>
          </p:cNvPr>
          <p:cNvSpPr/>
          <p:nvPr/>
        </p:nvSpPr>
        <p:spPr>
          <a:xfrm rot="680483">
            <a:off x="672593" y="5728358"/>
            <a:ext cx="1046922" cy="352562"/>
          </a:xfrm>
          <a:prstGeom prst="rect">
            <a:avLst/>
          </a:prstGeom>
          <a:solidFill>
            <a:srgbClr val="B71E4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219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F99EF9-8F0B-4F41-B4F0-BBEDD15B87F4}"/>
              </a:ext>
            </a:extLst>
          </p:cNvPr>
          <p:cNvSpPr txBox="1"/>
          <p:nvPr/>
        </p:nvSpPr>
        <p:spPr>
          <a:xfrm>
            <a:off x="417443" y="717204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8DC63F"/>
                </a:solidFill>
              </a:rPr>
              <a:t>COMO ENTRO EM CONTANTO COM A PROFESSORA?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A3BEE0-C39D-443A-B201-216AD20A83DD}"/>
              </a:ext>
            </a:extLst>
          </p:cNvPr>
          <p:cNvSpPr txBox="1"/>
          <p:nvPr/>
        </p:nvSpPr>
        <p:spPr>
          <a:xfrm>
            <a:off x="417443" y="1347017"/>
            <a:ext cx="65068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 contato poderá ser feito de duas formas:</a:t>
            </a:r>
          </a:p>
          <a:p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FFC000"/>
                </a:solidFill>
              </a:rPr>
              <a:t>Via e-mail institucional: </a:t>
            </a:r>
            <a:r>
              <a:rPr lang="pt-BR" sz="2200" dirty="0"/>
              <a:t> cristiane.cruz@ifrn.edu.br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FFC000"/>
                </a:solidFill>
              </a:rPr>
              <a:t>Via e-mail pessoal: </a:t>
            </a:r>
            <a:r>
              <a:rPr lang="pt-BR" sz="2200" dirty="0"/>
              <a:t>cristianebrito1978@gmail.com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FFC000"/>
                </a:solidFill>
              </a:rPr>
              <a:t>Via formulário de dúvidas na página da disciplina: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189274E-B877-459F-8961-AA086F1162FB}"/>
              </a:ext>
            </a:extLst>
          </p:cNvPr>
          <p:cNvSpPr txBox="1"/>
          <p:nvPr/>
        </p:nvSpPr>
        <p:spPr>
          <a:xfrm>
            <a:off x="7310680" y="3524000"/>
            <a:ext cx="4651515" cy="1785104"/>
          </a:xfrm>
          <a:prstGeom prst="rect">
            <a:avLst/>
          </a:prstGeom>
          <a:solidFill>
            <a:srgbClr val="8DC63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A comunicação </a:t>
            </a:r>
            <a:r>
              <a:rPr lang="pt-BR" sz="2200" b="1" dirty="0">
                <a:solidFill>
                  <a:srgbClr val="FFC000"/>
                </a:solidFill>
              </a:rPr>
              <a:t>via formulário </a:t>
            </a:r>
            <a:r>
              <a:rPr lang="pt-BR" sz="2200" dirty="0"/>
              <a:t>traz a </a:t>
            </a:r>
            <a:r>
              <a:rPr lang="pt-BR" sz="2200" b="1" dirty="0">
                <a:solidFill>
                  <a:srgbClr val="FFC000"/>
                </a:solidFill>
              </a:rPr>
              <a:t>vantagem</a:t>
            </a:r>
            <a:r>
              <a:rPr lang="pt-BR" sz="2200" dirty="0"/>
              <a:t> de que a professora automaticamente reconhece a qual turma a/o estudante que fez a pergunta pertence.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1FEA50-CA9F-4362-B598-FD0A8E7175E4}"/>
              </a:ext>
            </a:extLst>
          </p:cNvPr>
          <p:cNvSpPr txBox="1"/>
          <p:nvPr/>
        </p:nvSpPr>
        <p:spPr>
          <a:xfrm>
            <a:off x="417443" y="5585124"/>
            <a:ext cx="5223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/>
              <a:t>Exemplo do formulário de envio de dúvidas.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9120" t="22173" r="19227" b="43655"/>
          <a:stretch/>
        </p:blipFill>
        <p:spPr>
          <a:xfrm>
            <a:off x="362326" y="3354573"/>
            <a:ext cx="6815833" cy="212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7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F99EF9-8F0B-4F41-B4F0-BBEDD15B87F4}"/>
              </a:ext>
            </a:extLst>
          </p:cNvPr>
          <p:cNvSpPr txBox="1"/>
          <p:nvPr/>
        </p:nvSpPr>
        <p:spPr>
          <a:xfrm>
            <a:off x="390938" y="359395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8DC63F"/>
                </a:solidFill>
              </a:rPr>
              <a:t>CUIDADOS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8B4664-812A-4862-B041-BC3E57B9CE3D}"/>
              </a:ext>
            </a:extLst>
          </p:cNvPr>
          <p:cNvSpPr txBox="1"/>
          <p:nvPr/>
        </p:nvSpPr>
        <p:spPr>
          <a:xfrm>
            <a:off x="390937" y="1182231"/>
            <a:ext cx="1153601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/>
              <a:t>A disciplina Língua Inglesa teve uma DIMINUIÇÃO de créditos, mas não houve muita diminuição na ementa.</a:t>
            </a:r>
          </a:p>
          <a:p>
            <a:pPr algn="just"/>
            <a:endParaRPr lang="pt-BR" sz="2200" b="1" dirty="0"/>
          </a:p>
          <a:p>
            <a:pPr algn="just"/>
            <a:r>
              <a:rPr lang="pt-BR" sz="2200" b="1" dirty="0"/>
              <a:t>O que isto significa?</a:t>
            </a:r>
          </a:p>
          <a:p>
            <a:pPr algn="just"/>
            <a:r>
              <a:rPr lang="pt-BR" sz="2200" b="1" dirty="0">
                <a:solidFill>
                  <a:srgbClr val="FFFF00"/>
                </a:solidFill>
              </a:rPr>
              <a:t>Significa que vocês terão MENOS momentos síncronos que TSI, por exemplo, mas terão o mesmo conteúdo, praticamente.</a:t>
            </a:r>
          </a:p>
          <a:p>
            <a:pPr algn="just"/>
            <a:r>
              <a:rPr lang="pt-BR" sz="2200" b="1" dirty="0">
                <a:solidFill>
                  <a:srgbClr val="FFFF00"/>
                </a:solidFill>
              </a:rPr>
              <a:t>A responsabilidade em aprender a partir dos matérias é MAIOR;</a:t>
            </a:r>
          </a:p>
          <a:p>
            <a:pPr algn="just"/>
            <a:r>
              <a:rPr lang="pt-BR" sz="2200" b="1" dirty="0">
                <a:solidFill>
                  <a:srgbClr val="FFFF00"/>
                </a:solidFill>
              </a:rPr>
              <a:t>A necessidade de estar presentes nos momentos síncronos é MAIOR;</a:t>
            </a:r>
          </a:p>
          <a:p>
            <a:pPr algn="just"/>
            <a:endParaRPr lang="pt-BR" sz="2200" b="1" dirty="0"/>
          </a:p>
          <a:p>
            <a:pPr algn="just"/>
            <a:r>
              <a:rPr lang="pt-BR" sz="2200" b="1" dirty="0"/>
              <a:t>Existe a possibilidade de deixar as aulas gravadas? </a:t>
            </a:r>
          </a:p>
          <a:p>
            <a:pPr algn="just"/>
            <a:r>
              <a:rPr lang="pt-BR" sz="2200" b="1" dirty="0">
                <a:solidFill>
                  <a:srgbClr val="FFFF00"/>
                </a:solidFill>
              </a:rPr>
              <a:t>Sim em comum acordo com a turma.</a:t>
            </a:r>
          </a:p>
          <a:p>
            <a:pPr algn="just"/>
            <a:r>
              <a:rPr lang="pt-BR" sz="2200" b="1" dirty="0"/>
              <a:t>Vou ser reprovado se perder os momentos síncronos? </a:t>
            </a:r>
          </a:p>
          <a:p>
            <a:pPr algn="just"/>
            <a:r>
              <a:rPr lang="pt-BR" sz="2200" b="1" dirty="0">
                <a:solidFill>
                  <a:srgbClr val="FFFF00"/>
                </a:solidFill>
              </a:rPr>
              <a:t>Não, mas a falta de interação pode afetar na sua compreensão da disciplina.  </a:t>
            </a:r>
            <a:endParaRPr lang="pt-BR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18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F99EF9-8F0B-4F41-B4F0-BBEDD15B87F4}"/>
              </a:ext>
            </a:extLst>
          </p:cNvPr>
          <p:cNvSpPr txBox="1"/>
          <p:nvPr/>
        </p:nvSpPr>
        <p:spPr>
          <a:xfrm>
            <a:off x="390938" y="359395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8DC63F"/>
                </a:solidFill>
              </a:rPr>
              <a:t>CUIDADOS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8B4664-812A-4862-B041-BC3E57B9CE3D}"/>
              </a:ext>
            </a:extLst>
          </p:cNvPr>
          <p:cNvSpPr txBox="1"/>
          <p:nvPr/>
        </p:nvSpPr>
        <p:spPr>
          <a:xfrm>
            <a:off x="265043" y="882615"/>
            <a:ext cx="115360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pt-BR" sz="2400" b="1" dirty="0">
                <a:solidFill>
                  <a:srgbClr val="FFFF00"/>
                </a:solidFill>
              </a:rPr>
              <a:t>Considerações gerais sobre a leitura </a:t>
            </a:r>
          </a:p>
          <a:p>
            <a:pPr algn="just"/>
            <a:r>
              <a:rPr lang="pt-BR" sz="2400" dirty="0"/>
              <a:t>1.   Conceituação sobre leitura geral e em língua estrangeira </a:t>
            </a:r>
          </a:p>
          <a:p>
            <a:pPr algn="just"/>
            <a:r>
              <a:rPr lang="pt-BR" sz="2400" dirty="0"/>
              <a:t>2.   O processo comunicativo e leitura </a:t>
            </a:r>
          </a:p>
          <a:p>
            <a:pPr algn="just"/>
            <a:r>
              <a:rPr lang="pt-BR" sz="2400" dirty="0"/>
              <a:t>3.   Abordagem intensiva e extensiva da leitura </a:t>
            </a:r>
          </a:p>
          <a:p>
            <a:pPr algn="just"/>
            <a:r>
              <a:rPr lang="pt-BR" sz="2400" dirty="0"/>
              <a:t>4.   Relação entre técnicas de leitura e os níveis de compreensão do texto.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>
                <a:solidFill>
                  <a:srgbClr val="FFFF00"/>
                </a:solidFill>
              </a:rPr>
              <a:t>2. Estratégias de leitura </a:t>
            </a:r>
          </a:p>
          <a:p>
            <a:pPr marL="457200" indent="-457200" algn="just">
              <a:buAutoNum type="arabicPeriod"/>
            </a:pPr>
            <a:r>
              <a:rPr lang="pt-BR" sz="2400" dirty="0" err="1"/>
              <a:t>Prediction</a:t>
            </a:r>
            <a:r>
              <a:rPr lang="pt-BR" sz="2400" dirty="0"/>
              <a:t> (background </a:t>
            </a:r>
            <a:r>
              <a:rPr lang="pt-BR" sz="2400" dirty="0" err="1"/>
              <a:t>information</a:t>
            </a:r>
            <a:r>
              <a:rPr lang="pt-BR" sz="2400" dirty="0"/>
              <a:t>) </a:t>
            </a:r>
          </a:p>
          <a:p>
            <a:pPr marL="457200" indent="-457200" algn="just">
              <a:buAutoNum type="arabicPeriod"/>
            </a:pPr>
            <a:r>
              <a:rPr lang="pt-BR" sz="2400" dirty="0" err="1"/>
              <a:t>Inference</a:t>
            </a:r>
            <a:r>
              <a:rPr lang="pt-BR" sz="2400" dirty="0"/>
              <a:t> </a:t>
            </a:r>
          </a:p>
          <a:p>
            <a:pPr marL="457200" indent="-457200" algn="just">
              <a:buAutoNum type="arabicPeriod"/>
            </a:pPr>
            <a:r>
              <a:rPr lang="pt-BR" sz="2400" dirty="0" err="1"/>
              <a:t>Cognates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false </a:t>
            </a:r>
            <a:r>
              <a:rPr lang="pt-BR" sz="2400" dirty="0" err="1"/>
              <a:t>cognates</a:t>
            </a:r>
            <a:r>
              <a:rPr lang="pt-BR" sz="2400" dirty="0"/>
              <a:t> </a:t>
            </a:r>
          </a:p>
          <a:p>
            <a:pPr marL="457200" indent="-457200" algn="just">
              <a:buAutoNum type="arabicPeriod"/>
            </a:pPr>
            <a:r>
              <a:rPr lang="pt-BR" sz="2400" dirty="0" err="1"/>
              <a:t>Scanning</a:t>
            </a:r>
            <a:r>
              <a:rPr lang="pt-BR" sz="2400" dirty="0"/>
              <a:t> </a:t>
            </a:r>
          </a:p>
          <a:p>
            <a:pPr marL="457200" indent="-457200" algn="just">
              <a:buAutoNum type="arabicPeriod"/>
            </a:pPr>
            <a:r>
              <a:rPr lang="pt-BR" sz="2400" dirty="0" err="1"/>
              <a:t>Skimming</a:t>
            </a:r>
            <a:r>
              <a:rPr lang="pt-BR" sz="2400" dirty="0"/>
              <a:t> </a:t>
            </a:r>
          </a:p>
          <a:p>
            <a:pPr marL="457200" indent="-457200" algn="just">
              <a:buAutoNum type="arabicPeriod"/>
            </a:pPr>
            <a:r>
              <a:rPr lang="pt-BR" sz="2400" dirty="0"/>
              <a:t>Key </a:t>
            </a:r>
            <a:r>
              <a:rPr lang="pt-BR" sz="2400" dirty="0" err="1"/>
              <a:t>words</a:t>
            </a:r>
            <a:r>
              <a:rPr lang="pt-BR" sz="2400" dirty="0"/>
              <a:t> </a:t>
            </a:r>
          </a:p>
          <a:p>
            <a:pPr marL="457200" indent="-457200" algn="just">
              <a:buAutoNum type="arabicPeriod"/>
            </a:pPr>
            <a:r>
              <a:rPr lang="pt-BR" sz="2400" dirty="0" err="1"/>
              <a:t>Other</a:t>
            </a:r>
            <a:r>
              <a:rPr lang="pt-BR" sz="2400" dirty="0"/>
              <a:t> </a:t>
            </a:r>
            <a:r>
              <a:rPr lang="pt-BR" sz="2400" dirty="0" err="1"/>
              <a:t>reading</a:t>
            </a:r>
            <a:r>
              <a:rPr lang="pt-BR" sz="2400" dirty="0"/>
              <a:t> skills  </a:t>
            </a:r>
            <a:endParaRPr lang="pt-BR" sz="2200" dirty="0">
              <a:solidFill>
                <a:srgbClr val="FFFF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481563-8831-4557-9AB3-F486DD115915}"/>
              </a:ext>
            </a:extLst>
          </p:cNvPr>
          <p:cNvSpPr txBox="1"/>
          <p:nvPr/>
        </p:nvSpPr>
        <p:spPr>
          <a:xfrm>
            <a:off x="6228076" y="3098606"/>
            <a:ext cx="56988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FFFF00"/>
                </a:solidFill>
              </a:rPr>
              <a:t>3. Vocabulário e gramática </a:t>
            </a:r>
          </a:p>
          <a:p>
            <a:pPr marL="457200" indent="-457200" algn="just">
              <a:buAutoNum type="arabicPeriod"/>
            </a:pPr>
            <a:r>
              <a:rPr lang="pt-BR" sz="2400" dirty="0"/>
              <a:t>Word </a:t>
            </a:r>
            <a:r>
              <a:rPr lang="pt-BR" sz="2400" dirty="0" err="1"/>
              <a:t>formation</a:t>
            </a:r>
            <a:r>
              <a:rPr lang="pt-BR" sz="2400" dirty="0"/>
              <a:t> </a:t>
            </a:r>
          </a:p>
          <a:p>
            <a:pPr marL="457200" indent="-457200" algn="just">
              <a:buAutoNum type="arabicPeriod"/>
            </a:pPr>
            <a:r>
              <a:rPr lang="pt-BR" sz="2400" dirty="0"/>
              <a:t>Referentes textuais </a:t>
            </a:r>
          </a:p>
          <a:p>
            <a:pPr marL="457200" indent="-457200" algn="just">
              <a:buAutoNum type="arabicPeriod"/>
            </a:pPr>
            <a:r>
              <a:rPr lang="pt-BR" sz="2400" dirty="0" err="1"/>
              <a:t>Linking</a:t>
            </a:r>
            <a:r>
              <a:rPr lang="pt-BR" sz="2400" dirty="0"/>
              <a:t> </a:t>
            </a:r>
            <a:r>
              <a:rPr lang="pt-BR" sz="2400" dirty="0" err="1"/>
              <a:t>words</a:t>
            </a:r>
            <a:r>
              <a:rPr lang="pt-BR" sz="2400" dirty="0"/>
              <a:t> (</a:t>
            </a:r>
            <a:r>
              <a:rPr lang="pt-BR" sz="2400" dirty="0" err="1"/>
              <a:t>conjunctions</a:t>
            </a:r>
            <a:r>
              <a:rPr lang="pt-BR" sz="2400" dirty="0"/>
              <a:t>) </a:t>
            </a:r>
          </a:p>
          <a:p>
            <a:pPr marL="457200" indent="-457200" algn="just">
              <a:buAutoNum type="arabicPeriod"/>
            </a:pPr>
            <a:r>
              <a:rPr lang="pt-BR" sz="2400" dirty="0"/>
              <a:t>Modal </a:t>
            </a:r>
            <a:r>
              <a:rPr lang="pt-BR" sz="2400" dirty="0" err="1"/>
              <a:t>verbs</a:t>
            </a:r>
            <a:r>
              <a:rPr lang="pt-BR" sz="2400" dirty="0"/>
              <a:t> </a:t>
            </a:r>
          </a:p>
          <a:p>
            <a:pPr marL="457200" indent="-457200" algn="just">
              <a:buAutoNum type="arabicPeriod"/>
            </a:pPr>
            <a:r>
              <a:rPr lang="pt-BR" sz="2400" dirty="0"/>
              <a:t>Coerência textual </a:t>
            </a:r>
          </a:p>
          <a:p>
            <a:pPr marL="457200" indent="-457200" algn="just">
              <a:buAutoNum type="arabicPeriod"/>
            </a:pPr>
            <a:r>
              <a:rPr lang="pt-BR" sz="2400" dirty="0"/>
              <a:t>Coesão textual </a:t>
            </a:r>
          </a:p>
          <a:p>
            <a:pPr marL="457200" indent="-457200" algn="just">
              <a:buAutoNum type="arabicPeriod"/>
            </a:pPr>
            <a:r>
              <a:rPr lang="pt-BR" sz="2400" dirty="0"/>
              <a:t> </a:t>
            </a:r>
            <a:r>
              <a:rPr lang="pt-BR" sz="2400" dirty="0" err="1"/>
              <a:t>Verb</a:t>
            </a:r>
            <a:r>
              <a:rPr lang="pt-BR" sz="2400" dirty="0"/>
              <a:t> tenses </a:t>
            </a:r>
            <a:endParaRPr lang="pt-BR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21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F99EF9-8F0B-4F41-B4F0-BBEDD15B87F4}"/>
              </a:ext>
            </a:extLst>
          </p:cNvPr>
          <p:cNvSpPr txBox="1"/>
          <p:nvPr/>
        </p:nvSpPr>
        <p:spPr>
          <a:xfrm>
            <a:off x="2431775" y="756959"/>
            <a:ext cx="90379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8DC63F"/>
                </a:solidFill>
              </a:rPr>
              <a:t>CRONOGRAMA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8B4664-812A-4862-B041-BC3E57B9CE3D}"/>
              </a:ext>
            </a:extLst>
          </p:cNvPr>
          <p:cNvSpPr txBox="1"/>
          <p:nvPr/>
        </p:nvSpPr>
        <p:spPr>
          <a:xfrm>
            <a:off x="834887" y="2126732"/>
            <a:ext cx="109396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rgbClr val="FFFF00"/>
                </a:solidFill>
              </a:rPr>
              <a:t>09/12/2020 – </a:t>
            </a:r>
            <a:r>
              <a:rPr lang="pt-BR" sz="3000" dirty="0"/>
              <a:t>ESTRATÉGIAS DE LEITURA</a:t>
            </a:r>
          </a:p>
          <a:p>
            <a:pPr algn="just"/>
            <a:r>
              <a:rPr lang="pt-BR" sz="3000" dirty="0">
                <a:solidFill>
                  <a:srgbClr val="FFFF00"/>
                </a:solidFill>
              </a:rPr>
              <a:t>16/12/2020 – </a:t>
            </a:r>
            <a:r>
              <a:rPr lang="pt-BR" sz="3000" dirty="0"/>
              <a:t>REFERENTES TEXTUAIS, COESION, COHERENCE</a:t>
            </a:r>
          </a:p>
          <a:p>
            <a:pPr algn="just"/>
            <a:r>
              <a:rPr lang="pt-BR" sz="3000" dirty="0">
                <a:solidFill>
                  <a:srgbClr val="FFFF00"/>
                </a:solidFill>
              </a:rPr>
              <a:t>23/12/2020 – </a:t>
            </a:r>
            <a:r>
              <a:rPr lang="pt-BR" sz="3000" dirty="0"/>
              <a:t>WORD FORMATION E LINKING WORDS</a:t>
            </a:r>
          </a:p>
          <a:p>
            <a:pPr algn="just"/>
            <a:r>
              <a:rPr lang="pt-BR" sz="3000" dirty="0">
                <a:solidFill>
                  <a:srgbClr val="FFFF00"/>
                </a:solidFill>
              </a:rPr>
              <a:t>30/12/2020 – </a:t>
            </a:r>
            <a:r>
              <a:rPr lang="pt-BR" sz="3000" dirty="0"/>
              <a:t>MODAL VERBS E VERB TENSES </a:t>
            </a:r>
          </a:p>
          <a:p>
            <a:pPr algn="just"/>
            <a:r>
              <a:rPr lang="pt-BR" sz="3000" dirty="0">
                <a:solidFill>
                  <a:srgbClr val="FFFF00"/>
                </a:solidFill>
              </a:rPr>
              <a:t>07/01/2021 – </a:t>
            </a:r>
            <a:r>
              <a:rPr lang="pt-BR" sz="3000" dirty="0"/>
              <a:t>RESULTADOS, REPOSIÇÃO E REVISÃO.</a:t>
            </a:r>
          </a:p>
          <a:p>
            <a:pPr algn="just"/>
            <a:endParaRPr lang="pt-BR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9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FE8DA8E-AC0A-4F5B-87E0-8A60C33015F4}"/>
              </a:ext>
            </a:extLst>
          </p:cNvPr>
          <p:cNvSpPr txBox="1"/>
          <p:nvPr/>
        </p:nvSpPr>
        <p:spPr>
          <a:xfrm>
            <a:off x="417443" y="717204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8DC63F"/>
                </a:solidFill>
              </a:rPr>
              <a:t>COMO SERÃO AS AULAS?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83E098-2FD5-4FF2-9DDE-50009544500E}"/>
              </a:ext>
            </a:extLst>
          </p:cNvPr>
          <p:cNvSpPr txBox="1"/>
          <p:nvPr/>
        </p:nvSpPr>
        <p:spPr>
          <a:xfrm>
            <a:off x="417443" y="3412435"/>
            <a:ext cx="10694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As aulas ocorrerão entre momentos </a:t>
            </a:r>
            <a:r>
              <a:rPr lang="pt-BR" sz="2200" b="1" dirty="0">
                <a:solidFill>
                  <a:srgbClr val="FFC000"/>
                </a:solidFill>
              </a:rPr>
              <a:t>SÍNCRONOS</a:t>
            </a:r>
            <a:r>
              <a:rPr lang="pt-BR" sz="2200" dirty="0"/>
              <a:t> e </a:t>
            </a:r>
            <a:r>
              <a:rPr lang="pt-BR" sz="2200" b="1" dirty="0">
                <a:solidFill>
                  <a:srgbClr val="FFC000"/>
                </a:solidFill>
              </a:rPr>
              <a:t>ASSÍNCRONOS</a:t>
            </a:r>
            <a:r>
              <a:rPr lang="pt-BR" sz="2200" dirty="0"/>
              <a:t>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7B16C1F-C973-4078-8002-B328867415B7}"/>
              </a:ext>
            </a:extLst>
          </p:cNvPr>
          <p:cNvSpPr txBox="1"/>
          <p:nvPr/>
        </p:nvSpPr>
        <p:spPr>
          <a:xfrm>
            <a:off x="8083826" y="834887"/>
            <a:ext cx="34588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rgbClr val="92D050"/>
                </a:solidFill>
              </a:rPr>
              <a:t>Momentos de interação ao vivo em que os estudantes estão em contato com a professora por meio de vídeo chamada.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6274F4-A991-46DA-89ED-3F265607D626}"/>
              </a:ext>
            </a:extLst>
          </p:cNvPr>
          <p:cNvSpPr txBox="1"/>
          <p:nvPr/>
        </p:nvSpPr>
        <p:spPr>
          <a:xfrm>
            <a:off x="566530" y="4267320"/>
            <a:ext cx="4161182" cy="177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rgbClr val="92D050"/>
                </a:solidFill>
              </a:rPr>
              <a:t>Momentos em que o estudante interage com o material disponibilizado pela professora na plataforma e desenvolve as atividades.</a:t>
            </a:r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AAAEB08D-CE93-46DA-8AED-90B52871529F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5406887" y="1727439"/>
            <a:ext cx="2676939" cy="1684998"/>
          </a:xfrm>
          <a:prstGeom prst="bentConnector3">
            <a:avLst>
              <a:gd name="adj1" fmla="val 495"/>
            </a:avLst>
          </a:prstGeom>
          <a:ln w="28575">
            <a:solidFill>
              <a:srgbClr val="8DC6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5EDDCF37-C82B-404C-868B-DF35A861A68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04961" y="3843321"/>
            <a:ext cx="3072849" cy="1178339"/>
          </a:xfrm>
          <a:prstGeom prst="bentConnector3">
            <a:avLst>
              <a:gd name="adj1" fmla="val -27"/>
            </a:avLst>
          </a:prstGeom>
          <a:ln w="28575">
            <a:solidFill>
              <a:srgbClr val="8DC6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86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E9A4273-8103-4D54-AE82-DF2CFE87A70E}"/>
              </a:ext>
            </a:extLst>
          </p:cNvPr>
          <p:cNvSpPr txBox="1"/>
          <p:nvPr/>
        </p:nvSpPr>
        <p:spPr>
          <a:xfrm>
            <a:off x="400050" y="516304"/>
            <a:ext cx="11516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Teremos, aproximadamente, </a:t>
            </a:r>
            <a:r>
              <a:rPr lang="pt-BR" sz="2200" b="1" dirty="0">
                <a:solidFill>
                  <a:srgbClr val="8DC63F"/>
                </a:solidFill>
              </a:rPr>
              <a:t>20%</a:t>
            </a:r>
            <a:r>
              <a:rPr lang="pt-BR" sz="2200" dirty="0">
                <a:solidFill>
                  <a:srgbClr val="8DC63F"/>
                </a:solidFill>
              </a:rPr>
              <a:t> </a:t>
            </a:r>
            <a:r>
              <a:rPr lang="pt-BR" sz="2200" dirty="0"/>
              <a:t>de momentos </a:t>
            </a:r>
            <a:r>
              <a:rPr lang="pt-BR" sz="2200" b="1" dirty="0">
                <a:solidFill>
                  <a:srgbClr val="8DC63F"/>
                </a:solidFill>
              </a:rPr>
              <a:t>síncronos</a:t>
            </a:r>
            <a:r>
              <a:rPr lang="pt-BR" sz="2200" dirty="0"/>
              <a:t> e </a:t>
            </a:r>
            <a:r>
              <a:rPr lang="pt-BR" sz="2200" b="1" dirty="0">
                <a:solidFill>
                  <a:srgbClr val="8DC63F"/>
                </a:solidFill>
              </a:rPr>
              <a:t>80% assíncronos</a:t>
            </a:r>
            <a:r>
              <a:rPr lang="pt-BR" sz="2200" dirty="0"/>
              <a:t>. Isso significa que teremos </a:t>
            </a:r>
            <a:r>
              <a:rPr lang="pt-BR" sz="2200" dirty="0">
                <a:solidFill>
                  <a:srgbClr val="FFC000"/>
                </a:solidFill>
              </a:rPr>
              <a:t>por </a:t>
            </a:r>
            <a:r>
              <a:rPr lang="pt-BR" sz="2200" b="1" dirty="0">
                <a:solidFill>
                  <a:srgbClr val="FFC000"/>
                </a:solidFill>
              </a:rPr>
              <a:t>semana uma proporção de: 4h/a síncronas </a:t>
            </a:r>
            <a:r>
              <a:rPr lang="pt-BR" sz="2200" dirty="0"/>
              <a:t>e</a:t>
            </a:r>
            <a:r>
              <a:rPr lang="pt-BR" sz="2200" b="1" dirty="0">
                <a:solidFill>
                  <a:srgbClr val="FFC000"/>
                </a:solidFill>
              </a:rPr>
              <a:t> 16h/a assíncronas </a:t>
            </a:r>
            <a:r>
              <a:rPr lang="pt-BR" sz="2200" b="1" dirty="0"/>
              <a:t>(para uma disciplina de 4 créditos)</a:t>
            </a:r>
            <a:r>
              <a:rPr lang="pt-BR" sz="2200" dirty="0"/>
              <a:t>. Esta proporção pode variar para mais ou para menos dentro dos limites de 10% a 30% de momentos síncronos.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6C90859-557C-4117-A829-C23A97CBF42F}"/>
              </a:ext>
            </a:extLst>
          </p:cNvPr>
          <p:cNvSpPr txBox="1"/>
          <p:nvPr/>
        </p:nvSpPr>
        <p:spPr>
          <a:xfrm>
            <a:off x="400049" y="1908032"/>
            <a:ext cx="11516485" cy="4493538"/>
          </a:xfrm>
          <a:prstGeom prst="rect">
            <a:avLst/>
          </a:prstGeom>
          <a:noFill/>
          <a:ln>
            <a:solidFill>
              <a:srgbClr val="8DC63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solidFill>
                  <a:srgbClr val="FFFF00"/>
                </a:solidFill>
              </a:rPr>
              <a:t>Quais as implicações dessa divisão?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Caberá às/aos estudantes </a:t>
            </a:r>
            <a:r>
              <a:rPr lang="pt-BR" sz="2200" b="1" dirty="0">
                <a:solidFill>
                  <a:srgbClr val="FFC000"/>
                </a:solidFill>
              </a:rPr>
              <a:t>realizar</a:t>
            </a:r>
            <a:r>
              <a:rPr lang="pt-BR" sz="2200" dirty="0"/>
              <a:t> mais </a:t>
            </a:r>
            <a:r>
              <a:rPr lang="pt-BR" sz="2200" b="1" dirty="0">
                <a:solidFill>
                  <a:srgbClr val="FFC000"/>
                </a:solidFill>
              </a:rPr>
              <a:t>atividades</a:t>
            </a:r>
            <a:r>
              <a:rPr lang="pt-BR" sz="2200" dirty="0"/>
              <a:t> do que no momento presencial pois, nesse contexto, serão as atividades os principais meios pelos quais a/o estudante irá aprender, ter sua presença contabilizada e ser avaliada/o;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Como o contato remoto distancia a interação docente-estudante e estudante-estudante, a/o aluna/o terá menos apoio da professora e das/os colegas para orientar de imediato sua conduta no processo de realização da atividade, gerando uma dificuldade a mais no processo de aprendizagem. Sendo assim, maior ainda será a importância da sua iniciativa para </a:t>
            </a:r>
            <a:r>
              <a:rPr lang="pt-BR" sz="2200" b="1" dirty="0">
                <a:solidFill>
                  <a:srgbClr val="FFC000"/>
                </a:solidFill>
              </a:rPr>
              <a:t>entrar em contato com a professora quando estiver com dúvidas</a:t>
            </a:r>
            <a:r>
              <a:rPr lang="pt-BR" sz="2200" dirty="0">
                <a:solidFill>
                  <a:srgbClr val="8DC63F"/>
                </a:solidFill>
              </a:rPr>
              <a:t> </a:t>
            </a:r>
            <a:r>
              <a:rPr lang="pt-BR" sz="2200" b="1" dirty="0">
                <a:solidFill>
                  <a:srgbClr val="FFC000"/>
                </a:solidFill>
              </a:rPr>
              <a:t>ou dificuldades</a:t>
            </a:r>
            <a:r>
              <a:rPr lang="pt-BR" sz="2200" dirty="0">
                <a:solidFill>
                  <a:srgbClr val="FFC000"/>
                </a:solidFill>
              </a:rPr>
              <a:t> </a:t>
            </a:r>
            <a:r>
              <a:rPr lang="pt-BR" sz="2200" dirty="0"/>
              <a:t>para realizar uma tarefa.</a:t>
            </a:r>
          </a:p>
          <a:p>
            <a:pPr algn="just"/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9277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7347B70-F57F-4B8D-8878-C0C8D45C1A3C}"/>
              </a:ext>
            </a:extLst>
          </p:cNvPr>
          <p:cNvSpPr txBox="1"/>
          <p:nvPr/>
        </p:nvSpPr>
        <p:spPr>
          <a:xfrm>
            <a:off x="337757" y="1265994"/>
            <a:ext cx="11516485" cy="4493538"/>
          </a:xfrm>
          <a:prstGeom prst="rect">
            <a:avLst/>
          </a:prstGeom>
          <a:noFill/>
          <a:ln>
            <a:solidFill>
              <a:srgbClr val="8DC63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solidFill>
                  <a:srgbClr val="FFFF00"/>
                </a:solidFill>
              </a:rPr>
              <a:t>Por que todas as aulas não serão ao vivo, por meio de vídeo-chamada?</a:t>
            </a:r>
          </a:p>
          <a:p>
            <a:pPr algn="just"/>
            <a:endParaRPr lang="pt-BR" sz="2200" dirty="0">
              <a:solidFill>
                <a:srgbClr val="FFFF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/>
              <a:t>Se todas as aulas fossem síncronas, </a:t>
            </a:r>
            <a:r>
              <a:rPr lang="pt-BR" sz="2200" b="1" dirty="0">
                <a:solidFill>
                  <a:srgbClr val="FFC000"/>
                </a:solidFill>
              </a:rPr>
              <a:t>estudantes</a:t>
            </a:r>
            <a:r>
              <a:rPr lang="pt-BR" sz="2200" dirty="0"/>
              <a:t> com </a:t>
            </a:r>
            <a:r>
              <a:rPr lang="pt-BR" sz="2200" b="1" dirty="0">
                <a:solidFill>
                  <a:srgbClr val="FFC000"/>
                </a:solidFill>
              </a:rPr>
              <a:t>dificuldades de conexão</a:t>
            </a:r>
            <a:r>
              <a:rPr lang="pt-BR" sz="2200" dirty="0">
                <a:solidFill>
                  <a:srgbClr val="FFC000"/>
                </a:solidFill>
              </a:rPr>
              <a:t> </a:t>
            </a:r>
            <a:r>
              <a:rPr lang="pt-BR" sz="2200" dirty="0"/>
              <a:t>teriam maior </a:t>
            </a:r>
            <a:r>
              <a:rPr lang="pt-BR" sz="2200" b="1" dirty="0">
                <a:solidFill>
                  <a:srgbClr val="FFC000"/>
                </a:solidFill>
              </a:rPr>
              <a:t>prejuízo</a:t>
            </a:r>
            <a:r>
              <a:rPr lang="pt-BR" sz="22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/>
              <a:t>Acompanhar uma </a:t>
            </a:r>
            <a:r>
              <a:rPr lang="pt-BR" sz="2200" b="1" dirty="0">
                <a:solidFill>
                  <a:srgbClr val="FFC000"/>
                </a:solidFill>
              </a:rPr>
              <a:t>discussão via remota é mais desgastante, </a:t>
            </a:r>
            <a:r>
              <a:rPr lang="pt-BR" sz="2200" b="1" dirty="0"/>
              <a:t>do</a:t>
            </a:r>
            <a:r>
              <a:rPr lang="pt-BR" sz="2200" b="1" dirty="0">
                <a:solidFill>
                  <a:srgbClr val="FFC000"/>
                </a:solidFill>
              </a:rPr>
              <a:t> </a:t>
            </a:r>
            <a:r>
              <a:rPr lang="pt-BR" sz="2200" dirty="0"/>
              <a:t>que presencialmente, devido a quantidade de ruídos de comunicação, desgaste físico maior e ausência de elementos de comunicação não-verbais. Esses fatores reduzem a possibilidade de concentração durante um longo período de tempo;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/>
              <a:t>A quantidade de </a:t>
            </a:r>
            <a:r>
              <a:rPr lang="pt-BR" sz="2200" b="1" dirty="0">
                <a:solidFill>
                  <a:srgbClr val="FFC000"/>
                </a:solidFill>
              </a:rPr>
              <a:t>demandas particulares</a:t>
            </a:r>
            <a:r>
              <a:rPr lang="pt-BR" sz="2200" dirty="0">
                <a:solidFill>
                  <a:srgbClr val="FFC000"/>
                </a:solidFill>
              </a:rPr>
              <a:t> </a:t>
            </a:r>
            <a:r>
              <a:rPr lang="pt-BR" sz="2200" dirty="0"/>
              <a:t>pela condição da pandemia é superior ao contexto de não isolamento, fazendo com que estudantes e docentes tenham mudanças na rotina cotidiana que geram dificuldade de manter horários muito rígidos para suas atividades.</a:t>
            </a:r>
          </a:p>
        </p:txBody>
      </p:sp>
    </p:spTree>
    <p:extLst>
      <p:ext uri="{BB962C8B-B14F-4D97-AF65-F5344CB8AC3E}">
        <p14:creationId xmlns:p14="http://schemas.microsoft.com/office/powerpoint/2010/main" val="298677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E147BE2-B6FB-49D7-90F4-5C80A6FF7A79}"/>
              </a:ext>
            </a:extLst>
          </p:cNvPr>
          <p:cNvSpPr txBox="1"/>
          <p:nvPr/>
        </p:nvSpPr>
        <p:spPr>
          <a:xfrm>
            <a:off x="417443" y="717204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8DC63F"/>
                </a:solidFill>
              </a:rPr>
              <a:t>QUAIS PLATAFORMAS SERÃO USADAS?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DF4CE0-D1B1-4A39-87B2-C24C47DDC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18" y="1675481"/>
            <a:ext cx="1075144" cy="89875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173555A-94EE-4CA7-B58D-A7C50801E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30" y="4107955"/>
            <a:ext cx="1011720" cy="89875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009F0BD-D5BD-449B-B2D4-58A33E6B52B9}"/>
              </a:ext>
            </a:extLst>
          </p:cNvPr>
          <p:cNvSpPr txBox="1"/>
          <p:nvPr/>
        </p:nvSpPr>
        <p:spPr>
          <a:xfrm>
            <a:off x="1696277" y="1675481"/>
            <a:ext cx="9846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/>
              <a:t>Nesta plataforma estarão disponíveis os materiais e orientações para os </a:t>
            </a:r>
            <a:r>
              <a:rPr lang="pt-BR" sz="2200" b="1" dirty="0">
                <a:solidFill>
                  <a:srgbClr val="FFC000"/>
                </a:solidFill>
              </a:rPr>
              <a:t>momentos assíncronos</a:t>
            </a:r>
            <a:r>
              <a:rPr lang="pt-BR" sz="2200" dirty="0">
                <a:solidFill>
                  <a:srgbClr val="FFC000"/>
                </a:solidFill>
              </a:rPr>
              <a:t> </a:t>
            </a:r>
            <a:r>
              <a:rPr lang="pt-BR" sz="2200" dirty="0"/>
              <a:t>e algumas </a:t>
            </a:r>
            <a:r>
              <a:rPr lang="pt-BR" sz="2200" b="1" dirty="0">
                <a:solidFill>
                  <a:srgbClr val="FFC000"/>
                </a:solidFill>
              </a:rPr>
              <a:t>atividades avaliativas</a:t>
            </a:r>
            <a:r>
              <a:rPr lang="pt-BR" sz="22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2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b="1" dirty="0"/>
              <a:t>Quais serão os tipos de materiais?</a:t>
            </a:r>
            <a:r>
              <a:rPr lang="pt-BR" sz="2200" dirty="0"/>
              <a:t> Textos para leitura, questionários via formulário, vídeos, exercícios, links para atividades coletivas via compartilhamento de arquivos e espaços para envio de respostas na forma de imagens ou arquivos.</a:t>
            </a:r>
            <a:endParaRPr lang="pt-BR" sz="22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7FB4350-5405-4C12-A445-8FD93F347715}"/>
              </a:ext>
            </a:extLst>
          </p:cNvPr>
          <p:cNvSpPr txBox="1"/>
          <p:nvPr/>
        </p:nvSpPr>
        <p:spPr>
          <a:xfrm>
            <a:off x="1696276" y="3923289"/>
            <a:ext cx="9846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/>
              <a:t>Nesta plataforma ocorrerão os </a:t>
            </a:r>
            <a:r>
              <a:rPr lang="pt-BR" sz="2200" b="1" dirty="0">
                <a:solidFill>
                  <a:srgbClr val="FFC000"/>
                </a:solidFill>
              </a:rPr>
              <a:t>momentos síncronos</a:t>
            </a:r>
            <a:r>
              <a:rPr lang="pt-BR" sz="22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FFC000"/>
                </a:solidFill>
              </a:rPr>
              <a:t>E se eu perder? </a:t>
            </a:r>
            <a:r>
              <a:rPr lang="pt-BR" sz="2200" dirty="0"/>
              <a:t>A sua frequência será contabilizada pelo cumprimento das tarefas propostas na sala de aula virtual da disciplina. Mas você terá perdido a oportunidade de aprendizagem gerada na interação ao vivo com docente e colegas.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E8121BF-D741-428C-9AE7-5729B89979C6}"/>
              </a:ext>
            </a:extLst>
          </p:cNvPr>
          <p:cNvCxnSpPr/>
          <p:nvPr/>
        </p:nvCxnSpPr>
        <p:spPr>
          <a:xfrm>
            <a:off x="298174" y="3750365"/>
            <a:ext cx="11595652" cy="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98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E147BE2-B6FB-49D7-90F4-5C80A6FF7A79}"/>
              </a:ext>
            </a:extLst>
          </p:cNvPr>
          <p:cNvSpPr txBox="1"/>
          <p:nvPr/>
        </p:nvSpPr>
        <p:spPr>
          <a:xfrm>
            <a:off x="417443" y="717204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8DC63F"/>
                </a:solidFill>
              </a:rPr>
              <a:t>QUAIS PLATAFORMAS SERÃO USADAS?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B0B9B34-DDAB-4231-850E-2BE7E024C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2" y="1522669"/>
            <a:ext cx="943035" cy="89875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4037FE8-02B0-4ED1-ADB5-61A307711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54" y="2977744"/>
            <a:ext cx="1067269" cy="89875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4792854-8C72-4B0C-BF02-4B427DDCE989}"/>
              </a:ext>
            </a:extLst>
          </p:cNvPr>
          <p:cNvSpPr txBox="1"/>
          <p:nvPr/>
        </p:nvSpPr>
        <p:spPr>
          <a:xfrm>
            <a:off x="1696277" y="1521272"/>
            <a:ext cx="9846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/>
              <a:t>Com esta ferramenta serão construídos os </a:t>
            </a:r>
            <a:r>
              <a:rPr lang="pt-BR" sz="2200" b="1" dirty="0">
                <a:solidFill>
                  <a:srgbClr val="FFC000"/>
                </a:solidFill>
              </a:rPr>
              <a:t>questionários</a:t>
            </a:r>
            <a:r>
              <a:rPr lang="pt-BR" sz="2200" dirty="0"/>
              <a:t>,  espaços para </a:t>
            </a:r>
            <a:r>
              <a:rPr lang="pt-BR" sz="2200" b="1" dirty="0">
                <a:solidFill>
                  <a:srgbClr val="FFC000"/>
                </a:solidFill>
              </a:rPr>
              <a:t>dúvidas</a:t>
            </a:r>
            <a:r>
              <a:rPr lang="pt-BR" sz="2200" dirty="0"/>
              <a:t> e algumas </a:t>
            </a:r>
            <a:r>
              <a:rPr lang="pt-BR" sz="2200" b="1" dirty="0">
                <a:solidFill>
                  <a:srgbClr val="FFC000"/>
                </a:solidFill>
              </a:rPr>
              <a:t>avaliações</a:t>
            </a:r>
            <a:r>
              <a:rPr lang="pt-BR" sz="2200" dirty="0"/>
              <a:t>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96EE0BE-EFE8-4C1B-947B-19158F1DF924}"/>
              </a:ext>
            </a:extLst>
          </p:cNvPr>
          <p:cNvSpPr txBox="1"/>
          <p:nvPr/>
        </p:nvSpPr>
        <p:spPr>
          <a:xfrm>
            <a:off x="1696277" y="2977744"/>
            <a:ext cx="9846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/>
              <a:t>Neste ambiente, serão </a:t>
            </a:r>
            <a:r>
              <a:rPr lang="pt-BR" sz="2200" b="1" dirty="0">
                <a:solidFill>
                  <a:srgbClr val="FFC000"/>
                </a:solidFill>
              </a:rPr>
              <a:t>compartilhados arquivos</a:t>
            </a:r>
            <a:r>
              <a:rPr lang="pt-BR" sz="2200" dirty="0">
                <a:solidFill>
                  <a:srgbClr val="FFC000"/>
                </a:solidFill>
              </a:rPr>
              <a:t> </a:t>
            </a:r>
            <a:r>
              <a:rPr lang="pt-BR" sz="2200" dirty="0"/>
              <a:t>para edição coletiva em atividades colaborativas.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58F0B1-0834-4E18-B225-8EA95533C4BA}"/>
              </a:ext>
            </a:extLst>
          </p:cNvPr>
          <p:cNvSpPr txBox="1"/>
          <p:nvPr/>
        </p:nvSpPr>
        <p:spPr>
          <a:xfrm>
            <a:off x="417443" y="5727341"/>
            <a:ext cx="11677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Obs.:  boa parte dessas ferramentas foi escolhida devido a sua compatibilidade com a plataforma Google escolar.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DC67EC7-AEDF-404C-938C-1028B504C0E5}"/>
              </a:ext>
            </a:extLst>
          </p:cNvPr>
          <p:cNvCxnSpPr/>
          <p:nvPr/>
        </p:nvCxnSpPr>
        <p:spPr>
          <a:xfrm>
            <a:off x="178904" y="2667298"/>
            <a:ext cx="11595652" cy="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167749" y="4390910"/>
            <a:ext cx="6471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/>
              <a:t>Essas ferramentas permitirão a construção de materiais visuais, tais como cartazes, infográficos, mapas mentais, mapas conceituais, tirinhas, etc.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65052" y="4052749"/>
            <a:ext cx="11595652" cy="0"/>
          </a:xfrm>
          <a:prstGeom prst="line">
            <a:avLst/>
          </a:prstGeom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to link draw.io diagram with a page ancho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" y="4229002"/>
            <a:ext cx="1005151" cy="129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mboard - Free Software To Use for Remote Team-Building Progra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07" y="4414707"/>
            <a:ext cx="942529" cy="94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abore e crie designs incríveis de graç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43" y="4160490"/>
            <a:ext cx="1107996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33" y="5252733"/>
            <a:ext cx="2590816" cy="54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6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F99EF9-8F0B-4F41-B4F0-BBEDD15B87F4}"/>
              </a:ext>
            </a:extLst>
          </p:cNvPr>
          <p:cNvSpPr txBox="1"/>
          <p:nvPr/>
        </p:nvSpPr>
        <p:spPr>
          <a:xfrm>
            <a:off x="417443" y="717204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8DC63F"/>
                </a:solidFill>
              </a:rPr>
              <a:t>COMO VOU APRENDER?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406E7CA-2001-49F2-BED1-8EA4539E3277}"/>
              </a:ext>
            </a:extLst>
          </p:cNvPr>
          <p:cNvSpPr txBox="1"/>
          <p:nvPr/>
        </p:nvSpPr>
        <p:spPr>
          <a:xfrm>
            <a:off x="530087" y="1577009"/>
            <a:ext cx="111318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Como docente, minha intenção é colocar vocês para realizarem atividades que favoreçam a assimilação de conhecimentos.  Sendo assim, eu espero que vocês aprendam:</a:t>
            </a:r>
          </a:p>
          <a:p>
            <a:pPr algn="just"/>
            <a:endParaRPr lang="pt-BR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Tentando realizar as atividades que proponho;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Participando ativamente durante os momentos síncronos;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Discutindo comigo e com colegas as dúvidas referentes às atividades;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Compartilhando com a professora e a turma o que está dando certo;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Compartilhando o que não lhe parece estar funcionado;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Frequentando os momentos de CA;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Atentando para o objetivo das tarefas propostas.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1ECFB21-2CB7-4D75-9ABA-B72C7272A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437" y="2983547"/>
            <a:ext cx="2921276" cy="29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7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F99EF9-8F0B-4F41-B4F0-BBEDD15B87F4}"/>
              </a:ext>
            </a:extLst>
          </p:cNvPr>
          <p:cNvSpPr txBox="1"/>
          <p:nvPr/>
        </p:nvSpPr>
        <p:spPr>
          <a:xfrm>
            <a:off x="417443" y="717204"/>
            <a:ext cx="1093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8DC63F"/>
                </a:solidFill>
              </a:rPr>
              <a:t>COMO OCORRERÃO AS AVALIAÇÕES?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717EDB-1D96-42A7-AB0C-BD3BC8344B52}"/>
              </a:ext>
            </a:extLst>
          </p:cNvPr>
          <p:cNvSpPr txBox="1"/>
          <p:nvPr/>
        </p:nvSpPr>
        <p:spPr>
          <a:xfrm>
            <a:off x="530087" y="1873377"/>
            <a:ext cx="111318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FFC000"/>
                </a:solidFill>
              </a:rPr>
              <a:t>A avaliação se dará por meio do cumprimento </a:t>
            </a:r>
            <a:r>
              <a:rPr lang="pt-BR" sz="2200" b="1" dirty="0"/>
              <a:t>dos critérios determinados para as </a:t>
            </a:r>
            <a:r>
              <a:rPr lang="pt-BR" sz="2200" b="1" dirty="0">
                <a:solidFill>
                  <a:srgbClr val="FFC000"/>
                </a:solidFill>
              </a:rPr>
              <a:t>atividades </a:t>
            </a:r>
            <a:r>
              <a:rPr lang="pt-BR" sz="2200" dirty="0"/>
              <a:t>propostas.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FFC000"/>
                </a:solidFill>
              </a:rPr>
              <a:t>Toda atividade avaliativa terá valor de 100 pontos </a:t>
            </a:r>
            <a:r>
              <a:rPr lang="pt-BR" sz="2200" dirty="0"/>
              <a:t>e a média final da/o estudante será determinada por uma média aritmética.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Toda </a:t>
            </a:r>
            <a:r>
              <a:rPr lang="pt-BR" sz="2200" b="1" dirty="0">
                <a:solidFill>
                  <a:srgbClr val="FFC000"/>
                </a:solidFill>
              </a:rPr>
              <a:t>atividade</a:t>
            </a:r>
            <a:r>
              <a:rPr lang="pt-BR" sz="2200" dirty="0"/>
              <a:t> terá um </a:t>
            </a:r>
            <a:r>
              <a:rPr lang="pt-BR" sz="2200" b="1" dirty="0">
                <a:solidFill>
                  <a:srgbClr val="FFC000"/>
                </a:solidFill>
              </a:rPr>
              <a:t>prazo</a:t>
            </a:r>
            <a:r>
              <a:rPr lang="pt-BR" sz="2200" dirty="0"/>
              <a:t> de entrega </a:t>
            </a:r>
            <a:r>
              <a:rPr lang="pt-BR" sz="2200" b="1" dirty="0">
                <a:solidFill>
                  <a:srgbClr val="FFC000"/>
                </a:solidFill>
              </a:rPr>
              <a:t>limite</a:t>
            </a:r>
            <a:r>
              <a:rPr lang="pt-BR" sz="2200" dirty="0"/>
              <a:t> – NÃO ACUMULE!!!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200" dirty="0"/>
              <a:t>Estudantes que não alcançarem a média, através das avaliações, poderão </a:t>
            </a:r>
            <a:r>
              <a:rPr lang="pt-BR" sz="2200" b="1" dirty="0">
                <a:solidFill>
                  <a:srgbClr val="FFC000"/>
                </a:solidFill>
              </a:rPr>
              <a:t>optar</a:t>
            </a:r>
            <a:r>
              <a:rPr lang="pt-BR" sz="2200" dirty="0"/>
              <a:t> por realizar atividades de </a:t>
            </a:r>
            <a:r>
              <a:rPr lang="pt-BR" sz="2200" b="1" dirty="0">
                <a:solidFill>
                  <a:srgbClr val="FFC000"/>
                </a:solidFill>
              </a:rPr>
              <a:t>recuperação/REPOSIÇÃO</a:t>
            </a:r>
            <a:r>
              <a:rPr lang="pt-B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43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AF99EF9-8F0B-4F41-B4F0-BBEDD15B87F4}"/>
              </a:ext>
            </a:extLst>
          </p:cNvPr>
          <p:cNvSpPr txBox="1"/>
          <p:nvPr/>
        </p:nvSpPr>
        <p:spPr>
          <a:xfrm>
            <a:off x="311425" y="226873"/>
            <a:ext cx="1162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8DC63F"/>
                </a:solidFill>
              </a:rPr>
              <a:t>ESTAREI PERDENDO ALGO NESTA MODALIDADE DE ENSINO REMOTO?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8B4664-812A-4862-B041-BC3E57B9CE3D}"/>
              </a:ext>
            </a:extLst>
          </p:cNvPr>
          <p:cNvSpPr txBox="1"/>
          <p:nvPr/>
        </p:nvSpPr>
        <p:spPr>
          <a:xfrm>
            <a:off x="549965" y="1152938"/>
            <a:ext cx="110920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solidFill>
                  <a:srgbClr val="FFC000"/>
                </a:solidFill>
              </a:rPr>
              <a:t>Sim</a:t>
            </a:r>
            <a:r>
              <a:rPr lang="pt-BR" sz="2200" dirty="0"/>
              <a:t>.  A </a:t>
            </a:r>
            <a:r>
              <a:rPr lang="pt-BR" sz="2200" b="1" dirty="0">
                <a:solidFill>
                  <a:srgbClr val="FFC000"/>
                </a:solidFill>
              </a:rPr>
              <a:t>intenção</a:t>
            </a:r>
            <a:r>
              <a:rPr lang="pt-BR" sz="2200" dirty="0"/>
              <a:t> do retorno via remoto é </a:t>
            </a:r>
            <a:r>
              <a:rPr lang="pt-BR" sz="2200" b="1" dirty="0">
                <a:solidFill>
                  <a:srgbClr val="FFC000"/>
                </a:solidFill>
              </a:rPr>
              <a:t>minimizar</a:t>
            </a:r>
            <a:r>
              <a:rPr lang="pt-BR" sz="2200" dirty="0"/>
              <a:t> </a:t>
            </a:r>
            <a:r>
              <a:rPr lang="pt-BR" sz="2200" b="1" dirty="0">
                <a:solidFill>
                  <a:srgbClr val="FFC000"/>
                </a:solidFill>
              </a:rPr>
              <a:t>perdas</a:t>
            </a:r>
            <a:r>
              <a:rPr lang="pt-BR" sz="2200" dirty="0"/>
              <a:t>. Mas, a </a:t>
            </a:r>
            <a:r>
              <a:rPr lang="pt-BR" sz="2200" b="1" dirty="0">
                <a:solidFill>
                  <a:srgbClr val="FFC000"/>
                </a:solidFill>
              </a:rPr>
              <a:t>inexistência do contato presencial retira a possibilidade</a:t>
            </a:r>
            <a:r>
              <a:rPr lang="pt-BR" sz="2200" dirty="0"/>
              <a:t> da professora </a:t>
            </a:r>
            <a:r>
              <a:rPr lang="pt-BR" sz="2200" b="1" dirty="0">
                <a:solidFill>
                  <a:srgbClr val="FFC000"/>
                </a:solidFill>
              </a:rPr>
              <a:t>de resposta </a:t>
            </a:r>
            <a:r>
              <a:rPr lang="pt-BR" sz="2200" dirty="0"/>
              <a:t>imediata à ação da/o estudante durante a realização de atividades e também </a:t>
            </a:r>
            <a:r>
              <a:rPr lang="pt-BR" sz="2200" b="1" dirty="0">
                <a:solidFill>
                  <a:srgbClr val="FFC000"/>
                </a:solidFill>
              </a:rPr>
              <a:t>limita os tipos de atividade </a:t>
            </a:r>
            <a:r>
              <a:rPr lang="pt-BR" sz="2200" dirty="0"/>
              <a:t>que podem ser propostas. 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/>
              <a:t>Sendo assim,  ocorrências como </a:t>
            </a:r>
            <a:r>
              <a:rPr lang="pt-BR" sz="2200" b="1" dirty="0">
                <a:solidFill>
                  <a:srgbClr val="FFC000"/>
                </a:solidFill>
              </a:rPr>
              <a:t>acompanhar in loco uma atividade </a:t>
            </a:r>
            <a:r>
              <a:rPr lang="pt-BR" sz="2200" dirty="0"/>
              <a:t>que pretende favorecer a aprendizagem conceitual ou procedimental não serão possíveis, impedindo que a professora faça ajustes no processo de aprendizagem junto às/aos estudantes, o que torna esse processo mais longo e com mais perdas no caminho. 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b="1" dirty="0">
                <a:solidFill>
                  <a:srgbClr val="FFC000"/>
                </a:solidFill>
              </a:rPr>
              <a:t>Atividades colaborativas também são prejudicadas</a:t>
            </a:r>
            <a:r>
              <a:rPr lang="pt-BR" sz="2200" dirty="0"/>
              <a:t>, pois a diminuição das possibilidades de expressão e interação limita as formas de colaboração entre colegas. Pelo mesmo motivo, o ensino remoto também </a:t>
            </a:r>
            <a:r>
              <a:rPr lang="pt-BR" sz="2200" b="1" dirty="0">
                <a:solidFill>
                  <a:srgbClr val="FFC000"/>
                </a:solidFill>
              </a:rPr>
              <a:t>restringe</a:t>
            </a:r>
            <a:r>
              <a:rPr lang="pt-BR" sz="2200" dirty="0"/>
              <a:t> </a:t>
            </a:r>
            <a:r>
              <a:rPr lang="pt-BR" sz="2200" b="1" dirty="0">
                <a:solidFill>
                  <a:srgbClr val="FFC000"/>
                </a:solidFill>
              </a:rPr>
              <a:t>o desenvolvimento dos valores </a:t>
            </a:r>
            <a:r>
              <a:rPr lang="pt-BR" sz="2200" dirty="0"/>
              <a:t>que são construídos na relação social com a turma e o restante da comunidade escolar. </a:t>
            </a:r>
          </a:p>
        </p:txBody>
      </p:sp>
    </p:spTree>
    <p:extLst>
      <p:ext uri="{BB962C8B-B14F-4D97-AF65-F5344CB8AC3E}">
        <p14:creationId xmlns:p14="http://schemas.microsoft.com/office/powerpoint/2010/main" val="101729579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1000</TotalTime>
  <Words>1651</Words>
  <Application>Microsoft Office PowerPoint</Application>
  <PresentationFormat>Widescreen</PresentationFormat>
  <Paragraphs>146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Galeria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Jr</dc:creator>
  <cp:lastModifiedBy>Cristiane de Brito Cruz</cp:lastModifiedBy>
  <cp:revision>137</cp:revision>
  <dcterms:created xsi:type="dcterms:W3CDTF">2020-09-21T11:09:05Z</dcterms:created>
  <dcterms:modified xsi:type="dcterms:W3CDTF">2020-12-09T14:08:26Z</dcterms:modified>
</cp:coreProperties>
</file>