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2" r:id="rId2"/>
    <p:sldId id="256" r:id="rId3"/>
    <p:sldId id="263" r:id="rId4"/>
    <p:sldId id="259" r:id="rId5"/>
    <p:sldId id="270" r:id="rId6"/>
    <p:sldId id="27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618" autoAdjust="0"/>
    <p:restoredTop sz="94249" autoAdjust="0"/>
  </p:normalViewPr>
  <p:slideViewPr>
    <p:cSldViewPr>
      <p:cViewPr varScale="1">
        <p:scale>
          <a:sx n="72" d="100"/>
          <a:sy n="72" d="100"/>
        </p:scale>
        <p:origin x="108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C8B678-C4E5-4768-AECB-E0EAA2E1D20B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49B4B-73D3-40E5-BD34-709E28E3D5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1544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49B4B-73D3-40E5-BD34-709E28E3D5C1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2763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5B4-C5B3-4E93-880A-236C4E4049DA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1373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5B4-C5B3-4E93-880A-236C4E4049DA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2576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5B4-C5B3-4E93-880A-236C4E4049DA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770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5B4-C5B3-4E93-880A-236C4E4049DA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1434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5B4-C5B3-4E93-880A-236C4E4049DA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7738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5B4-C5B3-4E93-880A-236C4E4049DA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923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5B4-C5B3-4E93-880A-236C4E4049DA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0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5B4-C5B3-4E93-880A-236C4E4049DA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1218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5B4-C5B3-4E93-880A-236C4E4049DA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991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5B4-C5B3-4E93-880A-236C4E4049DA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4342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5B4-C5B3-4E93-880A-236C4E4049DA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6815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615B4-C5B3-4E93-880A-236C4E4049DA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4786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ordonscruton.blogspot.com/2011/08/what-is-cohesion-coherence-cambridge.html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D747714-472F-4B66-8AF9-902FC33FF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25887" y="2130636"/>
            <a:ext cx="4306001" cy="2653153"/>
          </a:xfrm>
        </p:spPr>
        <p:txBody>
          <a:bodyPr anchor="b">
            <a:normAutofit fontScale="90000"/>
          </a:bodyPr>
          <a:lstStyle/>
          <a:p>
            <a:r>
              <a:rPr lang="pt-BR" b="1" dirty="0">
                <a:solidFill>
                  <a:schemeClr val="bg1"/>
                </a:solidFill>
                <a:latin typeface="Trebuchet MS"/>
                <a:ea typeface="+mn-ea"/>
                <a:cs typeface="+mn-cs"/>
              </a:rPr>
              <a:t>TRANSITIONAL WORDS – LINKING WORDS AND CONJUNCTIONS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9467E04-161A-42DD-8115-84F5F93A99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8114" y="4836552"/>
            <a:ext cx="4306001" cy="1147863"/>
          </a:xfrm>
        </p:spPr>
        <p:txBody>
          <a:bodyPr anchor="t">
            <a:normAutofit/>
          </a:bodyPr>
          <a:lstStyle/>
          <a:p>
            <a:r>
              <a:rPr lang="pt-BR" sz="2500" b="1" dirty="0" err="1">
                <a:solidFill>
                  <a:schemeClr val="bg1"/>
                </a:solidFill>
              </a:rPr>
              <a:t>Teacher</a:t>
            </a:r>
            <a:r>
              <a:rPr lang="pt-BR" sz="2500" b="1" dirty="0">
                <a:solidFill>
                  <a:schemeClr val="bg1"/>
                </a:solidFill>
              </a:rPr>
              <a:t> Cristiane de Brito Cruz</a:t>
            </a:r>
            <a:endParaRPr lang="pt-BR" sz="2500" b="1" cap="all" dirty="0"/>
          </a:p>
          <a:p>
            <a:endParaRPr lang="pt-BR" sz="2500" b="1" dirty="0">
              <a:solidFill>
                <a:schemeClr val="bg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629586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18115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A7CD5E9-E324-41F0-8923-2A15D157CB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536" y="1226973"/>
            <a:ext cx="3035882" cy="303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249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532457" y="434745"/>
            <a:ext cx="63519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FF0000"/>
                </a:solidFill>
                <a:latin typeface="Algerian" panose="04020705040A02060702" pitchFamily="82" charset="0"/>
              </a:rPr>
              <a:t>COHESION AND COHERENCE</a:t>
            </a:r>
          </a:p>
        </p:txBody>
      </p:sp>
      <p:sp>
        <p:nvSpPr>
          <p:cNvPr id="5" name="Retângulo 4"/>
          <p:cNvSpPr/>
          <p:nvPr/>
        </p:nvSpPr>
        <p:spPr>
          <a:xfrm>
            <a:off x="827584" y="1883435"/>
            <a:ext cx="7272808" cy="347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pt-BR" sz="2800" i="1" dirty="0">
                <a:latin typeface="Arial" panose="020B0604020202020204" pitchFamily="34" charset="0"/>
                <a:cs typeface="Arial" panose="020B0604020202020204" pitchFamily="34" charset="0"/>
              </a:rPr>
              <a:t>Transition words and phrases help make clear connections between ideas and see that sentences and paragraphs flow together smoothly, making them easier to read. </a:t>
            </a:r>
          </a:p>
          <a:p>
            <a:pPr algn="just" eaLnBrk="1" hangingPunct="1">
              <a:lnSpc>
                <a:spcPct val="90000"/>
              </a:lnSpc>
            </a:pPr>
            <a:endParaRPr lang="en-US" altLang="pt-BR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pt-BR" altLang="pt-BR" sz="2600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palavras e frases de transição ajudam a fazer conexões claras entre as ideias e a ver se as frases e os parágrafos fluem juntos sem problemas, tornando-os mais fáceis de ler.</a:t>
            </a:r>
            <a:endParaRPr lang="en-US" altLang="pt-BR" sz="2600" i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2332441" y="1285600"/>
            <a:ext cx="67153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i="0" dirty="0" err="1">
                <a:effectLst/>
                <a:latin typeface="Arial" panose="020B0604020202020204" pitchFamily="34" charset="0"/>
              </a:rPr>
              <a:t>What</a:t>
            </a:r>
            <a:r>
              <a:rPr lang="pt-BR" sz="2800" b="1" dirty="0">
                <a:latin typeface="Arial" panose="020B0604020202020204" pitchFamily="34" charset="0"/>
              </a:rPr>
              <a:t> are </a:t>
            </a:r>
            <a:r>
              <a:rPr lang="pt-BR" sz="2800" b="1" dirty="0" err="1">
                <a:latin typeface="Arial" panose="020B0604020202020204" pitchFamily="34" charset="0"/>
              </a:rPr>
              <a:t>transitions</a:t>
            </a:r>
            <a:r>
              <a:rPr lang="pt-BR" sz="2800" b="1" dirty="0">
                <a:latin typeface="Arial" panose="020B0604020202020204" pitchFamily="34" charset="0"/>
              </a:rPr>
              <a:t> </a:t>
            </a:r>
            <a:r>
              <a:rPr lang="pt-BR" sz="2800" b="1" dirty="0" err="1">
                <a:latin typeface="Arial" panose="020B0604020202020204" pitchFamily="34" charset="0"/>
              </a:rPr>
              <a:t>words</a:t>
            </a:r>
            <a:r>
              <a:rPr lang="pt-BR" sz="2800" b="1" dirty="0">
                <a:latin typeface="Arial" panose="020B0604020202020204" pitchFamily="34" charset="0"/>
              </a:rPr>
              <a:t>?</a:t>
            </a:r>
            <a:endParaRPr lang="pt-BR" sz="2800" dirty="0">
              <a:latin typeface="Algerian" panose="04020705040A02060702" pitchFamily="82" charset="0"/>
            </a:endParaRPr>
          </a:p>
        </p:txBody>
      </p:sp>
      <p:sp>
        <p:nvSpPr>
          <p:cNvPr id="6" name="Meio-quadro 5"/>
          <p:cNvSpPr/>
          <p:nvPr/>
        </p:nvSpPr>
        <p:spPr>
          <a:xfrm>
            <a:off x="467544" y="1516811"/>
            <a:ext cx="1709620" cy="3496365"/>
          </a:xfrm>
          <a:prstGeom prst="halfFrame">
            <a:avLst>
              <a:gd name="adj1" fmla="val 8824"/>
              <a:gd name="adj2" fmla="val 10967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7" name="Meio-quadro 6"/>
          <p:cNvSpPr/>
          <p:nvPr/>
        </p:nvSpPr>
        <p:spPr>
          <a:xfrm flipH="1" flipV="1">
            <a:off x="6660231" y="2564903"/>
            <a:ext cx="1782457" cy="3396249"/>
          </a:xfrm>
          <a:prstGeom prst="halfFrame">
            <a:avLst>
              <a:gd name="adj1" fmla="val 10040"/>
              <a:gd name="adj2" fmla="val 11102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7D3CC818-39FB-4BFE-BA3C-7B28D051EC27}"/>
              </a:ext>
            </a:extLst>
          </p:cNvPr>
          <p:cNvSpPr txBox="1"/>
          <p:nvPr/>
        </p:nvSpPr>
        <p:spPr>
          <a:xfrm>
            <a:off x="147006" y="6297702"/>
            <a:ext cx="88499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pt-BR" sz="1800" dirty="0">
                <a:hlinkClick r:id="rId2"/>
              </a:rPr>
              <a:t>https://gordonscruton.blogspot.com/2011/08/what-is-cohesion-coherence-cambridge.html</a:t>
            </a:r>
            <a:r>
              <a:rPr lang="pt-BR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15337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63080" y="1844824"/>
            <a:ext cx="8280920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pt-BR" sz="3000" dirty="0">
                <a:latin typeface="Arial" panose="020B0604020202020204" pitchFamily="34" charset="0"/>
                <a:cs typeface="Arial" panose="020B0604020202020204" pitchFamily="34" charset="0"/>
              </a:rPr>
              <a:t>Provide more information (addition)</a:t>
            </a:r>
          </a:p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pt-BR" sz="3000" dirty="0">
                <a:latin typeface="Arial" panose="020B0604020202020204" pitchFamily="34" charset="0"/>
                <a:cs typeface="Arial" panose="020B0604020202020204" pitchFamily="34" charset="0"/>
              </a:rPr>
              <a:t>Provide an example </a:t>
            </a:r>
          </a:p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pt-BR" sz="3000" dirty="0">
                <a:latin typeface="Arial" panose="020B0604020202020204" pitchFamily="34" charset="0"/>
                <a:cs typeface="Arial" panose="020B0604020202020204" pitchFamily="34" charset="0"/>
              </a:rPr>
              <a:t>Provide a cause or reason</a:t>
            </a:r>
          </a:p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pt-BR" sz="3000" dirty="0">
                <a:latin typeface="Arial" panose="020B0604020202020204" pitchFamily="34" charset="0"/>
                <a:cs typeface="Arial" panose="020B0604020202020204" pitchFamily="34" charset="0"/>
              </a:rPr>
              <a:t>Provide a result or an effect</a:t>
            </a:r>
          </a:p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pt-BR" sz="3000" dirty="0">
                <a:latin typeface="Arial" panose="020B0604020202020204" pitchFamily="34" charset="0"/>
                <a:cs typeface="Arial" panose="020B0604020202020204" pitchFamily="34" charset="0"/>
              </a:rPr>
              <a:t>Provide a purpose (</a:t>
            </a:r>
            <a:r>
              <a:rPr lang="en-US" altLang="pt-BR" sz="3000" dirty="0" err="1"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  <a:r>
              <a:rPr lang="en-US" altLang="pt-BR" sz="3000" dirty="0">
                <a:latin typeface="Arial" panose="020B0604020202020204" pitchFamily="34" charset="0"/>
                <a:cs typeface="Arial" panose="020B0604020202020204" pitchFamily="34" charset="0"/>
              </a:rPr>
              <a:t>) or reason </a:t>
            </a:r>
          </a:p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pt-BR" sz="3000" dirty="0">
                <a:latin typeface="Arial" panose="020B0604020202020204" pitchFamily="34" charset="0"/>
                <a:cs typeface="Arial" panose="020B0604020202020204" pitchFamily="34" charset="0"/>
              </a:rPr>
              <a:t>Provide a comparison or contrast</a:t>
            </a:r>
          </a:p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pt-BR" sz="3000" dirty="0">
                <a:latin typeface="Arial" panose="020B0604020202020204" pitchFamily="34" charset="0"/>
                <a:cs typeface="Arial" panose="020B0604020202020204" pitchFamily="34" charset="0"/>
              </a:rPr>
              <a:t>Provide a sequence</a:t>
            </a:r>
          </a:p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pt-BR" sz="3000" dirty="0">
                <a:latin typeface="Arial" panose="020B0604020202020204" pitchFamily="34" charset="0"/>
                <a:cs typeface="Arial" panose="020B0604020202020204" pitchFamily="34" charset="0"/>
              </a:rPr>
              <a:t>Provide a summary</a:t>
            </a:r>
          </a:p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pt-BR" sz="3000" dirty="0">
                <a:latin typeface="Arial" panose="020B0604020202020204" pitchFamily="34" charset="0"/>
                <a:cs typeface="Arial" panose="020B0604020202020204" pitchFamily="34" charset="0"/>
              </a:rPr>
              <a:t>Provide a conclusion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619672" y="548680"/>
            <a:ext cx="590465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5000" dirty="0" err="1">
                <a:solidFill>
                  <a:srgbClr val="FF0000"/>
                </a:solidFill>
                <a:latin typeface="Algerian" panose="04020705040A02060702" pitchFamily="82" charset="0"/>
              </a:rPr>
              <a:t>Transition</a:t>
            </a:r>
            <a:r>
              <a:rPr lang="pt-BR" sz="5000" dirty="0">
                <a:solidFill>
                  <a:srgbClr val="FF0000"/>
                </a:solidFill>
                <a:latin typeface="Algerian" panose="04020705040A02060702" pitchFamily="82" charset="0"/>
              </a:rPr>
              <a:t> </a:t>
            </a:r>
            <a:r>
              <a:rPr lang="pt-BR" sz="5000" dirty="0" err="1">
                <a:solidFill>
                  <a:srgbClr val="FF0000"/>
                </a:solidFill>
                <a:latin typeface="Algerian" panose="04020705040A02060702" pitchFamily="82" charset="0"/>
              </a:rPr>
              <a:t>words</a:t>
            </a:r>
            <a:endParaRPr lang="pt-BR" sz="5000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55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F75C9A3-E8A9-47F9-A554-45078BCB0A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2210" y="19146"/>
            <a:ext cx="439979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pt-BR" sz="3000" b="1" dirty="0">
                <a:latin typeface="Arial" panose="020B0604020202020204" pitchFamily="34" charset="0"/>
              </a:rPr>
              <a:t>Transition words –</a:t>
            </a:r>
            <a:br>
              <a:rPr lang="en-US" altLang="pt-BR" sz="3000" b="1" dirty="0">
                <a:latin typeface="Arial" panose="020B0604020202020204" pitchFamily="34" charset="0"/>
              </a:rPr>
            </a:br>
            <a:r>
              <a:rPr lang="en-US" altLang="pt-BR" sz="3000" b="1" dirty="0">
                <a:latin typeface="Arial" panose="020B0604020202020204" pitchFamily="34" charset="0"/>
              </a:rPr>
              <a:t>information (addition)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3D72F8A-89EF-48F9-A128-F21858F4D4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5955" y="1114405"/>
            <a:ext cx="5165728" cy="378046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eaLnBrk="1" hangingPunct="1">
              <a:spcBef>
                <a:spcPts val="0"/>
              </a:spcBef>
            </a:pPr>
            <a:r>
              <a:rPr lang="en-US" altLang="pt-BR" sz="3000" dirty="0"/>
              <a:t>Besides (</a:t>
            </a:r>
            <a:r>
              <a:rPr lang="en-US" altLang="pt-BR" sz="3000" dirty="0" err="1"/>
              <a:t>além</a:t>
            </a:r>
            <a:r>
              <a:rPr lang="en-US" altLang="pt-BR" sz="3000" dirty="0"/>
              <a:t> de)</a:t>
            </a:r>
          </a:p>
          <a:p>
            <a:pPr eaLnBrk="1" hangingPunct="1">
              <a:spcBef>
                <a:spcPts val="0"/>
              </a:spcBef>
            </a:pPr>
            <a:r>
              <a:rPr lang="en-US" altLang="pt-BR" sz="3000" dirty="0"/>
              <a:t>Furthermore (</a:t>
            </a:r>
            <a:r>
              <a:rPr lang="en-US" altLang="pt-BR" sz="3000" dirty="0" err="1"/>
              <a:t>além</a:t>
            </a:r>
            <a:r>
              <a:rPr lang="en-US" altLang="pt-BR" sz="3000" dirty="0"/>
              <a:t> </a:t>
            </a:r>
            <a:r>
              <a:rPr lang="en-US" altLang="pt-BR" sz="3000" dirty="0" err="1"/>
              <a:t>disto</a:t>
            </a:r>
            <a:r>
              <a:rPr lang="en-US" altLang="pt-BR" sz="3000" dirty="0"/>
              <a:t>)</a:t>
            </a:r>
          </a:p>
          <a:p>
            <a:pPr eaLnBrk="1" hangingPunct="1">
              <a:spcBef>
                <a:spcPts val="0"/>
              </a:spcBef>
            </a:pPr>
            <a:r>
              <a:rPr lang="en-US" altLang="pt-BR" sz="3000" dirty="0"/>
              <a:t>Indeed (</a:t>
            </a:r>
            <a:r>
              <a:rPr lang="en-US" altLang="pt-BR" sz="3000" dirty="0" err="1"/>
              <a:t>deveras</a:t>
            </a:r>
            <a:r>
              <a:rPr lang="en-US" altLang="pt-BR" sz="3000" dirty="0"/>
              <a:t>, </a:t>
            </a:r>
            <a:r>
              <a:rPr lang="en-US" altLang="pt-BR" sz="3000" dirty="0" err="1"/>
              <a:t>na</a:t>
            </a:r>
            <a:r>
              <a:rPr lang="en-US" altLang="pt-BR" sz="3000" dirty="0"/>
              <a:t> </a:t>
            </a:r>
            <a:r>
              <a:rPr lang="en-US" altLang="pt-BR" sz="3000" dirty="0" err="1"/>
              <a:t>verdade</a:t>
            </a:r>
            <a:r>
              <a:rPr lang="en-US" altLang="pt-BR" sz="3000" dirty="0"/>
              <a:t>)</a:t>
            </a:r>
          </a:p>
          <a:p>
            <a:pPr>
              <a:spcBef>
                <a:spcPts val="0"/>
              </a:spcBef>
            </a:pPr>
            <a:r>
              <a:rPr lang="en-US" altLang="pt-BR" sz="3000" dirty="0"/>
              <a:t>Moreover (</a:t>
            </a:r>
            <a:r>
              <a:rPr lang="en-US" altLang="pt-BR" sz="3000" dirty="0" err="1"/>
              <a:t>além</a:t>
            </a:r>
            <a:r>
              <a:rPr lang="en-US" altLang="pt-BR" sz="3000" dirty="0"/>
              <a:t> </a:t>
            </a:r>
            <a:r>
              <a:rPr lang="en-US" altLang="pt-BR" sz="3000" dirty="0" err="1"/>
              <a:t>disto</a:t>
            </a:r>
            <a:r>
              <a:rPr lang="en-US" altLang="pt-BR" sz="3000" dirty="0"/>
              <a:t>)</a:t>
            </a:r>
          </a:p>
          <a:p>
            <a:pPr eaLnBrk="1" hangingPunct="1">
              <a:spcBef>
                <a:spcPts val="0"/>
              </a:spcBef>
            </a:pPr>
            <a:r>
              <a:rPr lang="en-US" altLang="pt-BR" sz="3000" dirty="0"/>
              <a:t>In fact</a:t>
            </a:r>
          </a:p>
          <a:p>
            <a:pPr>
              <a:spcBef>
                <a:spcPts val="0"/>
              </a:spcBef>
            </a:pPr>
            <a:r>
              <a:rPr lang="en-US" altLang="pt-BR" sz="3000" dirty="0"/>
              <a:t>In addition</a:t>
            </a:r>
          </a:p>
          <a:p>
            <a:pPr eaLnBrk="1" hangingPunct="1">
              <a:spcBef>
                <a:spcPts val="0"/>
              </a:spcBef>
            </a:pPr>
            <a:r>
              <a:rPr lang="en-US" altLang="pt-BR" sz="3000" dirty="0"/>
              <a:t>Second</a:t>
            </a:r>
          </a:p>
          <a:p>
            <a:pPr eaLnBrk="1" hangingPunct="1">
              <a:spcBef>
                <a:spcPts val="0"/>
              </a:spcBef>
            </a:pPr>
            <a:r>
              <a:rPr lang="en-US" altLang="pt-BR" sz="3000" dirty="0"/>
              <a:t>Third</a:t>
            </a:r>
          </a:p>
        </p:txBody>
      </p:sp>
      <p:pic>
        <p:nvPicPr>
          <p:cNvPr id="5124" name="Picture 4" descr="think-aboutit">
            <a:extLst>
              <a:ext uri="{FF2B5EF4-FFF2-40B4-BE49-F238E27FC236}">
                <a16:creationId xmlns:a16="http://schemas.microsoft.com/office/drawing/2014/main" id="{466FC23E-CDEC-43FD-88B3-5DEFC7A0B0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1764" y="3010586"/>
            <a:ext cx="1898307" cy="199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0C637D4C-BF1A-495C-9C6C-50B72F5897F3}"/>
              </a:ext>
            </a:extLst>
          </p:cNvPr>
          <p:cNvSpPr txBox="1">
            <a:spLocks noChangeArrowheads="1"/>
          </p:cNvSpPr>
          <p:nvPr/>
        </p:nvSpPr>
        <p:spPr>
          <a:xfrm>
            <a:off x="5196693" y="26628"/>
            <a:ext cx="396044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pt-BR" sz="3000" b="1" dirty="0">
                <a:latin typeface="Arial" panose="020B0604020202020204" pitchFamily="34" charset="0"/>
              </a:rPr>
              <a:t>Transition words – example</a:t>
            </a:r>
            <a:r>
              <a:rPr lang="en-US" altLang="pt-BR" sz="3000" dirty="0"/>
              <a:t> 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151F9B7-1C60-4509-8CF8-35512AF7B0C3}"/>
              </a:ext>
            </a:extLst>
          </p:cNvPr>
          <p:cNvSpPr txBox="1">
            <a:spLocks noChangeArrowheads="1"/>
          </p:cNvSpPr>
          <p:nvPr/>
        </p:nvSpPr>
        <p:spPr>
          <a:xfrm>
            <a:off x="5560317" y="1114405"/>
            <a:ext cx="3233193" cy="345756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altLang="pt-BR" sz="3000" dirty="0"/>
              <a:t>For example</a:t>
            </a:r>
          </a:p>
          <a:p>
            <a:pPr>
              <a:spcBef>
                <a:spcPts val="0"/>
              </a:spcBef>
            </a:pPr>
            <a:r>
              <a:rPr lang="en-US" altLang="pt-BR" sz="3000" dirty="0"/>
              <a:t>For instance</a:t>
            </a:r>
          </a:p>
          <a:p>
            <a:pPr>
              <a:spcBef>
                <a:spcPts val="0"/>
              </a:spcBef>
            </a:pPr>
            <a:r>
              <a:rPr lang="en-US" altLang="pt-BR" sz="3000" dirty="0"/>
              <a:t>In particular</a:t>
            </a:r>
          </a:p>
          <a:p>
            <a:pPr>
              <a:spcBef>
                <a:spcPts val="0"/>
              </a:spcBef>
            </a:pPr>
            <a:r>
              <a:rPr lang="en-US" altLang="pt-BR" sz="3000" dirty="0"/>
              <a:t>Particularly</a:t>
            </a:r>
          </a:p>
          <a:p>
            <a:pPr>
              <a:spcBef>
                <a:spcPts val="0"/>
              </a:spcBef>
            </a:pPr>
            <a:r>
              <a:rPr lang="en-US" altLang="pt-BR" sz="3000" dirty="0"/>
              <a:t>Specifically</a:t>
            </a:r>
          </a:p>
          <a:p>
            <a:pPr>
              <a:spcBef>
                <a:spcPts val="0"/>
              </a:spcBef>
            </a:pPr>
            <a:r>
              <a:rPr lang="en-US" altLang="pt-BR" sz="3000" dirty="0"/>
              <a:t>To demonstrate</a:t>
            </a:r>
          </a:p>
          <a:p>
            <a:pPr>
              <a:spcBef>
                <a:spcPts val="0"/>
              </a:spcBef>
            </a:pPr>
            <a:r>
              <a:rPr lang="en-US" altLang="pt-BR" sz="3000" dirty="0"/>
              <a:t>To illustrate</a:t>
            </a:r>
            <a:br>
              <a:rPr lang="en-US" altLang="pt-BR" sz="3000" dirty="0"/>
            </a:br>
            <a:endParaRPr lang="en-US" altLang="pt-BR" sz="30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BA02082-82C4-4891-87D8-C771F633B2B2}"/>
              </a:ext>
            </a:extLst>
          </p:cNvPr>
          <p:cNvSpPr txBox="1">
            <a:spLocks noChangeArrowheads="1"/>
          </p:cNvSpPr>
          <p:nvPr/>
        </p:nvSpPr>
        <p:spPr>
          <a:xfrm>
            <a:off x="643086" y="4922074"/>
            <a:ext cx="8229600" cy="685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pt-BR" sz="3000" b="1" dirty="0">
                <a:latin typeface="Arial" panose="020B0604020202020204" pitchFamily="34" charset="0"/>
              </a:rPr>
              <a:t>Transition words – cause or reason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04DB9D3F-F498-403F-8E66-9073B6F6B496}"/>
              </a:ext>
            </a:extLst>
          </p:cNvPr>
          <p:cNvSpPr txBox="1">
            <a:spLocks noChangeArrowheads="1"/>
          </p:cNvSpPr>
          <p:nvPr/>
        </p:nvSpPr>
        <p:spPr>
          <a:xfrm>
            <a:off x="142366" y="5557849"/>
            <a:ext cx="3179398" cy="1143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</a:pPr>
            <a:r>
              <a:rPr lang="en-US" altLang="pt-BR" sz="2500" dirty="0"/>
              <a:t>As (</a:t>
            </a:r>
            <a:r>
              <a:rPr lang="en-US" altLang="pt-BR" sz="2500" dirty="0" err="1"/>
              <a:t>como</a:t>
            </a:r>
            <a:r>
              <a:rPr lang="en-US" altLang="pt-BR" sz="2500" dirty="0"/>
              <a:t>)</a:t>
            </a:r>
          </a:p>
          <a:p>
            <a:pPr marL="0">
              <a:spcBef>
                <a:spcPts val="0"/>
              </a:spcBef>
            </a:pPr>
            <a:r>
              <a:rPr lang="en-US" altLang="pt-BR" sz="2500" dirty="0"/>
              <a:t>Because (por que)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D6E57EA6-B22F-4231-8363-B18B5ABB6D4E}"/>
              </a:ext>
            </a:extLst>
          </p:cNvPr>
          <p:cNvSpPr txBox="1">
            <a:spLocks noChangeArrowheads="1"/>
          </p:cNvSpPr>
          <p:nvPr/>
        </p:nvSpPr>
        <p:spPr>
          <a:xfrm>
            <a:off x="3059832" y="5557849"/>
            <a:ext cx="2880320" cy="11854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</a:pPr>
            <a:r>
              <a:rPr lang="en-US" altLang="pt-BR" sz="2600" dirty="0"/>
              <a:t>Because of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pt-BR" sz="2600" dirty="0"/>
              <a:t>     (por causa de)</a:t>
            </a:r>
          </a:p>
          <a:p>
            <a:pPr marL="0">
              <a:spcBef>
                <a:spcPts val="0"/>
              </a:spcBef>
            </a:pPr>
            <a:r>
              <a:rPr lang="en-US" altLang="pt-BR" sz="2600" dirty="0"/>
              <a:t>Due to (</a:t>
            </a:r>
            <a:r>
              <a:rPr lang="en-US" altLang="pt-BR" sz="2600" dirty="0" err="1"/>
              <a:t>devido</a:t>
            </a:r>
            <a:r>
              <a:rPr lang="en-US" altLang="pt-BR" sz="2600" dirty="0"/>
              <a:t> a)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CF4B66-6545-4B1E-B14A-E4CD78FFC510}"/>
              </a:ext>
            </a:extLst>
          </p:cNvPr>
          <p:cNvSpPr txBox="1">
            <a:spLocks noChangeArrowheads="1"/>
          </p:cNvSpPr>
          <p:nvPr/>
        </p:nvSpPr>
        <p:spPr>
          <a:xfrm>
            <a:off x="5738510" y="5557849"/>
            <a:ext cx="3405490" cy="112292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</a:pPr>
            <a:r>
              <a:rPr lang="en-US" altLang="pt-BR" sz="2500" dirty="0"/>
              <a:t>For (the reason that)</a:t>
            </a:r>
          </a:p>
          <a:p>
            <a:pPr marL="0">
              <a:spcBef>
                <a:spcPts val="0"/>
              </a:spcBef>
            </a:pPr>
            <a:r>
              <a:rPr lang="en-US" altLang="pt-BR" sz="2500" dirty="0"/>
              <a:t>Since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pt-BR" sz="2500" dirty="0"/>
              <a:t>    (</a:t>
            </a:r>
            <a:r>
              <a:rPr lang="en-US" altLang="pt-BR" sz="2500" dirty="0" err="1"/>
              <a:t>uma</a:t>
            </a:r>
            <a:r>
              <a:rPr lang="en-US" altLang="pt-BR" sz="2500" dirty="0"/>
              <a:t> </a:t>
            </a:r>
            <a:r>
              <a:rPr lang="en-US" altLang="pt-BR" sz="2500" dirty="0" err="1"/>
              <a:t>vez</a:t>
            </a:r>
            <a:r>
              <a:rPr lang="en-US" altLang="pt-BR" sz="2500" dirty="0"/>
              <a:t> que, </a:t>
            </a:r>
            <a:r>
              <a:rPr lang="en-US" altLang="pt-BR" sz="2500" dirty="0" err="1"/>
              <a:t>já</a:t>
            </a:r>
            <a:r>
              <a:rPr lang="en-US" altLang="pt-BR" sz="2500" dirty="0"/>
              <a:t> que)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3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m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5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00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500"/>
                            </p:stCondLst>
                            <p:childTnLst>
                              <p:par>
                                <p:cTn id="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8000"/>
                            </p:stCondLst>
                            <p:childTnLst>
                              <p:par>
                                <p:cTn id="7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0"/>
                            </p:stCondLst>
                            <p:childTnLst>
                              <p:par>
                                <p:cTn id="93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0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4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8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6" grpId="0" build="p"/>
      <p:bldP spid="8" grpId="0" build="p"/>
      <p:bldP spid="9" grpId="0" build="p"/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F75C9A3-E8A9-47F9-A554-45078BCB0A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2210" y="19146"/>
            <a:ext cx="41148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pt-BR" sz="3200" b="1" dirty="0">
                <a:latin typeface="Arial" panose="020B0604020202020204" pitchFamily="34" charset="0"/>
              </a:rPr>
              <a:t>Transition words –</a:t>
            </a:r>
            <a:br>
              <a:rPr lang="en-US" altLang="pt-BR" sz="3200" b="1" dirty="0">
                <a:latin typeface="Arial" panose="020B0604020202020204" pitchFamily="34" charset="0"/>
              </a:rPr>
            </a:br>
            <a:r>
              <a:rPr lang="en-US" altLang="pt-BR" sz="3200" b="1" dirty="0">
                <a:latin typeface="Arial" panose="020B0604020202020204" pitchFamily="34" charset="0"/>
              </a:rPr>
              <a:t>result or an effect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3D72F8A-89EF-48F9-A128-F21858F4D4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8926" y="1178601"/>
            <a:ext cx="3233192" cy="397859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altLang="pt-BR" sz="2400" dirty="0"/>
              <a:t>Accordingly</a:t>
            </a:r>
          </a:p>
          <a:p>
            <a:pPr>
              <a:spcBef>
                <a:spcPts val="0"/>
              </a:spcBef>
            </a:pPr>
            <a:r>
              <a:rPr lang="en-US" altLang="pt-BR" sz="2400" dirty="0"/>
              <a:t>Consequently</a:t>
            </a:r>
          </a:p>
          <a:p>
            <a:pPr>
              <a:spcBef>
                <a:spcPts val="0"/>
              </a:spcBef>
            </a:pPr>
            <a:r>
              <a:rPr lang="en-US" altLang="pt-BR" sz="2400" dirty="0"/>
              <a:t>Finally</a:t>
            </a:r>
          </a:p>
          <a:p>
            <a:pPr>
              <a:spcBef>
                <a:spcPts val="0"/>
              </a:spcBef>
            </a:pPr>
            <a:r>
              <a:rPr lang="en-US" altLang="pt-BR" sz="2400" dirty="0"/>
              <a:t>So (</a:t>
            </a:r>
            <a:r>
              <a:rPr lang="en-US" altLang="pt-BR" sz="2400" dirty="0" err="1"/>
              <a:t>então</a:t>
            </a:r>
            <a:r>
              <a:rPr lang="en-US" altLang="pt-BR" sz="2400" dirty="0"/>
              <a:t>)</a:t>
            </a:r>
          </a:p>
          <a:p>
            <a:pPr>
              <a:spcBef>
                <a:spcPts val="0"/>
              </a:spcBef>
            </a:pPr>
            <a:r>
              <a:rPr lang="en-US" altLang="pt-BR" sz="2400" dirty="0"/>
              <a:t>Thus (</a:t>
            </a:r>
            <a:r>
              <a:rPr lang="en-US" altLang="pt-BR" sz="2400" dirty="0" err="1"/>
              <a:t>assim</a:t>
            </a:r>
            <a:r>
              <a:rPr lang="en-US" altLang="pt-BR" sz="2400" dirty="0"/>
              <a:t>)</a:t>
            </a:r>
          </a:p>
          <a:p>
            <a:pPr>
              <a:spcBef>
                <a:spcPts val="0"/>
              </a:spcBef>
            </a:pPr>
            <a:r>
              <a:rPr lang="en-US" altLang="pt-BR" sz="2400" dirty="0"/>
              <a:t>Hence (</a:t>
            </a:r>
            <a:r>
              <a:rPr lang="en-US" altLang="pt-BR" sz="2400" dirty="0" err="1"/>
              <a:t>consequentemente</a:t>
            </a:r>
            <a:r>
              <a:rPr lang="en-US" altLang="pt-BR" sz="2400" dirty="0"/>
              <a:t>)</a:t>
            </a:r>
          </a:p>
          <a:p>
            <a:pPr>
              <a:spcBef>
                <a:spcPts val="0"/>
              </a:spcBef>
            </a:pPr>
            <a:r>
              <a:rPr lang="en-US" altLang="pt-BR" sz="2400" dirty="0"/>
              <a:t>Therefore (</a:t>
            </a:r>
            <a:r>
              <a:rPr lang="en-US" altLang="pt-BR" sz="2400" dirty="0" err="1"/>
              <a:t>portanto</a:t>
            </a:r>
            <a:r>
              <a:rPr lang="en-US" altLang="pt-BR" sz="2400" dirty="0"/>
              <a:t>, por </a:t>
            </a:r>
            <a:r>
              <a:rPr lang="en-US" altLang="pt-BR" sz="2400" dirty="0" err="1"/>
              <a:t>esta</a:t>
            </a:r>
            <a:r>
              <a:rPr lang="en-US" altLang="pt-BR" sz="2400" dirty="0"/>
              <a:t> </a:t>
            </a:r>
            <a:r>
              <a:rPr lang="en-US" altLang="pt-BR" sz="2400" dirty="0" err="1"/>
              <a:t>razão</a:t>
            </a:r>
            <a:r>
              <a:rPr lang="en-US" altLang="pt-BR" sz="2400" dirty="0"/>
              <a:t>/</a:t>
            </a:r>
            <a:r>
              <a:rPr lang="en-US" altLang="pt-BR" sz="2400" dirty="0" err="1"/>
              <a:t>motivo</a:t>
            </a:r>
            <a:r>
              <a:rPr lang="en-US" altLang="pt-BR" sz="2400" dirty="0"/>
              <a:t>)</a:t>
            </a:r>
          </a:p>
          <a:p>
            <a:pPr>
              <a:spcBef>
                <a:spcPts val="0"/>
              </a:spcBef>
            </a:pPr>
            <a:endParaRPr lang="en-US" altLang="pt-BR" sz="24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C637D4C-BF1A-495C-9C6C-50B72F5897F3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0" y="0"/>
            <a:ext cx="4572000" cy="11621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pt-BR" sz="3000" b="1" dirty="0">
                <a:latin typeface="Arial" panose="020B0604020202020204" pitchFamily="34" charset="0"/>
              </a:rPr>
              <a:t>Transition words – comparison or contrast</a:t>
            </a:r>
            <a:endParaRPr lang="en-US" altLang="pt-BR" sz="3000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151F9B7-1C60-4509-8CF8-35512AF7B0C3}"/>
              </a:ext>
            </a:extLst>
          </p:cNvPr>
          <p:cNvSpPr txBox="1">
            <a:spLocks noChangeArrowheads="1"/>
          </p:cNvSpPr>
          <p:nvPr/>
        </p:nvSpPr>
        <p:spPr>
          <a:xfrm>
            <a:off x="3472118" y="1176641"/>
            <a:ext cx="5671882" cy="39805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pt-BR" sz="2500" dirty="0"/>
              <a:t>Similarly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pt-BR" sz="2500" dirty="0"/>
              <a:t>In comparison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pt-BR" sz="2500" dirty="0"/>
              <a:t>In contrast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pt-BR" sz="2500" dirty="0"/>
              <a:t>Although (</a:t>
            </a:r>
            <a:r>
              <a:rPr lang="en-US" altLang="pt-BR" sz="2500" dirty="0" err="1"/>
              <a:t>embora</a:t>
            </a:r>
            <a:r>
              <a:rPr lang="en-US" altLang="pt-BR" sz="2500" dirty="0"/>
              <a:t>)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pt-BR" sz="2500" dirty="0"/>
              <a:t>However (</a:t>
            </a:r>
            <a:r>
              <a:rPr lang="en-US" altLang="pt-BR" sz="2500" dirty="0" err="1"/>
              <a:t>contudo</a:t>
            </a:r>
            <a:r>
              <a:rPr lang="en-US" altLang="pt-BR" sz="2500" dirty="0"/>
              <a:t>)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pt-BR" sz="2500" dirty="0"/>
              <a:t>Likewise (da </a:t>
            </a:r>
            <a:r>
              <a:rPr lang="en-US" altLang="pt-BR" sz="2500" dirty="0" err="1"/>
              <a:t>mesma</a:t>
            </a:r>
            <a:r>
              <a:rPr lang="en-US" altLang="pt-BR" sz="2500" dirty="0"/>
              <a:t> forma)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pt-BR" sz="2500" dirty="0"/>
              <a:t>Nevertheless (</a:t>
            </a:r>
            <a:r>
              <a:rPr lang="en-US" altLang="pt-BR" sz="2500" dirty="0" err="1"/>
              <a:t>todavia</a:t>
            </a:r>
            <a:r>
              <a:rPr lang="en-US" altLang="pt-BR" sz="2500" dirty="0"/>
              <a:t>, </a:t>
            </a:r>
            <a:r>
              <a:rPr lang="en-US" altLang="pt-BR" sz="2500" dirty="0" err="1"/>
              <a:t>apesar</a:t>
            </a:r>
            <a:r>
              <a:rPr lang="en-US" altLang="pt-BR" sz="2500" dirty="0"/>
              <a:t> </a:t>
            </a:r>
            <a:r>
              <a:rPr lang="en-US" altLang="pt-BR" sz="2500" dirty="0" err="1"/>
              <a:t>disto</a:t>
            </a:r>
            <a:r>
              <a:rPr lang="en-US" altLang="pt-BR" sz="2500" dirty="0"/>
              <a:t>)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pt-BR" sz="2500" dirty="0"/>
              <a:t>On the other hand (por outro </a:t>
            </a:r>
            <a:r>
              <a:rPr lang="en-US" altLang="pt-BR" sz="2500" dirty="0" err="1"/>
              <a:t>lado</a:t>
            </a:r>
            <a:r>
              <a:rPr lang="en-US" altLang="pt-BR" sz="2500" dirty="0"/>
              <a:t>)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pt-BR" sz="2500" dirty="0"/>
              <a:t>Whereas (</a:t>
            </a:r>
            <a:r>
              <a:rPr lang="en-US" altLang="pt-BR" sz="2500" dirty="0" err="1"/>
              <a:t>enquanto</a:t>
            </a:r>
            <a:r>
              <a:rPr lang="en-US" altLang="pt-BR" sz="2500" dirty="0"/>
              <a:t> que, </a:t>
            </a:r>
            <a:r>
              <a:rPr lang="en-US" altLang="pt-BR" sz="2500" dirty="0" err="1"/>
              <a:t>ao</a:t>
            </a:r>
            <a:r>
              <a:rPr lang="en-US" altLang="pt-BR" sz="2500" dirty="0"/>
              <a:t> </a:t>
            </a:r>
            <a:r>
              <a:rPr lang="en-US" altLang="pt-BR" sz="2500" dirty="0" err="1"/>
              <a:t>passo</a:t>
            </a:r>
            <a:r>
              <a:rPr lang="en-US" altLang="pt-BR" sz="2500" dirty="0"/>
              <a:t> que)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pt-BR" sz="2500" dirty="0"/>
              <a:t>Yet (</a:t>
            </a:r>
            <a:r>
              <a:rPr lang="en-US" altLang="pt-BR" sz="2500" dirty="0" err="1"/>
              <a:t>ainda</a:t>
            </a:r>
            <a:r>
              <a:rPr lang="en-US" altLang="pt-BR" sz="2500" dirty="0"/>
              <a:t>, </a:t>
            </a:r>
            <a:r>
              <a:rPr lang="en-US" altLang="pt-BR" sz="2500" dirty="0" err="1"/>
              <a:t>mesmo</a:t>
            </a:r>
            <a:r>
              <a:rPr lang="en-US" altLang="pt-BR" sz="2500" dirty="0"/>
              <a:t>, </a:t>
            </a:r>
            <a:r>
              <a:rPr lang="en-US" altLang="pt-BR" sz="2500" dirty="0" err="1"/>
              <a:t>contudo</a:t>
            </a:r>
            <a:r>
              <a:rPr lang="en-US" altLang="pt-BR" sz="2500" dirty="0"/>
              <a:t>)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BA02082-82C4-4891-87D8-C771F633B2B2}"/>
              </a:ext>
            </a:extLst>
          </p:cNvPr>
          <p:cNvSpPr txBox="1">
            <a:spLocks noChangeArrowheads="1"/>
          </p:cNvSpPr>
          <p:nvPr/>
        </p:nvSpPr>
        <p:spPr>
          <a:xfrm>
            <a:off x="675474" y="5142407"/>
            <a:ext cx="8229600" cy="685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pt-BR" sz="3200" b="1" dirty="0">
                <a:latin typeface="Arial" panose="020B0604020202020204" pitchFamily="34" charset="0"/>
              </a:rPr>
              <a:t>Transition words – purpose or reason</a:t>
            </a:r>
            <a:r>
              <a:rPr lang="en-US" altLang="pt-BR" sz="3200" dirty="0"/>
              <a:t> </a:t>
            </a:r>
            <a:endParaRPr lang="en-US" altLang="pt-BR" sz="3200" b="1" dirty="0">
              <a:latin typeface="Arial" panose="020B0604020202020204" pitchFamily="34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04DB9D3F-F498-403F-8E66-9073B6F6B496}"/>
              </a:ext>
            </a:extLst>
          </p:cNvPr>
          <p:cNvSpPr txBox="1">
            <a:spLocks noChangeArrowheads="1"/>
          </p:cNvSpPr>
          <p:nvPr/>
        </p:nvSpPr>
        <p:spPr>
          <a:xfrm>
            <a:off x="238926" y="5781696"/>
            <a:ext cx="3233192" cy="9956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altLang="pt-BR" sz="2600" dirty="0"/>
              <a:t>For fear that</a:t>
            </a:r>
          </a:p>
          <a:p>
            <a:pPr>
              <a:spcBef>
                <a:spcPts val="0"/>
              </a:spcBef>
            </a:pPr>
            <a:r>
              <a:rPr lang="en-US" altLang="pt-BR" sz="2600" dirty="0"/>
              <a:t>In the hope that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D6E57EA6-B22F-4231-8363-B18B5ABB6D4E}"/>
              </a:ext>
            </a:extLst>
          </p:cNvPr>
          <p:cNvSpPr txBox="1">
            <a:spLocks noChangeArrowheads="1"/>
          </p:cNvSpPr>
          <p:nvPr/>
        </p:nvSpPr>
        <p:spPr>
          <a:xfrm>
            <a:off x="2843808" y="5767200"/>
            <a:ext cx="3233191" cy="100287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altLang="pt-BR" sz="2600" dirty="0"/>
              <a:t>So (pois, por </a:t>
            </a:r>
            <a:r>
              <a:rPr lang="en-US" altLang="pt-BR" sz="2600" dirty="0" err="1"/>
              <a:t>isto</a:t>
            </a:r>
            <a:r>
              <a:rPr lang="en-US" altLang="pt-BR" sz="2600" dirty="0"/>
              <a:t>)</a:t>
            </a:r>
          </a:p>
          <a:p>
            <a:pPr>
              <a:spcBef>
                <a:spcPts val="0"/>
              </a:spcBef>
            </a:pPr>
            <a:r>
              <a:rPr lang="en-US" altLang="pt-BR" sz="2600" dirty="0"/>
              <a:t>So that (pois que)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CF4B66-6545-4B1E-B14A-E4CD78FFC510}"/>
              </a:ext>
            </a:extLst>
          </p:cNvPr>
          <p:cNvSpPr txBox="1">
            <a:spLocks noChangeArrowheads="1"/>
          </p:cNvSpPr>
          <p:nvPr/>
        </p:nvSpPr>
        <p:spPr>
          <a:xfrm>
            <a:off x="6076999" y="5767199"/>
            <a:ext cx="2947538" cy="100287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altLang="pt-BR" sz="2600" dirty="0"/>
              <a:t>In order to</a:t>
            </a:r>
          </a:p>
          <a:p>
            <a:pPr>
              <a:spcBef>
                <a:spcPts val="0"/>
              </a:spcBef>
            </a:pPr>
            <a:r>
              <a:rPr lang="en-US" altLang="pt-BR" sz="2600" dirty="0"/>
              <a:t>With this in mind</a:t>
            </a:r>
          </a:p>
        </p:txBody>
      </p:sp>
      <p:pic>
        <p:nvPicPr>
          <p:cNvPr id="11" name="Picture 5" descr="thinking">
            <a:extLst>
              <a:ext uri="{FF2B5EF4-FFF2-40B4-BE49-F238E27FC236}">
                <a16:creationId xmlns:a16="http://schemas.microsoft.com/office/drawing/2014/main" id="{B743FCB3-8A06-4182-A2D4-2B8E47E6B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700807"/>
            <a:ext cx="1428024" cy="1656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6806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0"/>
                            </p:stCondLst>
                            <p:childTnLst>
                              <p:par>
                                <p:cTn id="63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000"/>
                            </p:stCondLst>
                            <p:childTnLst>
                              <p:par>
                                <p:cTn id="70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7000"/>
                            </p:stCondLst>
                            <p:childTnLst>
                              <p:par>
                                <p:cTn id="7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8000"/>
                            </p:stCondLst>
                            <p:childTnLst>
                              <p:par>
                                <p:cTn id="8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ow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8" grpId="0" build="p"/>
      <p:bldP spid="9" grpId="0" build="p"/>
      <p:bldP spid="1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F75C9A3-E8A9-47F9-A554-45078BCB0A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2210" y="19146"/>
            <a:ext cx="8700476" cy="643686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pt-BR" sz="3200" b="1" dirty="0">
                <a:latin typeface="Arial" panose="020B0604020202020204" pitchFamily="34" charset="0"/>
              </a:rPr>
              <a:t>Transition words – sequence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3D72F8A-89EF-48F9-A128-F21858F4D4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5758" y="750260"/>
            <a:ext cx="4516710" cy="3902876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en-US" altLang="pt-BR" sz="2800" dirty="0"/>
              <a:t>After (antes)</a:t>
            </a:r>
          </a:p>
          <a:p>
            <a:pPr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en-US" altLang="pt-BR" sz="2800" dirty="0"/>
              <a:t>Before (</a:t>
            </a:r>
            <a:r>
              <a:rPr lang="en-US" altLang="pt-BR" sz="2800" dirty="0" err="1"/>
              <a:t>depois</a:t>
            </a:r>
            <a:r>
              <a:rPr lang="en-US" altLang="pt-BR" sz="2800" dirty="0"/>
              <a:t>)</a:t>
            </a:r>
          </a:p>
          <a:p>
            <a:pPr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en-US" altLang="pt-BR" sz="2800" dirty="0"/>
              <a:t>Currently (</a:t>
            </a:r>
            <a:r>
              <a:rPr lang="en-US" altLang="pt-BR" sz="2800" dirty="0" err="1"/>
              <a:t>atualmente</a:t>
            </a:r>
            <a:r>
              <a:rPr lang="en-US" altLang="pt-BR" sz="2800" dirty="0"/>
              <a:t>)</a:t>
            </a:r>
          </a:p>
          <a:p>
            <a:pPr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en-US" altLang="pt-BR" sz="2800" dirty="0"/>
              <a:t>During</a:t>
            </a:r>
          </a:p>
          <a:p>
            <a:pPr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en-US" altLang="pt-BR" sz="2800" dirty="0"/>
              <a:t>Eventually</a:t>
            </a:r>
          </a:p>
          <a:p>
            <a:pPr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en-US" altLang="pt-BR" sz="2800" dirty="0"/>
              <a:t>Finally</a:t>
            </a:r>
          </a:p>
          <a:p>
            <a:pPr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en-US" altLang="pt-BR" sz="2800" dirty="0"/>
              <a:t>First,...Second,..., etc.</a:t>
            </a:r>
          </a:p>
          <a:p>
            <a:pPr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en-US" altLang="pt-BR" sz="2800" dirty="0"/>
              <a:t>Formerly (</a:t>
            </a:r>
            <a:r>
              <a:rPr lang="en-US" altLang="pt-BR" sz="2800" dirty="0" err="1"/>
              <a:t>anteriormente</a:t>
            </a:r>
            <a:r>
              <a:rPr lang="en-US" altLang="pt-BR" sz="2800" dirty="0"/>
              <a:t>)</a:t>
            </a:r>
          </a:p>
          <a:p>
            <a:pPr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en-US" altLang="pt-BR" sz="2800" dirty="0"/>
              <a:t>Immediately </a:t>
            </a:r>
          </a:p>
          <a:p>
            <a:pPr eaLnBrk="1" hangingPunct="1">
              <a:spcBef>
                <a:spcPts val="0"/>
              </a:spcBef>
            </a:pPr>
            <a:endParaRPr lang="en-US" altLang="pt-BR" sz="2800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151F9B7-1C60-4509-8CF8-35512AF7B0C3}"/>
              </a:ext>
            </a:extLst>
          </p:cNvPr>
          <p:cNvSpPr txBox="1">
            <a:spLocks noChangeArrowheads="1"/>
          </p:cNvSpPr>
          <p:nvPr/>
        </p:nvSpPr>
        <p:spPr>
          <a:xfrm>
            <a:off x="4381532" y="750260"/>
            <a:ext cx="4516710" cy="39028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altLang="pt-BR" sz="2800" dirty="0">
                <a:solidFill>
                  <a:srgbClr val="000000"/>
                </a:solidFill>
              </a:rPr>
              <a:t>Initially</a:t>
            </a:r>
          </a:p>
          <a:p>
            <a:pPr>
              <a:spcBef>
                <a:spcPts val="0"/>
              </a:spcBef>
            </a:pPr>
            <a:r>
              <a:rPr lang="en-US" altLang="pt-BR" sz="2800" dirty="0">
                <a:solidFill>
                  <a:srgbClr val="000000"/>
                </a:solidFill>
              </a:rPr>
              <a:t>Lastly (por </a:t>
            </a:r>
            <a:r>
              <a:rPr lang="en-US" altLang="pt-BR" sz="2800" dirty="0" err="1">
                <a:solidFill>
                  <a:srgbClr val="000000"/>
                </a:solidFill>
              </a:rPr>
              <a:t>fim</a:t>
            </a:r>
            <a:r>
              <a:rPr lang="en-US" altLang="pt-BR" sz="2800" dirty="0">
                <a:solidFill>
                  <a:srgbClr val="000000"/>
                </a:solidFill>
              </a:rPr>
              <a:t>)</a:t>
            </a:r>
          </a:p>
          <a:p>
            <a:pPr>
              <a:spcBef>
                <a:spcPts val="0"/>
              </a:spcBef>
            </a:pPr>
            <a:r>
              <a:rPr lang="en-US" altLang="pt-BR" sz="2800" dirty="0">
                <a:solidFill>
                  <a:srgbClr val="000000"/>
                </a:solidFill>
              </a:rPr>
              <a:t>Later </a:t>
            </a:r>
            <a:r>
              <a:rPr lang="en-US" altLang="pt-BR" sz="2800" dirty="0"/>
              <a:t>(</a:t>
            </a:r>
            <a:r>
              <a:rPr lang="en-US" altLang="pt-BR" sz="2800" dirty="0" err="1"/>
              <a:t>depois</a:t>
            </a:r>
            <a:r>
              <a:rPr lang="en-US" altLang="pt-BR" sz="2800" dirty="0"/>
              <a:t>)</a:t>
            </a:r>
          </a:p>
          <a:p>
            <a:pPr>
              <a:spcBef>
                <a:spcPts val="0"/>
              </a:spcBef>
            </a:pPr>
            <a:r>
              <a:rPr lang="en-US" altLang="pt-BR" sz="2800" dirty="0">
                <a:solidFill>
                  <a:srgbClr val="000000"/>
                </a:solidFill>
              </a:rPr>
              <a:t>Meanwhile (</a:t>
            </a:r>
            <a:r>
              <a:rPr lang="en-US" altLang="pt-BR" sz="2800" dirty="0" err="1">
                <a:solidFill>
                  <a:srgbClr val="000000"/>
                </a:solidFill>
              </a:rPr>
              <a:t>enquanto</a:t>
            </a:r>
            <a:r>
              <a:rPr lang="en-US" altLang="pt-BR" sz="2800" dirty="0">
                <a:solidFill>
                  <a:srgbClr val="000000"/>
                </a:solidFill>
              </a:rPr>
              <a:t> </a:t>
            </a:r>
            <a:r>
              <a:rPr lang="en-US" altLang="pt-BR" sz="2800" dirty="0" err="1">
                <a:solidFill>
                  <a:srgbClr val="000000"/>
                </a:solidFill>
              </a:rPr>
              <a:t>isto</a:t>
            </a:r>
            <a:r>
              <a:rPr lang="en-US" altLang="pt-BR" sz="2800" dirty="0">
                <a:solidFill>
                  <a:srgbClr val="000000"/>
                </a:solidFill>
              </a:rPr>
              <a:t>)</a:t>
            </a:r>
          </a:p>
          <a:p>
            <a:pPr>
              <a:spcBef>
                <a:spcPts val="0"/>
              </a:spcBef>
            </a:pPr>
            <a:r>
              <a:rPr lang="en-US" altLang="pt-BR" sz="2800" dirty="0">
                <a:solidFill>
                  <a:srgbClr val="000000"/>
                </a:solidFill>
              </a:rPr>
              <a:t>Next (</a:t>
            </a:r>
            <a:r>
              <a:rPr lang="en-US" altLang="pt-BR" sz="2800" dirty="0" err="1">
                <a:solidFill>
                  <a:srgbClr val="000000"/>
                </a:solidFill>
              </a:rPr>
              <a:t>depois</a:t>
            </a:r>
            <a:r>
              <a:rPr lang="en-US" altLang="pt-BR" sz="2800" dirty="0">
                <a:solidFill>
                  <a:srgbClr val="000000"/>
                </a:solidFill>
              </a:rPr>
              <a:t>, </a:t>
            </a:r>
            <a:r>
              <a:rPr lang="en-US" altLang="pt-BR" sz="2800" dirty="0" err="1">
                <a:solidFill>
                  <a:srgbClr val="000000"/>
                </a:solidFill>
              </a:rPr>
              <a:t>próximo</a:t>
            </a:r>
            <a:r>
              <a:rPr lang="en-US" altLang="pt-BR" sz="2800" dirty="0">
                <a:solidFill>
                  <a:srgbClr val="000000"/>
                </a:solidFill>
              </a:rPr>
              <a:t>)</a:t>
            </a:r>
          </a:p>
          <a:p>
            <a:pPr>
              <a:spcBef>
                <a:spcPts val="0"/>
              </a:spcBef>
            </a:pPr>
            <a:r>
              <a:rPr lang="en-US" altLang="pt-BR" sz="2800" dirty="0">
                <a:solidFill>
                  <a:srgbClr val="000000"/>
                </a:solidFill>
              </a:rPr>
              <a:t>Previously</a:t>
            </a:r>
          </a:p>
          <a:p>
            <a:pPr>
              <a:spcBef>
                <a:spcPts val="0"/>
              </a:spcBef>
            </a:pPr>
            <a:r>
              <a:rPr lang="en-US" altLang="pt-BR" sz="2800" dirty="0">
                <a:solidFill>
                  <a:srgbClr val="000000"/>
                </a:solidFill>
              </a:rPr>
              <a:t>Simultaneously</a:t>
            </a:r>
          </a:p>
          <a:p>
            <a:pPr>
              <a:spcBef>
                <a:spcPts val="0"/>
              </a:spcBef>
            </a:pPr>
            <a:r>
              <a:rPr lang="en-US" altLang="pt-BR" sz="2800" dirty="0">
                <a:solidFill>
                  <a:srgbClr val="000000"/>
                </a:solidFill>
              </a:rPr>
              <a:t>Soon (logo)</a:t>
            </a:r>
          </a:p>
          <a:p>
            <a:pPr>
              <a:spcBef>
                <a:spcPts val="0"/>
              </a:spcBef>
            </a:pPr>
            <a:r>
              <a:rPr lang="en-US" altLang="pt-BR" sz="2800" dirty="0">
                <a:solidFill>
                  <a:srgbClr val="000000"/>
                </a:solidFill>
              </a:rPr>
              <a:t>Subsequently</a:t>
            </a:r>
            <a:r>
              <a:rPr lang="en-US" altLang="pt-BR" sz="2800" dirty="0"/>
              <a:t> </a:t>
            </a:r>
          </a:p>
          <a:p>
            <a:pPr>
              <a:spcBef>
                <a:spcPts val="0"/>
              </a:spcBef>
            </a:pPr>
            <a:endParaRPr lang="en-US" altLang="pt-BR" sz="2800" dirty="0"/>
          </a:p>
        </p:txBody>
      </p:sp>
      <p:pic>
        <p:nvPicPr>
          <p:cNvPr id="11" name="Picture 5" descr="dog-brown">
            <a:extLst>
              <a:ext uri="{FF2B5EF4-FFF2-40B4-BE49-F238E27FC236}">
                <a16:creationId xmlns:a16="http://schemas.microsoft.com/office/drawing/2014/main" id="{A5FEF360-4AC2-463B-8A3A-91CF7CF68D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850">
            <a:off x="7514398" y="3155788"/>
            <a:ext cx="1510179" cy="2008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DDC7B7D1-D88E-417B-AD6A-DDB0533E10E8}"/>
              </a:ext>
            </a:extLst>
          </p:cNvPr>
          <p:cNvSpPr txBox="1">
            <a:spLocks noChangeArrowheads="1"/>
          </p:cNvSpPr>
          <p:nvPr/>
        </p:nvSpPr>
        <p:spPr>
          <a:xfrm>
            <a:off x="407648" y="4663190"/>
            <a:ext cx="8229600" cy="6436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pt-BR" sz="3200" b="1" dirty="0">
                <a:latin typeface="Arial" panose="020B0604020202020204" pitchFamily="34" charset="0"/>
              </a:rPr>
              <a:t>Transition words – conclusion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7631E569-50CC-4F95-B386-69F465CCC8E1}"/>
              </a:ext>
            </a:extLst>
          </p:cNvPr>
          <p:cNvSpPr txBox="1">
            <a:spLocks noChangeArrowheads="1"/>
          </p:cNvSpPr>
          <p:nvPr/>
        </p:nvSpPr>
        <p:spPr>
          <a:xfrm>
            <a:off x="198393" y="5317579"/>
            <a:ext cx="4564075" cy="8125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pt-BR" sz="2600" dirty="0"/>
              <a:t>Therefore (</a:t>
            </a:r>
            <a:r>
              <a:rPr lang="en-US" altLang="pt-BR" sz="2600" dirty="0" err="1"/>
              <a:t>portanto</a:t>
            </a:r>
            <a:r>
              <a:rPr lang="en-US" altLang="pt-BR" sz="2600" dirty="0"/>
              <a:t>)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pt-BR" sz="2600" dirty="0"/>
              <a:t>Hence (</a:t>
            </a:r>
            <a:r>
              <a:rPr lang="en-US" altLang="pt-BR" sz="2600" dirty="0" err="1"/>
              <a:t>consequentemente</a:t>
            </a:r>
            <a:r>
              <a:rPr lang="en-US" altLang="pt-BR" sz="2600" dirty="0"/>
              <a:t>)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80A9EF15-9EA5-4B1D-88FF-AD30983D1E8F}"/>
              </a:ext>
            </a:extLst>
          </p:cNvPr>
          <p:cNvSpPr txBox="1"/>
          <p:nvPr/>
        </p:nvSpPr>
        <p:spPr>
          <a:xfrm>
            <a:off x="4381532" y="5306876"/>
            <a:ext cx="2278700" cy="8125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285750" indent="-28575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BR" sz="2600" dirty="0"/>
              <a:t>So (</a:t>
            </a:r>
            <a:r>
              <a:rPr lang="en-US" altLang="pt-BR" sz="2600" dirty="0" err="1"/>
              <a:t>então</a:t>
            </a:r>
            <a:r>
              <a:rPr lang="en-US" altLang="pt-BR" sz="2600" dirty="0"/>
              <a:t>)</a:t>
            </a:r>
          </a:p>
          <a:p>
            <a:pPr marL="285750" indent="-28575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BR" sz="2600" dirty="0"/>
              <a:t>Thus (</a:t>
            </a:r>
            <a:r>
              <a:rPr lang="en-US" altLang="pt-BR" sz="2600" dirty="0" err="1"/>
              <a:t>assim</a:t>
            </a:r>
            <a:r>
              <a:rPr lang="en-US" altLang="pt-BR" sz="2600" dirty="0"/>
              <a:t>)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4EF9CB61-230A-4539-AE17-3DB128830010}"/>
              </a:ext>
            </a:extLst>
          </p:cNvPr>
          <p:cNvSpPr txBox="1"/>
          <p:nvPr/>
        </p:nvSpPr>
        <p:spPr>
          <a:xfrm>
            <a:off x="6556711" y="5306876"/>
            <a:ext cx="2388896" cy="8125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285750" indent="-28575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BR" sz="2600" dirty="0"/>
              <a:t>In conclusion</a:t>
            </a:r>
          </a:p>
          <a:p>
            <a:pPr marL="285750" indent="-28575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pt-BR" sz="2600" dirty="0"/>
              <a:t>To conclude</a:t>
            </a:r>
          </a:p>
        </p:txBody>
      </p:sp>
    </p:spTree>
    <p:extLst>
      <p:ext uri="{BB962C8B-B14F-4D97-AF65-F5344CB8AC3E}">
        <p14:creationId xmlns:p14="http://schemas.microsoft.com/office/powerpoint/2010/main" val="2314939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000"/>
                            </p:stCondLst>
                            <p:childTnLst>
                              <p:par>
                                <p:cTn id="8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500"/>
                            </p:stCondLst>
                            <p:childTnLst>
                              <p:par>
                                <p:cTn id="8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ow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500"/>
                            </p:stCondLst>
                            <p:childTnLst>
                              <p:par>
                                <p:cTn id="90" presetID="31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9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9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0"/>
                            </p:stCondLst>
                            <p:childTnLst>
                              <p:par>
                                <p:cTn id="96" presetID="31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97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98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6" grpId="0" build="p"/>
      <p:bldP spid="14" grpId="0" build="p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442</Words>
  <Application>Microsoft Office PowerPoint</Application>
  <PresentationFormat>Apresentação na tela (4:3)</PresentationFormat>
  <Paragraphs>97</Paragraphs>
  <Slides>6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2" baseType="lpstr">
      <vt:lpstr>Algerian</vt:lpstr>
      <vt:lpstr>Arial</vt:lpstr>
      <vt:lpstr>Calibri</vt:lpstr>
      <vt:lpstr>Trebuchet MS</vt:lpstr>
      <vt:lpstr>Wingdings</vt:lpstr>
      <vt:lpstr>Tema do Office</vt:lpstr>
      <vt:lpstr>TRANSITIONAL WORDS – LINKING WORDS AND CONJUNCTIONS</vt:lpstr>
      <vt:lpstr>Apresentação do PowerPoint</vt:lpstr>
      <vt:lpstr>Apresentação do PowerPoint</vt:lpstr>
      <vt:lpstr>Transition words – information (addition)</vt:lpstr>
      <vt:lpstr>Transition words – result or an effect</vt:lpstr>
      <vt:lpstr>Transition words – sequence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PERFECT X SIMPLE PAST</dc:title>
  <dc:creator>rede unilar</dc:creator>
  <cp:lastModifiedBy>Cristiane de Brito Cruz</cp:lastModifiedBy>
  <cp:revision>33</cp:revision>
  <dcterms:created xsi:type="dcterms:W3CDTF">2019-04-16T03:13:26Z</dcterms:created>
  <dcterms:modified xsi:type="dcterms:W3CDTF">2020-12-23T01:15:36Z</dcterms:modified>
</cp:coreProperties>
</file>