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83" r:id="rId2"/>
    <p:sldId id="323" r:id="rId3"/>
    <p:sldId id="330" r:id="rId4"/>
    <p:sldId id="315" r:id="rId5"/>
    <p:sldId id="324" r:id="rId6"/>
    <p:sldId id="317" r:id="rId7"/>
    <p:sldId id="319" r:id="rId8"/>
    <p:sldId id="327" r:id="rId9"/>
    <p:sldId id="328" r:id="rId10"/>
    <p:sldId id="325" r:id="rId11"/>
    <p:sldId id="326" r:id="rId12"/>
    <p:sldId id="341" r:id="rId13"/>
    <p:sldId id="304" r:id="rId14"/>
    <p:sldId id="305" r:id="rId15"/>
    <p:sldId id="307" r:id="rId16"/>
    <p:sldId id="308" r:id="rId17"/>
    <p:sldId id="332" r:id="rId18"/>
    <p:sldId id="311" r:id="rId19"/>
    <p:sldId id="333" r:id="rId20"/>
    <p:sldId id="312" r:id="rId21"/>
    <p:sldId id="313" r:id="rId22"/>
    <p:sldId id="329" r:id="rId23"/>
    <p:sldId id="342" r:id="rId24"/>
    <p:sldId id="345" r:id="rId25"/>
    <p:sldId id="343" r:id="rId26"/>
    <p:sldId id="344" r:id="rId2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pt-BR"/>
              <a:t>Clique para editar o título mestre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a:xfrm>
            <a:off x="3623733" y="6117336"/>
            <a:ext cx="3609438" cy="365125"/>
          </a:xfrm>
        </p:spPr>
        <p:txBody>
          <a:bodyPr/>
          <a:lstStyle/>
          <a:p>
            <a:endParaRPr lang="pt-BR"/>
          </a:p>
        </p:txBody>
      </p:sp>
      <p:sp>
        <p:nvSpPr>
          <p:cNvPr id="6" name="Slide Number Placeholder 5"/>
          <p:cNvSpPr>
            <a:spLocks noGrp="1"/>
          </p:cNvSpPr>
          <p:nvPr>
            <p:ph type="sldNum" sz="quarter" idx="12"/>
          </p:nvPr>
        </p:nvSpPr>
        <p:spPr>
          <a:xfrm>
            <a:off x="8275320" y="6117336"/>
            <a:ext cx="411480" cy="365125"/>
          </a:xfrm>
        </p:spPr>
        <p:txBody>
          <a:bodyPr/>
          <a:lstStyle/>
          <a:p>
            <a:fld id="{F348AE27-B0FE-4B77-BDE5-56104DE6FF17}" type="slidenum">
              <a:rPr lang="pt-BR" smtClean="0"/>
              <a:t>‹nº›</a:t>
            </a:fld>
            <a:endParaRPr lang="pt-B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58436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DEE48D2E-549C-4C8A-A5A7-9F4493305953}" type="datetimeFigureOut">
              <a:rPr lang="pt-BR" smtClean="0"/>
              <a:t>11/02/2020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203362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388178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424878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073554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a:t>Clique para editar o texto mestre</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94297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Clique para editar o texto mestre</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45664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863930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254303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pt-BR"/>
              <a:t>Clique para editar o título mestre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a:xfrm>
            <a:off x="1972647" y="6108173"/>
            <a:ext cx="5314517" cy="365125"/>
          </a:xfrm>
        </p:spPr>
        <p:txBody>
          <a:bodyPr/>
          <a:lstStyle/>
          <a:p>
            <a:endParaRPr lang="pt-BR"/>
          </a:p>
        </p:txBody>
      </p:sp>
      <p:sp>
        <p:nvSpPr>
          <p:cNvPr id="6" name="Slide Number Placeholder 5"/>
          <p:cNvSpPr>
            <a:spLocks noGrp="1"/>
          </p:cNvSpPr>
          <p:nvPr>
            <p:ph type="sldNum" sz="quarter" idx="12"/>
          </p:nvPr>
        </p:nvSpPr>
        <p:spPr>
          <a:xfrm>
            <a:off x="8258967" y="6108173"/>
            <a:ext cx="427833" cy="365125"/>
          </a:xfrm>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3623224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8273317" y="6116070"/>
            <a:ext cx="413483" cy="365125"/>
          </a:xfrm>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8030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DEE48D2E-549C-4C8A-A5A7-9F4493305953}" type="datetimeFigureOut">
              <a:rPr lang="pt-BR" smtClean="0"/>
              <a:t>11/02/2020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24839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EE48D2E-549C-4C8A-A5A7-9F4493305953}" type="datetimeFigureOut">
              <a:rPr lang="pt-BR" smtClean="0"/>
              <a:t>11/02/2020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54190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DEE48D2E-549C-4C8A-A5A7-9F4493305953}" type="datetimeFigureOut">
              <a:rPr lang="pt-BR" smtClean="0"/>
              <a:t>11/02/2020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92386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48D2E-549C-4C8A-A5A7-9F4493305953}" type="datetimeFigureOut">
              <a:rPr lang="pt-BR" smtClean="0"/>
              <a:t>11/02/2020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08251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DEE48D2E-549C-4C8A-A5A7-9F4493305953}" type="datetimeFigureOut">
              <a:rPr lang="pt-BR" smtClean="0"/>
              <a:t>11/02/2020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87743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DEE48D2E-549C-4C8A-A5A7-9F4493305953}" type="datetimeFigureOut">
              <a:rPr lang="pt-BR" smtClean="0"/>
              <a:t>11/02/2020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68305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E48D2E-549C-4C8A-A5A7-9F4493305953}" type="datetimeFigureOut">
              <a:rPr lang="pt-BR" smtClean="0"/>
              <a:t>11/02/2020</a:t>
            </a:fld>
            <a:endParaRPr lang="pt-B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48AE27-B0FE-4B77-BDE5-56104DE6FF17}" type="slidenum">
              <a:rPr lang="pt-BR" smtClean="0"/>
              <a:t>‹nº›</a:t>
            </a:fld>
            <a:endParaRPr lang="pt-BR"/>
          </a:p>
        </p:txBody>
      </p:sp>
    </p:spTree>
    <p:extLst>
      <p:ext uri="{BB962C8B-B14F-4D97-AF65-F5344CB8AC3E}">
        <p14:creationId xmlns:p14="http://schemas.microsoft.com/office/powerpoint/2010/main" val="321758308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ift.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ift.org/about-if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ift.org/about-if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info@ift.org" TargetMode="External"/><Relationship Id="rId2" Type="http://schemas.openxmlformats.org/officeDocument/2006/relationships/hyperlink" Target="https://www.ift.org/about-if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gif"/><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hyperlink" Target="https://moodle.ifrs.edu.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pbs.twimg.com/profile_images/666407537084796928/YBGgi9B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326" y="3067101"/>
            <a:ext cx="586722" cy="5867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2627785" y="280358"/>
            <a:ext cx="3108733" cy="722628"/>
          </a:xfrm>
        </p:spPr>
        <p:txBody>
          <a:bodyPr>
            <a:normAutofit fontScale="90000"/>
          </a:bodyPr>
          <a:lstStyle/>
          <a:p>
            <a:r>
              <a:rPr lang="pt-BR" sz="4500" b="1" dirty="0" err="1"/>
              <a:t>English</a:t>
            </a:r>
            <a:r>
              <a:rPr lang="pt-BR" sz="4500" b="1" dirty="0"/>
              <a:t> </a:t>
            </a:r>
            <a:r>
              <a:rPr lang="pt-BR" sz="4500" b="1" dirty="0" err="1"/>
              <a:t>Class</a:t>
            </a:r>
            <a:endParaRPr lang="pt-BR" sz="4500" b="1" dirty="0"/>
          </a:p>
        </p:txBody>
      </p:sp>
      <p:sp>
        <p:nvSpPr>
          <p:cNvPr id="3" name="Subtítulo 2"/>
          <p:cNvSpPr>
            <a:spLocks noGrp="1"/>
          </p:cNvSpPr>
          <p:nvPr>
            <p:ph type="subTitle" idx="1"/>
          </p:nvPr>
        </p:nvSpPr>
        <p:spPr>
          <a:xfrm>
            <a:off x="3874603" y="4831988"/>
            <a:ext cx="5064890" cy="479009"/>
          </a:xfrm>
        </p:spPr>
        <p:txBody>
          <a:bodyPr>
            <a:normAutofit/>
          </a:bodyPr>
          <a:lstStyle/>
          <a:p>
            <a:pPr algn="l"/>
            <a:r>
              <a:rPr lang="pt-BR" sz="2250" b="1" dirty="0">
                <a:solidFill>
                  <a:schemeClr val="accent5">
                    <a:lumMod val="75000"/>
                  </a:schemeClr>
                </a:solidFill>
              </a:rPr>
              <a:t>http://docente.ifrn.edu.br/cristianecruz</a:t>
            </a:r>
          </a:p>
        </p:txBody>
      </p:sp>
      <p:pic>
        <p:nvPicPr>
          <p:cNvPr id="1026" name="Picture 2" descr="https://pbs.twimg.com/profile_images/674026885580386304/a3rxT9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2884" y="2415227"/>
            <a:ext cx="558911" cy="5589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ngall.com/wp-content/uploads/2016/03/Email-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7322" y="3616730"/>
            <a:ext cx="630157" cy="64193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p:nvPicPr>
        <p:blipFill>
          <a:blip r:embed="rId5"/>
          <a:stretch>
            <a:fillRect/>
          </a:stretch>
        </p:blipFill>
        <p:spPr>
          <a:xfrm>
            <a:off x="3322765" y="4730868"/>
            <a:ext cx="656985" cy="690676"/>
          </a:xfrm>
          <a:prstGeom prst="rect">
            <a:avLst/>
          </a:prstGeom>
        </p:spPr>
      </p:pic>
      <p:pic>
        <p:nvPicPr>
          <p:cNvPr id="5" name="Imagem 4"/>
          <p:cNvPicPr>
            <a:picLocks noChangeAspect="1"/>
          </p:cNvPicPr>
          <p:nvPr/>
        </p:nvPicPr>
        <p:blipFill>
          <a:blip r:embed="rId6"/>
          <a:stretch>
            <a:fillRect/>
          </a:stretch>
        </p:blipFill>
        <p:spPr>
          <a:xfrm>
            <a:off x="3750573" y="5405839"/>
            <a:ext cx="997612" cy="574711"/>
          </a:xfrm>
          <a:prstGeom prst="rect">
            <a:avLst/>
          </a:prstGeom>
        </p:spPr>
      </p:pic>
      <p:pic>
        <p:nvPicPr>
          <p:cNvPr id="6" name="Picture 2" descr="Resultado de imagem para google classro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5102" y="5839047"/>
            <a:ext cx="1348467" cy="1011350"/>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1982326" y="1099967"/>
            <a:ext cx="4228658" cy="830997"/>
          </a:xfrm>
          <a:prstGeom prst="rect">
            <a:avLst/>
          </a:prstGeom>
        </p:spPr>
        <p:txBody>
          <a:bodyPr wrap="none">
            <a:spAutoFit/>
          </a:bodyPr>
          <a:lstStyle/>
          <a:p>
            <a:r>
              <a:rPr lang="pt-BR" sz="2400" b="1" dirty="0" err="1">
                <a:solidFill>
                  <a:srgbClr val="002060"/>
                </a:solidFill>
              </a:rPr>
              <a:t>Teacher</a:t>
            </a:r>
            <a:r>
              <a:rPr lang="pt-BR" sz="2400" b="1" dirty="0">
                <a:solidFill>
                  <a:srgbClr val="002060"/>
                </a:solidFill>
              </a:rPr>
              <a:t> Cristiane de Brito Cruz</a:t>
            </a:r>
          </a:p>
          <a:p>
            <a:r>
              <a:rPr lang="pt-BR" sz="2400" b="1" dirty="0">
                <a:solidFill>
                  <a:srgbClr val="002060"/>
                </a:solidFill>
              </a:rPr>
              <a:t>(84) 996-087-119</a:t>
            </a:r>
          </a:p>
        </p:txBody>
      </p:sp>
      <p:pic>
        <p:nvPicPr>
          <p:cNvPr id="8" name="Picture 2" descr="Resultado de imagem para gmai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6197" y="4267675"/>
            <a:ext cx="570495" cy="432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m para ifrn currais nov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216" y="0"/>
            <a:ext cx="2627784" cy="2994626"/>
          </a:xfrm>
          <a:prstGeom prst="rect">
            <a:avLst/>
          </a:prstGeom>
          <a:noFill/>
          <a:extLst>
            <a:ext uri="{909E8E84-426E-40DD-AFC4-6F175D3DCCD1}">
              <a14:hiddenFill xmlns:a14="http://schemas.microsoft.com/office/drawing/2010/main">
                <a:solidFill>
                  <a:srgbClr val="FFFFFF"/>
                </a:solidFill>
              </a14:hiddenFill>
            </a:ext>
          </a:extLst>
        </p:spPr>
      </p:pic>
      <p:sp>
        <p:nvSpPr>
          <p:cNvPr id="14" name="Subtítulo 2"/>
          <p:cNvSpPr txBox="1">
            <a:spLocks/>
          </p:cNvSpPr>
          <p:nvPr/>
        </p:nvSpPr>
        <p:spPr>
          <a:xfrm>
            <a:off x="2118025" y="2525316"/>
            <a:ext cx="2038907" cy="412924"/>
          </a:xfrm>
          <a:prstGeom prst="rect">
            <a:avLst/>
          </a:prstGeom>
        </p:spPr>
        <p:txBody>
          <a:bodyPr vert="horz" lIns="91440" tIns="45720" rIns="91440" bIns="45720" rtlCol="0" anchor="t">
            <a:normAutofit lnSpcReduction="10000"/>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pt-BR" sz="2250" b="1" dirty="0">
                <a:solidFill>
                  <a:schemeClr val="accent5">
                    <a:lumMod val="75000"/>
                  </a:schemeClr>
                </a:solidFill>
              </a:rPr>
              <a:t>@</a:t>
            </a:r>
            <a:r>
              <a:rPr lang="pt-BR" sz="2250" b="1" dirty="0" err="1">
                <a:solidFill>
                  <a:schemeClr val="accent5">
                    <a:lumMod val="75000"/>
                  </a:schemeClr>
                </a:solidFill>
              </a:rPr>
              <a:t>chris_divine</a:t>
            </a:r>
            <a:endParaRPr lang="pt-BR" sz="2250" b="1" dirty="0">
              <a:solidFill>
                <a:schemeClr val="accent5">
                  <a:lumMod val="75000"/>
                </a:schemeClr>
              </a:solidFill>
            </a:endParaRPr>
          </a:p>
        </p:txBody>
      </p:sp>
      <p:sp>
        <p:nvSpPr>
          <p:cNvPr id="15" name="Subtítulo 2"/>
          <p:cNvSpPr txBox="1">
            <a:spLocks/>
          </p:cNvSpPr>
          <p:nvPr/>
        </p:nvSpPr>
        <p:spPr>
          <a:xfrm>
            <a:off x="2551383" y="3094052"/>
            <a:ext cx="2275554" cy="522678"/>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pt-BR" sz="2250" b="1" dirty="0">
                <a:solidFill>
                  <a:schemeClr val="accent5">
                    <a:lumMod val="75000"/>
                  </a:schemeClr>
                </a:solidFill>
              </a:rPr>
              <a:t>@chris_divine09</a:t>
            </a:r>
          </a:p>
        </p:txBody>
      </p:sp>
      <p:sp>
        <p:nvSpPr>
          <p:cNvPr id="17" name="Subtítulo 2"/>
          <p:cNvSpPr txBox="1">
            <a:spLocks/>
          </p:cNvSpPr>
          <p:nvPr/>
        </p:nvSpPr>
        <p:spPr>
          <a:xfrm>
            <a:off x="3103033" y="3689940"/>
            <a:ext cx="5093594" cy="472623"/>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pt-BR" sz="2250" b="1" dirty="0">
                <a:solidFill>
                  <a:schemeClr val="accent5">
                    <a:lumMod val="75000"/>
                  </a:schemeClr>
                </a:solidFill>
              </a:rPr>
              <a:t>cristiane.cruz@ifrn.edu.br</a:t>
            </a:r>
          </a:p>
        </p:txBody>
      </p:sp>
      <p:sp>
        <p:nvSpPr>
          <p:cNvPr id="18" name="Subtítulo 2"/>
          <p:cNvSpPr txBox="1">
            <a:spLocks/>
          </p:cNvSpPr>
          <p:nvPr/>
        </p:nvSpPr>
        <p:spPr>
          <a:xfrm>
            <a:off x="3510754" y="4314623"/>
            <a:ext cx="4328746" cy="475724"/>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pt-BR" sz="2250" b="1" dirty="0">
                <a:solidFill>
                  <a:schemeClr val="accent5">
                    <a:lumMod val="75000"/>
                  </a:schemeClr>
                </a:solidFill>
              </a:rPr>
              <a:t>cristianebrito1978@gmail.com</a:t>
            </a:r>
          </a:p>
        </p:txBody>
      </p:sp>
      <p:sp>
        <p:nvSpPr>
          <p:cNvPr id="19" name="Subtítulo 2"/>
          <p:cNvSpPr txBox="1">
            <a:spLocks/>
          </p:cNvSpPr>
          <p:nvPr/>
        </p:nvSpPr>
        <p:spPr>
          <a:xfrm>
            <a:off x="4748185" y="5405839"/>
            <a:ext cx="2175084" cy="464164"/>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pt-BR" sz="2250" b="1" dirty="0">
                <a:solidFill>
                  <a:schemeClr val="accent5">
                    <a:lumMod val="75000"/>
                  </a:schemeClr>
                </a:solidFill>
              </a:rPr>
              <a:t>suap.ifrn.edu.br</a:t>
            </a:r>
          </a:p>
        </p:txBody>
      </p:sp>
      <p:sp>
        <p:nvSpPr>
          <p:cNvPr id="20" name="Subtítulo 2"/>
          <p:cNvSpPr txBox="1">
            <a:spLocks/>
          </p:cNvSpPr>
          <p:nvPr/>
        </p:nvSpPr>
        <p:spPr>
          <a:xfrm>
            <a:off x="5497833" y="5901946"/>
            <a:ext cx="2668134" cy="885552"/>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pt-BR" sz="2250" b="1" dirty="0">
                <a:solidFill>
                  <a:schemeClr val="accent5">
                    <a:lumMod val="75000"/>
                  </a:schemeClr>
                </a:solidFill>
              </a:rPr>
              <a:t>Ambiente virtual de aprendizagem</a:t>
            </a:r>
          </a:p>
        </p:txBody>
      </p:sp>
    </p:spTree>
    <p:extLst>
      <p:ext uri="{BB962C8B-B14F-4D97-AF65-F5344CB8AC3E}">
        <p14:creationId xmlns:p14="http://schemas.microsoft.com/office/powerpoint/2010/main" val="2214303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esultado de imagem para STUD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565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a:spLocks noGrp="1"/>
          </p:cNvSpPr>
          <p:nvPr>
            <p:ph type="title"/>
          </p:nvPr>
        </p:nvSpPr>
        <p:spPr>
          <a:xfrm rot="620023">
            <a:off x="1799774" y="137919"/>
            <a:ext cx="3513844" cy="720080"/>
          </a:xfrm>
        </p:spPr>
        <p:txBody>
          <a:bodyPr>
            <a:noAutofit/>
          </a:bodyPr>
          <a:lstStyle/>
          <a:p>
            <a:r>
              <a:rPr lang="pt-BR" b="1" dirty="0">
                <a:solidFill>
                  <a:srgbClr val="FFFF00"/>
                </a:solidFill>
                <a:effectLst>
                  <a:outerShdw blurRad="38100" dist="38100" dir="2700000" algn="tl">
                    <a:srgbClr val="000000">
                      <a:alpha val="43137"/>
                    </a:srgbClr>
                  </a:outerShdw>
                </a:effectLst>
              </a:rPr>
              <a:t>10 STUDY TIPS</a:t>
            </a:r>
          </a:p>
        </p:txBody>
      </p:sp>
      <p:pic>
        <p:nvPicPr>
          <p:cNvPr id="3" name="Imagem 2"/>
          <p:cNvPicPr>
            <a:picLocks noChangeAspect="1"/>
          </p:cNvPicPr>
          <p:nvPr/>
        </p:nvPicPr>
        <p:blipFill rotWithShape="1">
          <a:blip r:embed="rId3" cstate="print">
            <a:extLst>
              <a:ext uri="{28A0092B-C50C-407E-A947-70E740481C1C}">
                <a14:useLocalDpi xmlns:a14="http://schemas.microsoft.com/office/drawing/2010/main" val="0"/>
              </a:ext>
            </a:extLst>
          </a:blip>
          <a:srcRect l="2713" t="16800" r="51175" b="69550"/>
          <a:stretch/>
        </p:blipFill>
        <p:spPr>
          <a:xfrm>
            <a:off x="248207" y="1916832"/>
            <a:ext cx="2759474" cy="2110186"/>
          </a:xfrm>
          <a:prstGeom prst="rect">
            <a:avLst/>
          </a:prstGeom>
        </p:spPr>
      </p:pic>
      <p:pic>
        <p:nvPicPr>
          <p:cNvPr id="4" name="Imagem 3"/>
          <p:cNvPicPr>
            <a:picLocks noChangeAspect="1"/>
          </p:cNvPicPr>
          <p:nvPr/>
        </p:nvPicPr>
        <p:blipFill rotWithShape="1">
          <a:blip r:embed="rId3" cstate="print">
            <a:extLst>
              <a:ext uri="{28A0092B-C50C-407E-A947-70E740481C1C}">
                <a14:useLocalDpi xmlns:a14="http://schemas.microsoft.com/office/drawing/2010/main" val="0"/>
              </a:ext>
            </a:extLst>
          </a:blip>
          <a:srcRect l="50000" t="16980" r="2778" b="69950"/>
          <a:stretch/>
        </p:blipFill>
        <p:spPr>
          <a:xfrm>
            <a:off x="3120616" y="1916832"/>
            <a:ext cx="3001166" cy="2087057"/>
          </a:xfrm>
          <a:prstGeom prst="rect">
            <a:avLst/>
          </a:prstGeom>
        </p:spPr>
      </p:pic>
      <p:pic>
        <p:nvPicPr>
          <p:cNvPr id="7" name="Imagem 6"/>
          <p:cNvPicPr>
            <a:picLocks noChangeAspect="1"/>
          </p:cNvPicPr>
          <p:nvPr/>
        </p:nvPicPr>
        <p:blipFill rotWithShape="1">
          <a:blip r:embed="rId3" cstate="print">
            <a:extLst>
              <a:ext uri="{28A0092B-C50C-407E-A947-70E740481C1C}">
                <a14:useLocalDpi xmlns:a14="http://schemas.microsoft.com/office/drawing/2010/main" val="0"/>
              </a:ext>
            </a:extLst>
          </a:blip>
          <a:srcRect l="1176" t="31100" r="50000" b="56300"/>
          <a:stretch/>
        </p:blipFill>
        <p:spPr>
          <a:xfrm>
            <a:off x="6234717" y="1892857"/>
            <a:ext cx="2796222" cy="2111032"/>
          </a:xfrm>
          <a:prstGeom prst="rect">
            <a:avLst/>
          </a:prstGeom>
        </p:spPr>
      </p:pic>
      <p:pic>
        <p:nvPicPr>
          <p:cNvPr id="9" name="Imagem 8"/>
          <p:cNvPicPr>
            <a:picLocks noChangeAspect="1"/>
          </p:cNvPicPr>
          <p:nvPr/>
        </p:nvPicPr>
        <p:blipFill rotWithShape="1">
          <a:blip r:embed="rId3" cstate="print">
            <a:extLst>
              <a:ext uri="{28A0092B-C50C-407E-A947-70E740481C1C}">
                <a14:useLocalDpi xmlns:a14="http://schemas.microsoft.com/office/drawing/2010/main" val="0"/>
              </a:ext>
            </a:extLst>
          </a:blip>
          <a:srcRect l="52712" t="31100" r="1176" b="56300"/>
          <a:stretch/>
        </p:blipFill>
        <p:spPr>
          <a:xfrm>
            <a:off x="1529264" y="4066977"/>
            <a:ext cx="2956834" cy="2247143"/>
          </a:xfrm>
          <a:prstGeom prst="rect">
            <a:avLst/>
          </a:prstGeom>
        </p:spPr>
      </p:pic>
      <p:pic>
        <p:nvPicPr>
          <p:cNvPr id="10" name="Imagem 9"/>
          <p:cNvPicPr>
            <a:picLocks noChangeAspect="1"/>
          </p:cNvPicPr>
          <p:nvPr/>
        </p:nvPicPr>
        <p:blipFill rotWithShape="1">
          <a:blip r:embed="rId3" cstate="print">
            <a:extLst>
              <a:ext uri="{28A0092B-C50C-407E-A947-70E740481C1C}">
                <a14:useLocalDpi xmlns:a14="http://schemas.microsoft.com/office/drawing/2010/main" val="0"/>
              </a:ext>
            </a:extLst>
          </a:blip>
          <a:srcRect t="43700" r="50000" b="42650"/>
          <a:stretch/>
        </p:blipFill>
        <p:spPr>
          <a:xfrm>
            <a:off x="4621199" y="4084937"/>
            <a:ext cx="2946827" cy="2247143"/>
          </a:xfrm>
          <a:prstGeom prst="rect">
            <a:avLst/>
          </a:prstGeom>
        </p:spPr>
      </p:pic>
    </p:spTree>
    <p:extLst>
      <p:ext uri="{BB962C8B-B14F-4D97-AF65-F5344CB8AC3E}">
        <p14:creationId xmlns:p14="http://schemas.microsoft.com/office/powerpoint/2010/main" val="3338206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sultado de imagem para STUD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565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p:cNvPicPr>
            <a:picLocks noChangeAspect="1"/>
          </p:cNvPicPr>
          <p:nvPr/>
        </p:nvPicPr>
        <p:blipFill rotWithShape="1">
          <a:blip r:embed="rId3" cstate="print">
            <a:extLst>
              <a:ext uri="{28A0092B-C50C-407E-A947-70E740481C1C}">
                <a14:useLocalDpi xmlns:a14="http://schemas.microsoft.com/office/drawing/2010/main" val="0"/>
              </a:ext>
            </a:extLst>
          </a:blip>
          <a:srcRect l="50060" t="43700" r="3828" b="42650"/>
          <a:stretch/>
        </p:blipFill>
        <p:spPr>
          <a:xfrm>
            <a:off x="248207" y="1916832"/>
            <a:ext cx="2759474" cy="2110186"/>
          </a:xfrm>
          <a:prstGeom prst="rect">
            <a:avLst/>
          </a:prstGeom>
        </p:spPr>
      </p:pic>
      <p:pic>
        <p:nvPicPr>
          <p:cNvPr id="14" name="Imagem 13"/>
          <p:cNvPicPr>
            <a:picLocks noChangeAspect="1"/>
          </p:cNvPicPr>
          <p:nvPr/>
        </p:nvPicPr>
        <p:blipFill rotWithShape="1">
          <a:blip r:embed="rId3" cstate="print">
            <a:extLst>
              <a:ext uri="{28A0092B-C50C-407E-A947-70E740481C1C}">
                <a14:useLocalDpi xmlns:a14="http://schemas.microsoft.com/office/drawing/2010/main" val="0"/>
              </a:ext>
            </a:extLst>
          </a:blip>
          <a:srcRect t="56836" r="50547" b="29514"/>
          <a:stretch/>
        </p:blipFill>
        <p:spPr>
          <a:xfrm>
            <a:off x="3094111" y="1906924"/>
            <a:ext cx="3027671" cy="2110186"/>
          </a:xfrm>
          <a:prstGeom prst="rect">
            <a:avLst/>
          </a:prstGeom>
        </p:spPr>
      </p:pic>
      <p:pic>
        <p:nvPicPr>
          <p:cNvPr id="16" name="Imagem 15"/>
          <p:cNvPicPr>
            <a:picLocks noChangeAspect="1"/>
          </p:cNvPicPr>
          <p:nvPr/>
        </p:nvPicPr>
        <p:blipFill rotWithShape="1">
          <a:blip r:embed="rId3" cstate="print">
            <a:extLst>
              <a:ext uri="{28A0092B-C50C-407E-A947-70E740481C1C}">
                <a14:useLocalDpi xmlns:a14="http://schemas.microsoft.com/office/drawing/2010/main" val="0"/>
              </a:ext>
            </a:extLst>
          </a:blip>
          <a:srcRect l="51536" t="56963" r="2352" b="29387"/>
          <a:stretch/>
        </p:blipFill>
        <p:spPr>
          <a:xfrm>
            <a:off x="6234716" y="1885287"/>
            <a:ext cx="2796223" cy="2118602"/>
          </a:xfrm>
          <a:prstGeom prst="rect">
            <a:avLst/>
          </a:prstGeom>
        </p:spPr>
      </p:pic>
      <p:pic>
        <p:nvPicPr>
          <p:cNvPr id="18" name="Imagem 17"/>
          <p:cNvPicPr>
            <a:picLocks noChangeAspect="1"/>
          </p:cNvPicPr>
          <p:nvPr/>
        </p:nvPicPr>
        <p:blipFill rotWithShape="1">
          <a:blip r:embed="rId3" cstate="print">
            <a:extLst>
              <a:ext uri="{28A0092B-C50C-407E-A947-70E740481C1C}">
                <a14:useLocalDpi xmlns:a14="http://schemas.microsoft.com/office/drawing/2010/main" val="0"/>
              </a:ext>
            </a:extLst>
          </a:blip>
          <a:srcRect t="70625" r="49499" b="15725"/>
          <a:stretch/>
        </p:blipFill>
        <p:spPr>
          <a:xfrm>
            <a:off x="1529264" y="4076884"/>
            <a:ext cx="2956834" cy="2237236"/>
          </a:xfrm>
          <a:prstGeom prst="rect">
            <a:avLst/>
          </a:prstGeom>
        </p:spPr>
      </p:pic>
      <p:pic>
        <p:nvPicPr>
          <p:cNvPr id="19" name="Imagem 18"/>
          <p:cNvPicPr>
            <a:picLocks noChangeAspect="1"/>
          </p:cNvPicPr>
          <p:nvPr/>
        </p:nvPicPr>
        <p:blipFill rotWithShape="1">
          <a:blip r:embed="rId3" cstate="print">
            <a:extLst>
              <a:ext uri="{28A0092B-C50C-407E-A947-70E740481C1C}">
                <a14:useLocalDpi xmlns:a14="http://schemas.microsoft.com/office/drawing/2010/main" val="0"/>
              </a:ext>
            </a:extLst>
          </a:blip>
          <a:srcRect l="50817" t="70348" r="3071" b="16002"/>
          <a:stretch/>
        </p:blipFill>
        <p:spPr>
          <a:xfrm>
            <a:off x="4621199" y="4084937"/>
            <a:ext cx="2938571" cy="2229183"/>
          </a:xfrm>
          <a:prstGeom prst="rect">
            <a:avLst/>
          </a:prstGeom>
        </p:spPr>
      </p:pic>
      <p:sp>
        <p:nvSpPr>
          <p:cNvPr id="10" name="Título 1"/>
          <p:cNvSpPr>
            <a:spLocks noGrp="1"/>
          </p:cNvSpPr>
          <p:nvPr>
            <p:ph type="title"/>
          </p:nvPr>
        </p:nvSpPr>
        <p:spPr>
          <a:xfrm rot="620023">
            <a:off x="1799774" y="137919"/>
            <a:ext cx="3513844" cy="720080"/>
          </a:xfrm>
        </p:spPr>
        <p:txBody>
          <a:bodyPr>
            <a:noAutofit/>
          </a:bodyPr>
          <a:lstStyle/>
          <a:p>
            <a:r>
              <a:rPr lang="pt-BR" b="1" dirty="0">
                <a:solidFill>
                  <a:srgbClr val="FFFF00"/>
                </a:solidFill>
                <a:effectLst>
                  <a:outerShdw blurRad="38100" dist="38100" dir="2700000" algn="tl">
                    <a:srgbClr val="000000">
                      <a:alpha val="43137"/>
                    </a:srgbClr>
                  </a:outerShdw>
                </a:effectLst>
              </a:rPr>
              <a:t>10 STUDY TIPS</a:t>
            </a:r>
          </a:p>
        </p:txBody>
      </p:sp>
    </p:spTree>
    <p:extLst>
      <p:ext uri="{BB962C8B-B14F-4D97-AF65-F5344CB8AC3E}">
        <p14:creationId xmlns:p14="http://schemas.microsoft.com/office/powerpoint/2010/main" val="952090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nvPr>
        </p:nvGraphicFramePr>
        <p:xfrm>
          <a:off x="179512" y="620688"/>
          <a:ext cx="8820473" cy="5665746"/>
        </p:xfrm>
        <a:graphic>
          <a:graphicData uri="http://schemas.openxmlformats.org/drawingml/2006/table">
            <a:tbl>
              <a:tblPr firstRow="1" bandRow="1">
                <a:tableStyleId>{5C22544A-7EE6-4342-B048-85BDC9FD1C3A}</a:tableStyleId>
              </a:tblPr>
              <a:tblGrid>
                <a:gridCol w="1764095">
                  <a:extLst>
                    <a:ext uri="{9D8B030D-6E8A-4147-A177-3AD203B41FA5}">
                      <a16:colId xmlns="" xmlns:a16="http://schemas.microsoft.com/office/drawing/2014/main" val="20000"/>
                    </a:ext>
                  </a:extLst>
                </a:gridCol>
                <a:gridCol w="2405583">
                  <a:extLst>
                    <a:ext uri="{9D8B030D-6E8A-4147-A177-3AD203B41FA5}">
                      <a16:colId xmlns="" xmlns:a16="http://schemas.microsoft.com/office/drawing/2014/main" val="20001"/>
                    </a:ext>
                  </a:extLst>
                </a:gridCol>
                <a:gridCol w="2423403">
                  <a:extLst>
                    <a:ext uri="{9D8B030D-6E8A-4147-A177-3AD203B41FA5}">
                      <a16:colId xmlns="" xmlns:a16="http://schemas.microsoft.com/office/drawing/2014/main" val="20002"/>
                    </a:ext>
                  </a:extLst>
                </a:gridCol>
                <a:gridCol w="2227392">
                  <a:extLst>
                    <a:ext uri="{9D8B030D-6E8A-4147-A177-3AD203B41FA5}">
                      <a16:colId xmlns="" xmlns:a16="http://schemas.microsoft.com/office/drawing/2014/main" val="20003"/>
                    </a:ext>
                  </a:extLst>
                </a:gridCol>
              </a:tblGrid>
              <a:tr h="334603">
                <a:tc>
                  <a:txBody>
                    <a:bodyPr/>
                    <a:lstStyle/>
                    <a:p>
                      <a:pPr algn="ctr"/>
                      <a:r>
                        <a:rPr lang="pt-BR" sz="2000" dirty="0">
                          <a:effectLst>
                            <a:outerShdw blurRad="38100" dist="38100" dir="2700000" algn="tl">
                              <a:srgbClr val="000000">
                                <a:alpha val="43137"/>
                              </a:srgbClr>
                            </a:outerShdw>
                          </a:effectLst>
                        </a:rPr>
                        <a:t>TIME</a:t>
                      </a:r>
                    </a:p>
                  </a:txBody>
                  <a:tcPr/>
                </a:tc>
                <a:tc>
                  <a:txBody>
                    <a:bodyPr/>
                    <a:lstStyle/>
                    <a:p>
                      <a:pPr algn="ctr"/>
                      <a:r>
                        <a:rPr lang="pt-BR" sz="2000" dirty="0">
                          <a:effectLst>
                            <a:outerShdw blurRad="38100" dist="38100" dir="2700000" algn="tl">
                              <a:srgbClr val="000000">
                                <a:alpha val="43137"/>
                              </a:srgbClr>
                            </a:outerShdw>
                          </a:effectLst>
                        </a:rPr>
                        <a:t>MONDAY</a:t>
                      </a:r>
                    </a:p>
                  </a:txBody>
                  <a:tcPr/>
                </a:tc>
                <a:tc>
                  <a:txBody>
                    <a:bodyPr/>
                    <a:lstStyle/>
                    <a:p>
                      <a:pPr algn="ctr"/>
                      <a:r>
                        <a:rPr lang="pt-BR" sz="2000" dirty="0">
                          <a:effectLst>
                            <a:outerShdw blurRad="38100" dist="38100" dir="2700000" algn="tl">
                              <a:srgbClr val="000000">
                                <a:alpha val="43137"/>
                              </a:srgbClr>
                            </a:outerShdw>
                          </a:effectLst>
                        </a:rPr>
                        <a:t>TUESDAY</a:t>
                      </a:r>
                    </a:p>
                  </a:txBody>
                  <a:tcPr/>
                </a:tc>
                <a:tc>
                  <a:txBody>
                    <a:bodyPr/>
                    <a:lstStyle/>
                    <a:p>
                      <a:pPr algn="ctr"/>
                      <a:r>
                        <a:rPr lang="pt-BR" sz="2000" dirty="0">
                          <a:effectLst>
                            <a:outerShdw blurRad="38100" dist="38100" dir="2700000" algn="tl">
                              <a:srgbClr val="000000">
                                <a:alpha val="43137"/>
                              </a:srgbClr>
                            </a:outerShdw>
                          </a:effectLst>
                        </a:rPr>
                        <a:t>WEDNESDAY</a:t>
                      </a:r>
                    </a:p>
                  </a:txBody>
                  <a:tcPr/>
                </a:tc>
                <a:extLst>
                  <a:ext uri="{0D108BD9-81ED-4DB2-BD59-A6C34878D82A}">
                    <a16:rowId xmlns="" xmlns:a16="http://schemas.microsoft.com/office/drawing/2014/main" val="10000"/>
                  </a:ext>
                </a:extLst>
              </a:tr>
              <a:tr h="334603">
                <a:tc>
                  <a:txBody>
                    <a:bodyPr/>
                    <a:lstStyle/>
                    <a:p>
                      <a:r>
                        <a:rPr lang="pt-BR" sz="2000" dirty="0"/>
                        <a:t>7h</a:t>
                      </a:r>
                      <a:r>
                        <a:rPr lang="pt-BR" sz="2000" baseline="0" dirty="0"/>
                        <a:t> – 7h50</a:t>
                      </a:r>
                      <a:endParaRPr lang="pt-BR" sz="2000" dirty="0"/>
                    </a:p>
                  </a:txBody>
                  <a:tcPr/>
                </a:tc>
                <a:tc>
                  <a:txBody>
                    <a:bodyPr/>
                    <a:lstStyle/>
                    <a:p>
                      <a:pPr algn="ctr"/>
                      <a:r>
                        <a:rPr lang="pt-BR" sz="2000" dirty="0"/>
                        <a:t>---</a:t>
                      </a:r>
                    </a:p>
                  </a:txBody>
                  <a:tcPr/>
                </a:tc>
                <a:tc>
                  <a:txBody>
                    <a:bodyPr/>
                    <a:lstStyle/>
                    <a:p>
                      <a:pPr algn="ctr"/>
                      <a:r>
                        <a:rPr lang="pt-BR" sz="2000" dirty="0"/>
                        <a:t>---</a:t>
                      </a:r>
                    </a:p>
                  </a:txBody>
                  <a:tcPr/>
                </a:tc>
                <a:tc>
                  <a:txBody>
                    <a:bodyPr/>
                    <a:lstStyle/>
                    <a:p>
                      <a:pPr algn="ctr"/>
                      <a:r>
                        <a:rPr lang="pt-BR" sz="2000" b="1" dirty="0">
                          <a:solidFill>
                            <a:srgbClr val="7030A0"/>
                          </a:solidFill>
                        </a:rPr>
                        <a:t>4º MSI</a:t>
                      </a:r>
                      <a:r>
                        <a:rPr lang="pt-BR" sz="2000" b="1" baseline="0" dirty="0">
                          <a:solidFill>
                            <a:srgbClr val="7030A0"/>
                          </a:solidFill>
                        </a:rPr>
                        <a:t> Matutino</a:t>
                      </a:r>
                      <a:endParaRPr lang="pt-BR" sz="2000" b="1" dirty="0">
                        <a:solidFill>
                          <a:srgbClr val="7030A0"/>
                        </a:solidFill>
                      </a:endParaRPr>
                    </a:p>
                  </a:txBody>
                  <a:tcPr/>
                </a:tc>
                <a:extLst>
                  <a:ext uri="{0D108BD9-81ED-4DB2-BD59-A6C34878D82A}">
                    <a16:rowId xmlns="" xmlns:a16="http://schemas.microsoft.com/office/drawing/2014/main" val="10001"/>
                  </a:ext>
                </a:extLst>
              </a:tr>
              <a:tr h="334603">
                <a:tc>
                  <a:txBody>
                    <a:bodyPr/>
                    <a:lstStyle/>
                    <a:p>
                      <a:r>
                        <a:rPr lang="pt-BR" sz="2000" dirty="0"/>
                        <a:t>7h50 – 8h30</a:t>
                      </a:r>
                    </a:p>
                  </a:txBody>
                  <a:tcPr/>
                </a:tc>
                <a:tc>
                  <a:txBody>
                    <a:bodyPr/>
                    <a:lstStyle/>
                    <a:p>
                      <a:pPr algn="ctr"/>
                      <a:r>
                        <a:rPr lang="pt-BR" sz="2000" dirty="0" smtClean="0"/>
                        <a:t>---</a:t>
                      </a:r>
                      <a:endParaRPr lang="pt-BR" sz="2000" dirty="0"/>
                    </a:p>
                  </a:txBody>
                  <a:tcPr/>
                </a:tc>
                <a:tc>
                  <a:txBody>
                    <a:bodyPr/>
                    <a:lstStyle/>
                    <a:p>
                      <a:pPr algn="ctr"/>
                      <a:r>
                        <a:rPr lang="pt-BR" sz="2000" dirty="0" smtClean="0"/>
                        <a:t>---</a:t>
                      </a:r>
                      <a:endParaRPr lang="pt-BR" sz="2000" dirty="0"/>
                    </a:p>
                  </a:txBody>
                  <a:tcPr/>
                </a:tc>
                <a:tc>
                  <a:txBody>
                    <a:bodyPr/>
                    <a:lstStyle/>
                    <a:p>
                      <a:pPr algn="ctr"/>
                      <a:r>
                        <a:rPr lang="pt-BR" sz="2000" b="1" dirty="0">
                          <a:solidFill>
                            <a:srgbClr val="7030A0"/>
                          </a:solidFill>
                        </a:rPr>
                        <a:t>4º MSI</a:t>
                      </a:r>
                      <a:r>
                        <a:rPr lang="pt-BR" sz="2000" b="1" baseline="0" dirty="0">
                          <a:solidFill>
                            <a:srgbClr val="7030A0"/>
                          </a:solidFill>
                        </a:rPr>
                        <a:t> Matutino</a:t>
                      </a:r>
                      <a:endParaRPr lang="pt-BR" sz="2000" b="1" dirty="0">
                        <a:solidFill>
                          <a:srgbClr val="7030A0"/>
                        </a:solidFill>
                      </a:endParaRPr>
                    </a:p>
                  </a:txBody>
                  <a:tcPr/>
                </a:tc>
                <a:extLst>
                  <a:ext uri="{0D108BD9-81ED-4DB2-BD59-A6C34878D82A}">
                    <a16:rowId xmlns="" xmlns:a16="http://schemas.microsoft.com/office/drawing/2014/main" val="10002"/>
                  </a:ext>
                </a:extLst>
              </a:tr>
              <a:tr h="334603">
                <a:tc>
                  <a:txBody>
                    <a:bodyPr/>
                    <a:lstStyle/>
                    <a:p>
                      <a:r>
                        <a:rPr lang="pt-BR" sz="2000" dirty="0"/>
                        <a:t>8h50 – 9h35</a:t>
                      </a:r>
                    </a:p>
                  </a:txBody>
                  <a:tcPr/>
                </a:tc>
                <a:tc>
                  <a:txBody>
                    <a:bodyPr/>
                    <a:lstStyle/>
                    <a:p>
                      <a:pPr algn="ctr"/>
                      <a:r>
                        <a:rPr lang="pt-BR" sz="2000" b="1" dirty="0">
                          <a:solidFill>
                            <a:srgbClr val="7030A0"/>
                          </a:solidFill>
                        </a:rPr>
                        <a:t>4º MSI</a:t>
                      </a:r>
                      <a:r>
                        <a:rPr lang="pt-BR" sz="2000" b="1" baseline="0" dirty="0">
                          <a:solidFill>
                            <a:srgbClr val="7030A0"/>
                          </a:solidFill>
                        </a:rPr>
                        <a:t> Matutino</a:t>
                      </a:r>
                      <a:endParaRPr lang="pt-BR" sz="2000" b="1" dirty="0">
                        <a:solidFill>
                          <a:srgbClr val="7030A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kern="1200" dirty="0" smtClean="0">
                          <a:solidFill>
                            <a:srgbClr val="0070C0"/>
                          </a:solidFill>
                          <a:latin typeface="+mn-lt"/>
                          <a:ea typeface="+mn-ea"/>
                          <a:cs typeface="+mn-cs"/>
                        </a:rPr>
                        <a:t>C.A 2º Info</a:t>
                      </a:r>
                    </a:p>
                  </a:txBody>
                  <a:tcPr/>
                </a:tc>
                <a:tc>
                  <a:txBody>
                    <a:bodyPr/>
                    <a:lstStyle/>
                    <a:p>
                      <a:pPr marL="0" algn="ctr" defTabSz="457200" rtl="0" eaLnBrk="1" latinLnBrk="0" hangingPunct="1"/>
                      <a:r>
                        <a:rPr lang="pt-BR" sz="2000" b="1" kern="1200" dirty="0" smtClean="0">
                          <a:solidFill>
                            <a:srgbClr val="0070C0"/>
                          </a:solidFill>
                          <a:effectLst>
                            <a:outerShdw blurRad="38100" dist="38100" dir="2700000" algn="tl">
                              <a:srgbClr val="000000">
                                <a:alpha val="43137"/>
                              </a:srgbClr>
                            </a:outerShdw>
                          </a:effectLst>
                          <a:latin typeface="+mn-lt"/>
                          <a:ea typeface="+mn-ea"/>
                          <a:cs typeface="+mn-cs"/>
                        </a:rPr>
                        <a:t>R.G.</a:t>
                      </a:r>
                      <a:endParaRPr lang="pt-BR" sz="2000" b="1" kern="1200" dirty="0">
                        <a:solidFill>
                          <a:srgbClr val="0070C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 xmlns:a16="http://schemas.microsoft.com/office/drawing/2014/main" val="10003"/>
                  </a:ext>
                </a:extLst>
              </a:tr>
              <a:tr h="334603">
                <a:tc>
                  <a:txBody>
                    <a:bodyPr/>
                    <a:lstStyle/>
                    <a:p>
                      <a:r>
                        <a:rPr lang="pt-BR" sz="2000" dirty="0"/>
                        <a:t>9h35 – 10h20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kern="1200" dirty="0" smtClean="0">
                          <a:solidFill>
                            <a:schemeClr val="accent3">
                              <a:lumMod val="75000"/>
                            </a:schemeClr>
                          </a:solidFill>
                          <a:latin typeface="+mn-lt"/>
                          <a:ea typeface="+mn-ea"/>
                          <a:cs typeface="+mn-cs"/>
                        </a:rPr>
                        <a:t>C.A.T.A.L.</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kern="1200" dirty="0" smtClean="0">
                          <a:solidFill>
                            <a:srgbClr val="00B050"/>
                          </a:solidFill>
                          <a:latin typeface="+mn-lt"/>
                          <a:ea typeface="+mn-ea"/>
                          <a:cs typeface="+mn-cs"/>
                        </a:rPr>
                        <a:t>C.A. 3º </a:t>
                      </a:r>
                      <a:r>
                        <a:rPr lang="pt-BR" sz="2000" b="1" kern="1200" dirty="0" err="1" smtClean="0">
                          <a:solidFill>
                            <a:srgbClr val="00B050"/>
                          </a:solidFill>
                          <a:latin typeface="+mn-lt"/>
                          <a:ea typeface="+mn-ea"/>
                          <a:cs typeface="+mn-cs"/>
                        </a:rPr>
                        <a:t>Alim</a:t>
                      </a:r>
                      <a:r>
                        <a:rPr lang="pt-BR" sz="2000" b="1" kern="1200" dirty="0" smtClean="0">
                          <a:solidFill>
                            <a:srgbClr val="00B050"/>
                          </a:solidFill>
                          <a:latin typeface="+mn-lt"/>
                          <a:ea typeface="+mn-ea"/>
                          <a:cs typeface="+mn-cs"/>
                        </a:rPr>
                        <a:t>.</a:t>
                      </a:r>
                    </a:p>
                  </a:txBody>
                  <a:tcPr/>
                </a:tc>
                <a:tc>
                  <a:txBody>
                    <a:bodyPr/>
                    <a:lstStyle/>
                    <a:p>
                      <a:pPr marL="0" algn="ctr" defTabSz="457200" rtl="0" eaLnBrk="1" latinLnBrk="0" hangingPunct="1"/>
                      <a:r>
                        <a:rPr lang="pt-BR" sz="2000" b="1" kern="1200" dirty="0" smtClean="0">
                          <a:solidFill>
                            <a:srgbClr val="0070C0"/>
                          </a:solidFill>
                          <a:effectLst>
                            <a:outerShdw blurRad="38100" dist="38100" dir="2700000" algn="tl">
                              <a:srgbClr val="000000">
                                <a:alpha val="43137"/>
                              </a:srgbClr>
                            </a:outerShdw>
                          </a:effectLst>
                          <a:latin typeface="+mn-lt"/>
                          <a:ea typeface="+mn-ea"/>
                          <a:cs typeface="+mn-cs"/>
                        </a:rPr>
                        <a:t>R.G.</a:t>
                      </a:r>
                      <a:endParaRPr lang="pt-BR" sz="2000" b="1" kern="1200" dirty="0">
                        <a:solidFill>
                          <a:srgbClr val="0070C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 xmlns:a16="http://schemas.microsoft.com/office/drawing/2014/main" val="10004"/>
                  </a:ext>
                </a:extLst>
              </a:tr>
              <a:tr h="334603">
                <a:tc>
                  <a:txBody>
                    <a:bodyPr/>
                    <a:lstStyle/>
                    <a:p>
                      <a:r>
                        <a:rPr lang="pt-BR" sz="2000" dirty="0"/>
                        <a:t>10h20 – 11h15</a:t>
                      </a:r>
                    </a:p>
                  </a:txBody>
                  <a:tcPr/>
                </a:tc>
                <a:tc>
                  <a:txBody>
                    <a:bodyPr/>
                    <a:lstStyle/>
                    <a:p>
                      <a:pPr algn="ctr"/>
                      <a:r>
                        <a:rPr lang="pt-BR" sz="2000" b="1" dirty="0">
                          <a:solidFill>
                            <a:srgbClr val="FF0000"/>
                          </a:solidFill>
                        </a:rPr>
                        <a:t>T.S.I. 1º Período</a:t>
                      </a:r>
                    </a:p>
                  </a:txBody>
                  <a:tcPr/>
                </a:tc>
                <a:tc>
                  <a:txBody>
                    <a:bodyPr/>
                    <a:lstStyle/>
                    <a:p>
                      <a:pPr algn="ctr"/>
                      <a:r>
                        <a:rPr lang="pt-BR" sz="2000" b="1" dirty="0">
                          <a:solidFill>
                            <a:srgbClr val="FF0000"/>
                          </a:solidFill>
                        </a:rPr>
                        <a:t>T.S.I. 1º Período</a:t>
                      </a:r>
                    </a:p>
                  </a:txBody>
                  <a:tcPr/>
                </a:tc>
                <a:tc>
                  <a:txBody>
                    <a:bodyPr/>
                    <a:lstStyle/>
                    <a:p>
                      <a:pPr algn="ctr"/>
                      <a:r>
                        <a:rPr lang="pt-BR" sz="2000" b="1" dirty="0" smtClean="0">
                          <a:effectLst>
                            <a:outerShdw blurRad="38100" dist="38100" dir="2700000" algn="tl">
                              <a:srgbClr val="000000">
                                <a:alpha val="43137"/>
                              </a:srgbClr>
                            </a:outerShdw>
                          </a:effectLst>
                        </a:rPr>
                        <a:t>R.P</a:t>
                      </a:r>
                      <a:endParaRPr lang="pt-BR" sz="2000" b="1" dirty="0">
                        <a:effectLst>
                          <a:outerShdw blurRad="38100" dist="38100" dir="2700000" algn="tl">
                            <a:srgbClr val="000000">
                              <a:alpha val="43137"/>
                            </a:srgbClr>
                          </a:outerShdw>
                        </a:effectLst>
                      </a:endParaRPr>
                    </a:p>
                  </a:txBody>
                  <a:tcPr/>
                </a:tc>
                <a:extLst>
                  <a:ext uri="{0D108BD9-81ED-4DB2-BD59-A6C34878D82A}">
                    <a16:rowId xmlns="" xmlns:a16="http://schemas.microsoft.com/office/drawing/2014/main" val="10005"/>
                  </a:ext>
                </a:extLst>
              </a:tr>
              <a:tr h="334603">
                <a:tc>
                  <a:txBody>
                    <a:bodyPr/>
                    <a:lstStyle/>
                    <a:p>
                      <a:r>
                        <a:rPr lang="pt-BR" sz="2000" dirty="0"/>
                        <a:t>11h15 – 12h</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rgbClr val="FF0000"/>
                          </a:solidFill>
                        </a:rPr>
                        <a:t>T.S.I. 1º Período</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rgbClr val="FF0000"/>
                          </a:solidFill>
                        </a:rPr>
                        <a:t>T.S.I. 1º Período</a:t>
                      </a:r>
                    </a:p>
                  </a:txBody>
                  <a:tcPr/>
                </a:tc>
                <a:tc>
                  <a:txBody>
                    <a:bodyPr/>
                    <a:lstStyle/>
                    <a:p>
                      <a:pPr algn="ctr"/>
                      <a:r>
                        <a:rPr lang="pt-BR" sz="2000" b="1" dirty="0" smtClean="0">
                          <a:effectLst>
                            <a:outerShdw blurRad="38100" dist="38100" dir="2700000" algn="tl">
                              <a:srgbClr val="000000">
                                <a:alpha val="43137"/>
                              </a:srgbClr>
                            </a:outerShdw>
                          </a:effectLst>
                        </a:rPr>
                        <a:t>R.P</a:t>
                      </a:r>
                      <a:endParaRPr lang="pt-BR" sz="2000" b="1" dirty="0">
                        <a:effectLst>
                          <a:outerShdw blurRad="38100" dist="38100" dir="2700000" algn="tl">
                            <a:srgbClr val="000000">
                              <a:alpha val="43137"/>
                            </a:srgbClr>
                          </a:outerShdw>
                        </a:effectLst>
                      </a:endParaRPr>
                    </a:p>
                  </a:txBody>
                  <a:tcPr/>
                </a:tc>
                <a:extLst>
                  <a:ext uri="{0D108BD9-81ED-4DB2-BD59-A6C34878D82A}">
                    <a16:rowId xmlns="" xmlns:a16="http://schemas.microsoft.com/office/drawing/2014/main" val="10006"/>
                  </a:ext>
                </a:extLst>
              </a:tr>
              <a:tr h="334603">
                <a:tc gridSpan="4">
                  <a:txBody>
                    <a:bodyPr/>
                    <a:lstStyle/>
                    <a:p>
                      <a:pPr algn="ctr"/>
                      <a:r>
                        <a:rPr lang="pt-BR" sz="2000" b="1" dirty="0" smtClean="0">
                          <a:effectLst>
                            <a:outerShdw blurRad="38100" dist="38100" dir="2700000" algn="tl">
                              <a:srgbClr val="000000">
                                <a:alpha val="43137"/>
                              </a:srgbClr>
                            </a:outerShdw>
                          </a:effectLst>
                        </a:rPr>
                        <a:t>INTERVALO PARA ALMOÇO</a:t>
                      </a:r>
                      <a:endParaRPr lang="pt-BR" sz="2000" b="1" dirty="0">
                        <a:effectLst>
                          <a:outerShdw blurRad="38100" dist="38100" dir="2700000" algn="tl">
                            <a:srgbClr val="000000">
                              <a:alpha val="43137"/>
                            </a:srgbClr>
                          </a:outerShdw>
                        </a:effectLst>
                      </a:endParaRPr>
                    </a:p>
                  </a:txBody>
                  <a:tcPr>
                    <a:solidFill>
                      <a:schemeClr val="bg1">
                        <a:lumMod val="75000"/>
                      </a:schemeClr>
                    </a:solidFill>
                  </a:tcPr>
                </a:tc>
                <a:tc hMerge="1">
                  <a:txBody>
                    <a:bodyPr/>
                    <a:lstStyle/>
                    <a:p>
                      <a:pPr algn="ctr"/>
                      <a:endParaRPr lang="pt-BR" sz="2000" dirty="0"/>
                    </a:p>
                  </a:txBody>
                  <a:tcPr/>
                </a:tc>
                <a:tc hMerge="1">
                  <a:txBody>
                    <a:bodyPr/>
                    <a:lstStyle/>
                    <a:p>
                      <a:pPr algn="ctr"/>
                      <a:endParaRPr lang="pt-BR" sz="2000" dirty="0"/>
                    </a:p>
                  </a:txBody>
                  <a:tcPr/>
                </a:tc>
                <a:tc hMerge="1">
                  <a:txBody>
                    <a:bodyPr/>
                    <a:lstStyle/>
                    <a:p>
                      <a:pPr algn="ctr"/>
                      <a:endParaRPr lang="pt-BR" sz="2000" dirty="0"/>
                    </a:p>
                  </a:txBody>
                  <a:tcPr/>
                </a:tc>
              </a:tr>
              <a:tr h="334603">
                <a:tc>
                  <a:txBody>
                    <a:bodyPr/>
                    <a:lstStyle/>
                    <a:p>
                      <a:r>
                        <a:rPr lang="pt-BR" sz="2000" dirty="0"/>
                        <a:t>13h</a:t>
                      </a:r>
                      <a:r>
                        <a:rPr lang="pt-BR" sz="2000" baseline="0" dirty="0"/>
                        <a:t> – 13h50</a:t>
                      </a:r>
                      <a:endParaRPr lang="pt-BR" sz="2000" dirty="0"/>
                    </a:p>
                  </a:txBody>
                  <a:tcPr/>
                </a:tc>
                <a:tc>
                  <a:txBody>
                    <a:bodyPr/>
                    <a:lstStyle/>
                    <a:p>
                      <a:pPr algn="ctr"/>
                      <a:r>
                        <a:rPr lang="pt-BR" sz="2000" b="1" dirty="0">
                          <a:solidFill>
                            <a:srgbClr val="00B050"/>
                          </a:solidFill>
                        </a:rPr>
                        <a:t>3º Alimentos</a:t>
                      </a:r>
                      <a:r>
                        <a:rPr lang="pt-BR" sz="2000" b="1" baseline="0" dirty="0">
                          <a:solidFill>
                            <a:srgbClr val="00B050"/>
                          </a:solidFill>
                        </a:rPr>
                        <a:t> VESP.</a:t>
                      </a:r>
                      <a:endParaRPr lang="pt-BR" sz="2000" b="1" dirty="0">
                        <a:solidFill>
                          <a:srgbClr val="00B050"/>
                        </a:solidFill>
                      </a:endParaRPr>
                    </a:p>
                  </a:txBody>
                  <a:tcPr/>
                </a:tc>
                <a:tc>
                  <a:txBody>
                    <a:bodyPr/>
                    <a:lstStyle/>
                    <a:p>
                      <a:pPr algn="ctr"/>
                      <a:r>
                        <a:rPr lang="pt-BR" sz="2000" b="1" kern="1200" dirty="0">
                          <a:solidFill>
                            <a:srgbClr val="FF0000"/>
                          </a:solidFill>
                          <a:latin typeface="+mn-lt"/>
                          <a:ea typeface="+mn-ea"/>
                          <a:cs typeface="+mn-cs"/>
                        </a:rPr>
                        <a:t>C.A.T.S.I.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chemeClr val="accent3">
                              <a:lumMod val="75000"/>
                            </a:schemeClr>
                          </a:solidFill>
                        </a:rPr>
                        <a:t>T.A.L.</a:t>
                      </a:r>
                      <a:r>
                        <a:rPr lang="pt-BR" sz="2000" b="1" baseline="0" dirty="0">
                          <a:solidFill>
                            <a:schemeClr val="accent3">
                              <a:lumMod val="75000"/>
                            </a:schemeClr>
                          </a:solidFill>
                        </a:rPr>
                        <a:t> </a:t>
                      </a:r>
                      <a:r>
                        <a:rPr lang="pt-BR" sz="2000" b="1" dirty="0">
                          <a:solidFill>
                            <a:schemeClr val="accent3">
                              <a:lumMod val="75000"/>
                            </a:schemeClr>
                          </a:solidFill>
                        </a:rPr>
                        <a:t>1º Período</a:t>
                      </a:r>
                    </a:p>
                  </a:txBody>
                  <a:tcPr/>
                </a:tc>
                <a:extLst>
                  <a:ext uri="{0D108BD9-81ED-4DB2-BD59-A6C34878D82A}">
                    <a16:rowId xmlns="" xmlns:a16="http://schemas.microsoft.com/office/drawing/2014/main" val="10007"/>
                  </a:ext>
                </a:extLst>
              </a:tr>
              <a:tr h="334603">
                <a:tc>
                  <a:txBody>
                    <a:bodyPr/>
                    <a:lstStyle/>
                    <a:p>
                      <a:r>
                        <a:rPr lang="pt-BR" sz="2000" dirty="0"/>
                        <a:t>13h50 – 14h30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rgbClr val="00B050"/>
                          </a:solidFill>
                        </a:rPr>
                        <a:t>3º Alimentos</a:t>
                      </a:r>
                      <a:r>
                        <a:rPr lang="pt-BR" sz="2000" b="1" baseline="0" dirty="0">
                          <a:solidFill>
                            <a:srgbClr val="00B050"/>
                          </a:solidFill>
                        </a:rPr>
                        <a:t> VESP.</a:t>
                      </a:r>
                      <a:endParaRPr lang="pt-BR" sz="2000" b="1" dirty="0">
                        <a:solidFill>
                          <a:srgbClr val="00B050"/>
                        </a:solidFill>
                      </a:endParaRPr>
                    </a:p>
                  </a:txBody>
                  <a:tcPr/>
                </a:tc>
                <a:tc>
                  <a:txBody>
                    <a:bodyPr/>
                    <a:lstStyle/>
                    <a:p>
                      <a:pPr algn="ctr"/>
                      <a:r>
                        <a:rPr lang="pt-BR" sz="2000" b="1" dirty="0" smtClean="0">
                          <a:solidFill>
                            <a:srgbClr val="7030A0"/>
                          </a:solidFill>
                        </a:rPr>
                        <a:t>C.A.</a:t>
                      </a:r>
                      <a:r>
                        <a:rPr lang="pt-BR" sz="2000" b="1" baseline="0" dirty="0" smtClean="0">
                          <a:solidFill>
                            <a:srgbClr val="7030A0"/>
                          </a:solidFill>
                        </a:rPr>
                        <a:t> 4º MSI</a:t>
                      </a:r>
                      <a:endParaRPr lang="pt-BR" sz="2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chemeClr val="accent3">
                              <a:lumMod val="75000"/>
                            </a:schemeClr>
                          </a:solidFill>
                        </a:rPr>
                        <a:t>T.A.L.</a:t>
                      </a:r>
                      <a:r>
                        <a:rPr lang="pt-BR" sz="2000" b="1" baseline="0" dirty="0">
                          <a:solidFill>
                            <a:schemeClr val="accent3">
                              <a:lumMod val="75000"/>
                            </a:schemeClr>
                          </a:solidFill>
                        </a:rPr>
                        <a:t> </a:t>
                      </a:r>
                      <a:r>
                        <a:rPr lang="pt-BR" sz="2000" b="1" dirty="0">
                          <a:solidFill>
                            <a:schemeClr val="accent3">
                              <a:lumMod val="75000"/>
                            </a:schemeClr>
                          </a:solidFill>
                        </a:rPr>
                        <a:t>1º Período</a:t>
                      </a:r>
                    </a:p>
                  </a:txBody>
                  <a:tcPr/>
                </a:tc>
                <a:extLst>
                  <a:ext uri="{0D108BD9-81ED-4DB2-BD59-A6C34878D82A}">
                    <a16:rowId xmlns="" xmlns:a16="http://schemas.microsoft.com/office/drawing/2014/main" val="10008"/>
                  </a:ext>
                </a:extLst>
              </a:tr>
              <a:tr h="435702">
                <a:tc>
                  <a:txBody>
                    <a:bodyPr/>
                    <a:lstStyle/>
                    <a:p>
                      <a:r>
                        <a:rPr lang="pt-BR" sz="2000" dirty="0"/>
                        <a:t>14h50 – 15h35</a:t>
                      </a:r>
                    </a:p>
                  </a:txBody>
                  <a:tcPr/>
                </a:tc>
                <a:tc>
                  <a:txBody>
                    <a:bodyPr/>
                    <a:lstStyle/>
                    <a:p>
                      <a:pPr algn="ctr"/>
                      <a:r>
                        <a:rPr lang="pt-BR" sz="2000" b="1" dirty="0" smtClean="0">
                          <a:solidFill>
                            <a:schemeClr val="accent5">
                              <a:lumMod val="75000"/>
                            </a:schemeClr>
                          </a:solidFill>
                          <a:effectLst>
                            <a:outerShdw blurRad="38100" dist="38100" dir="2700000" algn="tl">
                              <a:srgbClr val="000000">
                                <a:alpha val="43137"/>
                              </a:srgbClr>
                            </a:outerShdw>
                          </a:effectLst>
                        </a:rPr>
                        <a:t>Curso FIC</a:t>
                      </a:r>
                      <a:endParaRPr lang="pt-BR" sz="2000" b="1" dirty="0">
                        <a:solidFill>
                          <a:schemeClr val="accent5">
                            <a:lumMod val="75000"/>
                          </a:schemeClr>
                        </a:solidFill>
                        <a:effectLst>
                          <a:outerShdw blurRad="38100" dist="38100" dir="2700000" algn="tl">
                            <a:srgbClr val="000000">
                              <a:alpha val="43137"/>
                            </a:srgb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rgbClr val="0070C0"/>
                          </a:solidFill>
                        </a:rPr>
                        <a:t>2º Informática</a:t>
                      </a:r>
                      <a:r>
                        <a:rPr lang="pt-BR" sz="2000" b="1" baseline="0" dirty="0">
                          <a:solidFill>
                            <a:srgbClr val="0070C0"/>
                          </a:solidFill>
                        </a:rPr>
                        <a:t> </a:t>
                      </a:r>
                      <a:r>
                        <a:rPr lang="pt-BR" sz="2000" b="1" baseline="0" dirty="0" err="1">
                          <a:solidFill>
                            <a:srgbClr val="0070C0"/>
                          </a:solidFill>
                        </a:rPr>
                        <a:t>Vesp</a:t>
                      </a:r>
                      <a:r>
                        <a:rPr lang="pt-BR" sz="2000" b="1" baseline="0" dirty="0">
                          <a:solidFill>
                            <a:srgbClr val="0070C0"/>
                          </a:solidFill>
                        </a:rPr>
                        <a:t>.</a:t>
                      </a:r>
                      <a:endParaRPr lang="pt-BR" sz="2000" b="1" dirty="0">
                        <a:solidFill>
                          <a:srgbClr val="0070C0"/>
                        </a:solidFill>
                      </a:endParaRPr>
                    </a:p>
                  </a:txBody>
                  <a:tcPr/>
                </a:tc>
                <a:tc>
                  <a:txBody>
                    <a:bodyPr/>
                    <a:lstStyle/>
                    <a:p>
                      <a:pPr algn="ctr"/>
                      <a:r>
                        <a:rPr lang="pt-BR" sz="2000" b="1" dirty="0" smtClean="0">
                          <a:solidFill>
                            <a:schemeClr val="accent5">
                              <a:lumMod val="75000"/>
                            </a:schemeClr>
                          </a:solidFill>
                          <a:effectLst>
                            <a:outerShdw blurRad="38100" dist="38100" dir="2700000" algn="tl">
                              <a:srgbClr val="000000">
                                <a:alpha val="43137"/>
                              </a:srgbClr>
                            </a:outerShdw>
                          </a:effectLst>
                        </a:rPr>
                        <a:t>Curso FIC</a:t>
                      </a:r>
                      <a:endParaRPr lang="pt-BR" sz="2000" b="1" dirty="0">
                        <a:solidFill>
                          <a:schemeClr val="accent5">
                            <a:lumMod val="75000"/>
                          </a:schemeClr>
                        </a:solidFill>
                        <a:effectLst>
                          <a:outerShdw blurRad="38100" dist="38100" dir="2700000" algn="tl">
                            <a:srgbClr val="000000">
                              <a:alpha val="43137"/>
                            </a:srgbClr>
                          </a:outerShdw>
                        </a:effectLst>
                      </a:endParaRPr>
                    </a:p>
                  </a:txBody>
                  <a:tcPr/>
                </a:tc>
                <a:extLst>
                  <a:ext uri="{0D108BD9-81ED-4DB2-BD59-A6C34878D82A}">
                    <a16:rowId xmlns="" xmlns:a16="http://schemas.microsoft.com/office/drawing/2014/main" val="10009"/>
                  </a:ext>
                </a:extLst>
              </a:tr>
              <a:tr h="435702">
                <a:tc>
                  <a:txBody>
                    <a:bodyPr/>
                    <a:lstStyle/>
                    <a:p>
                      <a:r>
                        <a:rPr lang="pt-BR" sz="2000" dirty="0"/>
                        <a:t>15h35 – 16h20</a:t>
                      </a:r>
                    </a:p>
                  </a:txBody>
                  <a:tcPr/>
                </a:tc>
                <a:tc>
                  <a:txBody>
                    <a:bodyPr/>
                    <a:lstStyle/>
                    <a:p>
                      <a:pPr algn="ctr"/>
                      <a:r>
                        <a:rPr lang="pt-BR" sz="2000" b="1" dirty="0" smtClean="0">
                          <a:solidFill>
                            <a:schemeClr val="accent5">
                              <a:lumMod val="75000"/>
                            </a:schemeClr>
                          </a:solidFill>
                          <a:effectLst>
                            <a:outerShdw blurRad="38100" dist="38100" dir="2700000" algn="tl">
                              <a:srgbClr val="000000">
                                <a:alpha val="43137"/>
                              </a:srgbClr>
                            </a:outerShdw>
                          </a:effectLst>
                        </a:rPr>
                        <a:t>Curso FIC</a:t>
                      </a:r>
                      <a:endParaRPr lang="pt-BR" sz="2000" b="1" dirty="0">
                        <a:solidFill>
                          <a:schemeClr val="accent5">
                            <a:lumMod val="75000"/>
                          </a:schemeClr>
                        </a:solidFill>
                        <a:effectLst>
                          <a:outerShdw blurRad="38100" dist="38100" dir="2700000" algn="tl">
                            <a:srgbClr val="000000">
                              <a:alpha val="43137"/>
                            </a:srgb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rgbClr val="0070C0"/>
                          </a:solidFill>
                        </a:rPr>
                        <a:t>2º Informática</a:t>
                      </a:r>
                      <a:r>
                        <a:rPr lang="pt-BR" sz="2000" b="1" baseline="0" dirty="0">
                          <a:solidFill>
                            <a:srgbClr val="0070C0"/>
                          </a:solidFill>
                        </a:rPr>
                        <a:t> </a:t>
                      </a:r>
                      <a:r>
                        <a:rPr lang="pt-BR" sz="2000" b="1" baseline="0" dirty="0" err="1">
                          <a:solidFill>
                            <a:srgbClr val="0070C0"/>
                          </a:solidFill>
                        </a:rPr>
                        <a:t>Vesp</a:t>
                      </a:r>
                      <a:r>
                        <a:rPr lang="pt-BR" sz="2000" b="1" baseline="0" dirty="0">
                          <a:solidFill>
                            <a:srgbClr val="0070C0"/>
                          </a:solidFill>
                        </a:rPr>
                        <a:t>.</a:t>
                      </a:r>
                      <a:endParaRPr lang="pt-BR" sz="2000" b="1" dirty="0">
                        <a:solidFill>
                          <a:srgbClr val="0070C0"/>
                        </a:solidFill>
                      </a:endParaRPr>
                    </a:p>
                  </a:txBody>
                  <a:tcPr/>
                </a:tc>
                <a:tc>
                  <a:txBody>
                    <a:bodyPr/>
                    <a:lstStyle/>
                    <a:p>
                      <a:pPr algn="ctr"/>
                      <a:r>
                        <a:rPr lang="pt-BR" sz="2000" b="1" dirty="0" smtClean="0">
                          <a:solidFill>
                            <a:schemeClr val="accent5">
                              <a:lumMod val="75000"/>
                            </a:schemeClr>
                          </a:solidFill>
                          <a:effectLst>
                            <a:outerShdw blurRad="38100" dist="38100" dir="2700000" algn="tl">
                              <a:srgbClr val="000000">
                                <a:alpha val="43137"/>
                              </a:srgbClr>
                            </a:outerShdw>
                          </a:effectLst>
                        </a:rPr>
                        <a:t>Curso FIC</a:t>
                      </a:r>
                      <a:endParaRPr lang="pt-BR" sz="2000" b="1" dirty="0">
                        <a:solidFill>
                          <a:schemeClr val="accent5">
                            <a:lumMod val="75000"/>
                          </a:schemeClr>
                        </a:solidFill>
                        <a:effectLst>
                          <a:outerShdw blurRad="38100" dist="38100" dir="2700000" algn="tl">
                            <a:srgbClr val="000000">
                              <a:alpha val="43137"/>
                            </a:srgbClr>
                          </a:outerShdw>
                        </a:effectLst>
                      </a:endParaRPr>
                    </a:p>
                  </a:txBody>
                  <a:tcPr/>
                </a:tc>
                <a:extLst>
                  <a:ext uri="{0D108BD9-81ED-4DB2-BD59-A6C34878D82A}">
                    <a16:rowId xmlns="" xmlns:a16="http://schemas.microsoft.com/office/drawing/2014/main" val="10010"/>
                  </a:ext>
                </a:extLst>
              </a:tr>
              <a:tr h="435702">
                <a:tc>
                  <a:txBody>
                    <a:bodyPr/>
                    <a:lstStyle/>
                    <a:p>
                      <a:r>
                        <a:rPr lang="pt-BR" sz="2000" dirty="0"/>
                        <a:t>16h20 – 17h15</a:t>
                      </a:r>
                    </a:p>
                  </a:txBody>
                  <a:tcPr/>
                </a:tc>
                <a:tc>
                  <a:txBody>
                    <a:bodyPr/>
                    <a:lstStyle/>
                    <a:p>
                      <a:pPr algn="ctr"/>
                      <a:r>
                        <a:rPr lang="pt-BR" sz="2000" b="1" dirty="0">
                          <a:solidFill>
                            <a:srgbClr val="0070C0"/>
                          </a:solidFill>
                        </a:rPr>
                        <a:t>2º Informática</a:t>
                      </a:r>
                      <a:r>
                        <a:rPr lang="pt-BR" sz="2000" b="1" baseline="0" dirty="0">
                          <a:solidFill>
                            <a:srgbClr val="0070C0"/>
                          </a:solidFill>
                        </a:rPr>
                        <a:t> </a:t>
                      </a:r>
                      <a:r>
                        <a:rPr lang="pt-BR" sz="2000" b="1" baseline="0" dirty="0" err="1">
                          <a:solidFill>
                            <a:srgbClr val="0070C0"/>
                          </a:solidFill>
                        </a:rPr>
                        <a:t>Vesp</a:t>
                      </a:r>
                      <a:r>
                        <a:rPr lang="pt-BR" sz="2000" b="1" baseline="0" dirty="0">
                          <a:solidFill>
                            <a:srgbClr val="0070C0"/>
                          </a:solidFill>
                        </a:rPr>
                        <a:t>.</a:t>
                      </a:r>
                      <a:endParaRPr lang="pt-BR" sz="2000" b="1" dirty="0">
                        <a:solidFill>
                          <a:srgbClr val="0070C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rgbClr val="00B050"/>
                          </a:solidFill>
                        </a:rPr>
                        <a:t>3º Alimentos</a:t>
                      </a:r>
                      <a:r>
                        <a:rPr lang="pt-BR" sz="2000" b="1" baseline="0" dirty="0">
                          <a:solidFill>
                            <a:srgbClr val="00B050"/>
                          </a:solidFill>
                        </a:rPr>
                        <a:t> VESP.</a:t>
                      </a:r>
                      <a:endParaRPr lang="pt-BR" sz="2000" b="1" dirty="0">
                        <a:solidFill>
                          <a:srgbClr val="00B050"/>
                        </a:solidFill>
                      </a:endParaRPr>
                    </a:p>
                  </a:txBody>
                  <a:tcPr/>
                </a:tc>
                <a:tc>
                  <a:txBody>
                    <a:bodyPr/>
                    <a:lstStyle/>
                    <a:p>
                      <a:pPr algn="ctr"/>
                      <a:r>
                        <a:rPr lang="pt-BR" sz="2000" dirty="0"/>
                        <a:t>---</a:t>
                      </a:r>
                    </a:p>
                  </a:txBody>
                  <a:tcPr/>
                </a:tc>
                <a:extLst>
                  <a:ext uri="{0D108BD9-81ED-4DB2-BD59-A6C34878D82A}">
                    <a16:rowId xmlns="" xmlns:a16="http://schemas.microsoft.com/office/drawing/2014/main" val="10011"/>
                  </a:ext>
                </a:extLst>
              </a:tr>
              <a:tr h="334603">
                <a:tc>
                  <a:txBody>
                    <a:bodyPr/>
                    <a:lstStyle/>
                    <a:p>
                      <a:r>
                        <a:rPr lang="pt-BR" sz="2000" dirty="0"/>
                        <a:t>17h15 – 18h</a:t>
                      </a:r>
                    </a:p>
                  </a:txBody>
                  <a:tcPr/>
                </a:tc>
                <a:tc>
                  <a:txBody>
                    <a:bodyPr/>
                    <a:lstStyle/>
                    <a:p>
                      <a:pPr algn="ctr"/>
                      <a:r>
                        <a:rPr lang="pt-BR" sz="2000" dirty="0"/>
                        <a:t>---</a:t>
                      </a:r>
                    </a:p>
                  </a:txBody>
                  <a:tcPr/>
                </a:tc>
                <a:tc>
                  <a:txBody>
                    <a:bodyPr/>
                    <a:lstStyle/>
                    <a:p>
                      <a:pPr algn="ctr"/>
                      <a:r>
                        <a:rPr lang="pt-BR" sz="2000" dirty="0"/>
                        <a:t>---</a:t>
                      </a:r>
                    </a:p>
                  </a:txBody>
                  <a:tcPr/>
                </a:tc>
                <a:tc>
                  <a:txBody>
                    <a:bodyPr/>
                    <a:lstStyle/>
                    <a:p>
                      <a:pPr algn="ctr"/>
                      <a:r>
                        <a:rPr lang="pt-BR" sz="2000" dirty="0"/>
                        <a:t>---</a:t>
                      </a:r>
                    </a:p>
                  </a:txBody>
                  <a:tcPr/>
                </a:tc>
                <a:extLst>
                  <a:ext uri="{0D108BD9-81ED-4DB2-BD59-A6C34878D82A}">
                    <a16:rowId xmlns="" xmlns:a16="http://schemas.microsoft.com/office/drawing/2014/main" val="10012"/>
                  </a:ext>
                </a:extLst>
              </a:tr>
            </a:tbl>
          </a:graphicData>
        </a:graphic>
      </p:graphicFrame>
      <p:sp>
        <p:nvSpPr>
          <p:cNvPr id="8" name="Título 1"/>
          <p:cNvSpPr>
            <a:spLocks noGrp="1"/>
          </p:cNvSpPr>
          <p:nvPr>
            <p:ph type="title"/>
          </p:nvPr>
        </p:nvSpPr>
        <p:spPr>
          <a:xfrm>
            <a:off x="971600" y="0"/>
            <a:ext cx="7128792" cy="548680"/>
          </a:xfrm>
        </p:spPr>
        <p:txBody>
          <a:bodyPr>
            <a:normAutofit fontScale="90000"/>
          </a:bodyPr>
          <a:lstStyle/>
          <a:p>
            <a:r>
              <a:rPr lang="pt-BR" b="1" dirty="0">
                <a:effectLst>
                  <a:outerShdw blurRad="38100" dist="38100" dir="2700000" algn="tl">
                    <a:srgbClr val="000000">
                      <a:alpha val="43137"/>
                    </a:srgbClr>
                  </a:outerShdw>
                </a:effectLst>
              </a:rPr>
              <a:t>Horários da Prof.ª. Cristiane</a:t>
            </a:r>
          </a:p>
        </p:txBody>
      </p:sp>
    </p:spTree>
    <p:extLst>
      <p:ext uri="{BB962C8B-B14F-4D97-AF65-F5344CB8AC3E}">
        <p14:creationId xmlns:p14="http://schemas.microsoft.com/office/powerpoint/2010/main" val="3854807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6712" y="982820"/>
            <a:ext cx="3921351" cy="550572"/>
          </a:xfrm>
        </p:spPr>
        <p:txBody>
          <a:bodyPr>
            <a:normAutofit fontScale="90000"/>
          </a:bodyPr>
          <a:lstStyle/>
          <a:p>
            <a:r>
              <a:rPr lang="pt-BR" b="1" dirty="0">
                <a:solidFill>
                  <a:srgbClr val="FF0000"/>
                </a:solidFill>
              </a:rPr>
              <a:t>Inglês no IFRN</a:t>
            </a:r>
          </a:p>
        </p:txBody>
      </p:sp>
      <p:sp>
        <p:nvSpPr>
          <p:cNvPr id="3" name="Espaço Reservado para Conteúdo 2"/>
          <p:cNvSpPr>
            <a:spLocks noGrp="1"/>
          </p:cNvSpPr>
          <p:nvPr>
            <p:ph idx="1"/>
          </p:nvPr>
        </p:nvSpPr>
        <p:spPr>
          <a:xfrm>
            <a:off x="755577" y="1628800"/>
            <a:ext cx="8064896" cy="4464496"/>
          </a:xfrm>
        </p:spPr>
        <p:txBody>
          <a:bodyPr>
            <a:noAutofit/>
          </a:bodyPr>
          <a:lstStyle/>
          <a:p>
            <a:r>
              <a:rPr lang="pt-BR" sz="2600" b="1" dirty="0"/>
              <a:t>Curso: </a:t>
            </a:r>
            <a:r>
              <a:rPr lang="pt-BR" sz="2600" dirty="0"/>
              <a:t>Curso Superior de Tecnologia em Alimentos </a:t>
            </a:r>
          </a:p>
          <a:p>
            <a:r>
              <a:rPr lang="pt-BR" sz="2600" b="1" dirty="0"/>
              <a:t>Disciplina: </a:t>
            </a:r>
            <a:r>
              <a:rPr lang="pt-BR" sz="2600" dirty="0"/>
              <a:t>Língua Inglesa Carga-Horária: 30h (40h/a)  20 aulas por Etapa.</a:t>
            </a:r>
          </a:p>
          <a:p>
            <a:r>
              <a:rPr lang="pt-BR" sz="2600" b="1" dirty="0"/>
              <a:t>Pré-Requisito(s): </a:t>
            </a:r>
            <a:r>
              <a:rPr lang="pt-BR" sz="2600" dirty="0"/>
              <a:t>--- </a:t>
            </a:r>
          </a:p>
          <a:p>
            <a:r>
              <a:rPr lang="pt-BR" sz="2600" b="1" dirty="0"/>
              <a:t>Número de créditos: </a:t>
            </a:r>
            <a:r>
              <a:rPr lang="pt-BR" sz="2600" dirty="0"/>
              <a:t>2 </a:t>
            </a:r>
          </a:p>
          <a:p>
            <a:r>
              <a:rPr lang="pt-BR" sz="2600" b="1" dirty="0"/>
              <a:t>EMENTA</a:t>
            </a:r>
            <a:r>
              <a:rPr lang="pt-BR" sz="2600" dirty="0"/>
              <a:t> </a:t>
            </a:r>
          </a:p>
          <a:p>
            <a:r>
              <a:rPr lang="pt-BR" sz="2600" dirty="0"/>
              <a:t>Introdução e prática das estratégias de </a:t>
            </a:r>
            <a:r>
              <a:rPr lang="pt-BR" sz="2600" b="1" dirty="0">
                <a:solidFill>
                  <a:srgbClr val="FF0000"/>
                </a:solidFill>
              </a:rPr>
              <a:t>compreensão escrita</a:t>
            </a:r>
            <a:r>
              <a:rPr lang="pt-BR" sz="2600" dirty="0"/>
              <a:t> que favoreçam uma </a:t>
            </a:r>
            <a:r>
              <a:rPr lang="pt-BR" sz="2600" b="1" dirty="0">
                <a:solidFill>
                  <a:srgbClr val="FF0000"/>
                </a:solidFill>
              </a:rPr>
              <a:t>leitura</a:t>
            </a:r>
            <a:r>
              <a:rPr lang="pt-BR" sz="2600" dirty="0">
                <a:solidFill>
                  <a:srgbClr val="FF0000"/>
                </a:solidFill>
              </a:rPr>
              <a:t> </a:t>
            </a:r>
            <a:r>
              <a:rPr lang="pt-BR" sz="2600" dirty="0"/>
              <a:t>mais eficiente e independente de textos variados em língua inglesa.</a:t>
            </a:r>
          </a:p>
        </p:txBody>
      </p:sp>
    </p:spTree>
    <p:extLst>
      <p:ext uri="{BB962C8B-B14F-4D97-AF65-F5344CB8AC3E}">
        <p14:creationId xmlns:p14="http://schemas.microsoft.com/office/powerpoint/2010/main" val="1266552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0"/>
            <a:ext cx="3908169" cy="550572"/>
          </a:xfrm>
        </p:spPr>
        <p:txBody>
          <a:bodyPr>
            <a:normAutofit fontScale="90000"/>
          </a:bodyPr>
          <a:lstStyle/>
          <a:p>
            <a:r>
              <a:rPr lang="pt-BR" b="1" dirty="0">
                <a:solidFill>
                  <a:srgbClr val="FF0000"/>
                </a:solidFill>
              </a:rPr>
              <a:t>Inglês no IFRN</a:t>
            </a:r>
          </a:p>
        </p:txBody>
      </p:sp>
      <p:sp>
        <p:nvSpPr>
          <p:cNvPr id="3" name="Espaço Reservado para Conteúdo 2"/>
          <p:cNvSpPr>
            <a:spLocks noGrp="1"/>
          </p:cNvSpPr>
          <p:nvPr>
            <p:ph idx="1"/>
          </p:nvPr>
        </p:nvSpPr>
        <p:spPr>
          <a:xfrm>
            <a:off x="971600" y="692696"/>
            <a:ext cx="7949484" cy="5760640"/>
          </a:xfrm>
        </p:spPr>
        <p:txBody>
          <a:bodyPr>
            <a:noAutofit/>
          </a:bodyPr>
          <a:lstStyle/>
          <a:p>
            <a:pPr>
              <a:spcBef>
                <a:spcPts val="0"/>
              </a:spcBef>
              <a:spcAft>
                <a:spcPts val="0"/>
              </a:spcAft>
            </a:pPr>
            <a:r>
              <a:rPr lang="pt-BR" sz="2600" b="1" dirty="0"/>
              <a:t>Objetivos</a:t>
            </a:r>
          </a:p>
          <a:p>
            <a:pPr>
              <a:spcBef>
                <a:spcPts val="0"/>
              </a:spcBef>
              <a:spcAft>
                <a:spcPts val="0"/>
              </a:spcAft>
            </a:pPr>
            <a:r>
              <a:rPr lang="pt-BR" sz="2600" dirty="0"/>
              <a:t>· Desenvolver habilidades de </a:t>
            </a:r>
            <a:r>
              <a:rPr lang="pt-BR" sz="2600" b="1" dirty="0">
                <a:solidFill>
                  <a:srgbClr val="FF0000"/>
                </a:solidFill>
              </a:rPr>
              <a:t>leitura</a:t>
            </a:r>
            <a:r>
              <a:rPr lang="pt-BR" sz="2600" dirty="0">
                <a:solidFill>
                  <a:srgbClr val="FF0000"/>
                </a:solidFill>
              </a:rPr>
              <a:t> </a:t>
            </a:r>
            <a:r>
              <a:rPr lang="pt-BR" sz="2600" dirty="0"/>
              <a:t>e </a:t>
            </a:r>
            <a:r>
              <a:rPr lang="pt-BR" sz="2600" b="1" dirty="0">
                <a:solidFill>
                  <a:srgbClr val="FF0000"/>
                </a:solidFill>
              </a:rPr>
              <a:t>escrita</a:t>
            </a:r>
            <a:r>
              <a:rPr lang="pt-BR" sz="2600" dirty="0">
                <a:solidFill>
                  <a:srgbClr val="FF0000"/>
                </a:solidFill>
              </a:rPr>
              <a:t> </a:t>
            </a:r>
            <a:r>
              <a:rPr lang="pt-BR" sz="2600" dirty="0"/>
              <a:t>na língua inglesa e o uso competente dessa no cotidiano;</a:t>
            </a:r>
          </a:p>
          <a:p>
            <a:pPr>
              <a:spcBef>
                <a:spcPts val="0"/>
              </a:spcBef>
              <a:spcAft>
                <a:spcPts val="0"/>
              </a:spcAft>
            </a:pPr>
            <a:r>
              <a:rPr lang="pt-BR" sz="2600" dirty="0"/>
              <a:t>· Construir textos básicos, em inglês, usando as </a:t>
            </a:r>
            <a:r>
              <a:rPr lang="pt-BR" sz="2600" b="1" dirty="0">
                <a:solidFill>
                  <a:srgbClr val="FF0000"/>
                </a:solidFill>
              </a:rPr>
              <a:t>estruturas gramaticais</a:t>
            </a:r>
            <a:r>
              <a:rPr lang="pt-BR" sz="2600" dirty="0"/>
              <a:t> adequadas;</a:t>
            </a:r>
          </a:p>
          <a:p>
            <a:pPr>
              <a:spcBef>
                <a:spcPts val="0"/>
              </a:spcBef>
              <a:spcAft>
                <a:spcPts val="0"/>
              </a:spcAft>
            </a:pPr>
            <a:r>
              <a:rPr lang="pt-BR" sz="2600" dirty="0"/>
              <a:t>· Praticar a tradução de textos do inglês para o português;</a:t>
            </a:r>
          </a:p>
          <a:p>
            <a:pPr>
              <a:spcBef>
                <a:spcPts val="0"/>
              </a:spcBef>
              <a:spcAft>
                <a:spcPts val="0"/>
              </a:spcAft>
            </a:pPr>
            <a:r>
              <a:rPr lang="pt-BR" sz="2600" dirty="0"/>
              <a:t>· Compreender textos em inglês, através de estratégias cognitivas e estruturas básicas da língua;</a:t>
            </a:r>
          </a:p>
          <a:p>
            <a:pPr>
              <a:spcBef>
                <a:spcPts val="0"/>
              </a:spcBef>
              <a:spcAft>
                <a:spcPts val="0"/>
              </a:spcAft>
            </a:pPr>
            <a:r>
              <a:rPr lang="pt-BR" sz="2600" dirty="0"/>
              <a:t>· Utilizar vocabulário da língua inglesa nas </a:t>
            </a:r>
            <a:r>
              <a:rPr lang="pt-BR" sz="2600" b="1" dirty="0">
                <a:solidFill>
                  <a:srgbClr val="FF0000"/>
                </a:solidFill>
              </a:rPr>
              <a:t>áreas de formação profissional;</a:t>
            </a:r>
          </a:p>
          <a:p>
            <a:pPr>
              <a:spcBef>
                <a:spcPts val="0"/>
              </a:spcBef>
              <a:spcAft>
                <a:spcPts val="0"/>
              </a:spcAft>
            </a:pPr>
            <a:r>
              <a:rPr lang="pt-BR" sz="2600" dirty="0"/>
              <a:t>Desenvolver projetos multidisciplinares, interdisciplinares utilizando a língua inglesa como fonte de pesquisa</a:t>
            </a:r>
            <a:endParaRPr lang="pt-BR" sz="2600" b="1" dirty="0">
              <a:solidFill>
                <a:srgbClr val="FF0000"/>
              </a:solidFill>
            </a:endParaRPr>
          </a:p>
        </p:txBody>
      </p:sp>
    </p:spTree>
    <p:extLst>
      <p:ext uri="{BB962C8B-B14F-4D97-AF65-F5344CB8AC3E}">
        <p14:creationId xmlns:p14="http://schemas.microsoft.com/office/powerpoint/2010/main" val="1584384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07096" y="521368"/>
            <a:ext cx="8136904" cy="2736304"/>
          </a:xfrm>
        </p:spPr>
        <p:txBody>
          <a:bodyPr>
            <a:noAutofit/>
          </a:bodyPr>
          <a:lstStyle/>
          <a:p>
            <a:pPr>
              <a:spcBef>
                <a:spcPts val="0"/>
              </a:spcBef>
              <a:spcAft>
                <a:spcPts val="0"/>
              </a:spcAft>
            </a:pPr>
            <a:r>
              <a:rPr lang="pt-BR" b="1" dirty="0"/>
              <a:t>Bases Científico-Tecnológicas (Conteúdos)</a:t>
            </a:r>
          </a:p>
          <a:p>
            <a:pPr>
              <a:spcBef>
                <a:spcPts val="0"/>
              </a:spcBef>
              <a:spcAft>
                <a:spcPts val="0"/>
              </a:spcAft>
            </a:pPr>
            <a:r>
              <a:rPr lang="pt-BR" b="1" dirty="0"/>
              <a:t>1. Considerações gerais sobre a leitura </a:t>
            </a:r>
          </a:p>
          <a:p>
            <a:pPr>
              <a:spcBef>
                <a:spcPts val="0"/>
              </a:spcBef>
              <a:spcAft>
                <a:spcPts val="0"/>
              </a:spcAft>
            </a:pPr>
            <a:r>
              <a:rPr lang="pt-BR" dirty="0"/>
              <a:t>1. Conceituação sobre leitura geral e em língua estrangeira </a:t>
            </a:r>
          </a:p>
          <a:p>
            <a:pPr>
              <a:spcBef>
                <a:spcPts val="0"/>
              </a:spcBef>
              <a:spcAft>
                <a:spcPts val="0"/>
              </a:spcAft>
            </a:pPr>
            <a:r>
              <a:rPr lang="pt-BR" dirty="0"/>
              <a:t>2. O processo comunicativo e leitura </a:t>
            </a:r>
          </a:p>
          <a:p>
            <a:pPr>
              <a:spcBef>
                <a:spcPts val="0"/>
              </a:spcBef>
              <a:spcAft>
                <a:spcPts val="0"/>
              </a:spcAft>
            </a:pPr>
            <a:r>
              <a:rPr lang="pt-BR" dirty="0"/>
              <a:t>3. Abordagem intensiva e extensiva da leitura </a:t>
            </a:r>
          </a:p>
          <a:p>
            <a:pPr>
              <a:spcBef>
                <a:spcPts val="0"/>
              </a:spcBef>
              <a:spcAft>
                <a:spcPts val="0"/>
              </a:spcAft>
            </a:pPr>
            <a:r>
              <a:rPr lang="pt-BR" dirty="0"/>
              <a:t>4. Relação entre técnicas de leitura e os níveis de compreensão do texto. </a:t>
            </a:r>
          </a:p>
        </p:txBody>
      </p:sp>
      <p:sp>
        <p:nvSpPr>
          <p:cNvPr id="5" name="Título 1"/>
          <p:cNvSpPr>
            <a:spLocks noGrp="1"/>
          </p:cNvSpPr>
          <p:nvPr>
            <p:ph type="title"/>
          </p:nvPr>
        </p:nvSpPr>
        <p:spPr>
          <a:xfrm>
            <a:off x="827584" y="0"/>
            <a:ext cx="3908169" cy="550572"/>
          </a:xfrm>
        </p:spPr>
        <p:txBody>
          <a:bodyPr>
            <a:normAutofit fontScale="90000"/>
          </a:bodyPr>
          <a:lstStyle/>
          <a:p>
            <a:r>
              <a:rPr lang="pt-BR" b="1" dirty="0">
                <a:solidFill>
                  <a:srgbClr val="FF0000"/>
                </a:solidFill>
              </a:rPr>
              <a:t>Inglês no IFRN</a:t>
            </a:r>
          </a:p>
        </p:txBody>
      </p:sp>
      <p:sp>
        <p:nvSpPr>
          <p:cNvPr id="7" name="Espaço Reservado para Conteúdo 2"/>
          <p:cNvSpPr txBox="1">
            <a:spLocks/>
          </p:cNvSpPr>
          <p:nvPr/>
        </p:nvSpPr>
        <p:spPr>
          <a:xfrm>
            <a:off x="4932040" y="3257672"/>
            <a:ext cx="4211960" cy="333968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Bef>
                <a:spcPts val="0"/>
              </a:spcBef>
              <a:spcAft>
                <a:spcPts val="0"/>
              </a:spcAft>
            </a:pPr>
            <a:r>
              <a:rPr lang="pt-BR" b="1" dirty="0"/>
              <a:t>3. Vocabulário e gramática</a:t>
            </a:r>
            <a:r>
              <a:rPr lang="pt-BR" dirty="0"/>
              <a:t> </a:t>
            </a:r>
          </a:p>
          <a:p>
            <a:pPr>
              <a:spcBef>
                <a:spcPts val="0"/>
              </a:spcBef>
              <a:spcAft>
                <a:spcPts val="0"/>
              </a:spcAft>
            </a:pPr>
            <a:r>
              <a:rPr lang="pt-BR" dirty="0"/>
              <a:t>1. Word </a:t>
            </a:r>
            <a:r>
              <a:rPr lang="pt-BR" dirty="0" err="1"/>
              <a:t>formation</a:t>
            </a:r>
            <a:r>
              <a:rPr lang="pt-BR" dirty="0"/>
              <a:t> </a:t>
            </a:r>
          </a:p>
          <a:p>
            <a:pPr>
              <a:spcBef>
                <a:spcPts val="0"/>
              </a:spcBef>
              <a:spcAft>
                <a:spcPts val="0"/>
              </a:spcAft>
            </a:pPr>
            <a:r>
              <a:rPr lang="pt-BR" dirty="0"/>
              <a:t>2. Referentes textuais </a:t>
            </a:r>
          </a:p>
          <a:p>
            <a:pPr>
              <a:spcBef>
                <a:spcPts val="0"/>
              </a:spcBef>
              <a:spcAft>
                <a:spcPts val="0"/>
              </a:spcAft>
            </a:pPr>
            <a:r>
              <a:rPr lang="pt-BR" dirty="0"/>
              <a:t>3. </a:t>
            </a:r>
            <a:r>
              <a:rPr lang="pt-BR" dirty="0" err="1"/>
              <a:t>Linking</a:t>
            </a:r>
            <a:r>
              <a:rPr lang="pt-BR" dirty="0"/>
              <a:t> </a:t>
            </a:r>
            <a:r>
              <a:rPr lang="pt-BR" dirty="0" err="1"/>
              <a:t>words</a:t>
            </a:r>
            <a:r>
              <a:rPr lang="pt-BR" dirty="0"/>
              <a:t> (</a:t>
            </a:r>
            <a:r>
              <a:rPr lang="pt-BR" dirty="0" err="1"/>
              <a:t>conjunctions</a:t>
            </a:r>
            <a:r>
              <a:rPr lang="pt-BR" dirty="0"/>
              <a:t>) </a:t>
            </a:r>
          </a:p>
          <a:p>
            <a:pPr>
              <a:spcBef>
                <a:spcPts val="0"/>
              </a:spcBef>
              <a:spcAft>
                <a:spcPts val="0"/>
              </a:spcAft>
            </a:pPr>
            <a:r>
              <a:rPr lang="pt-BR" dirty="0"/>
              <a:t>4. Modal </a:t>
            </a:r>
            <a:r>
              <a:rPr lang="pt-BR" dirty="0" err="1"/>
              <a:t>verbs</a:t>
            </a:r>
            <a:r>
              <a:rPr lang="pt-BR" dirty="0"/>
              <a:t> </a:t>
            </a:r>
          </a:p>
          <a:p>
            <a:pPr>
              <a:spcBef>
                <a:spcPts val="0"/>
              </a:spcBef>
              <a:spcAft>
                <a:spcPts val="0"/>
              </a:spcAft>
            </a:pPr>
            <a:r>
              <a:rPr lang="pt-BR" dirty="0"/>
              <a:t>5. Coerência textual </a:t>
            </a:r>
          </a:p>
          <a:p>
            <a:pPr>
              <a:spcBef>
                <a:spcPts val="0"/>
              </a:spcBef>
              <a:spcAft>
                <a:spcPts val="0"/>
              </a:spcAft>
            </a:pPr>
            <a:r>
              <a:rPr lang="pt-BR" dirty="0"/>
              <a:t>6. Coesão textual </a:t>
            </a:r>
          </a:p>
          <a:p>
            <a:pPr>
              <a:spcBef>
                <a:spcPts val="0"/>
              </a:spcBef>
              <a:spcAft>
                <a:spcPts val="0"/>
              </a:spcAft>
            </a:pPr>
            <a:r>
              <a:rPr lang="pt-BR" dirty="0"/>
              <a:t>7. </a:t>
            </a:r>
            <a:r>
              <a:rPr lang="pt-BR" dirty="0" err="1"/>
              <a:t>Verb</a:t>
            </a:r>
            <a:r>
              <a:rPr lang="pt-BR" dirty="0"/>
              <a:t> tenses</a:t>
            </a:r>
          </a:p>
        </p:txBody>
      </p:sp>
      <p:sp>
        <p:nvSpPr>
          <p:cNvPr id="8" name="Espaço Reservado para Conteúdo 2"/>
          <p:cNvSpPr txBox="1">
            <a:spLocks/>
          </p:cNvSpPr>
          <p:nvPr/>
        </p:nvSpPr>
        <p:spPr>
          <a:xfrm>
            <a:off x="611560" y="3257672"/>
            <a:ext cx="4608512" cy="360032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Bef>
                <a:spcPts val="0"/>
              </a:spcBef>
              <a:spcAft>
                <a:spcPts val="0"/>
              </a:spcAft>
            </a:pPr>
            <a:r>
              <a:rPr lang="pt-BR" b="1" dirty="0"/>
              <a:t>2. Estratégias de leitura</a:t>
            </a:r>
            <a:r>
              <a:rPr lang="pt-BR" dirty="0"/>
              <a:t> </a:t>
            </a:r>
          </a:p>
          <a:p>
            <a:pPr>
              <a:spcBef>
                <a:spcPts val="0"/>
              </a:spcBef>
              <a:spcAft>
                <a:spcPts val="0"/>
              </a:spcAft>
            </a:pPr>
            <a:r>
              <a:rPr lang="pt-BR" dirty="0"/>
              <a:t>1. </a:t>
            </a:r>
            <a:r>
              <a:rPr lang="pt-BR" dirty="0" err="1"/>
              <a:t>Prediction</a:t>
            </a:r>
            <a:r>
              <a:rPr lang="pt-BR" dirty="0"/>
              <a:t> (background </a:t>
            </a:r>
            <a:r>
              <a:rPr lang="pt-BR" dirty="0" err="1"/>
              <a:t>information</a:t>
            </a:r>
            <a:r>
              <a:rPr lang="pt-BR" dirty="0"/>
              <a:t>) </a:t>
            </a:r>
          </a:p>
          <a:p>
            <a:pPr>
              <a:spcBef>
                <a:spcPts val="0"/>
              </a:spcBef>
              <a:spcAft>
                <a:spcPts val="0"/>
              </a:spcAft>
            </a:pPr>
            <a:r>
              <a:rPr lang="pt-BR" dirty="0"/>
              <a:t>2. </a:t>
            </a:r>
            <a:r>
              <a:rPr lang="pt-BR" dirty="0" err="1"/>
              <a:t>Inference</a:t>
            </a:r>
            <a:r>
              <a:rPr lang="pt-BR" dirty="0"/>
              <a:t> </a:t>
            </a:r>
          </a:p>
          <a:p>
            <a:pPr>
              <a:spcBef>
                <a:spcPts val="0"/>
              </a:spcBef>
              <a:spcAft>
                <a:spcPts val="0"/>
              </a:spcAft>
            </a:pPr>
            <a:r>
              <a:rPr lang="pt-BR" dirty="0"/>
              <a:t>3. </a:t>
            </a:r>
            <a:r>
              <a:rPr lang="pt-BR" dirty="0" err="1"/>
              <a:t>Cognates</a:t>
            </a:r>
            <a:r>
              <a:rPr lang="pt-BR" dirty="0"/>
              <a:t> </a:t>
            </a:r>
            <a:r>
              <a:rPr lang="pt-BR" dirty="0" err="1"/>
              <a:t>and</a:t>
            </a:r>
            <a:r>
              <a:rPr lang="pt-BR" dirty="0"/>
              <a:t> false </a:t>
            </a:r>
            <a:r>
              <a:rPr lang="pt-BR" dirty="0" err="1"/>
              <a:t>cognates</a:t>
            </a:r>
            <a:r>
              <a:rPr lang="pt-BR" dirty="0"/>
              <a:t> </a:t>
            </a:r>
          </a:p>
          <a:p>
            <a:pPr>
              <a:spcBef>
                <a:spcPts val="0"/>
              </a:spcBef>
              <a:spcAft>
                <a:spcPts val="0"/>
              </a:spcAft>
            </a:pPr>
            <a:r>
              <a:rPr lang="pt-BR" dirty="0"/>
              <a:t>4. </a:t>
            </a:r>
            <a:r>
              <a:rPr lang="pt-BR" dirty="0" err="1"/>
              <a:t>Scanning</a:t>
            </a:r>
            <a:r>
              <a:rPr lang="pt-BR" dirty="0"/>
              <a:t> </a:t>
            </a:r>
          </a:p>
          <a:p>
            <a:pPr>
              <a:spcBef>
                <a:spcPts val="0"/>
              </a:spcBef>
              <a:spcAft>
                <a:spcPts val="0"/>
              </a:spcAft>
            </a:pPr>
            <a:r>
              <a:rPr lang="pt-BR" dirty="0"/>
              <a:t>5. </a:t>
            </a:r>
            <a:r>
              <a:rPr lang="pt-BR" dirty="0" err="1"/>
              <a:t>Skimming</a:t>
            </a:r>
            <a:r>
              <a:rPr lang="pt-BR" dirty="0"/>
              <a:t> </a:t>
            </a:r>
          </a:p>
          <a:p>
            <a:pPr>
              <a:spcBef>
                <a:spcPts val="0"/>
              </a:spcBef>
              <a:spcAft>
                <a:spcPts val="0"/>
              </a:spcAft>
            </a:pPr>
            <a:r>
              <a:rPr lang="pt-BR" dirty="0"/>
              <a:t>6. Key </a:t>
            </a:r>
            <a:r>
              <a:rPr lang="pt-BR" dirty="0" err="1"/>
              <a:t>words</a:t>
            </a:r>
            <a:r>
              <a:rPr lang="pt-BR" dirty="0"/>
              <a:t> </a:t>
            </a:r>
          </a:p>
          <a:p>
            <a:pPr>
              <a:spcBef>
                <a:spcPts val="0"/>
              </a:spcBef>
              <a:spcAft>
                <a:spcPts val="0"/>
              </a:spcAft>
            </a:pPr>
            <a:r>
              <a:rPr lang="pt-BR" dirty="0"/>
              <a:t>7. </a:t>
            </a:r>
            <a:r>
              <a:rPr lang="pt-BR" dirty="0" err="1"/>
              <a:t>Other</a:t>
            </a:r>
            <a:r>
              <a:rPr lang="pt-BR" dirty="0"/>
              <a:t> </a:t>
            </a:r>
            <a:r>
              <a:rPr lang="pt-BR" dirty="0" err="1"/>
              <a:t>reading</a:t>
            </a:r>
            <a:r>
              <a:rPr lang="pt-BR" dirty="0"/>
              <a:t> </a:t>
            </a:r>
            <a:r>
              <a:rPr lang="pt-BR" dirty="0" err="1"/>
              <a:t>skills</a:t>
            </a:r>
            <a:r>
              <a:rPr lang="pt-BR" dirty="0"/>
              <a:t> </a:t>
            </a:r>
          </a:p>
          <a:p>
            <a:pPr marL="0" indent="0">
              <a:spcBef>
                <a:spcPts val="0"/>
              </a:spcBef>
              <a:spcAft>
                <a:spcPts val="0"/>
              </a:spcAft>
              <a:buFont typeface="Arial"/>
              <a:buNone/>
            </a:pPr>
            <a:endParaRPr lang="pt-BR" dirty="0"/>
          </a:p>
        </p:txBody>
      </p:sp>
    </p:spTree>
    <p:extLst>
      <p:ext uri="{BB962C8B-B14F-4D97-AF65-F5344CB8AC3E}">
        <p14:creationId xmlns:p14="http://schemas.microsoft.com/office/powerpoint/2010/main" val="951121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27584" y="0"/>
            <a:ext cx="3908169" cy="550572"/>
          </a:xfrm>
        </p:spPr>
        <p:txBody>
          <a:bodyPr>
            <a:normAutofit fontScale="90000"/>
          </a:bodyPr>
          <a:lstStyle/>
          <a:p>
            <a:r>
              <a:rPr lang="pt-BR" b="1" dirty="0">
                <a:solidFill>
                  <a:srgbClr val="FF0000"/>
                </a:solidFill>
              </a:rPr>
              <a:t>Inglês no IFRN</a:t>
            </a:r>
          </a:p>
        </p:txBody>
      </p:sp>
      <p:sp>
        <p:nvSpPr>
          <p:cNvPr id="4" name="Espaço Reservado para Conteúdo 2"/>
          <p:cNvSpPr txBox="1">
            <a:spLocks/>
          </p:cNvSpPr>
          <p:nvPr/>
        </p:nvSpPr>
        <p:spPr>
          <a:xfrm>
            <a:off x="970693" y="1412775"/>
            <a:ext cx="7921787" cy="381642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Bef>
                <a:spcPts val="0"/>
              </a:spcBef>
              <a:spcAft>
                <a:spcPts val="0"/>
              </a:spcAft>
            </a:pPr>
            <a:r>
              <a:rPr lang="pt-BR" sz="2600" b="1" dirty="0"/>
              <a:t>Procedimentos Metodológicos </a:t>
            </a:r>
          </a:p>
          <a:p>
            <a:pPr>
              <a:spcBef>
                <a:spcPts val="0"/>
              </a:spcBef>
              <a:spcAft>
                <a:spcPts val="0"/>
              </a:spcAft>
            </a:pPr>
            <a:r>
              <a:rPr lang="pt-BR" sz="2600" dirty="0"/>
              <a:t>Aulas expositivas com discussão; seminários temáticos; aulas práticas em laboratório; discussões presenciais de estudos de casos e de textos previamente selecionados. </a:t>
            </a:r>
          </a:p>
          <a:p>
            <a:pPr marL="0" indent="0">
              <a:spcBef>
                <a:spcPts val="0"/>
              </a:spcBef>
              <a:spcAft>
                <a:spcPts val="0"/>
              </a:spcAft>
              <a:buNone/>
            </a:pPr>
            <a:endParaRPr lang="pt-BR" sz="2600" dirty="0"/>
          </a:p>
          <a:p>
            <a:pPr>
              <a:spcBef>
                <a:spcPts val="0"/>
              </a:spcBef>
              <a:spcAft>
                <a:spcPts val="0"/>
              </a:spcAft>
            </a:pPr>
            <a:r>
              <a:rPr lang="pt-BR" sz="2600" b="1" dirty="0"/>
              <a:t>Recursos Didáticos</a:t>
            </a:r>
            <a:r>
              <a:rPr lang="pt-BR" sz="2600" dirty="0"/>
              <a:t> </a:t>
            </a:r>
          </a:p>
          <a:p>
            <a:pPr>
              <a:spcBef>
                <a:spcPts val="0"/>
              </a:spcBef>
              <a:spcAft>
                <a:spcPts val="0"/>
              </a:spcAft>
            </a:pPr>
            <a:r>
              <a:rPr lang="pt-BR" sz="2600" dirty="0"/>
              <a:t>Computador; internet; projetor de multimídia, laboratório de informática, biblioteca. </a:t>
            </a:r>
            <a:endParaRPr lang="pt-BR" sz="2600" b="1" dirty="0">
              <a:solidFill>
                <a:srgbClr val="FF0000"/>
              </a:solidFill>
            </a:endParaRPr>
          </a:p>
        </p:txBody>
      </p:sp>
    </p:spTree>
    <p:extLst>
      <p:ext uri="{BB962C8B-B14F-4D97-AF65-F5344CB8AC3E}">
        <p14:creationId xmlns:p14="http://schemas.microsoft.com/office/powerpoint/2010/main" val="2514028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27584" y="0"/>
            <a:ext cx="3908169" cy="550572"/>
          </a:xfrm>
        </p:spPr>
        <p:txBody>
          <a:bodyPr>
            <a:normAutofit fontScale="90000"/>
          </a:bodyPr>
          <a:lstStyle/>
          <a:p>
            <a:r>
              <a:rPr lang="pt-BR" b="1" dirty="0">
                <a:solidFill>
                  <a:srgbClr val="FF0000"/>
                </a:solidFill>
              </a:rPr>
              <a:t>Inglês no IFRN</a:t>
            </a:r>
          </a:p>
        </p:txBody>
      </p:sp>
      <p:sp>
        <p:nvSpPr>
          <p:cNvPr id="4" name="Espaço Reservado para Conteúdo 2"/>
          <p:cNvSpPr txBox="1">
            <a:spLocks/>
          </p:cNvSpPr>
          <p:nvPr/>
        </p:nvSpPr>
        <p:spPr>
          <a:xfrm>
            <a:off x="970693" y="908719"/>
            <a:ext cx="7921787" cy="518457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Bef>
                <a:spcPts val="0"/>
              </a:spcBef>
              <a:spcAft>
                <a:spcPts val="0"/>
              </a:spcAft>
            </a:pPr>
            <a:r>
              <a:rPr lang="pt-BR" sz="2600" b="1" dirty="0"/>
              <a:t>Avaliação </a:t>
            </a:r>
          </a:p>
          <a:p>
            <a:pPr>
              <a:spcBef>
                <a:spcPts val="0"/>
              </a:spcBef>
              <a:spcAft>
                <a:spcPts val="0"/>
              </a:spcAft>
            </a:pPr>
            <a:r>
              <a:rPr lang="pt-BR" sz="2600" b="1" dirty="0"/>
              <a:t>Instrumentos: </a:t>
            </a:r>
            <a:r>
              <a:rPr lang="pt-BR" sz="2600" dirty="0"/>
              <a:t>provas com questões subjetivas e objetivas; trabalhos intermediários; trabalhos de pesquisa, seminários e trabalhos em grupos. </a:t>
            </a:r>
          </a:p>
          <a:p>
            <a:pPr>
              <a:spcBef>
                <a:spcPts val="0"/>
              </a:spcBef>
              <a:spcAft>
                <a:spcPts val="0"/>
              </a:spcAft>
            </a:pPr>
            <a:endParaRPr lang="pt-BR" sz="2600" dirty="0"/>
          </a:p>
          <a:p>
            <a:pPr>
              <a:spcBef>
                <a:spcPts val="0"/>
              </a:spcBef>
              <a:spcAft>
                <a:spcPts val="0"/>
              </a:spcAft>
            </a:pPr>
            <a:r>
              <a:rPr lang="pt-BR" sz="2600" b="1" dirty="0"/>
              <a:t>Critérios:</a:t>
            </a:r>
            <a:r>
              <a:rPr lang="pt-BR" sz="2600" dirty="0"/>
              <a:t> nas avaliações serão aferidas a capacidade de leitura e compreensão de textos e documentos; com clareza, precisão e propriedade – utilização do raciocínio lógico e reflexão crítica; julgamento e tomada de decisões; utilização técnico instrumental de conhecimento de língua inglesa. A participação será também em conta na avaliação. </a:t>
            </a:r>
            <a:endParaRPr lang="pt-BR" sz="2600" b="1" dirty="0">
              <a:solidFill>
                <a:srgbClr val="FF0000"/>
              </a:solidFill>
            </a:endParaRPr>
          </a:p>
        </p:txBody>
      </p:sp>
    </p:spTree>
    <p:extLst>
      <p:ext uri="{BB962C8B-B14F-4D97-AF65-F5344CB8AC3E}">
        <p14:creationId xmlns:p14="http://schemas.microsoft.com/office/powerpoint/2010/main" val="2286284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7584" y="569316"/>
            <a:ext cx="8161113" cy="5884020"/>
          </a:xfrm>
        </p:spPr>
        <p:txBody>
          <a:bodyPr>
            <a:noAutofit/>
          </a:bodyPr>
          <a:lstStyle/>
          <a:p>
            <a:pPr>
              <a:spcBef>
                <a:spcPts val="0"/>
              </a:spcBef>
              <a:spcAft>
                <a:spcPts val="0"/>
              </a:spcAft>
            </a:pPr>
            <a:r>
              <a:rPr lang="pt-BR" sz="2600" b="1" dirty="0"/>
              <a:t>Bibliografia Básica </a:t>
            </a:r>
          </a:p>
          <a:p>
            <a:pPr>
              <a:spcBef>
                <a:spcPts val="0"/>
              </a:spcBef>
              <a:spcAft>
                <a:spcPts val="0"/>
              </a:spcAft>
            </a:pPr>
            <a:r>
              <a:rPr lang="pt-BR" sz="2600" dirty="0"/>
              <a:t>1. OLIVEIRA, SARA</a:t>
            </a:r>
            <a:r>
              <a:rPr lang="pt-BR" sz="2600" b="1" dirty="0"/>
              <a:t>. READING STRATEGIES FOR COMPUTING</a:t>
            </a:r>
            <a:r>
              <a:rPr lang="pt-BR" sz="2600" dirty="0"/>
              <a:t> BRASÍLIA: UNB, 1999. 221 P. IL. ISBN 85-230-0481-5. </a:t>
            </a:r>
          </a:p>
          <a:p>
            <a:pPr>
              <a:spcBef>
                <a:spcPts val="0"/>
              </a:spcBef>
              <a:spcAft>
                <a:spcPts val="0"/>
              </a:spcAft>
            </a:pPr>
            <a:r>
              <a:rPr lang="pt-BR" sz="2600" dirty="0"/>
              <a:t>2. GALLO, Lígia </a:t>
            </a:r>
            <a:r>
              <a:rPr lang="pt-BR" sz="2600" dirty="0" err="1"/>
              <a:t>Razera</a:t>
            </a:r>
            <a:r>
              <a:rPr lang="pt-BR" sz="2600" dirty="0"/>
              <a:t>. </a:t>
            </a:r>
            <a:r>
              <a:rPr lang="pt-BR" sz="2600" b="1" dirty="0"/>
              <a:t>Inglês instrumental para informática módulo</a:t>
            </a:r>
            <a:r>
              <a:rPr lang="pt-BR" sz="2600" dirty="0"/>
              <a:t> I. 3. ed. São Paulo: Ícone, 2014. 170 p. il. </a:t>
            </a:r>
          </a:p>
          <a:p>
            <a:pPr>
              <a:spcBef>
                <a:spcPts val="0"/>
              </a:spcBef>
              <a:spcAft>
                <a:spcPts val="0"/>
              </a:spcAft>
            </a:pPr>
            <a:r>
              <a:rPr lang="pt-BR" sz="2600" dirty="0"/>
              <a:t>3. GLENDINNING, Eric H.; MCEWAN, John. </a:t>
            </a:r>
            <a:r>
              <a:rPr lang="pt-BR" sz="2600" b="1" dirty="0"/>
              <a:t>Basic </a:t>
            </a:r>
            <a:r>
              <a:rPr lang="pt-BR" sz="2600" b="1" dirty="0" err="1"/>
              <a:t>english</a:t>
            </a:r>
            <a:r>
              <a:rPr lang="pt-BR" sz="2600" b="1" dirty="0"/>
              <a:t> for </a:t>
            </a:r>
            <a:r>
              <a:rPr lang="pt-BR" sz="2600" b="1" dirty="0" err="1"/>
              <a:t>computing</a:t>
            </a:r>
            <a:r>
              <a:rPr lang="pt-BR" sz="2600" b="1" dirty="0"/>
              <a:t>: </a:t>
            </a:r>
            <a:r>
              <a:rPr lang="pt-BR" sz="2600" b="1" dirty="0" err="1"/>
              <a:t>revised</a:t>
            </a:r>
            <a:r>
              <a:rPr lang="pt-BR" sz="2600" b="1" dirty="0"/>
              <a:t> &amp; </a:t>
            </a:r>
            <a:r>
              <a:rPr lang="pt-BR" sz="2600" b="1" dirty="0" err="1"/>
              <a:t>updated</a:t>
            </a:r>
            <a:r>
              <a:rPr lang="pt-BR" sz="2600" b="1" dirty="0"/>
              <a:t>.</a:t>
            </a:r>
            <a:r>
              <a:rPr lang="pt-BR" sz="2600" dirty="0"/>
              <a:t> New York: Oxford </a:t>
            </a:r>
            <a:r>
              <a:rPr lang="pt-BR" sz="2600" dirty="0" err="1"/>
              <a:t>University</a:t>
            </a:r>
            <a:r>
              <a:rPr lang="pt-BR" sz="2600" dirty="0"/>
              <a:t> Press, 2003. 136 p. il. </a:t>
            </a:r>
          </a:p>
        </p:txBody>
      </p:sp>
      <p:sp>
        <p:nvSpPr>
          <p:cNvPr id="5" name="Título 1"/>
          <p:cNvSpPr>
            <a:spLocks noGrp="1"/>
          </p:cNvSpPr>
          <p:nvPr>
            <p:ph type="title"/>
          </p:nvPr>
        </p:nvSpPr>
        <p:spPr>
          <a:xfrm>
            <a:off x="827584" y="0"/>
            <a:ext cx="3908169" cy="550572"/>
          </a:xfrm>
        </p:spPr>
        <p:txBody>
          <a:bodyPr>
            <a:normAutofit fontScale="90000"/>
          </a:bodyPr>
          <a:lstStyle/>
          <a:p>
            <a:r>
              <a:rPr lang="pt-BR" b="1" dirty="0">
                <a:solidFill>
                  <a:srgbClr val="FF0000"/>
                </a:solidFill>
              </a:rPr>
              <a:t>Inglês no IFRN</a:t>
            </a:r>
          </a:p>
        </p:txBody>
      </p:sp>
    </p:spTree>
    <p:extLst>
      <p:ext uri="{BB962C8B-B14F-4D97-AF65-F5344CB8AC3E}">
        <p14:creationId xmlns:p14="http://schemas.microsoft.com/office/powerpoint/2010/main" val="1179056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71600" y="569316"/>
            <a:ext cx="8017097" cy="5884020"/>
          </a:xfrm>
        </p:spPr>
        <p:txBody>
          <a:bodyPr>
            <a:noAutofit/>
          </a:bodyPr>
          <a:lstStyle/>
          <a:p>
            <a:pPr>
              <a:spcBef>
                <a:spcPts val="0"/>
              </a:spcBef>
              <a:spcAft>
                <a:spcPts val="0"/>
              </a:spcAft>
            </a:pPr>
            <a:r>
              <a:rPr lang="pt-BR" b="1" dirty="0"/>
              <a:t>Bibliografia complementar </a:t>
            </a:r>
          </a:p>
          <a:p>
            <a:pPr>
              <a:spcBef>
                <a:spcPts val="0"/>
              </a:spcBef>
              <a:spcAft>
                <a:spcPts val="0"/>
              </a:spcAft>
            </a:pPr>
            <a:r>
              <a:rPr lang="pt-BR" dirty="0"/>
              <a:t>1. Revista e jornais de interesse geral especializados ou de divulgação científica, manuais e livros-textos editados em língua inglesa. </a:t>
            </a:r>
          </a:p>
          <a:p>
            <a:pPr>
              <a:spcBef>
                <a:spcPts val="0"/>
              </a:spcBef>
              <a:spcAft>
                <a:spcPts val="0"/>
              </a:spcAft>
            </a:pPr>
            <a:r>
              <a:rPr lang="pt-BR" dirty="0"/>
              <a:t>2. ACEVEDO, Ana; DUFF, Marisol </a:t>
            </a:r>
            <a:r>
              <a:rPr lang="pt-BR" dirty="0" err="1"/>
              <a:t>with</a:t>
            </a:r>
            <a:r>
              <a:rPr lang="pt-BR" dirty="0"/>
              <a:t> REZENDE, Paulo. Grand </a:t>
            </a:r>
            <a:r>
              <a:rPr lang="pt-BR" dirty="0" err="1"/>
              <a:t>Slam</a:t>
            </a:r>
            <a:r>
              <a:rPr lang="pt-BR" dirty="0"/>
              <a:t> Combo. </a:t>
            </a:r>
            <a:r>
              <a:rPr lang="pt-BR" b="1" dirty="0"/>
              <a:t>Pearson </a:t>
            </a:r>
            <a:r>
              <a:rPr lang="pt-BR" b="1" dirty="0" err="1"/>
              <a:t>Education</a:t>
            </a:r>
            <a:r>
              <a:rPr lang="pt-BR" dirty="0"/>
              <a:t>, 2004. </a:t>
            </a:r>
          </a:p>
          <a:p>
            <a:pPr>
              <a:spcBef>
                <a:spcPts val="0"/>
              </a:spcBef>
              <a:spcAft>
                <a:spcPts val="0"/>
              </a:spcAft>
            </a:pPr>
            <a:r>
              <a:rPr lang="pt-BR" dirty="0"/>
              <a:t>3. MURPHY, R. </a:t>
            </a:r>
            <a:r>
              <a:rPr lang="pt-BR" b="1" dirty="0" err="1"/>
              <a:t>Essential</a:t>
            </a:r>
            <a:r>
              <a:rPr lang="pt-BR" b="1" dirty="0"/>
              <a:t> </a:t>
            </a:r>
            <a:r>
              <a:rPr lang="pt-BR" b="1" dirty="0" err="1"/>
              <a:t>grammar</a:t>
            </a:r>
            <a:r>
              <a:rPr lang="pt-BR" b="1" dirty="0"/>
              <a:t> in use. </a:t>
            </a:r>
            <a:r>
              <a:rPr lang="pt-BR" dirty="0"/>
              <a:t>3 ed. Cambridge: CUP, 2007. </a:t>
            </a:r>
          </a:p>
          <a:p>
            <a:pPr>
              <a:spcBef>
                <a:spcPts val="0"/>
              </a:spcBef>
              <a:spcAft>
                <a:spcPts val="0"/>
              </a:spcAft>
            </a:pPr>
            <a:r>
              <a:rPr lang="pt-BR" dirty="0"/>
              <a:t>4. MARTINEZ, Ron. </a:t>
            </a:r>
            <a:r>
              <a:rPr lang="pt-BR" b="1" dirty="0"/>
              <a:t>Como dizer tudo em inglês fale a coisa certa em qualquer situação</a:t>
            </a:r>
            <a:r>
              <a:rPr lang="pt-BR" dirty="0"/>
              <a:t>. 36. ed. Rio de Janeiro: </a:t>
            </a:r>
            <a:r>
              <a:rPr lang="pt-BR" dirty="0" err="1"/>
              <a:t>Elsevier</a:t>
            </a:r>
            <a:r>
              <a:rPr lang="pt-BR" dirty="0"/>
              <a:t>, 2000. 250 p. </a:t>
            </a:r>
          </a:p>
          <a:p>
            <a:pPr>
              <a:spcBef>
                <a:spcPts val="0"/>
              </a:spcBef>
              <a:spcAft>
                <a:spcPts val="0"/>
              </a:spcAft>
            </a:pPr>
            <a:r>
              <a:rPr lang="pt-BR" dirty="0"/>
              <a:t>5. MARTINEZ, Ron. </a:t>
            </a:r>
            <a:r>
              <a:rPr lang="pt-BR" b="1" dirty="0"/>
              <a:t>Como escrever tudo em inglês escreva a coisa certa em qualquer situação. </a:t>
            </a:r>
            <a:r>
              <a:rPr lang="pt-BR" dirty="0"/>
              <a:t>Rio de Janeiro: </a:t>
            </a:r>
            <a:r>
              <a:rPr lang="pt-BR" dirty="0" err="1"/>
              <a:t>Elsevier</a:t>
            </a:r>
            <a:r>
              <a:rPr lang="pt-BR" dirty="0"/>
              <a:t>, 2002. 216 p.</a:t>
            </a:r>
            <a:endParaRPr lang="pt-BR" b="1" dirty="0">
              <a:solidFill>
                <a:srgbClr val="FF0000"/>
              </a:solidFill>
            </a:endParaRPr>
          </a:p>
        </p:txBody>
      </p:sp>
      <p:sp>
        <p:nvSpPr>
          <p:cNvPr id="5" name="Título 1"/>
          <p:cNvSpPr>
            <a:spLocks noGrp="1"/>
          </p:cNvSpPr>
          <p:nvPr>
            <p:ph type="title"/>
          </p:nvPr>
        </p:nvSpPr>
        <p:spPr>
          <a:xfrm>
            <a:off x="827584" y="0"/>
            <a:ext cx="3908169" cy="550572"/>
          </a:xfrm>
        </p:spPr>
        <p:txBody>
          <a:bodyPr>
            <a:normAutofit fontScale="90000"/>
          </a:bodyPr>
          <a:lstStyle/>
          <a:p>
            <a:r>
              <a:rPr lang="pt-BR" b="1" dirty="0">
                <a:solidFill>
                  <a:srgbClr val="FF0000"/>
                </a:solidFill>
              </a:rPr>
              <a:t>Inglês no IFRN</a:t>
            </a:r>
          </a:p>
        </p:txBody>
      </p:sp>
    </p:spTree>
    <p:extLst>
      <p:ext uri="{BB962C8B-B14F-4D97-AF65-F5344CB8AC3E}">
        <p14:creationId xmlns:p14="http://schemas.microsoft.com/office/powerpoint/2010/main" val="3149619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3851635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5736" y="692696"/>
            <a:ext cx="5282762" cy="603538"/>
          </a:xfrm>
        </p:spPr>
        <p:txBody>
          <a:bodyPr>
            <a:normAutofit fontScale="90000"/>
          </a:bodyPr>
          <a:lstStyle/>
          <a:p>
            <a:r>
              <a:rPr lang="pt-BR" b="1" dirty="0">
                <a:solidFill>
                  <a:srgbClr val="FF0000"/>
                </a:solidFill>
                <a:effectLst>
                  <a:outerShdw blurRad="38100" dist="38100" dir="2700000" algn="tl">
                    <a:srgbClr val="000000">
                      <a:alpha val="43137"/>
                    </a:srgbClr>
                  </a:outerShdw>
                </a:effectLst>
              </a:rPr>
              <a:t>Proposta de Trabalho</a:t>
            </a:r>
          </a:p>
        </p:txBody>
      </p:sp>
      <p:sp>
        <p:nvSpPr>
          <p:cNvPr id="3" name="Espaço Reservado para Conteúdo 2"/>
          <p:cNvSpPr>
            <a:spLocks noGrp="1"/>
          </p:cNvSpPr>
          <p:nvPr>
            <p:ph idx="1"/>
          </p:nvPr>
        </p:nvSpPr>
        <p:spPr>
          <a:xfrm>
            <a:off x="1115616" y="1700808"/>
            <a:ext cx="7848871" cy="4464496"/>
          </a:xfrm>
        </p:spPr>
        <p:txBody>
          <a:bodyPr>
            <a:noAutofit/>
          </a:bodyPr>
          <a:lstStyle/>
          <a:p>
            <a:pPr>
              <a:lnSpc>
                <a:spcPct val="150000"/>
              </a:lnSpc>
            </a:pPr>
            <a:r>
              <a:rPr lang="pt-BR" sz="2500" b="1" dirty="0"/>
              <a:t>Trabalhos</a:t>
            </a:r>
            <a:r>
              <a:rPr lang="pt-BR" sz="2500" dirty="0"/>
              <a:t> – Escritos, Seminários, Apresentações, etc.</a:t>
            </a:r>
          </a:p>
          <a:p>
            <a:pPr>
              <a:lnSpc>
                <a:spcPct val="150000"/>
              </a:lnSpc>
            </a:pPr>
            <a:r>
              <a:rPr lang="pt-BR" sz="2500" b="1" dirty="0"/>
              <a:t>Exercícios </a:t>
            </a:r>
            <a:r>
              <a:rPr lang="pt-BR" sz="2500" dirty="0"/>
              <a:t>– Feitos em sala (entregues ou não), Oralidade.</a:t>
            </a:r>
          </a:p>
          <a:p>
            <a:pPr>
              <a:lnSpc>
                <a:spcPct val="150000"/>
              </a:lnSpc>
            </a:pPr>
            <a:r>
              <a:rPr lang="pt-BR" sz="2500" b="1" dirty="0"/>
              <a:t>Avaliação</a:t>
            </a:r>
            <a:r>
              <a:rPr lang="pt-BR" sz="2500" dirty="0"/>
              <a:t> – Conteúdos do Bimestre.</a:t>
            </a:r>
          </a:p>
          <a:p>
            <a:pPr>
              <a:lnSpc>
                <a:spcPct val="150000"/>
              </a:lnSpc>
            </a:pPr>
            <a:r>
              <a:rPr lang="pt-BR" sz="2500" b="1" dirty="0"/>
              <a:t>Testes </a:t>
            </a:r>
            <a:r>
              <a:rPr lang="pt-BR" sz="2500" dirty="0"/>
              <a:t>– orais e/ou escritos.</a:t>
            </a:r>
          </a:p>
          <a:p>
            <a:pPr>
              <a:lnSpc>
                <a:spcPct val="150000"/>
              </a:lnSpc>
            </a:pPr>
            <a:r>
              <a:rPr lang="pt-BR" sz="2500" b="1" dirty="0"/>
              <a:t>Participação em Sala </a:t>
            </a:r>
            <a:r>
              <a:rPr lang="pt-BR" sz="2500" dirty="0"/>
              <a:t>(Oralidade, exercícios).</a:t>
            </a:r>
          </a:p>
          <a:p>
            <a:pPr marL="0" indent="0">
              <a:lnSpc>
                <a:spcPct val="150000"/>
              </a:lnSpc>
              <a:buNone/>
            </a:pPr>
            <a:endParaRPr lang="pt-BR" sz="2500" dirty="0"/>
          </a:p>
        </p:txBody>
      </p:sp>
    </p:spTree>
    <p:extLst>
      <p:ext uri="{BB962C8B-B14F-4D97-AF65-F5344CB8AC3E}">
        <p14:creationId xmlns:p14="http://schemas.microsoft.com/office/powerpoint/2010/main" val="768306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836712"/>
            <a:ext cx="6480720" cy="550572"/>
          </a:xfrm>
        </p:spPr>
        <p:txBody>
          <a:bodyPr>
            <a:normAutofit fontScale="90000"/>
          </a:bodyPr>
          <a:lstStyle/>
          <a:p>
            <a:r>
              <a:rPr lang="pt-BR" b="1" dirty="0">
                <a:solidFill>
                  <a:srgbClr val="00B050"/>
                </a:solidFill>
                <a:effectLst>
                  <a:outerShdw blurRad="38100" dist="38100" dir="2700000" algn="tl">
                    <a:srgbClr val="000000">
                      <a:alpha val="43137"/>
                    </a:srgbClr>
                  </a:outerShdw>
                </a:effectLst>
              </a:rPr>
              <a:t>Compromisso entre as partes:</a:t>
            </a:r>
          </a:p>
        </p:txBody>
      </p:sp>
      <p:sp>
        <p:nvSpPr>
          <p:cNvPr id="3" name="Espaço Reservado para Conteúdo 2"/>
          <p:cNvSpPr>
            <a:spLocks noGrp="1"/>
          </p:cNvSpPr>
          <p:nvPr>
            <p:ph idx="1"/>
          </p:nvPr>
        </p:nvSpPr>
        <p:spPr>
          <a:xfrm>
            <a:off x="1115616" y="1340768"/>
            <a:ext cx="7776864" cy="4997218"/>
          </a:xfrm>
        </p:spPr>
        <p:txBody>
          <a:bodyPr>
            <a:noAutofit/>
          </a:bodyPr>
          <a:lstStyle/>
          <a:p>
            <a:pPr>
              <a:spcBef>
                <a:spcPts val="0"/>
              </a:spcBef>
              <a:spcAft>
                <a:spcPts val="0"/>
              </a:spcAft>
            </a:pPr>
            <a:r>
              <a:rPr lang="pt-BR" sz="2500" dirty="0"/>
              <a:t>Trabalhos: entregar nas datas previstas;</a:t>
            </a:r>
          </a:p>
          <a:p>
            <a:pPr>
              <a:spcBef>
                <a:spcPts val="0"/>
              </a:spcBef>
              <a:spcAft>
                <a:spcPts val="0"/>
              </a:spcAft>
            </a:pPr>
            <a:r>
              <a:rPr lang="pt-BR" sz="2500" dirty="0"/>
              <a:t>Nas apresentações todos falarem (os que não falarem terão 0,0);</a:t>
            </a:r>
          </a:p>
          <a:p>
            <a:pPr>
              <a:spcBef>
                <a:spcPts val="0"/>
              </a:spcBef>
              <a:spcAft>
                <a:spcPts val="0"/>
              </a:spcAft>
            </a:pPr>
            <a:r>
              <a:rPr lang="pt-BR" sz="2500" dirty="0"/>
              <a:t>Não fazer leituras de slides, mas sim explicar conteúdos;</a:t>
            </a:r>
          </a:p>
          <a:p>
            <a:pPr>
              <a:spcBef>
                <a:spcPts val="0"/>
              </a:spcBef>
              <a:spcAft>
                <a:spcPts val="0"/>
              </a:spcAft>
            </a:pPr>
            <a:r>
              <a:rPr lang="pt-BR" sz="2500" dirty="0"/>
              <a:t>Não faltar injustificadamente Avaliação Individual (procurar a Secretaria para entrega de documentos);</a:t>
            </a:r>
          </a:p>
          <a:p>
            <a:pPr>
              <a:spcBef>
                <a:spcPts val="0"/>
              </a:spcBef>
              <a:spcAft>
                <a:spcPts val="0"/>
              </a:spcAft>
            </a:pPr>
            <a:r>
              <a:rPr lang="pt-BR" sz="2500" dirty="0"/>
              <a:t>Avaliações Individuais serão todas sem consulta (dicionário, caderno, celular)</a:t>
            </a:r>
          </a:p>
          <a:p>
            <a:pPr>
              <a:spcBef>
                <a:spcPts val="0"/>
              </a:spcBef>
              <a:spcAft>
                <a:spcPts val="0"/>
              </a:spcAft>
            </a:pPr>
            <a:r>
              <a:rPr lang="pt-BR" sz="2500" dirty="0"/>
              <a:t>Testes e provas terão porcentagens de Questões objetivas (70%) e subjetivas (30%) – Podendo ser modificado este item;</a:t>
            </a:r>
          </a:p>
        </p:txBody>
      </p:sp>
    </p:spTree>
    <p:extLst>
      <p:ext uri="{BB962C8B-B14F-4D97-AF65-F5344CB8AC3E}">
        <p14:creationId xmlns:p14="http://schemas.microsoft.com/office/powerpoint/2010/main" val="251530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71600" y="1556792"/>
            <a:ext cx="8172400" cy="3845090"/>
          </a:xfrm>
        </p:spPr>
        <p:txBody>
          <a:bodyPr>
            <a:noAutofit/>
          </a:bodyPr>
          <a:lstStyle/>
          <a:p>
            <a:pPr>
              <a:spcBef>
                <a:spcPts val="0"/>
              </a:spcBef>
              <a:spcAft>
                <a:spcPts val="0"/>
              </a:spcAft>
            </a:pPr>
            <a:r>
              <a:rPr lang="pt-BR" sz="2500" dirty="0"/>
              <a:t>Reposição* (Toda subjetiva);</a:t>
            </a:r>
          </a:p>
          <a:p>
            <a:pPr>
              <a:spcBef>
                <a:spcPts val="0"/>
              </a:spcBef>
              <a:spcAft>
                <a:spcPts val="0"/>
              </a:spcAft>
            </a:pPr>
            <a:r>
              <a:rPr lang="pt-BR" sz="2500" dirty="0"/>
              <a:t>Devolução de trabalhos durante o bimestre ou no final dele;</a:t>
            </a:r>
          </a:p>
          <a:p>
            <a:pPr>
              <a:spcBef>
                <a:spcPts val="0"/>
              </a:spcBef>
              <a:spcAft>
                <a:spcPts val="0"/>
              </a:spcAft>
            </a:pPr>
            <a:r>
              <a:rPr lang="pt-BR" sz="2500" dirty="0"/>
              <a:t>Atenção às explicações durante as aulas;</a:t>
            </a:r>
          </a:p>
          <a:p>
            <a:pPr>
              <a:spcBef>
                <a:spcPts val="0"/>
              </a:spcBef>
              <a:spcAft>
                <a:spcPts val="0"/>
              </a:spcAft>
            </a:pPr>
            <a:r>
              <a:rPr lang="pt-BR" sz="2500" dirty="0"/>
              <a:t>Atenção ao horário de chegada nas aulas (encaminhar a ETEP);</a:t>
            </a:r>
          </a:p>
          <a:p>
            <a:pPr>
              <a:spcBef>
                <a:spcPts val="0"/>
              </a:spcBef>
              <a:spcAft>
                <a:spcPts val="0"/>
              </a:spcAft>
            </a:pPr>
            <a:r>
              <a:rPr lang="pt-BR" sz="2500" dirty="0"/>
              <a:t>Explicação e repetição em casos de necessidade;</a:t>
            </a:r>
          </a:p>
          <a:p>
            <a:pPr>
              <a:spcBef>
                <a:spcPts val="0"/>
              </a:spcBef>
              <a:spcAft>
                <a:spcPts val="0"/>
              </a:spcAft>
            </a:pPr>
            <a:r>
              <a:rPr lang="pt-BR" sz="2500" dirty="0"/>
              <a:t>Frequência aos </a:t>
            </a:r>
            <a:r>
              <a:rPr lang="pt-BR" sz="2500" dirty="0" err="1"/>
              <a:t>C.A.s</a:t>
            </a:r>
            <a:r>
              <a:rPr lang="pt-BR" sz="2500" dirty="0"/>
              <a:t>;</a:t>
            </a:r>
          </a:p>
          <a:p>
            <a:pPr>
              <a:spcBef>
                <a:spcPts val="0"/>
              </a:spcBef>
              <a:spcAft>
                <a:spcPts val="0"/>
              </a:spcAft>
            </a:pPr>
            <a:r>
              <a:rPr lang="pt-BR" sz="2500" dirty="0"/>
              <a:t>Respeito no tratamento entre as pessoas.</a:t>
            </a:r>
          </a:p>
        </p:txBody>
      </p:sp>
      <p:sp>
        <p:nvSpPr>
          <p:cNvPr id="5" name="Título 1"/>
          <p:cNvSpPr>
            <a:spLocks noGrp="1"/>
          </p:cNvSpPr>
          <p:nvPr>
            <p:ph type="title"/>
          </p:nvPr>
        </p:nvSpPr>
        <p:spPr>
          <a:xfrm>
            <a:off x="1547664" y="836712"/>
            <a:ext cx="6480720" cy="550572"/>
          </a:xfrm>
        </p:spPr>
        <p:txBody>
          <a:bodyPr>
            <a:normAutofit fontScale="90000"/>
          </a:bodyPr>
          <a:lstStyle/>
          <a:p>
            <a:r>
              <a:rPr lang="pt-BR" b="1" dirty="0">
                <a:solidFill>
                  <a:srgbClr val="00B050"/>
                </a:solidFill>
                <a:effectLst>
                  <a:outerShdw blurRad="38100" dist="38100" dir="2700000" algn="tl">
                    <a:srgbClr val="000000">
                      <a:alpha val="43137"/>
                    </a:srgbClr>
                  </a:outerShdw>
                </a:effectLst>
              </a:rPr>
              <a:t>Compromisso entre as partes:</a:t>
            </a:r>
          </a:p>
        </p:txBody>
      </p:sp>
    </p:spTree>
    <p:extLst>
      <p:ext uri="{BB962C8B-B14F-4D97-AF65-F5344CB8AC3E}">
        <p14:creationId xmlns:p14="http://schemas.microsoft.com/office/powerpoint/2010/main" val="182011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303308" y="4440241"/>
            <a:ext cx="4321359" cy="356911"/>
          </a:xfrm>
        </p:spPr>
        <p:txBody>
          <a:bodyPr>
            <a:noAutofit/>
          </a:bodyPr>
          <a:lstStyle/>
          <a:p>
            <a:pPr marL="0" indent="0" algn="ctr">
              <a:spcBef>
                <a:spcPts val="0"/>
              </a:spcBef>
              <a:spcAft>
                <a:spcPts val="0"/>
              </a:spcAft>
              <a:buNone/>
            </a:pPr>
            <a:r>
              <a:rPr lang="pt-BR" sz="2500" dirty="0">
                <a:hlinkClick r:id="rId2"/>
              </a:rPr>
              <a:t>https://</a:t>
            </a:r>
            <a:r>
              <a:rPr lang="pt-BR" sz="2500" dirty="0" smtClean="0">
                <a:hlinkClick r:id="rId2"/>
              </a:rPr>
              <a:t>www.ift.org/</a:t>
            </a:r>
            <a:endParaRPr lang="pt-BR" sz="2500" dirty="0"/>
          </a:p>
        </p:txBody>
      </p:sp>
      <p:pic>
        <p:nvPicPr>
          <p:cNvPr id="10" name="Imagem 9"/>
          <p:cNvPicPr>
            <a:picLocks noChangeAspect="1"/>
          </p:cNvPicPr>
          <p:nvPr/>
        </p:nvPicPr>
        <p:blipFill rotWithShape="1">
          <a:blip r:embed="rId3"/>
          <a:srcRect l="3179" t="15861" r="76301" b="57176"/>
          <a:stretch/>
        </p:blipFill>
        <p:spPr>
          <a:xfrm>
            <a:off x="2483768" y="1246844"/>
            <a:ext cx="4320481" cy="3193397"/>
          </a:xfrm>
          <a:prstGeom prst="rect">
            <a:avLst/>
          </a:prstGeom>
        </p:spPr>
      </p:pic>
      <p:sp>
        <p:nvSpPr>
          <p:cNvPr id="11" name="Retângulo 10"/>
          <p:cNvSpPr/>
          <p:nvPr/>
        </p:nvSpPr>
        <p:spPr>
          <a:xfrm>
            <a:off x="1979712" y="4797152"/>
            <a:ext cx="5487015" cy="461665"/>
          </a:xfrm>
          <a:prstGeom prst="rect">
            <a:avLst/>
          </a:prstGeom>
        </p:spPr>
        <p:txBody>
          <a:bodyPr wrap="none">
            <a:spAutoFit/>
          </a:bodyPr>
          <a:lstStyle/>
          <a:p>
            <a:r>
              <a:rPr lang="en-US" sz="2400" b="1" dirty="0">
                <a:latin typeface="Open Sans"/>
              </a:rPr>
              <a:t>Institute of Food Technologists (IFT)</a:t>
            </a:r>
            <a:endParaRPr lang="pt-BR" sz="2400" b="1" dirty="0"/>
          </a:p>
        </p:txBody>
      </p:sp>
    </p:spTree>
    <p:extLst>
      <p:ext uri="{BB962C8B-B14F-4D97-AF65-F5344CB8AC3E}">
        <p14:creationId xmlns:p14="http://schemas.microsoft.com/office/powerpoint/2010/main" val="1829432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822641" y="0"/>
            <a:ext cx="4321359" cy="361932"/>
          </a:xfrm>
        </p:spPr>
        <p:txBody>
          <a:bodyPr>
            <a:noAutofit/>
          </a:bodyPr>
          <a:lstStyle/>
          <a:p>
            <a:pPr marL="0" indent="0">
              <a:spcBef>
                <a:spcPts val="0"/>
              </a:spcBef>
              <a:spcAft>
                <a:spcPts val="0"/>
              </a:spcAft>
              <a:buNone/>
            </a:pPr>
            <a:r>
              <a:rPr lang="pt-BR" sz="2500" dirty="0">
                <a:hlinkClick r:id="rId2"/>
              </a:rPr>
              <a:t>https://www.ift.org/about-ift</a:t>
            </a:r>
            <a:endParaRPr lang="pt-BR" sz="2500" dirty="0"/>
          </a:p>
        </p:txBody>
      </p:sp>
      <p:pic>
        <p:nvPicPr>
          <p:cNvPr id="6" name="Imagem 5"/>
          <p:cNvPicPr>
            <a:picLocks noChangeAspect="1"/>
          </p:cNvPicPr>
          <p:nvPr/>
        </p:nvPicPr>
        <p:blipFill>
          <a:blip r:embed="rId3"/>
          <a:stretch>
            <a:fillRect/>
          </a:stretch>
        </p:blipFill>
        <p:spPr>
          <a:xfrm>
            <a:off x="0" y="361932"/>
            <a:ext cx="9144000" cy="6496068"/>
          </a:xfrm>
          <a:prstGeom prst="rect">
            <a:avLst/>
          </a:prstGeom>
        </p:spPr>
      </p:pic>
    </p:spTree>
    <p:extLst>
      <p:ext uri="{BB962C8B-B14F-4D97-AF65-F5344CB8AC3E}">
        <p14:creationId xmlns:p14="http://schemas.microsoft.com/office/powerpoint/2010/main" val="3646901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11148" y="6340396"/>
            <a:ext cx="4321359" cy="361932"/>
          </a:xfrm>
        </p:spPr>
        <p:txBody>
          <a:bodyPr>
            <a:noAutofit/>
          </a:bodyPr>
          <a:lstStyle/>
          <a:p>
            <a:pPr marL="0" indent="0" algn="r">
              <a:spcBef>
                <a:spcPts val="0"/>
              </a:spcBef>
              <a:spcAft>
                <a:spcPts val="0"/>
              </a:spcAft>
              <a:buNone/>
            </a:pPr>
            <a:r>
              <a:rPr lang="pt-BR" sz="1900" dirty="0">
                <a:hlinkClick r:id="rId2"/>
              </a:rPr>
              <a:t>https://www.ift.org/about-ift</a:t>
            </a:r>
            <a:endParaRPr lang="pt-BR" sz="1900" dirty="0"/>
          </a:p>
        </p:txBody>
      </p:sp>
      <p:sp>
        <p:nvSpPr>
          <p:cNvPr id="2" name="Retângulo 1"/>
          <p:cNvSpPr/>
          <p:nvPr/>
        </p:nvSpPr>
        <p:spPr>
          <a:xfrm>
            <a:off x="971600" y="692696"/>
            <a:ext cx="7992888" cy="5647700"/>
          </a:xfrm>
          <a:prstGeom prst="rect">
            <a:avLst/>
          </a:prstGeom>
        </p:spPr>
        <p:txBody>
          <a:bodyPr wrap="square">
            <a:spAutoFit/>
          </a:bodyPr>
          <a:lstStyle/>
          <a:p>
            <a:pPr algn="just"/>
            <a:r>
              <a:rPr lang="en-US" sz="1900" b="1" dirty="0">
                <a:latin typeface="Open Sans"/>
              </a:rPr>
              <a:t>IFT—Feeding the Future</a:t>
            </a:r>
          </a:p>
          <a:p>
            <a:pPr algn="just"/>
            <a:r>
              <a:rPr lang="en-US" sz="1900" dirty="0">
                <a:latin typeface="Open Sans"/>
              </a:rPr>
              <a:t>Since 1939, the Institute of Food Technologists (IFT) has been a forum for passionate science of food professionals and technologists to collaborate, learn, and contribute all with the goal of inspiring and transforming collective scientific knowledge into innovative solutions for the benefit of all people around the world. As a scientific community grounded in purpose, IFT feeds the minds that feed the world</a:t>
            </a:r>
            <a:r>
              <a:rPr lang="en-US" sz="1900" dirty="0" smtClean="0">
                <a:latin typeface="Open Sans"/>
              </a:rPr>
              <a:t>.</a:t>
            </a:r>
          </a:p>
          <a:p>
            <a:pPr algn="just"/>
            <a:endParaRPr lang="en-US" sz="1900" dirty="0" smtClean="0">
              <a:latin typeface="Open Sans"/>
            </a:endParaRPr>
          </a:p>
          <a:p>
            <a:r>
              <a:rPr lang="en-US" sz="1900" b="1" dirty="0">
                <a:latin typeface="Open Sans"/>
              </a:rPr>
              <a:t>Our Vision</a:t>
            </a:r>
          </a:p>
          <a:p>
            <a:r>
              <a:rPr lang="en-US" sz="1900" dirty="0">
                <a:latin typeface="Open Sans"/>
              </a:rPr>
              <a:t>A world where science and innovation are universally accepted as essential to a safe, nutritious, and sustainable food supply for </a:t>
            </a:r>
            <a:r>
              <a:rPr lang="en-US" sz="1900" dirty="0" smtClean="0">
                <a:latin typeface="Open Sans"/>
              </a:rPr>
              <a:t>everyone.</a:t>
            </a:r>
          </a:p>
          <a:p>
            <a:endParaRPr lang="en-US" sz="1900" dirty="0">
              <a:latin typeface="Open Sans"/>
            </a:endParaRPr>
          </a:p>
          <a:p>
            <a:r>
              <a:rPr lang="en-US" sz="1900" b="1" dirty="0">
                <a:latin typeface="Open Sans"/>
              </a:rPr>
              <a:t>Our Mission</a:t>
            </a:r>
          </a:p>
          <a:p>
            <a:r>
              <a:rPr lang="en-US" sz="1900" dirty="0">
                <a:latin typeface="Open Sans"/>
              </a:rPr>
              <a:t>To advance the science of food and its applications across the global food </a:t>
            </a:r>
            <a:r>
              <a:rPr lang="en-US" sz="1900" dirty="0" smtClean="0">
                <a:latin typeface="Open Sans"/>
              </a:rPr>
              <a:t>system.</a:t>
            </a:r>
          </a:p>
          <a:p>
            <a:endParaRPr lang="en-US" sz="1900" dirty="0">
              <a:latin typeface="Open Sans"/>
            </a:endParaRPr>
          </a:p>
          <a:p>
            <a:r>
              <a:rPr lang="en-US" sz="1900" b="1" dirty="0">
                <a:latin typeface="Open Sans"/>
              </a:rPr>
              <a:t>Our Strategic Promises</a:t>
            </a:r>
          </a:p>
          <a:p>
            <a:r>
              <a:rPr lang="en-US" sz="1900" dirty="0">
                <a:latin typeface="Open Sans"/>
              </a:rPr>
              <a:t>Committed to providing our members the resources and services necessary to enhance and advance their </a:t>
            </a:r>
            <a:r>
              <a:rPr lang="en-US" sz="1900" dirty="0" smtClean="0">
                <a:latin typeface="Open Sans"/>
              </a:rPr>
              <a:t>work.</a:t>
            </a:r>
            <a:endParaRPr lang="en-US" sz="1900" b="0" i="0" dirty="0">
              <a:effectLst/>
              <a:latin typeface="Open Sans"/>
            </a:endParaRPr>
          </a:p>
        </p:txBody>
      </p:sp>
    </p:spTree>
    <p:extLst>
      <p:ext uri="{BB962C8B-B14F-4D97-AF65-F5344CB8AC3E}">
        <p14:creationId xmlns:p14="http://schemas.microsoft.com/office/powerpoint/2010/main" val="3977192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11148" y="6340396"/>
            <a:ext cx="4321359" cy="361932"/>
          </a:xfrm>
        </p:spPr>
        <p:txBody>
          <a:bodyPr>
            <a:noAutofit/>
          </a:bodyPr>
          <a:lstStyle/>
          <a:p>
            <a:pPr marL="0" indent="0" algn="r">
              <a:spcBef>
                <a:spcPts val="0"/>
              </a:spcBef>
              <a:spcAft>
                <a:spcPts val="0"/>
              </a:spcAft>
              <a:buNone/>
            </a:pPr>
            <a:r>
              <a:rPr lang="pt-BR" sz="1900" b="1" dirty="0">
                <a:hlinkClick r:id="rId2"/>
              </a:rPr>
              <a:t>https://www.ift.org/about-ift</a:t>
            </a:r>
            <a:endParaRPr lang="pt-BR" sz="1900" b="1" dirty="0"/>
          </a:p>
        </p:txBody>
      </p:sp>
      <p:sp>
        <p:nvSpPr>
          <p:cNvPr id="2" name="Retângulo 1"/>
          <p:cNvSpPr/>
          <p:nvPr/>
        </p:nvSpPr>
        <p:spPr>
          <a:xfrm>
            <a:off x="971600" y="692696"/>
            <a:ext cx="7992888" cy="5062924"/>
          </a:xfrm>
          <a:prstGeom prst="rect">
            <a:avLst/>
          </a:prstGeom>
        </p:spPr>
        <p:txBody>
          <a:bodyPr wrap="square">
            <a:spAutoFit/>
          </a:bodyPr>
          <a:lstStyle/>
          <a:p>
            <a:pPr algn="just"/>
            <a:r>
              <a:rPr lang="en-US" sz="1900" dirty="0">
                <a:latin typeface="Open Sans"/>
              </a:rPr>
              <a:t>At IFT we are committed to providing our members the resources and services necessary to enhance and advance their careers not only to improve and enrich their lives, but to help make greater contributions to their organizations and the science of food profession as a whole. In doing so, we all contribute to improving the sustainability of our global food supply</a:t>
            </a:r>
            <a:r>
              <a:rPr lang="en-US" sz="1900" dirty="0" smtClean="0">
                <a:latin typeface="Open Sans"/>
              </a:rPr>
              <a:t>.</a:t>
            </a:r>
          </a:p>
          <a:p>
            <a:pPr algn="just"/>
            <a:endParaRPr lang="en-US" sz="1900" dirty="0">
              <a:latin typeface="Open Sans"/>
            </a:endParaRPr>
          </a:p>
          <a:p>
            <a:pPr algn="just"/>
            <a:r>
              <a:rPr lang="en-US" sz="1900" dirty="0">
                <a:latin typeface="Open Sans"/>
              </a:rPr>
              <a:t>As a global science of food organization, our impact is vast and deep; our dedication to the advancement of the science of food unwavering. This is most evident in the promises we make to our members, volunteers, and partners.</a:t>
            </a:r>
          </a:p>
          <a:p>
            <a:pPr algn="just"/>
            <a:endParaRPr lang="en-US" sz="1900" b="1" dirty="0" smtClean="0">
              <a:latin typeface="Open Sans"/>
            </a:endParaRPr>
          </a:p>
          <a:p>
            <a:pPr algn="just"/>
            <a:r>
              <a:rPr lang="en-US" sz="1900" b="1" dirty="0" smtClean="0">
                <a:latin typeface="Open Sans"/>
              </a:rPr>
              <a:t>Our </a:t>
            </a:r>
            <a:r>
              <a:rPr lang="en-US" sz="1900" b="1" dirty="0">
                <a:latin typeface="Open Sans"/>
              </a:rPr>
              <a:t>Values</a:t>
            </a:r>
          </a:p>
          <a:p>
            <a:pPr algn="just"/>
            <a:r>
              <a:rPr lang="en-US" sz="1900" dirty="0">
                <a:latin typeface="Open Sans"/>
              </a:rPr>
              <a:t>Working together to advance the science of food and one another through shared </a:t>
            </a:r>
            <a:r>
              <a:rPr lang="en-US" sz="1900" dirty="0" smtClean="0">
                <a:latin typeface="Open Sans"/>
              </a:rPr>
              <a:t>values.</a:t>
            </a:r>
          </a:p>
          <a:p>
            <a:pPr algn="just"/>
            <a:endParaRPr lang="en-US" sz="1900" dirty="0" smtClean="0">
              <a:latin typeface="Open Sans"/>
            </a:endParaRPr>
          </a:p>
          <a:p>
            <a:pPr algn="r"/>
            <a:r>
              <a:rPr lang="pt-BR" sz="1900" b="1" dirty="0">
                <a:latin typeface="Open Sans"/>
                <a:hlinkClick r:id="rId3"/>
              </a:rPr>
              <a:t>info@ift.org</a:t>
            </a:r>
            <a:endParaRPr lang="en-US" sz="1900" dirty="0">
              <a:latin typeface="Open Sans"/>
            </a:endParaRPr>
          </a:p>
        </p:txBody>
      </p:sp>
    </p:spTree>
    <p:extLst>
      <p:ext uri="{BB962C8B-B14F-4D97-AF65-F5344CB8AC3E}">
        <p14:creationId xmlns:p14="http://schemas.microsoft.com/office/powerpoint/2010/main" val="4273028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74"/>
            <a:ext cx="9136518" cy="684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Resultado de imagem para me obrig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Resultado de imagem para me obrig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1984" t="68055" r="8734" b="13889"/>
          <a:stretch/>
        </p:blipFill>
        <p:spPr bwMode="auto">
          <a:xfrm rot="20851232">
            <a:off x="2943785" y="4272736"/>
            <a:ext cx="5498215" cy="150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093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lei&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 y="0"/>
            <a:ext cx="3309259" cy="2068287"/>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2"/>
          <p:cNvSpPr txBox="1">
            <a:spLocks/>
          </p:cNvSpPr>
          <p:nvPr/>
        </p:nvSpPr>
        <p:spPr>
          <a:xfrm>
            <a:off x="73563" y="-2502"/>
            <a:ext cx="3312367" cy="576065"/>
          </a:xfrm>
          <a:prstGeom prst="rect">
            <a:avLst/>
          </a:prstGeom>
        </p:spPr>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spcAft>
                <a:spcPts val="0"/>
              </a:spcAft>
              <a:buNone/>
            </a:pPr>
            <a:r>
              <a:rPr lang="pt-BR" sz="2800" i="1" dirty="0">
                <a:solidFill>
                  <a:schemeClr val="bg1"/>
                </a:solidFill>
              </a:rPr>
              <a:t>No </a:t>
            </a:r>
            <a:r>
              <a:rPr lang="pt-BR" sz="2800" i="1" dirty="0" err="1">
                <a:solidFill>
                  <a:schemeClr val="bg1"/>
                </a:solidFill>
              </a:rPr>
              <a:t>way</a:t>
            </a:r>
            <a:r>
              <a:rPr lang="pt-BR" sz="2800" i="1" dirty="0">
                <a:solidFill>
                  <a:schemeClr val="bg1"/>
                </a:solidFill>
              </a:rPr>
              <a:t>!!! </a:t>
            </a:r>
            <a:r>
              <a:rPr lang="pt-BR" sz="2800" i="1" dirty="0" err="1">
                <a:solidFill>
                  <a:schemeClr val="bg1"/>
                </a:solidFill>
              </a:rPr>
              <a:t>It’s</a:t>
            </a:r>
            <a:r>
              <a:rPr lang="pt-BR" sz="2800" i="1" dirty="0">
                <a:solidFill>
                  <a:schemeClr val="bg1"/>
                </a:solidFill>
              </a:rPr>
              <a:t> </a:t>
            </a:r>
            <a:r>
              <a:rPr lang="pt-BR" sz="2800" i="1" dirty="0" err="1">
                <a:solidFill>
                  <a:schemeClr val="bg1"/>
                </a:solidFill>
              </a:rPr>
              <a:t>the</a:t>
            </a:r>
            <a:r>
              <a:rPr lang="pt-BR" sz="2800" i="1" dirty="0">
                <a:solidFill>
                  <a:schemeClr val="bg1"/>
                </a:solidFill>
              </a:rPr>
              <a:t> </a:t>
            </a:r>
            <a:r>
              <a:rPr lang="pt-BR" sz="2800" i="1" dirty="0" err="1">
                <a:solidFill>
                  <a:schemeClr val="bg1"/>
                </a:solidFill>
              </a:rPr>
              <a:t>law</a:t>
            </a:r>
            <a:r>
              <a:rPr lang="pt-BR" sz="2800" i="1" dirty="0">
                <a:solidFill>
                  <a:schemeClr val="bg1"/>
                </a:solidFill>
              </a:rPr>
              <a:t>.</a:t>
            </a:r>
          </a:p>
        </p:txBody>
      </p:sp>
      <p:pic>
        <p:nvPicPr>
          <p:cNvPr id="2052" name="Picture 4" descr="Resultado de imagem para ppc tecnologia em sistemas para internet ifr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0814" y="8519"/>
            <a:ext cx="1768350" cy="20597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m para post graduation&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0"/>
            <a:ext cx="4139952" cy="206828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a:blip r:embed="rId5"/>
          <a:stretch>
            <a:fillRect/>
          </a:stretch>
        </p:blipFill>
        <p:spPr>
          <a:xfrm>
            <a:off x="0" y="2047875"/>
            <a:ext cx="9144000" cy="4810125"/>
          </a:xfrm>
          <a:prstGeom prst="rect">
            <a:avLst/>
          </a:prstGeom>
        </p:spPr>
      </p:pic>
    </p:spTree>
    <p:extLst>
      <p:ext uri="{BB962C8B-B14F-4D97-AF65-F5344CB8AC3E}">
        <p14:creationId xmlns:p14="http://schemas.microsoft.com/office/powerpoint/2010/main" val="16161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p:cTn id="15" dur="1000" fill="hold"/>
                                        <p:tgtEl>
                                          <p:spTgt spid="2052"/>
                                        </p:tgtEl>
                                        <p:attrNameLst>
                                          <p:attrName>ppt_w</p:attrName>
                                        </p:attrNameLst>
                                      </p:cBhvr>
                                      <p:tavLst>
                                        <p:tav tm="0">
                                          <p:val>
                                            <p:fltVal val="0"/>
                                          </p:val>
                                        </p:tav>
                                        <p:tav tm="100000">
                                          <p:val>
                                            <p:strVal val="#ppt_w"/>
                                          </p:val>
                                        </p:tav>
                                      </p:tavLst>
                                    </p:anim>
                                    <p:anim calcmode="lin" valueType="num">
                                      <p:cBhvr>
                                        <p:cTn id="16" dur="1000" fill="hold"/>
                                        <p:tgtEl>
                                          <p:spTgt spid="2052"/>
                                        </p:tgtEl>
                                        <p:attrNameLst>
                                          <p:attrName>ppt_h</p:attrName>
                                        </p:attrNameLst>
                                      </p:cBhvr>
                                      <p:tavLst>
                                        <p:tav tm="0">
                                          <p:val>
                                            <p:fltVal val="0"/>
                                          </p:val>
                                        </p:tav>
                                        <p:tav tm="100000">
                                          <p:val>
                                            <p:strVal val="#ppt_h"/>
                                          </p:val>
                                        </p:tav>
                                      </p:tavLst>
                                    </p:anim>
                                    <p:anim calcmode="lin" valueType="num">
                                      <p:cBhvr>
                                        <p:cTn id="17" dur="1000" fill="hold"/>
                                        <p:tgtEl>
                                          <p:spTgt spid="2052"/>
                                        </p:tgtEl>
                                        <p:attrNameLst>
                                          <p:attrName>style.rotation</p:attrName>
                                        </p:attrNameLst>
                                      </p:cBhvr>
                                      <p:tavLst>
                                        <p:tav tm="0">
                                          <p:val>
                                            <p:fltVal val="90"/>
                                          </p:val>
                                        </p:tav>
                                        <p:tav tm="100000">
                                          <p:val>
                                            <p:fltVal val="0"/>
                                          </p:val>
                                        </p:tav>
                                      </p:tavLst>
                                    </p:anim>
                                    <p:animEffect transition="in" filter="fade">
                                      <p:cBhvr>
                                        <p:cTn id="18" dur="10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 calcmode="lin" valueType="num">
                                      <p:cBhvr>
                                        <p:cTn id="23" dur="1000" fill="hold"/>
                                        <p:tgtEl>
                                          <p:spTgt spid="2056"/>
                                        </p:tgtEl>
                                        <p:attrNameLst>
                                          <p:attrName>ppt_w</p:attrName>
                                        </p:attrNameLst>
                                      </p:cBhvr>
                                      <p:tavLst>
                                        <p:tav tm="0">
                                          <p:val>
                                            <p:fltVal val="0"/>
                                          </p:val>
                                        </p:tav>
                                        <p:tav tm="100000">
                                          <p:val>
                                            <p:strVal val="#ppt_w"/>
                                          </p:val>
                                        </p:tav>
                                      </p:tavLst>
                                    </p:anim>
                                    <p:anim calcmode="lin" valueType="num">
                                      <p:cBhvr>
                                        <p:cTn id="24" dur="1000" fill="hold"/>
                                        <p:tgtEl>
                                          <p:spTgt spid="2056"/>
                                        </p:tgtEl>
                                        <p:attrNameLst>
                                          <p:attrName>ppt_h</p:attrName>
                                        </p:attrNameLst>
                                      </p:cBhvr>
                                      <p:tavLst>
                                        <p:tav tm="0">
                                          <p:val>
                                            <p:fltVal val="0"/>
                                          </p:val>
                                        </p:tav>
                                        <p:tav tm="100000">
                                          <p:val>
                                            <p:strVal val="#ppt_h"/>
                                          </p:val>
                                        </p:tav>
                                      </p:tavLst>
                                    </p:anim>
                                    <p:anim calcmode="lin" valueType="num">
                                      <p:cBhvr>
                                        <p:cTn id="25" dur="1000" fill="hold"/>
                                        <p:tgtEl>
                                          <p:spTgt spid="2056"/>
                                        </p:tgtEl>
                                        <p:attrNameLst>
                                          <p:attrName>style.rotation</p:attrName>
                                        </p:attrNameLst>
                                      </p:cBhvr>
                                      <p:tavLst>
                                        <p:tav tm="0">
                                          <p:val>
                                            <p:fltVal val="90"/>
                                          </p:val>
                                        </p:tav>
                                        <p:tav tm="100000">
                                          <p:val>
                                            <p:fltVal val="0"/>
                                          </p:val>
                                        </p:tav>
                                      </p:tavLst>
                                    </p:anim>
                                    <p:animEffect transition="in" filter="fade">
                                      <p:cBhvr>
                                        <p:cTn id="26" dur="1000"/>
                                        <p:tgtEl>
                                          <p:spTgt spid="205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6627" y="0"/>
            <a:ext cx="9168341" cy="6858000"/>
          </a:xfrm>
          <a:prstGeom prst="rect">
            <a:avLst/>
          </a:prstGeom>
        </p:spPr>
      </p:pic>
    </p:spTree>
    <p:extLst>
      <p:ext uri="{BB962C8B-B14F-4D97-AF65-F5344CB8AC3E}">
        <p14:creationId xmlns:p14="http://schemas.microsoft.com/office/powerpoint/2010/main" val="3342385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para baixo 11"/>
          <p:cNvSpPr/>
          <p:nvPr/>
        </p:nvSpPr>
        <p:spPr>
          <a:xfrm rot="16528159">
            <a:off x="376582" y="11668023"/>
            <a:ext cx="42974" cy="696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pic>
        <p:nvPicPr>
          <p:cNvPr id="6146" name="Picture 2" descr="Resultado de imagem para estudar inglÃªs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745729" cy="594928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rotWithShape="1">
          <a:blip r:embed="rId3"/>
          <a:srcRect l="4763" r="4807"/>
          <a:stretch/>
        </p:blipFill>
        <p:spPr>
          <a:xfrm>
            <a:off x="1529106" y="6237312"/>
            <a:ext cx="7555341" cy="646867"/>
          </a:xfrm>
          <a:prstGeom prst="rect">
            <a:avLst/>
          </a:prstGeom>
        </p:spPr>
      </p:pic>
      <p:pic>
        <p:nvPicPr>
          <p:cNvPr id="9" name="Imagem 8"/>
          <p:cNvPicPr>
            <a:picLocks noChangeAspect="1"/>
          </p:cNvPicPr>
          <p:nvPr/>
        </p:nvPicPr>
        <p:blipFill rotWithShape="1">
          <a:blip r:embed="rId4"/>
          <a:srcRect l="3542" r="4734"/>
          <a:stretch/>
        </p:blipFill>
        <p:spPr>
          <a:xfrm>
            <a:off x="2123728" y="5613103"/>
            <a:ext cx="6960719" cy="662216"/>
          </a:xfrm>
          <a:prstGeom prst="rect">
            <a:avLst/>
          </a:prstGeom>
        </p:spPr>
      </p:pic>
      <p:pic>
        <p:nvPicPr>
          <p:cNvPr id="11" name="Imagem 10"/>
          <p:cNvPicPr>
            <a:picLocks noChangeAspect="1"/>
          </p:cNvPicPr>
          <p:nvPr/>
        </p:nvPicPr>
        <p:blipFill rotWithShape="1">
          <a:blip r:embed="rId5"/>
          <a:srcRect r="1612"/>
          <a:stretch/>
        </p:blipFill>
        <p:spPr>
          <a:xfrm>
            <a:off x="2555777" y="5072572"/>
            <a:ext cx="6528670" cy="586528"/>
          </a:xfrm>
          <a:prstGeom prst="rect">
            <a:avLst/>
          </a:prstGeom>
        </p:spPr>
      </p:pic>
      <p:pic>
        <p:nvPicPr>
          <p:cNvPr id="13" name="Imagem 12"/>
          <p:cNvPicPr>
            <a:picLocks noChangeAspect="1"/>
          </p:cNvPicPr>
          <p:nvPr/>
        </p:nvPicPr>
        <p:blipFill rotWithShape="1">
          <a:blip r:embed="rId6"/>
          <a:srcRect l="4475" t="750" r="6220"/>
          <a:stretch/>
        </p:blipFill>
        <p:spPr>
          <a:xfrm>
            <a:off x="3563888" y="4564222"/>
            <a:ext cx="5520559" cy="522741"/>
          </a:xfrm>
          <a:prstGeom prst="rect">
            <a:avLst/>
          </a:prstGeom>
        </p:spPr>
      </p:pic>
      <p:pic>
        <p:nvPicPr>
          <p:cNvPr id="15" name="Imagem 14"/>
          <p:cNvPicPr>
            <a:picLocks noChangeAspect="1"/>
          </p:cNvPicPr>
          <p:nvPr/>
        </p:nvPicPr>
        <p:blipFill>
          <a:blip r:embed="rId7"/>
          <a:stretch>
            <a:fillRect/>
          </a:stretch>
        </p:blipFill>
        <p:spPr>
          <a:xfrm>
            <a:off x="4127408" y="4048230"/>
            <a:ext cx="5043543" cy="543514"/>
          </a:xfrm>
          <a:prstGeom prst="rect">
            <a:avLst/>
          </a:prstGeom>
        </p:spPr>
      </p:pic>
      <p:pic>
        <p:nvPicPr>
          <p:cNvPr id="18" name="Imagem 17"/>
          <p:cNvPicPr>
            <a:picLocks noChangeAspect="1"/>
          </p:cNvPicPr>
          <p:nvPr/>
        </p:nvPicPr>
        <p:blipFill>
          <a:blip r:embed="rId8"/>
          <a:stretch>
            <a:fillRect/>
          </a:stretch>
        </p:blipFill>
        <p:spPr>
          <a:xfrm>
            <a:off x="4492177" y="3599697"/>
            <a:ext cx="4666833" cy="498886"/>
          </a:xfrm>
          <a:prstGeom prst="rect">
            <a:avLst/>
          </a:prstGeom>
        </p:spPr>
      </p:pic>
      <p:pic>
        <p:nvPicPr>
          <p:cNvPr id="21" name="Imagem 20"/>
          <p:cNvPicPr>
            <a:picLocks noChangeAspect="1"/>
          </p:cNvPicPr>
          <p:nvPr/>
        </p:nvPicPr>
        <p:blipFill rotWithShape="1">
          <a:blip r:embed="rId9"/>
          <a:srcRect l="4819" r="4307"/>
          <a:stretch/>
        </p:blipFill>
        <p:spPr>
          <a:xfrm>
            <a:off x="5082005" y="3223383"/>
            <a:ext cx="4002442" cy="418848"/>
          </a:xfrm>
          <a:prstGeom prst="rect">
            <a:avLst/>
          </a:prstGeom>
        </p:spPr>
      </p:pic>
      <p:pic>
        <p:nvPicPr>
          <p:cNvPr id="22" name="Imagem 21"/>
          <p:cNvPicPr>
            <a:picLocks noChangeAspect="1"/>
          </p:cNvPicPr>
          <p:nvPr/>
        </p:nvPicPr>
        <p:blipFill>
          <a:blip r:embed="rId10"/>
          <a:stretch>
            <a:fillRect/>
          </a:stretch>
        </p:blipFill>
        <p:spPr>
          <a:xfrm>
            <a:off x="5374384" y="2806664"/>
            <a:ext cx="3758404" cy="442599"/>
          </a:xfrm>
          <a:prstGeom prst="rect">
            <a:avLst/>
          </a:prstGeom>
        </p:spPr>
      </p:pic>
      <p:pic>
        <p:nvPicPr>
          <p:cNvPr id="24" name="Imagem 23"/>
          <p:cNvPicPr>
            <a:picLocks noChangeAspect="1"/>
          </p:cNvPicPr>
          <p:nvPr/>
        </p:nvPicPr>
        <p:blipFill rotWithShape="1">
          <a:blip r:embed="rId11"/>
          <a:srcRect l="2801" r="2424"/>
          <a:stretch/>
        </p:blipFill>
        <p:spPr>
          <a:xfrm>
            <a:off x="5891494" y="2358869"/>
            <a:ext cx="3192954" cy="428830"/>
          </a:xfrm>
          <a:prstGeom prst="rect">
            <a:avLst/>
          </a:prstGeom>
        </p:spPr>
      </p:pic>
      <p:pic>
        <p:nvPicPr>
          <p:cNvPr id="25" name="Imagem 24"/>
          <p:cNvPicPr>
            <a:picLocks noChangeAspect="1"/>
          </p:cNvPicPr>
          <p:nvPr/>
        </p:nvPicPr>
        <p:blipFill rotWithShape="1">
          <a:blip r:embed="rId12"/>
          <a:srcRect l="6436" r="5331"/>
          <a:stretch/>
        </p:blipFill>
        <p:spPr>
          <a:xfrm>
            <a:off x="6380225" y="1970765"/>
            <a:ext cx="2704222" cy="378115"/>
          </a:xfrm>
          <a:prstGeom prst="rect">
            <a:avLst/>
          </a:prstGeom>
        </p:spPr>
      </p:pic>
      <p:pic>
        <p:nvPicPr>
          <p:cNvPr id="2" name="Imagem 1"/>
          <p:cNvPicPr>
            <a:picLocks noChangeAspect="1"/>
          </p:cNvPicPr>
          <p:nvPr/>
        </p:nvPicPr>
        <p:blipFill>
          <a:blip r:embed="rId13"/>
          <a:stretch>
            <a:fillRect/>
          </a:stretch>
        </p:blipFill>
        <p:spPr>
          <a:xfrm>
            <a:off x="6726919" y="1489937"/>
            <a:ext cx="2375813" cy="481882"/>
          </a:xfrm>
          <a:prstGeom prst="rect">
            <a:avLst/>
          </a:prstGeom>
        </p:spPr>
      </p:pic>
      <p:pic>
        <p:nvPicPr>
          <p:cNvPr id="3" name="Imagem 2"/>
          <p:cNvPicPr>
            <a:picLocks noChangeAspect="1"/>
          </p:cNvPicPr>
          <p:nvPr/>
        </p:nvPicPr>
        <p:blipFill>
          <a:blip r:embed="rId14"/>
          <a:stretch>
            <a:fillRect/>
          </a:stretch>
        </p:blipFill>
        <p:spPr>
          <a:xfrm>
            <a:off x="7514008" y="-59636"/>
            <a:ext cx="1570439" cy="1580064"/>
          </a:xfrm>
          <a:prstGeom prst="rect">
            <a:avLst/>
          </a:prstGeom>
          <a:effectLst>
            <a:outerShdw blurRad="50800" dist="50800" dir="5400000" algn="ctr" rotWithShape="0">
              <a:schemeClr val="tx1"/>
            </a:outerShdw>
            <a:softEdge rad="63500"/>
          </a:effectLst>
        </p:spPr>
      </p:pic>
    </p:spTree>
    <p:extLst>
      <p:ext uri="{BB962C8B-B14F-4D97-AF65-F5344CB8AC3E}">
        <p14:creationId xmlns:p14="http://schemas.microsoft.com/office/powerpoint/2010/main" val="306541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additive="base">
                                        <p:cTn id="72" dur="500" fill="hold"/>
                                        <p:tgtEl>
                                          <p:spTgt spid="2"/>
                                        </p:tgtEl>
                                        <p:attrNameLst>
                                          <p:attrName>ppt_x</p:attrName>
                                        </p:attrNameLst>
                                      </p:cBhvr>
                                      <p:tavLst>
                                        <p:tav tm="0">
                                          <p:val>
                                            <p:strVal val="#ppt_x"/>
                                          </p:val>
                                        </p:tav>
                                        <p:tav tm="100000">
                                          <p:val>
                                            <p:strVal val="#ppt_x"/>
                                          </p:val>
                                        </p:tav>
                                      </p:tavLst>
                                    </p:anim>
                                    <p:anim calcmode="lin" valueType="num">
                                      <p:cBhvr additive="base">
                                        <p:cTn id="7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additive="base">
                                        <p:cTn id="78" dur="500" fill="hold"/>
                                        <p:tgtEl>
                                          <p:spTgt spid="3"/>
                                        </p:tgtEl>
                                        <p:attrNameLst>
                                          <p:attrName>ppt_x</p:attrName>
                                        </p:attrNameLst>
                                      </p:cBhvr>
                                      <p:tavLst>
                                        <p:tav tm="0">
                                          <p:val>
                                            <p:strVal val="#ppt_x"/>
                                          </p:val>
                                        </p:tav>
                                        <p:tav tm="100000">
                                          <p:val>
                                            <p:strVal val="#ppt_x"/>
                                          </p:val>
                                        </p:tav>
                                      </p:tavLst>
                                    </p:anim>
                                    <p:anim calcmode="lin" valueType="num">
                                      <p:cBhvr additive="base">
                                        <p:cTn id="7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xmlns="" id="{AB5D1EF0-17E9-49B3-A6C9-7FDFF7DB08F3}"/>
              </a:ext>
            </a:extLst>
          </p:cNvPr>
          <p:cNvSpPr>
            <a:spLocks noGrp="1"/>
          </p:cNvSpPr>
          <p:nvPr>
            <p:ph type="title"/>
          </p:nvPr>
        </p:nvSpPr>
        <p:spPr>
          <a:xfrm>
            <a:off x="1043608" y="290453"/>
            <a:ext cx="7056784" cy="648072"/>
          </a:xfrm>
        </p:spPr>
        <p:txBody>
          <a:bodyPr>
            <a:normAutofit fontScale="90000"/>
          </a:bodyPr>
          <a:lstStyle/>
          <a:p>
            <a:r>
              <a:rPr lang="pt-BR" b="1" dirty="0">
                <a:solidFill>
                  <a:srgbClr val="00B0F0"/>
                </a:solidFill>
              </a:rPr>
              <a:t>Recursos que o IFRN dispõe:</a:t>
            </a:r>
          </a:p>
        </p:txBody>
      </p:sp>
      <p:sp>
        <p:nvSpPr>
          <p:cNvPr id="9" name="Espaço Reservado para Conteúdo 2">
            <a:extLst>
              <a:ext uri="{FF2B5EF4-FFF2-40B4-BE49-F238E27FC236}">
                <a16:creationId xmlns:a16="http://schemas.microsoft.com/office/drawing/2014/main" xmlns="" id="{F90E65B7-AE09-4257-9073-84918564353F}"/>
              </a:ext>
            </a:extLst>
          </p:cNvPr>
          <p:cNvSpPr>
            <a:spLocks noGrp="1"/>
          </p:cNvSpPr>
          <p:nvPr>
            <p:ph idx="1"/>
          </p:nvPr>
        </p:nvSpPr>
        <p:spPr>
          <a:xfrm>
            <a:off x="755576" y="980727"/>
            <a:ext cx="8298080" cy="5112569"/>
          </a:xfrm>
        </p:spPr>
        <p:txBody>
          <a:bodyPr>
            <a:normAutofit lnSpcReduction="10000"/>
          </a:bodyPr>
          <a:lstStyle/>
          <a:p>
            <a:pPr>
              <a:spcBef>
                <a:spcPts val="0"/>
              </a:spcBef>
              <a:spcAft>
                <a:spcPts val="0"/>
              </a:spcAft>
            </a:pPr>
            <a:r>
              <a:rPr lang="pt-BR" sz="2200" b="1" dirty="0"/>
              <a:t>Docente:</a:t>
            </a:r>
          </a:p>
          <a:p>
            <a:pPr>
              <a:spcBef>
                <a:spcPts val="0"/>
              </a:spcBef>
              <a:spcAft>
                <a:spcPts val="0"/>
              </a:spcAft>
            </a:pPr>
            <a:r>
              <a:rPr lang="pt-BR" sz="2200" dirty="0"/>
              <a:t>Letras – Licenciatura Plena e Habilitação em Língua Inglesa e Literaturas – UFRN </a:t>
            </a:r>
          </a:p>
          <a:p>
            <a:pPr>
              <a:spcBef>
                <a:spcPts val="0"/>
              </a:spcBef>
              <a:spcAft>
                <a:spcPts val="0"/>
              </a:spcAft>
            </a:pPr>
            <a:r>
              <a:rPr lang="pt-BR" sz="2200" dirty="0"/>
              <a:t>Especialista em Ensino e Aprendizagem de Língua Inglesa – UFRN</a:t>
            </a:r>
          </a:p>
          <a:p>
            <a:pPr>
              <a:spcBef>
                <a:spcPts val="0"/>
              </a:spcBef>
              <a:spcAft>
                <a:spcPts val="0"/>
              </a:spcAft>
            </a:pPr>
            <a:r>
              <a:rPr lang="pt-BR" sz="2200" dirty="0"/>
              <a:t>Membro da Associação Brasileira para professores de língua inglesa como segunda língua – BRAZTESOL</a:t>
            </a:r>
          </a:p>
          <a:p>
            <a:pPr>
              <a:spcBef>
                <a:spcPts val="0"/>
              </a:spcBef>
              <a:spcAft>
                <a:spcPts val="0"/>
              </a:spcAft>
            </a:pPr>
            <a:r>
              <a:rPr lang="pt-BR" sz="2200" dirty="0"/>
              <a:t>Diversos cursos na área (British </a:t>
            </a:r>
            <a:r>
              <a:rPr lang="pt-BR" sz="2200" dirty="0" err="1"/>
              <a:t>Council</a:t>
            </a:r>
            <a:r>
              <a:rPr lang="pt-BR" sz="2200" dirty="0"/>
              <a:t>, </a:t>
            </a:r>
            <a:r>
              <a:rPr lang="pt-BR" sz="2200" dirty="0" err="1"/>
              <a:t>National</a:t>
            </a:r>
            <a:r>
              <a:rPr lang="pt-BR" sz="2200" dirty="0"/>
              <a:t> </a:t>
            </a:r>
            <a:r>
              <a:rPr lang="pt-BR" sz="2200" dirty="0" err="1"/>
              <a:t>Geographic</a:t>
            </a:r>
            <a:r>
              <a:rPr lang="pt-BR" sz="2200" dirty="0"/>
              <a:t>)</a:t>
            </a:r>
          </a:p>
          <a:p>
            <a:pPr>
              <a:spcBef>
                <a:spcPts val="0"/>
              </a:spcBef>
              <a:spcAft>
                <a:spcPts val="0"/>
              </a:spcAft>
            </a:pPr>
            <a:r>
              <a:rPr lang="pt-BR" sz="2200" dirty="0"/>
              <a:t>Mestre em Educação pelo IFRN* (</a:t>
            </a:r>
            <a:r>
              <a:rPr lang="pt-BR" sz="2200" dirty="0" err="1"/>
              <a:t>Fev</a:t>
            </a:r>
            <a:r>
              <a:rPr lang="pt-BR" sz="2200" dirty="0"/>
              <a:t>/2020)</a:t>
            </a:r>
          </a:p>
          <a:p>
            <a:pPr>
              <a:spcBef>
                <a:spcPts val="0"/>
              </a:spcBef>
              <a:spcAft>
                <a:spcPts val="0"/>
              </a:spcAft>
            </a:pPr>
            <a:r>
              <a:rPr lang="pt-BR" sz="2200" b="1" dirty="0"/>
              <a:t>Outros recursos:</a:t>
            </a:r>
          </a:p>
          <a:p>
            <a:pPr>
              <a:spcBef>
                <a:spcPts val="0"/>
              </a:spcBef>
              <a:spcAft>
                <a:spcPts val="0"/>
              </a:spcAft>
            </a:pPr>
            <a:r>
              <a:rPr lang="pt-BR" sz="2200" dirty="0"/>
              <a:t>Centros de Aprendizagem (C.A.) (horário marcado)</a:t>
            </a:r>
          </a:p>
          <a:p>
            <a:pPr>
              <a:spcBef>
                <a:spcPts val="0"/>
              </a:spcBef>
              <a:spcAft>
                <a:spcPts val="0"/>
              </a:spcAft>
            </a:pPr>
            <a:r>
              <a:rPr lang="pt-BR" sz="2200" strike="sngStrike" dirty="0"/>
              <a:t>Tutor de Aprendizagem de Laboratório (T.A.L.)*</a:t>
            </a:r>
          </a:p>
          <a:p>
            <a:pPr>
              <a:spcBef>
                <a:spcPts val="0"/>
              </a:spcBef>
              <a:spcAft>
                <a:spcPts val="0"/>
              </a:spcAft>
            </a:pPr>
            <a:r>
              <a:rPr lang="pt-BR" sz="2200" dirty="0"/>
              <a:t>Laboratório de Línguas*</a:t>
            </a:r>
          </a:p>
          <a:p>
            <a:pPr>
              <a:spcBef>
                <a:spcPts val="0"/>
              </a:spcBef>
              <a:spcAft>
                <a:spcPts val="0"/>
              </a:spcAft>
            </a:pPr>
            <a:r>
              <a:rPr lang="pt-BR" sz="2200" dirty="0"/>
              <a:t>Laboratórios de Informática</a:t>
            </a:r>
          </a:p>
          <a:p>
            <a:pPr>
              <a:spcBef>
                <a:spcPts val="0"/>
              </a:spcBef>
              <a:spcAft>
                <a:spcPts val="0"/>
              </a:spcAft>
            </a:pPr>
            <a:r>
              <a:rPr lang="pt-BR" sz="2200" dirty="0"/>
              <a:t>Biblioteca</a:t>
            </a:r>
          </a:p>
          <a:p>
            <a:pPr>
              <a:spcBef>
                <a:spcPts val="0"/>
              </a:spcBef>
              <a:spcAft>
                <a:spcPts val="0"/>
              </a:spcAft>
            </a:pPr>
            <a:r>
              <a:rPr lang="pt-BR" sz="2200" dirty="0"/>
              <a:t>Curso F.I.C.</a:t>
            </a:r>
          </a:p>
        </p:txBody>
      </p:sp>
    </p:spTree>
    <p:extLst>
      <p:ext uri="{BB962C8B-B14F-4D97-AF65-F5344CB8AC3E}">
        <p14:creationId xmlns:p14="http://schemas.microsoft.com/office/powerpoint/2010/main" val="3520339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STUD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56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920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sultado de imagem para STUD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565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rot="710871">
            <a:off x="1786988" y="311856"/>
            <a:ext cx="3364371" cy="576064"/>
          </a:xfrm>
        </p:spPr>
        <p:txBody>
          <a:bodyPr>
            <a:noAutofit/>
          </a:bodyPr>
          <a:lstStyle/>
          <a:p>
            <a:r>
              <a:rPr lang="pt-BR" sz="2500" b="1" dirty="0">
                <a:solidFill>
                  <a:srgbClr val="FFFF99"/>
                </a:solidFill>
                <a:effectLst>
                  <a:outerShdw blurRad="38100" dist="38100" dir="2700000" algn="tl">
                    <a:srgbClr val="000000">
                      <a:alpha val="43137"/>
                    </a:srgbClr>
                  </a:outerShdw>
                </a:effectLst>
              </a:rPr>
              <a:t>Outras formas de </a:t>
            </a:r>
            <a:br>
              <a:rPr lang="pt-BR" sz="2500" b="1" dirty="0">
                <a:solidFill>
                  <a:srgbClr val="FFFF99"/>
                </a:solidFill>
                <a:effectLst>
                  <a:outerShdw blurRad="38100" dist="38100" dir="2700000" algn="tl">
                    <a:srgbClr val="000000">
                      <a:alpha val="43137"/>
                    </a:srgbClr>
                  </a:outerShdw>
                </a:effectLst>
              </a:rPr>
            </a:br>
            <a:r>
              <a:rPr lang="pt-BR" sz="2500" b="1" dirty="0">
                <a:solidFill>
                  <a:srgbClr val="FFFF99"/>
                </a:solidFill>
                <a:effectLst>
                  <a:outerShdw blurRad="38100" dist="38100" dir="2700000" algn="tl">
                    <a:srgbClr val="000000">
                      <a:alpha val="43137"/>
                    </a:srgbClr>
                  </a:outerShdw>
                </a:effectLst>
              </a:rPr>
              <a:t>aprendizado:</a:t>
            </a:r>
          </a:p>
        </p:txBody>
      </p:sp>
      <p:pic>
        <p:nvPicPr>
          <p:cNvPr id="5" name="Imagem 4"/>
          <p:cNvPicPr>
            <a:picLocks noChangeAspect="1"/>
          </p:cNvPicPr>
          <p:nvPr/>
        </p:nvPicPr>
        <p:blipFill rotWithShape="1">
          <a:blip r:embed="rId3"/>
          <a:srcRect l="16791" t="20897" r="17707" b="16417"/>
          <a:stretch/>
        </p:blipFill>
        <p:spPr>
          <a:xfrm>
            <a:off x="107504" y="1412775"/>
            <a:ext cx="5328592" cy="3344341"/>
          </a:xfrm>
          <a:prstGeom prst="rect">
            <a:avLst/>
          </a:prstGeom>
        </p:spPr>
      </p:pic>
      <p:sp>
        <p:nvSpPr>
          <p:cNvPr id="6" name="Retângulo 5"/>
          <p:cNvSpPr/>
          <p:nvPr/>
        </p:nvSpPr>
        <p:spPr>
          <a:xfrm>
            <a:off x="124272" y="2420888"/>
            <a:ext cx="3888432" cy="369332"/>
          </a:xfrm>
          <a:prstGeom prst="rect">
            <a:avLst/>
          </a:prstGeom>
        </p:spPr>
        <p:txBody>
          <a:bodyPr wrap="square">
            <a:spAutoFit/>
          </a:bodyPr>
          <a:lstStyle/>
          <a:p>
            <a:pPr algn="ctr"/>
            <a:r>
              <a:rPr lang="pt-BR" b="1" u="sng" dirty="0">
                <a:solidFill>
                  <a:srgbClr val="FF0000"/>
                </a:solidFill>
                <a:latin typeface="Open Sans"/>
                <a:hlinkClick r:id="rId4"/>
              </a:rPr>
              <a:t>https://moodle.ifrs.edu.br/</a:t>
            </a:r>
            <a:r>
              <a:rPr lang="pt-BR" b="1" u="sng" dirty="0">
                <a:solidFill>
                  <a:srgbClr val="2A4678"/>
                </a:solidFill>
                <a:latin typeface="Open Sans"/>
              </a:rPr>
              <a:t> </a:t>
            </a:r>
            <a:endParaRPr lang="pt-BR" b="0" i="0" dirty="0">
              <a:solidFill>
                <a:srgbClr val="172938"/>
              </a:solidFill>
              <a:effectLst/>
              <a:latin typeface="Open Sans"/>
            </a:endParaRPr>
          </a:p>
        </p:txBody>
      </p:sp>
      <p:pic>
        <p:nvPicPr>
          <p:cNvPr id="1026" name="Picture 2" descr="Resultado de imagem para duolingo&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47" y="254698"/>
            <a:ext cx="3279913" cy="3279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how to get away with&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3" y="3284984"/>
            <a:ext cx="3416698" cy="294426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7479" y="4777655"/>
            <a:ext cx="2580609" cy="1935457"/>
          </a:xfrm>
          <a:prstGeom prst="rect">
            <a:avLst/>
          </a:prstGeom>
        </p:spPr>
      </p:pic>
    </p:spTree>
    <p:extLst>
      <p:ext uri="{BB962C8B-B14F-4D97-AF65-F5344CB8AC3E}">
        <p14:creationId xmlns:p14="http://schemas.microsoft.com/office/powerpoint/2010/main" val="39521346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e">
  <a:themeElements>
    <a:clrScheme name="Paralaxe">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1932</TotalTime>
  <Words>1389</Words>
  <Application>Microsoft Office PowerPoint</Application>
  <PresentationFormat>Apresentação na tela (4:3)</PresentationFormat>
  <Paragraphs>189</Paragraphs>
  <Slides>26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26</vt:i4>
      </vt:variant>
    </vt:vector>
  </HeadingPairs>
  <TitlesOfParts>
    <vt:vector size="30" baseType="lpstr">
      <vt:lpstr>Arial</vt:lpstr>
      <vt:lpstr>Corbel</vt:lpstr>
      <vt:lpstr>Open Sans</vt:lpstr>
      <vt:lpstr>Paralaxe</vt:lpstr>
      <vt:lpstr>English Class</vt:lpstr>
      <vt:lpstr>Apresentação do PowerPoint</vt:lpstr>
      <vt:lpstr>Apresentação do PowerPoint</vt:lpstr>
      <vt:lpstr>Apresentação do PowerPoint</vt:lpstr>
      <vt:lpstr>Apresentação do PowerPoint</vt:lpstr>
      <vt:lpstr>Apresentação do PowerPoint</vt:lpstr>
      <vt:lpstr>Recursos que o IFRN dispõe:</vt:lpstr>
      <vt:lpstr>Apresentação do PowerPoint</vt:lpstr>
      <vt:lpstr>Outras formas de  aprendizado:</vt:lpstr>
      <vt:lpstr>10 STUDY TIPS</vt:lpstr>
      <vt:lpstr>10 STUDY TIPS</vt:lpstr>
      <vt:lpstr>Horários da Prof.ª. Cristiane</vt:lpstr>
      <vt:lpstr>Inglês no IFRN</vt:lpstr>
      <vt:lpstr>Inglês no IFRN</vt:lpstr>
      <vt:lpstr>Inglês no IFRN</vt:lpstr>
      <vt:lpstr>Inglês no IFRN</vt:lpstr>
      <vt:lpstr>Inglês no IFRN</vt:lpstr>
      <vt:lpstr>Inglês no IFRN</vt:lpstr>
      <vt:lpstr>Inglês no IFRN</vt:lpstr>
      <vt:lpstr>Proposta de Trabalho</vt:lpstr>
      <vt:lpstr>Compromisso entre as partes:</vt:lpstr>
      <vt:lpstr>Compromisso entre as partes:</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AO INGLÊS BÁSICO 1</dc:title>
  <dc:creator>Cristiane</dc:creator>
  <cp:lastModifiedBy>Cristiane de Brito Cruz</cp:lastModifiedBy>
  <cp:revision>103</cp:revision>
  <dcterms:created xsi:type="dcterms:W3CDTF">2014-02-09T15:38:27Z</dcterms:created>
  <dcterms:modified xsi:type="dcterms:W3CDTF">2020-02-11T13:38:20Z</dcterms:modified>
</cp:coreProperties>
</file>