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Lobster"/>
      <p:regular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Lobster-regular.fnt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1269ee10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1269ee10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71269ee10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1269ee10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1269ee10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1269ee10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606900" y="3501300"/>
            <a:ext cx="8079000" cy="11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4800">
              <a:latin typeface="Lobster"/>
              <a:ea typeface="Lobster"/>
              <a:cs typeface="Lobster"/>
              <a:sym typeface="Lobster"/>
            </a:endParaRPr>
          </a:p>
          <a:p>
            <a:pPr indent="0" lvl="0" marL="0" rtl="0" algn="ctr">
              <a:spcBef>
                <a:spcPts val="0"/>
              </a:spcBef>
              <a:spcAft>
                <a:spcPts val="0"/>
              </a:spcAft>
              <a:buNone/>
            </a:pPr>
            <a:r>
              <a:t/>
            </a:r>
            <a:endParaRPr sz="4800">
              <a:solidFill>
                <a:srgbClr val="222222"/>
              </a:solidFill>
              <a:latin typeface="Lobster"/>
              <a:ea typeface="Lobster"/>
              <a:cs typeface="Lobster"/>
              <a:sym typeface="Lobster"/>
            </a:endParaRPr>
          </a:p>
          <a:p>
            <a:pPr indent="0" lvl="0" marL="0" rtl="0" algn="ctr">
              <a:spcBef>
                <a:spcPts val="0"/>
              </a:spcBef>
              <a:spcAft>
                <a:spcPts val="0"/>
              </a:spcAft>
              <a:buClr>
                <a:schemeClr val="dk1"/>
              </a:buClr>
              <a:buSzPts val="1100"/>
              <a:buFont typeface="Arial"/>
              <a:buNone/>
            </a:pPr>
            <a:r>
              <a:rPr lang="pt-BR" sz="4000">
                <a:solidFill>
                  <a:srgbClr val="222222"/>
                </a:solidFill>
                <a:latin typeface="Lobster"/>
                <a:ea typeface="Lobster"/>
                <a:cs typeface="Lobster"/>
                <a:sym typeface="Lobster"/>
              </a:rPr>
              <a:t>Biography of Carol Shaw</a:t>
            </a:r>
            <a:endParaRPr sz="4000">
              <a:solidFill>
                <a:srgbClr val="222222"/>
              </a:solidFill>
              <a:latin typeface="Lobster"/>
              <a:ea typeface="Lobster"/>
              <a:cs typeface="Lobster"/>
              <a:sym typeface="Lobster"/>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4251100" y="3866325"/>
            <a:ext cx="8931300" cy="1388700"/>
          </a:xfrm>
          <a:prstGeom prst="rect">
            <a:avLst/>
          </a:prstGeom>
        </p:spPr>
        <p:txBody>
          <a:bodyPr anchorCtr="0" anchor="t" bIns="91425" lIns="91425" spcFirstLastPara="1" rIns="91425" wrap="square" tIns="91425">
            <a:noAutofit/>
          </a:bodyPr>
          <a:lstStyle/>
          <a:p>
            <a:pPr indent="457200" lvl="0" marL="457200" rtl="0" algn="just">
              <a:spcBef>
                <a:spcPts val="0"/>
              </a:spcBef>
              <a:spcAft>
                <a:spcPts val="0"/>
              </a:spcAft>
              <a:buNone/>
            </a:pPr>
            <a:r>
              <a:rPr lang="pt-BR" sz="1400">
                <a:solidFill>
                  <a:srgbClr val="666666"/>
                </a:solidFill>
              </a:rPr>
              <a:t>ÁLEX DHIAGO SILVA DE ARAÚJO</a:t>
            </a:r>
            <a:endParaRPr sz="1400">
              <a:solidFill>
                <a:srgbClr val="666666"/>
              </a:solidFill>
            </a:endParaRPr>
          </a:p>
          <a:p>
            <a:pPr indent="457200" lvl="0" marL="457200" rtl="0" algn="just">
              <a:spcBef>
                <a:spcPts val="0"/>
              </a:spcBef>
              <a:spcAft>
                <a:spcPts val="0"/>
              </a:spcAft>
              <a:buNone/>
            </a:pPr>
            <a:r>
              <a:rPr lang="pt-BR" sz="1400">
                <a:solidFill>
                  <a:srgbClr val="666666"/>
                </a:solidFill>
              </a:rPr>
              <a:t>CLEIDSON CARLOS COSTA LOPES</a:t>
            </a:r>
            <a:endParaRPr sz="1400">
              <a:solidFill>
                <a:srgbClr val="666666"/>
              </a:solidFill>
            </a:endParaRPr>
          </a:p>
          <a:p>
            <a:pPr indent="457200" lvl="0" marL="457200" rtl="0" algn="just">
              <a:spcBef>
                <a:spcPts val="0"/>
              </a:spcBef>
              <a:spcAft>
                <a:spcPts val="0"/>
              </a:spcAft>
              <a:buNone/>
            </a:pPr>
            <a:r>
              <a:rPr lang="pt-BR" sz="1400">
                <a:solidFill>
                  <a:srgbClr val="666666"/>
                </a:solidFill>
              </a:rPr>
              <a:t>IONARA RAYSSA DA SILVA SANTOS</a:t>
            </a:r>
            <a:endParaRPr sz="1400">
              <a:solidFill>
                <a:srgbClr val="666666"/>
              </a:solidFill>
            </a:endParaRPr>
          </a:p>
          <a:p>
            <a:pPr indent="457200" lvl="0" marL="457200" rtl="0" algn="just">
              <a:spcBef>
                <a:spcPts val="0"/>
              </a:spcBef>
              <a:spcAft>
                <a:spcPts val="0"/>
              </a:spcAft>
              <a:buNone/>
            </a:pPr>
            <a:r>
              <a:rPr lang="pt-BR" sz="1400">
                <a:solidFill>
                  <a:srgbClr val="666666"/>
                </a:solidFill>
              </a:rPr>
              <a:t>PEDRO VITOR FERREIRA DE ALCÂNTARA</a:t>
            </a:r>
            <a:endParaRPr sz="1400">
              <a:solidFill>
                <a:srgbClr val="666666"/>
              </a:solidFill>
            </a:endParaRPr>
          </a:p>
          <a:p>
            <a:pPr indent="457200" lvl="0" marL="457200" rtl="0" algn="just">
              <a:spcBef>
                <a:spcPts val="0"/>
              </a:spcBef>
              <a:spcAft>
                <a:spcPts val="0"/>
              </a:spcAft>
              <a:buNone/>
            </a:pPr>
            <a:r>
              <a:rPr lang="pt-BR" sz="1400">
                <a:solidFill>
                  <a:srgbClr val="666666"/>
                </a:solidFill>
              </a:rPr>
              <a:t>VANESSA DOS SANTOS PONTES</a:t>
            </a:r>
            <a:endParaRPr sz="1400">
              <a:solidFill>
                <a:srgbClr val="666666"/>
              </a:solidFill>
            </a:endParaRPr>
          </a:p>
        </p:txBody>
      </p:sp>
      <p:pic>
        <p:nvPicPr>
          <p:cNvPr id="56" name="Google Shape;56;p13"/>
          <p:cNvPicPr preferRelativeResize="0"/>
          <p:nvPr/>
        </p:nvPicPr>
        <p:blipFill>
          <a:blip r:embed="rId3">
            <a:alphaModFix/>
          </a:blip>
          <a:stretch>
            <a:fillRect/>
          </a:stretch>
        </p:blipFill>
        <p:spPr>
          <a:xfrm>
            <a:off x="65650" y="93725"/>
            <a:ext cx="2450325" cy="1059775"/>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2786700" y="260275"/>
            <a:ext cx="3880324" cy="288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311700" y="267250"/>
            <a:ext cx="8550000" cy="4610700"/>
          </a:xfrm>
          <a:prstGeom prst="rect">
            <a:avLst/>
          </a:prstGeom>
        </p:spPr>
        <p:txBody>
          <a:bodyPr anchorCtr="0" anchor="t" bIns="91425" lIns="91425" spcFirstLastPara="1" rIns="91425" wrap="square" tIns="91425">
            <a:noAutofit/>
          </a:bodyPr>
          <a:lstStyle/>
          <a:p>
            <a:pPr indent="0" lvl="0" marL="0" rtl="0" algn="just">
              <a:lnSpc>
                <a:spcPct val="90000"/>
              </a:lnSpc>
              <a:spcBef>
                <a:spcPts val="1000"/>
              </a:spcBef>
              <a:spcAft>
                <a:spcPts val="0"/>
              </a:spcAft>
              <a:buClr>
                <a:schemeClr val="dk1"/>
              </a:buClr>
              <a:buSzPts val="1100"/>
              <a:buFont typeface="Arial"/>
              <a:buNone/>
            </a:pPr>
            <a:r>
              <a:rPr lang="pt-BR" sz="2000">
                <a:solidFill>
                  <a:schemeClr val="dk1"/>
                </a:solidFill>
                <a:latin typeface="Calibri"/>
                <a:ea typeface="Calibri"/>
                <a:cs typeface="Calibri"/>
                <a:sym typeface="Calibri"/>
              </a:rPr>
              <a:t>Born: 1955</a:t>
            </a:r>
            <a:endParaRPr sz="2000">
              <a:solidFill>
                <a:schemeClr val="dk1"/>
              </a:solidFill>
              <a:latin typeface="Calibri"/>
              <a:ea typeface="Calibri"/>
              <a:cs typeface="Calibri"/>
              <a:sym typeface="Calibri"/>
            </a:endParaRPr>
          </a:p>
          <a:p>
            <a:pPr indent="0" lvl="0" marL="0" rtl="0" algn="just">
              <a:lnSpc>
                <a:spcPct val="90000"/>
              </a:lnSpc>
              <a:spcBef>
                <a:spcPts val="1000"/>
              </a:spcBef>
              <a:spcAft>
                <a:spcPts val="0"/>
              </a:spcAft>
              <a:buClr>
                <a:schemeClr val="dk1"/>
              </a:buClr>
              <a:buSzPts val="1100"/>
              <a:buFont typeface="Arial"/>
              <a:buNone/>
            </a:pPr>
            <a:r>
              <a:rPr lang="pt-BR" sz="2000">
                <a:solidFill>
                  <a:schemeClr val="dk1"/>
                </a:solidFill>
                <a:latin typeface="Calibri"/>
                <a:ea typeface="Calibri"/>
                <a:cs typeface="Calibri"/>
                <a:sym typeface="Calibri"/>
              </a:rPr>
              <a:t>  Carol Shaw is believed to be the first professional female video game designer. She first used a computer while at high school in Palo Alto where she excelled at Maths and enjoyed playing text-based games. She went on to gain degrees in Computer Science in the 1970s when there were few women in the field.</a:t>
            </a:r>
            <a:endParaRPr sz="2000">
              <a:solidFill>
                <a:schemeClr val="dk1"/>
              </a:solidFill>
              <a:latin typeface="Calibri"/>
              <a:ea typeface="Calibri"/>
              <a:cs typeface="Calibri"/>
              <a:sym typeface="Calibri"/>
            </a:endParaRPr>
          </a:p>
          <a:p>
            <a:pPr indent="0" lvl="0" marL="0" rtl="0" algn="just">
              <a:lnSpc>
                <a:spcPct val="90000"/>
              </a:lnSpc>
              <a:spcBef>
                <a:spcPts val="1000"/>
              </a:spcBef>
              <a:spcAft>
                <a:spcPts val="0"/>
              </a:spcAft>
              <a:buClr>
                <a:schemeClr val="dk1"/>
              </a:buClr>
              <a:buSzPts val="1100"/>
              <a:buFont typeface="Arial"/>
              <a:buNone/>
            </a:pPr>
            <a:r>
              <a:rPr lang="pt-BR" sz="2000">
                <a:solidFill>
                  <a:schemeClr val="dk1"/>
                </a:solidFill>
                <a:latin typeface="Calibri"/>
                <a:ea typeface="Calibri"/>
                <a:cs typeface="Calibri"/>
                <a:sym typeface="Calibri"/>
              </a:rPr>
              <a:t>  Carol was then employed by Atari, programming games for the company’s VCS console (later renamed the 2600). The console popularised the concept of cartridge-based games and Carol was Atari’s go-to coder for the trickier programming tasks. At the time, developers created a whole game including the programming, sound and graphics. She said she joined the company because they paid her to play games! While at Atari, Carol also worked other titles, including 3-D Tic Tac Toe (1978), which took her six months to create, Video Checkers (1980), and Super Breakout (1982).</a:t>
            </a:r>
            <a:endParaRPr sz="2000">
              <a:solidFill>
                <a:schemeClr val="dk1"/>
              </a:solidFill>
              <a:latin typeface="Calibri"/>
              <a:ea typeface="Calibri"/>
              <a:cs typeface="Calibri"/>
              <a:sym typeface="Calibri"/>
            </a:endParaRPr>
          </a:p>
          <a:p>
            <a:pPr indent="0" lvl="0" marL="0" rtl="0" algn="l">
              <a:spcBef>
                <a:spcPts val="0"/>
              </a:spcBef>
              <a:spcAft>
                <a:spcPts val="1600"/>
              </a:spcAft>
              <a:buNone/>
            </a:pPr>
            <a:r>
              <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297000" y="230050"/>
            <a:ext cx="8550000" cy="3351900"/>
          </a:xfrm>
          <a:prstGeom prst="rect">
            <a:avLst/>
          </a:prstGeom>
        </p:spPr>
        <p:txBody>
          <a:bodyPr anchorCtr="0" anchor="t" bIns="91425" lIns="91425" spcFirstLastPara="1" rIns="91425" wrap="square" tIns="91425">
            <a:noAutofit/>
          </a:bodyPr>
          <a:lstStyle/>
          <a:p>
            <a:pPr indent="0" lvl="0" marL="0" rtl="0" algn="just">
              <a:lnSpc>
                <a:spcPct val="90000"/>
              </a:lnSpc>
              <a:spcBef>
                <a:spcPts val="1000"/>
              </a:spcBef>
              <a:spcAft>
                <a:spcPts val="0"/>
              </a:spcAft>
              <a:buClr>
                <a:schemeClr val="dk1"/>
              </a:buClr>
              <a:buSzPts val="1100"/>
              <a:buFont typeface="Arial"/>
              <a:buNone/>
            </a:pPr>
            <a:r>
              <a:rPr lang="pt-BR" sz="2500">
                <a:solidFill>
                  <a:schemeClr val="dk1"/>
                </a:solidFill>
                <a:latin typeface="Calibri"/>
                <a:ea typeface="Calibri"/>
                <a:cs typeface="Calibri"/>
                <a:sym typeface="Calibri"/>
              </a:rPr>
              <a:t>Later, while working at Activision, where she was again the first female designer, Carol produced River Raid, the game she is most well known for and which won numerous awards. The game was inspired by the side-scrolling alien shooter game Scramble. However, Shaw’s boss informed her that there were too many space games on the market so she went with a river-based game instead and River Raid came to be. Activision’s River Raid manual also includes tips for beating the game, written directly by Carol and describing her as “a scholar in the field of Computer Science”. The game’s success later enabled her to retire early.</a:t>
            </a:r>
            <a:endParaRPr sz="2500">
              <a:solidFill>
                <a:schemeClr val="dk1"/>
              </a:solidFill>
              <a:latin typeface="Calibri"/>
              <a:ea typeface="Calibri"/>
              <a:cs typeface="Calibri"/>
              <a:sym typeface="Calibri"/>
            </a:endParaRPr>
          </a:p>
          <a:p>
            <a:pPr indent="0" lvl="0" marL="0" rtl="0" algn="l">
              <a:spcBef>
                <a:spcPts val="0"/>
              </a:spcBef>
              <a:spcAft>
                <a:spcPts val="1600"/>
              </a:spcAft>
              <a:buNone/>
            </a:pPr>
            <a:r>
              <a:t/>
            </a:r>
            <a:endParaRPr sz="2000">
              <a:latin typeface="Calibri"/>
              <a:ea typeface="Calibri"/>
              <a:cs typeface="Calibri"/>
              <a:sym typeface="Calibri"/>
            </a:endParaRPr>
          </a:p>
        </p:txBody>
      </p:sp>
      <p:pic>
        <p:nvPicPr>
          <p:cNvPr id="68" name="Google Shape;68;p15"/>
          <p:cNvPicPr preferRelativeResize="0"/>
          <p:nvPr/>
        </p:nvPicPr>
        <p:blipFill>
          <a:blip r:embed="rId3">
            <a:alphaModFix/>
          </a:blip>
          <a:stretch>
            <a:fillRect/>
          </a:stretch>
        </p:blipFill>
        <p:spPr>
          <a:xfrm>
            <a:off x="4750450" y="4502800"/>
            <a:ext cx="4096550" cy="50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235475"/>
            <a:ext cx="8624400" cy="4722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b="1" lang="pt-BR" sz="2000">
                <a:solidFill>
                  <a:srgbClr val="000000"/>
                </a:solidFill>
              </a:rPr>
              <a:t>SKIMMING</a:t>
            </a:r>
            <a:endParaRPr b="1" sz="2000">
              <a:solidFill>
                <a:srgbClr val="000000"/>
              </a:solidFill>
            </a:endParaRPr>
          </a:p>
          <a:p>
            <a:pPr indent="-355600" lvl="0" marL="457200" rtl="0" algn="l">
              <a:spcBef>
                <a:spcPts val="0"/>
              </a:spcBef>
              <a:spcAft>
                <a:spcPts val="0"/>
              </a:spcAft>
              <a:buClr>
                <a:srgbClr val="000000"/>
              </a:buClr>
              <a:buSzPts val="2000"/>
              <a:buChar char="●"/>
            </a:pPr>
            <a:r>
              <a:rPr b="1" lang="pt-BR" sz="2000">
                <a:solidFill>
                  <a:srgbClr val="000000"/>
                </a:solidFill>
              </a:rPr>
              <a:t>SCANNING</a:t>
            </a:r>
            <a:endParaRPr b="1" sz="2000">
              <a:solidFill>
                <a:srgbClr val="000000"/>
              </a:solidFill>
            </a:endParaRPr>
          </a:p>
          <a:p>
            <a:pPr indent="-355600" lvl="0" marL="457200" rtl="0" algn="l">
              <a:spcBef>
                <a:spcPts val="0"/>
              </a:spcBef>
              <a:spcAft>
                <a:spcPts val="0"/>
              </a:spcAft>
              <a:buClr>
                <a:srgbClr val="000000"/>
              </a:buClr>
              <a:buSzPts val="2000"/>
              <a:buChar char="●"/>
            </a:pPr>
            <a:r>
              <a:rPr b="1" lang="pt-BR" sz="2000">
                <a:solidFill>
                  <a:srgbClr val="000000"/>
                </a:solidFill>
              </a:rPr>
              <a:t>TIPO DE LEITURA:</a:t>
            </a:r>
            <a:endParaRPr b="1" sz="2000">
              <a:solidFill>
                <a:srgbClr val="000000"/>
              </a:solidFill>
            </a:endParaRPr>
          </a:p>
          <a:p>
            <a:pPr indent="-355600" lvl="1" marL="1371600" rtl="0" algn="l">
              <a:spcBef>
                <a:spcPts val="0"/>
              </a:spcBef>
              <a:spcAft>
                <a:spcPts val="0"/>
              </a:spcAft>
              <a:buClr>
                <a:srgbClr val="000000"/>
              </a:buClr>
              <a:buSzPts val="2000"/>
              <a:buChar char="-"/>
            </a:pPr>
            <a:r>
              <a:rPr i="1" lang="pt-BR" sz="2000">
                <a:solidFill>
                  <a:srgbClr val="000000"/>
                </a:solidFill>
              </a:rPr>
              <a:t>Intensiva</a:t>
            </a:r>
            <a:endParaRPr i="1" sz="2000">
              <a:solidFill>
                <a:srgbClr val="000000"/>
              </a:solidFill>
            </a:endParaRPr>
          </a:p>
          <a:p>
            <a:pPr indent="-355600" lvl="0" marL="457200" rtl="0" algn="l">
              <a:spcBef>
                <a:spcPts val="0"/>
              </a:spcBef>
              <a:spcAft>
                <a:spcPts val="0"/>
              </a:spcAft>
              <a:buClr>
                <a:srgbClr val="000000"/>
              </a:buClr>
              <a:buSzPts val="2000"/>
              <a:buChar char="●"/>
            </a:pPr>
            <a:r>
              <a:rPr b="1" lang="pt-BR" sz="2000">
                <a:solidFill>
                  <a:srgbClr val="000000"/>
                </a:solidFill>
              </a:rPr>
              <a:t>KEY WORDS</a:t>
            </a:r>
            <a:endParaRPr b="1" sz="2000">
              <a:solidFill>
                <a:srgbClr val="000000"/>
              </a:solidFill>
            </a:endParaRPr>
          </a:p>
          <a:p>
            <a:pPr indent="0" lvl="0" marL="0" rtl="0" algn="l">
              <a:spcBef>
                <a:spcPts val="1600"/>
              </a:spcBef>
              <a:spcAft>
                <a:spcPts val="0"/>
              </a:spcAft>
              <a:buNone/>
            </a:pPr>
            <a:r>
              <a:t/>
            </a:r>
            <a:endParaRPr b="1" sz="2000">
              <a:solidFill>
                <a:srgbClr val="000000"/>
              </a:solidFill>
            </a:endParaRPr>
          </a:p>
          <a:p>
            <a:pPr indent="-355600" lvl="0" marL="457200" rtl="0" algn="l">
              <a:spcBef>
                <a:spcPts val="1600"/>
              </a:spcBef>
              <a:spcAft>
                <a:spcPts val="0"/>
              </a:spcAft>
              <a:buClr>
                <a:srgbClr val="000000"/>
              </a:buClr>
              <a:buSzPts val="2000"/>
              <a:buChar char="●"/>
            </a:pPr>
            <a:r>
              <a:rPr b="1" lang="pt-BR" sz="2000">
                <a:solidFill>
                  <a:srgbClr val="000000"/>
                </a:solidFill>
              </a:rPr>
              <a:t>COGNATES:                                                   FALSE COGNATES</a:t>
            </a:r>
            <a:endParaRPr b="1" sz="2000">
              <a:solidFill>
                <a:srgbClr val="000000"/>
              </a:solidFill>
            </a:endParaRPr>
          </a:p>
          <a:p>
            <a:pPr indent="0" lvl="0" marL="0" rtl="0" algn="l">
              <a:spcBef>
                <a:spcPts val="1600"/>
              </a:spcBef>
              <a:spcAft>
                <a:spcPts val="0"/>
              </a:spcAft>
              <a:buNone/>
            </a:pPr>
            <a:r>
              <a:t/>
            </a:r>
            <a:endParaRPr b="1" sz="2000">
              <a:solidFill>
                <a:srgbClr val="000000"/>
              </a:solidFill>
            </a:endParaRPr>
          </a:p>
          <a:p>
            <a:pPr indent="0" lvl="0" marL="457200" rtl="0" algn="l">
              <a:spcBef>
                <a:spcPts val="1600"/>
              </a:spcBef>
              <a:spcAft>
                <a:spcPts val="0"/>
              </a:spcAft>
              <a:buNone/>
            </a:pPr>
            <a:r>
              <a:t/>
            </a:r>
            <a:endParaRPr i="1" sz="2000">
              <a:solidFill>
                <a:srgbClr val="000000"/>
              </a:solidFill>
            </a:endParaRPr>
          </a:p>
          <a:p>
            <a:pPr indent="0" lvl="0" marL="0" rtl="0" algn="l">
              <a:spcBef>
                <a:spcPts val="1600"/>
              </a:spcBef>
              <a:spcAft>
                <a:spcPts val="1600"/>
              </a:spcAft>
              <a:buNone/>
            </a:pPr>
            <a:r>
              <a:t/>
            </a:r>
            <a:endParaRPr sz="2500">
              <a:solidFill>
                <a:srgbClr val="000000"/>
              </a:solidFill>
            </a:endParaRPr>
          </a:p>
        </p:txBody>
      </p:sp>
      <p:pic>
        <p:nvPicPr>
          <p:cNvPr id="74" name="Google Shape;74;p16"/>
          <p:cNvPicPr preferRelativeResize="0"/>
          <p:nvPr/>
        </p:nvPicPr>
        <p:blipFill>
          <a:blip r:embed="rId3">
            <a:alphaModFix/>
          </a:blip>
          <a:stretch>
            <a:fillRect/>
          </a:stretch>
        </p:blipFill>
        <p:spPr>
          <a:xfrm>
            <a:off x="6647075" y="118850"/>
            <a:ext cx="2384582" cy="1548425"/>
          </a:xfrm>
          <a:prstGeom prst="rect">
            <a:avLst/>
          </a:prstGeom>
          <a:noFill/>
          <a:ln>
            <a:noFill/>
          </a:ln>
        </p:spPr>
      </p:pic>
      <p:pic>
        <p:nvPicPr>
          <p:cNvPr id="75" name="Google Shape;75;p16"/>
          <p:cNvPicPr preferRelativeResize="0"/>
          <p:nvPr/>
        </p:nvPicPr>
        <p:blipFill>
          <a:blip r:embed="rId4">
            <a:alphaModFix/>
          </a:blip>
          <a:stretch>
            <a:fillRect/>
          </a:stretch>
        </p:blipFill>
        <p:spPr>
          <a:xfrm>
            <a:off x="4081500" y="118850"/>
            <a:ext cx="2384576" cy="1548424"/>
          </a:xfrm>
          <a:prstGeom prst="rect">
            <a:avLst/>
          </a:prstGeom>
          <a:noFill/>
          <a:ln>
            <a:noFill/>
          </a:ln>
        </p:spPr>
      </p:pic>
      <p:sp>
        <p:nvSpPr>
          <p:cNvPr id="76" name="Google Shape;76;p16"/>
          <p:cNvSpPr txBox="1"/>
          <p:nvPr/>
        </p:nvSpPr>
        <p:spPr>
          <a:xfrm>
            <a:off x="4249288" y="1722775"/>
            <a:ext cx="20490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a:t>TIC - TAC - TOE 3D</a:t>
            </a:r>
            <a:endParaRPr b="1"/>
          </a:p>
        </p:txBody>
      </p:sp>
      <p:sp>
        <p:nvSpPr>
          <p:cNvPr id="77" name="Google Shape;77;p16"/>
          <p:cNvSpPr txBox="1"/>
          <p:nvPr/>
        </p:nvSpPr>
        <p:spPr>
          <a:xfrm>
            <a:off x="6674750" y="1722775"/>
            <a:ext cx="2329200" cy="3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a:t>RIVER RAID</a:t>
            </a:r>
            <a:endParaRPr b="1"/>
          </a:p>
        </p:txBody>
      </p:sp>
      <p:sp>
        <p:nvSpPr>
          <p:cNvPr id="78" name="Google Shape;78;p16"/>
          <p:cNvSpPr txBox="1"/>
          <p:nvPr/>
        </p:nvSpPr>
        <p:spPr>
          <a:xfrm>
            <a:off x="470975" y="2250275"/>
            <a:ext cx="4275900" cy="6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nvSpPr>
        <p:spPr>
          <a:xfrm>
            <a:off x="731175" y="2243250"/>
            <a:ext cx="8272800" cy="4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BR" sz="1800"/>
              <a:t>Designer, Video Game, Computer Science, Programming, Developers, Atari.</a:t>
            </a:r>
            <a:endParaRPr sz="1800"/>
          </a:p>
          <a:p>
            <a:pPr indent="0" lvl="0" marL="0" rtl="0" algn="just">
              <a:spcBef>
                <a:spcPts val="0"/>
              </a:spcBef>
              <a:spcAft>
                <a:spcPts val="0"/>
              </a:spcAft>
              <a:buNone/>
            </a:pPr>
            <a:r>
              <a:t/>
            </a:r>
            <a:endParaRPr sz="1800"/>
          </a:p>
        </p:txBody>
      </p:sp>
      <p:sp>
        <p:nvSpPr>
          <p:cNvPr id="80" name="Google Shape;80;p16"/>
          <p:cNvSpPr txBox="1"/>
          <p:nvPr/>
        </p:nvSpPr>
        <p:spPr>
          <a:xfrm>
            <a:off x="321975" y="3188325"/>
            <a:ext cx="3657600" cy="18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2000"/>
              <a:t>Professional</a:t>
            </a:r>
            <a:r>
              <a:rPr lang="pt-BR" sz="2000"/>
              <a:t> = Profissional</a:t>
            </a:r>
            <a:endParaRPr sz="2000"/>
          </a:p>
          <a:p>
            <a:pPr indent="0" lvl="0" marL="0" rtl="0" algn="ctr">
              <a:spcBef>
                <a:spcPts val="0"/>
              </a:spcBef>
              <a:spcAft>
                <a:spcPts val="0"/>
              </a:spcAft>
              <a:buNone/>
            </a:pPr>
            <a:r>
              <a:rPr b="1" lang="pt-BR" sz="2000"/>
              <a:t>Computer</a:t>
            </a:r>
            <a:r>
              <a:rPr lang="pt-BR" sz="2000"/>
              <a:t> = Computador</a:t>
            </a:r>
            <a:endParaRPr sz="2000"/>
          </a:p>
          <a:p>
            <a:pPr indent="0" lvl="0" marL="0" rtl="0" algn="ctr">
              <a:spcBef>
                <a:spcPts val="0"/>
              </a:spcBef>
              <a:spcAft>
                <a:spcPts val="0"/>
              </a:spcAft>
              <a:buNone/>
            </a:pPr>
            <a:r>
              <a:rPr b="1" lang="pt-BR" sz="2000"/>
              <a:t>Text</a:t>
            </a:r>
            <a:r>
              <a:rPr lang="pt-BR" sz="2000"/>
              <a:t> = Texto </a:t>
            </a:r>
            <a:endParaRPr sz="2000"/>
          </a:p>
          <a:p>
            <a:pPr indent="0" lvl="0" marL="0" rtl="0" algn="ctr">
              <a:spcBef>
                <a:spcPts val="0"/>
              </a:spcBef>
              <a:spcAft>
                <a:spcPts val="0"/>
              </a:spcAft>
              <a:buNone/>
            </a:pPr>
            <a:r>
              <a:rPr b="1" lang="pt-BR" sz="2000"/>
              <a:t>Manual </a:t>
            </a:r>
            <a:r>
              <a:rPr lang="pt-BR" sz="2000"/>
              <a:t>= Manual</a:t>
            </a:r>
            <a:endParaRPr sz="2000">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Clr>
                <a:schemeClr val="dk1"/>
              </a:buClr>
              <a:buSzPts val="1100"/>
              <a:buFont typeface="Arial"/>
              <a:buNone/>
            </a:pPr>
            <a:r>
              <a:t/>
            </a:r>
            <a:endParaRPr sz="2000">
              <a:solidFill>
                <a:schemeClr val="dk1"/>
              </a:solidFill>
            </a:endParaRPr>
          </a:p>
        </p:txBody>
      </p:sp>
      <p:sp>
        <p:nvSpPr>
          <p:cNvPr id="81" name="Google Shape;81;p16"/>
          <p:cNvSpPr txBox="1"/>
          <p:nvPr/>
        </p:nvSpPr>
        <p:spPr>
          <a:xfrm>
            <a:off x="5175175" y="3188325"/>
            <a:ext cx="3657600" cy="18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t-BR" sz="2000"/>
              <a:t>Time</a:t>
            </a:r>
            <a:r>
              <a:rPr lang="pt-BR" sz="2000"/>
              <a:t> = Momento</a:t>
            </a:r>
            <a:endParaRPr sz="2000"/>
          </a:p>
          <a:p>
            <a:pPr indent="0" lvl="0" marL="0" rtl="0" algn="ctr">
              <a:spcBef>
                <a:spcPts val="0"/>
              </a:spcBef>
              <a:spcAft>
                <a:spcPts val="0"/>
              </a:spcAft>
              <a:buNone/>
            </a:pPr>
            <a:r>
              <a:rPr b="1" lang="pt-BR" sz="2000"/>
              <a:t>Retire </a:t>
            </a:r>
            <a:r>
              <a:rPr lang="pt-BR" sz="2000"/>
              <a:t>= Se aposentar </a:t>
            </a:r>
            <a:endParaRPr sz="2000"/>
          </a:p>
          <a:p>
            <a:pPr indent="0" lvl="0" marL="0" rtl="0" algn="ctr">
              <a:spcBef>
                <a:spcPts val="0"/>
              </a:spcBef>
              <a:spcAft>
                <a:spcPts val="0"/>
              </a:spcAft>
              <a:buNone/>
            </a:pPr>
            <a:r>
              <a:rPr b="1" lang="pt-BR" sz="2000"/>
              <a:t>Excelled</a:t>
            </a:r>
            <a:r>
              <a:rPr lang="pt-BR" sz="2000"/>
              <a:t> = destacava</a:t>
            </a:r>
            <a:endParaRPr sz="2000">
              <a:solidFill>
                <a:schemeClr val="dk1"/>
              </a:solidFill>
            </a:endParaRPr>
          </a:p>
          <a:p>
            <a:pPr indent="0" lvl="0" marL="457200" rtl="0" algn="l">
              <a:lnSpc>
                <a:spcPct val="115000"/>
              </a:lnSpc>
              <a:spcBef>
                <a:spcPts val="0"/>
              </a:spcBef>
              <a:spcAft>
                <a:spcPts val="1600"/>
              </a:spcAft>
              <a:buNone/>
            </a:pPr>
            <a:r>
              <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