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2" r:id="rId2"/>
    <p:sldId id="256" r:id="rId3"/>
    <p:sldId id="257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59" r:id="rId13"/>
    <p:sldId id="260" r:id="rId14"/>
    <p:sldId id="261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618" autoAdjust="0"/>
    <p:restoredTop sz="94249" autoAdjust="0"/>
  </p:normalViewPr>
  <p:slideViewPr>
    <p:cSldViewPr>
      <p:cViewPr varScale="1">
        <p:scale>
          <a:sx n="72" d="100"/>
          <a:sy n="72" d="100"/>
        </p:scale>
        <p:origin x="108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C8B678-C4E5-4768-AECB-E0EAA2E1D20B}" type="datetimeFigureOut">
              <a:rPr lang="pt-BR" smtClean="0"/>
              <a:t>15/11/2020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E49B4B-73D3-40E5-BD34-709E28E3D5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1544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49B4B-73D3-40E5-BD34-709E28E3D5C1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2763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615B4-C5B3-4E93-880A-236C4E4049DA}" type="datetimeFigureOut">
              <a:rPr lang="pt-BR" smtClean="0"/>
              <a:t>15/11/2020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36F6C-4152-462A-B692-B25DD60037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1373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615B4-C5B3-4E93-880A-236C4E4049DA}" type="datetimeFigureOut">
              <a:rPr lang="pt-BR" smtClean="0"/>
              <a:t>15/11/2020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36F6C-4152-462A-B692-B25DD60037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2576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615B4-C5B3-4E93-880A-236C4E4049DA}" type="datetimeFigureOut">
              <a:rPr lang="pt-BR" smtClean="0"/>
              <a:t>15/11/2020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36F6C-4152-462A-B692-B25DD60037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7709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615B4-C5B3-4E93-880A-236C4E4049DA}" type="datetimeFigureOut">
              <a:rPr lang="pt-BR" smtClean="0"/>
              <a:t>15/11/2020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36F6C-4152-462A-B692-B25DD60037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1434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615B4-C5B3-4E93-880A-236C4E4049DA}" type="datetimeFigureOut">
              <a:rPr lang="pt-BR" smtClean="0"/>
              <a:t>15/11/2020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36F6C-4152-462A-B692-B25DD60037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7738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615B4-C5B3-4E93-880A-236C4E4049DA}" type="datetimeFigureOut">
              <a:rPr lang="pt-BR" smtClean="0"/>
              <a:t>15/11/2020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36F6C-4152-462A-B692-B25DD60037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9232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615B4-C5B3-4E93-880A-236C4E4049DA}" type="datetimeFigureOut">
              <a:rPr lang="pt-BR" smtClean="0"/>
              <a:t>15/11/2020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36F6C-4152-462A-B692-B25DD60037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049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615B4-C5B3-4E93-880A-236C4E4049DA}" type="datetimeFigureOut">
              <a:rPr lang="pt-BR" smtClean="0"/>
              <a:t>15/11/2020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36F6C-4152-462A-B692-B25DD60037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1218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615B4-C5B3-4E93-880A-236C4E4049DA}" type="datetimeFigureOut">
              <a:rPr lang="pt-BR" smtClean="0"/>
              <a:t>15/11/2020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36F6C-4152-462A-B692-B25DD60037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6991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615B4-C5B3-4E93-880A-236C4E4049DA}" type="datetimeFigureOut">
              <a:rPr lang="pt-BR" smtClean="0"/>
              <a:t>15/11/2020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36F6C-4152-462A-B692-B25DD60037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4342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615B4-C5B3-4E93-880A-236C4E4049DA}" type="datetimeFigureOut">
              <a:rPr lang="pt-BR" smtClean="0"/>
              <a:t>15/11/2020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36F6C-4152-462A-B692-B25DD60037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6815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  <a:alpha val="4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2615B4-C5B3-4E93-880A-236C4E4049DA}" type="datetimeFigureOut">
              <a:rPr lang="pt-BR" smtClean="0"/>
              <a:t>15/11/2020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536F6C-4152-462A-B692-B25DD60037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4786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nglishclub.com/writing/textual-reference.htm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gordonscruton.blogspot.com/2011/08/what-is-cohesion-coherence-cambridge.html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hort-story.me/stories/crime-stories/228-that-s-not-my-wife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nglishclub.com/writing/textual-reference.htm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D747714-472F-4B66-8AF9-902FC33FF5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30495" y="1783959"/>
            <a:ext cx="4306001" cy="1645041"/>
          </a:xfrm>
        </p:spPr>
        <p:txBody>
          <a:bodyPr anchor="b">
            <a:norm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Trebuchet MS"/>
                <a:ea typeface="+mn-ea"/>
                <a:cs typeface="+mn-cs"/>
              </a:rPr>
              <a:t>COHESION AND COHERENCE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9467E04-161A-42DD-8115-84F5F93A99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83968" y="4750893"/>
            <a:ext cx="4752528" cy="1147863"/>
          </a:xfrm>
        </p:spPr>
        <p:txBody>
          <a:bodyPr anchor="t">
            <a:normAutofit/>
          </a:bodyPr>
          <a:lstStyle/>
          <a:p>
            <a:pPr algn="l"/>
            <a:r>
              <a:rPr lang="pt-BR" sz="2500" dirty="0" err="1">
                <a:solidFill>
                  <a:schemeClr val="bg1"/>
                </a:solidFill>
              </a:rPr>
              <a:t>Teacher</a:t>
            </a:r>
            <a:r>
              <a:rPr lang="pt-BR" sz="2500" dirty="0">
                <a:solidFill>
                  <a:schemeClr val="bg1"/>
                </a:solidFill>
              </a:rPr>
              <a:t> Cristiane de Brito Cruz</a:t>
            </a:r>
            <a:endParaRPr lang="pt-BR" sz="2500" b="1" cap="all" dirty="0"/>
          </a:p>
          <a:p>
            <a:pPr algn="l"/>
            <a:endParaRPr lang="pt-BR" sz="2500" dirty="0">
              <a:solidFill>
                <a:schemeClr val="bg1"/>
              </a:solidFill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629586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18115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A7CD5E9-E324-41F0-8923-2A15D157CB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536" y="1226973"/>
            <a:ext cx="3035882" cy="303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2490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532457" y="434745"/>
            <a:ext cx="63519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dirty="0">
                <a:solidFill>
                  <a:srgbClr val="FF0000"/>
                </a:solidFill>
                <a:latin typeface="Algerian" panose="04020705040A02060702" pitchFamily="82" charset="0"/>
              </a:rPr>
              <a:t>Textual </a:t>
            </a:r>
            <a:r>
              <a:rPr lang="pt-BR" sz="3600" dirty="0" err="1">
                <a:solidFill>
                  <a:srgbClr val="FF0000"/>
                </a:solidFill>
                <a:latin typeface="Algerian" panose="04020705040A02060702" pitchFamily="82" charset="0"/>
              </a:rPr>
              <a:t>reference</a:t>
            </a:r>
            <a:endParaRPr lang="pt-BR" sz="36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701312" y="1834942"/>
            <a:ext cx="747108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pt-BR" sz="2400" i="1" dirty="0">
                <a:solidFill>
                  <a:schemeClr val="bg1">
                    <a:lumMod val="50000"/>
                  </a:schemeClr>
                </a:solidFill>
                <a:latin typeface="PT Serif"/>
              </a:rPr>
              <a:t>Palavras de referência como acima/abaixo, precedente/seguinte e no verso descrevem a localização em um documento e oferecem orientação para o leitor. Essas palavras não têm significado real dentro do texto, mas indicam ao leitor outras partes do texto. Algumas palavras (acima, a seguir) são frequentemente usadas em textos formais e informais. Outras palavras (acima mencionadas, a seguir) são usadas principalmente em textos muito formais, por exemplo, documentos legais.</a:t>
            </a:r>
          </a:p>
        </p:txBody>
      </p:sp>
      <p:sp>
        <p:nvSpPr>
          <p:cNvPr id="3" name="Retângulo 2"/>
          <p:cNvSpPr/>
          <p:nvPr/>
        </p:nvSpPr>
        <p:spPr>
          <a:xfrm>
            <a:off x="2332441" y="1285600"/>
            <a:ext cx="67153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i="0" dirty="0">
                <a:effectLst/>
                <a:latin typeface="Arial" panose="020B0604020202020204" pitchFamily="34" charset="0"/>
              </a:rPr>
              <a:t>O que é um referente textual?</a:t>
            </a:r>
            <a:endParaRPr lang="pt-BR" sz="2800" dirty="0">
              <a:latin typeface="Algerian" panose="04020705040A02060702" pitchFamily="82" charset="0"/>
            </a:endParaRPr>
          </a:p>
        </p:txBody>
      </p:sp>
      <p:sp>
        <p:nvSpPr>
          <p:cNvPr id="6" name="Meio-quadro 5"/>
          <p:cNvSpPr/>
          <p:nvPr/>
        </p:nvSpPr>
        <p:spPr>
          <a:xfrm>
            <a:off x="467544" y="1516811"/>
            <a:ext cx="1709620" cy="3496365"/>
          </a:xfrm>
          <a:prstGeom prst="halfFrame">
            <a:avLst>
              <a:gd name="adj1" fmla="val 8824"/>
              <a:gd name="adj2" fmla="val 1096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7" name="Meio-quadro 6"/>
          <p:cNvSpPr/>
          <p:nvPr/>
        </p:nvSpPr>
        <p:spPr>
          <a:xfrm flipH="1" flipV="1">
            <a:off x="6660231" y="2564903"/>
            <a:ext cx="1782457" cy="3396249"/>
          </a:xfrm>
          <a:prstGeom prst="halfFrame">
            <a:avLst>
              <a:gd name="adj1" fmla="val 10040"/>
              <a:gd name="adj2" fmla="val 11102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38B0ACFB-A3AA-4072-B878-2B6F8DFAE6FF}"/>
              </a:ext>
            </a:extLst>
          </p:cNvPr>
          <p:cNvSpPr txBox="1"/>
          <p:nvPr/>
        </p:nvSpPr>
        <p:spPr>
          <a:xfrm>
            <a:off x="323528" y="6100089"/>
            <a:ext cx="64807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hlinkClick r:id="rId2"/>
              </a:rPr>
              <a:t>https://www.englishclub.com/writing/textual-reference.htm</a:t>
            </a:r>
            <a:r>
              <a:rPr lang="pt-B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784902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42459" y="1651590"/>
            <a:ext cx="7859082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pt-BR" sz="2500" b="0" i="0" dirty="0">
                <a:effectLst/>
                <a:latin typeface="Arial" panose="020B0604020202020204" pitchFamily="34" charset="0"/>
              </a:rPr>
              <a:t>Referentes textuais podem ser palavras simples e que conectam-se com outras palavras para que não precisemos repeti-las como no exemplo de “it” que vimos nos textos anteriores. Estas palavras também podem se referir à ideias no texto, como vimos o caso de “</a:t>
            </a:r>
            <a:r>
              <a:rPr lang="pt-BR" sz="2500" b="0" i="0" dirty="0" err="1">
                <a:effectLst/>
                <a:latin typeface="Arial" panose="020B0604020202020204" pitchFamily="34" charset="0"/>
              </a:rPr>
              <a:t>this</a:t>
            </a:r>
            <a:r>
              <a:rPr lang="pt-BR" sz="2500" b="0" i="0" dirty="0">
                <a:effectLst/>
                <a:latin typeface="Arial" panose="020B0604020202020204" pitchFamily="34" charset="0"/>
              </a:rPr>
              <a:t>”. O importante é que você identifique à que palavra ou expressão ou frase estes “referentes” estão ligados. Em inglês algumas palavras que servem para fazer referência a outras são os </a:t>
            </a:r>
            <a:r>
              <a:rPr lang="pt-BR" sz="25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pronomes</a:t>
            </a:r>
            <a:r>
              <a:rPr lang="pt-BR" sz="2500" b="0" i="0" dirty="0">
                <a:effectLst/>
                <a:latin typeface="Arial" panose="020B0604020202020204" pitchFamily="34" charset="0"/>
              </a:rPr>
              <a:t>. </a:t>
            </a:r>
          </a:p>
          <a:p>
            <a:pPr lvl="0" algn="just"/>
            <a:endParaRPr lang="en-US" sz="25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0073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lonel-mustar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622842"/>
            <a:ext cx="2219307" cy="29811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solidFill>
                  <a:schemeClr val="accent1"/>
                </a:solidFill>
              </a:rPr>
              <a:t>Personal</a:t>
            </a:r>
            <a:r>
              <a:rPr lang="en-US" b="1" dirty="0"/>
              <a:t> </a:t>
            </a:r>
            <a:r>
              <a:rPr lang="en-US" b="1" dirty="0">
                <a:solidFill>
                  <a:srgbClr val="FF0000"/>
                </a:solidFill>
              </a:rPr>
              <a:t>Pronouns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03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err="1"/>
              <a:t>Referem</a:t>
            </a:r>
            <a:r>
              <a:rPr lang="en-US" b="1" dirty="0"/>
              <a:t>-se </a:t>
            </a:r>
            <a:r>
              <a:rPr lang="en-US" b="1" dirty="0" err="1"/>
              <a:t>aos</a:t>
            </a:r>
            <a:r>
              <a:rPr lang="en-US" b="1" dirty="0"/>
              <a:t> </a:t>
            </a:r>
            <a:r>
              <a:rPr lang="en-US" b="1" dirty="0" err="1"/>
              <a:t>nomes</a:t>
            </a:r>
            <a:endParaRPr lang="en-US" b="1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b="1" dirty="0"/>
              <a:t>The </a:t>
            </a:r>
            <a:r>
              <a:rPr lang="en-US" b="1" dirty="0">
                <a:solidFill>
                  <a:srgbClr val="FF0000"/>
                </a:solidFill>
              </a:rPr>
              <a:t>Personal Pronouns</a:t>
            </a:r>
            <a:r>
              <a:rPr lang="en-US" b="1" dirty="0"/>
              <a:t>:</a:t>
            </a:r>
          </a:p>
          <a:p>
            <a:pPr marL="0" indent="0">
              <a:buNone/>
            </a:pPr>
            <a:r>
              <a:rPr lang="en-US" sz="2800" dirty="0"/>
              <a:t>I, me, us, we, you, he, him, she, her, it, them, they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b="1" dirty="0"/>
              <a:t>Example</a:t>
            </a:r>
          </a:p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r>
              <a:rPr lang="en-US" sz="2800" b="1" i="1" dirty="0">
                <a:solidFill>
                  <a:srgbClr val="FF0000"/>
                </a:solidFill>
              </a:rPr>
              <a:t>Colonel Mustard </a:t>
            </a:r>
            <a:r>
              <a:rPr lang="en-US" sz="2800" i="1" dirty="0"/>
              <a:t>was invited to the</a:t>
            </a:r>
            <a:br>
              <a:rPr lang="en-US" sz="2800" i="1" dirty="0"/>
            </a:br>
            <a:r>
              <a:rPr lang="en-US" sz="2800" i="1" dirty="0"/>
              <a:t>party at Mrs. Witherspoon’s mansion,</a:t>
            </a:r>
            <a:br>
              <a:rPr lang="en-US" sz="2800" i="1" dirty="0"/>
            </a:br>
            <a:r>
              <a:rPr lang="en-US" sz="2800" i="1" dirty="0"/>
              <a:t>but </a:t>
            </a:r>
            <a:r>
              <a:rPr lang="en-US" sz="2800" b="1" i="1" dirty="0">
                <a:solidFill>
                  <a:srgbClr val="FF0000"/>
                </a:solidFill>
              </a:rPr>
              <a:t>he</a:t>
            </a:r>
            <a:r>
              <a:rPr lang="en-US" sz="2800" i="1" dirty="0">
                <a:solidFill>
                  <a:schemeClr val="accent1"/>
                </a:solidFill>
              </a:rPr>
              <a:t> </a:t>
            </a:r>
            <a:r>
              <a:rPr lang="en-US" sz="2800" i="1" dirty="0"/>
              <a:t>didn’t want to go alone.</a:t>
            </a:r>
          </a:p>
        </p:txBody>
      </p:sp>
    </p:spTree>
    <p:extLst>
      <p:ext uri="{BB962C8B-B14F-4D97-AF65-F5344CB8AC3E}">
        <p14:creationId xmlns:p14="http://schemas.microsoft.com/office/powerpoint/2010/main" val="1993213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sappointed-ca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496" y="4005064"/>
            <a:ext cx="2110976" cy="24738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solidFill>
                  <a:srgbClr val="00B050"/>
                </a:solidFill>
              </a:rPr>
              <a:t>Possessive Pronouns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03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err="1"/>
              <a:t>Dão</a:t>
            </a:r>
            <a:r>
              <a:rPr lang="en-US" b="1" dirty="0"/>
              <a:t> a </a:t>
            </a:r>
            <a:r>
              <a:rPr lang="en-US" b="1" dirty="0" err="1"/>
              <a:t>ideia</a:t>
            </a:r>
            <a:r>
              <a:rPr lang="en-US" b="1" dirty="0"/>
              <a:t> de posse, </a:t>
            </a:r>
            <a:r>
              <a:rPr lang="en-US" b="1" dirty="0" err="1"/>
              <a:t>referem</a:t>
            </a:r>
            <a:r>
              <a:rPr lang="en-US" b="1" dirty="0"/>
              <a:t>-se tanto a </a:t>
            </a:r>
            <a:r>
              <a:rPr lang="en-US" b="1" dirty="0" err="1"/>
              <a:t>nomes</a:t>
            </a:r>
            <a:r>
              <a:rPr lang="en-US" b="1" dirty="0"/>
              <a:t> </a:t>
            </a:r>
            <a:r>
              <a:rPr lang="en-US" b="1" dirty="0" err="1"/>
              <a:t>quanto</a:t>
            </a:r>
            <a:r>
              <a:rPr lang="en-US" b="1" dirty="0"/>
              <a:t> a </a:t>
            </a:r>
            <a:r>
              <a:rPr lang="en-US" b="1" dirty="0" err="1"/>
              <a:t>pronomes</a:t>
            </a:r>
            <a:r>
              <a:rPr lang="en-US" b="1" dirty="0"/>
              <a:t> </a:t>
            </a:r>
            <a:r>
              <a:rPr lang="en-US" b="1" dirty="0" err="1"/>
              <a:t>pessoais</a:t>
            </a:r>
            <a:r>
              <a:rPr lang="en-US" b="1" dirty="0"/>
              <a:t>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b="1" dirty="0"/>
              <a:t>The </a:t>
            </a:r>
            <a:r>
              <a:rPr lang="en-US" b="1" dirty="0">
                <a:solidFill>
                  <a:srgbClr val="00B050"/>
                </a:solidFill>
              </a:rPr>
              <a:t>Possessive Pronouns</a:t>
            </a:r>
            <a:r>
              <a:rPr lang="en-US" b="1" dirty="0"/>
              <a:t>:</a:t>
            </a:r>
          </a:p>
          <a:p>
            <a:pPr marL="0" indent="0">
              <a:buNone/>
            </a:pPr>
            <a:r>
              <a:rPr lang="en-US" sz="2800" dirty="0"/>
              <a:t>My, mine, our, ours, your, yours, his, her, hers, their, theirs, its  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b="1" dirty="0"/>
              <a:t>Example</a:t>
            </a:r>
          </a:p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r>
              <a:rPr lang="en-US" sz="2800" b="1" i="1" dirty="0">
                <a:solidFill>
                  <a:srgbClr val="00B050"/>
                </a:solidFill>
              </a:rPr>
              <a:t>Mr. Whiskers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i="1" dirty="0"/>
              <a:t>was disappointed with</a:t>
            </a:r>
            <a:br>
              <a:rPr lang="en-US" sz="2800" i="1" dirty="0"/>
            </a:br>
            <a:r>
              <a:rPr lang="en-US" sz="2800" b="1" i="1" dirty="0">
                <a:solidFill>
                  <a:srgbClr val="00B050"/>
                </a:solidFill>
              </a:rPr>
              <a:t>his</a:t>
            </a:r>
            <a:r>
              <a:rPr lang="en-US" sz="2800" i="1" dirty="0">
                <a:solidFill>
                  <a:srgbClr val="00B050"/>
                </a:solidFill>
              </a:rPr>
              <a:t> </a:t>
            </a:r>
            <a:r>
              <a:rPr lang="en-US" sz="2800" i="1" dirty="0"/>
              <a:t>dinner.</a:t>
            </a:r>
          </a:p>
        </p:txBody>
      </p:sp>
    </p:spTree>
    <p:extLst>
      <p:ext uri="{BB962C8B-B14F-4D97-AF65-F5344CB8AC3E}">
        <p14:creationId xmlns:p14="http://schemas.microsoft.com/office/powerpoint/2010/main" val="4257339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oy-crying-alon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317" y="3789039"/>
            <a:ext cx="2098847" cy="27943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solidFill>
                  <a:srgbClr val="0070C0"/>
                </a:solidFill>
              </a:rPr>
              <a:t>Reflexive Pronouns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03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err="1"/>
              <a:t>Referm</a:t>
            </a:r>
            <a:r>
              <a:rPr lang="en-US" b="1" dirty="0"/>
              <a:t>-se a </a:t>
            </a:r>
            <a:r>
              <a:rPr lang="en-US" b="1" dirty="0" err="1"/>
              <a:t>nomes</a:t>
            </a:r>
            <a:r>
              <a:rPr lang="en-US" b="1" dirty="0"/>
              <a:t>, </a:t>
            </a:r>
            <a:r>
              <a:rPr lang="en-US" b="1" dirty="0" err="1"/>
              <a:t>sujeitos</a:t>
            </a:r>
            <a:r>
              <a:rPr lang="en-US" b="1" dirty="0"/>
              <a:t> da </a:t>
            </a:r>
            <a:r>
              <a:rPr lang="en-US" b="1" dirty="0" err="1"/>
              <a:t>frase</a:t>
            </a:r>
            <a:r>
              <a:rPr lang="en-US" b="1" dirty="0"/>
              <a:t>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b="1" dirty="0"/>
              <a:t>The </a:t>
            </a:r>
            <a:r>
              <a:rPr lang="en-US" b="1" dirty="0">
                <a:solidFill>
                  <a:srgbClr val="0070C0"/>
                </a:solidFill>
              </a:rPr>
              <a:t>Reflexive Pronouns</a:t>
            </a:r>
            <a:r>
              <a:rPr lang="en-US" b="1" dirty="0"/>
              <a:t>:</a:t>
            </a:r>
          </a:p>
          <a:p>
            <a:pPr marL="0" indent="0">
              <a:buNone/>
            </a:pPr>
            <a:r>
              <a:rPr lang="en-US" sz="2800" dirty="0"/>
              <a:t>Myself, ourselves, yourself, yourselves, himself, herself, themselves, itself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b="1" dirty="0"/>
              <a:t>Example</a:t>
            </a:r>
          </a:p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r>
              <a:rPr lang="en-US" sz="2800" b="1" i="1" dirty="0">
                <a:solidFill>
                  <a:srgbClr val="0070C0"/>
                </a:solidFill>
              </a:rPr>
              <a:t>Andre</a:t>
            </a:r>
            <a:r>
              <a:rPr lang="en-US" sz="2800" i="1" dirty="0">
                <a:solidFill>
                  <a:srgbClr val="0070C0"/>
                </a:solidFill>
              </a:rPr>
              <a:t> </a:t>
            </a:r>
            <a:r>
              <a:rPr lang="en-US" sz="2800" i="1" dirty="0"/>
              <a:t>just wanted to be by </a:t>
            </a:r>
            <a:r>
              <a:rPr lang="en-US" sz="2800" b="1" i="1" dirty="0">
                <a:solidFill>
                  <a:srgbClr val="0070C0"/>
                </a:solidFill>
              </a:rPr>
              <a:t>himself</a:t>
            </a:r>
            <a:r>
              <a:rPr lang="en-US" sz="2800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2356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rate-captain-reading-a-scro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3446106"/>
            <a:ext cx="2206243" cy="32129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solidFill>
                  <a:srgbClr val="7030A0"/>
                </a:solidFill>
              </a:rPr>
              <a:t>Relative Pronouns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03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err="1"/>
              <a:t>Iniciam</a:t>
            </a:r>
            <a:r>
              <a:rPr lang="en-US" b="1" dirty="0"/>
              <a:t> </a:t>
            </a:r>
            <a:r>
              <a:rPr lang="en-US" b="1" dirty="0" err="1"/>
              <a:t>orações</a:t>
            </a:r>
            <a:r>
              <a:rPr lang="en-US" b="1" dirty="0"/>
              <a:t> </a:t>
            </a:r>
            <a:r>
              <a:rPr lang="en-US" b="1" dirty="0" err="1"/>
              <a:t>relativas</a:t>
            </a:r>
            <a:r>
              <a:rPr lang="en-US" b="1" dirty="0"/>
              <a:t>, </a:t>
            </a:r>
            <a:r>
              <a:rPr lang="en-US" b="1" dirty="0" err="1"/>
              <a:t>explicativas</a:t>
            </a:r>
            <a:r>
              <a:rPr lang="en-US" b="1" dirty="0"/>
              <a:t>, etc. </a:t>
            </a:r>
            <a:r>
              <a:rPr lang="en-US" b="1" dirty="0" err="1"/>
              <a:t>Significam</a:t>
            </a:r>
            <a:r>
              <a:rPr lang="en-US" b="1" dirty="0"/>
              <a:t> “que” “</a:t>
            </a:r>
            <a:r>
              <a:rPr lang="en-US" b="1" dirty="0" err="1"/>
              <a:t>quem</a:t>
            </a:r>
            <a:r>
              <a:rPr lang="en-US" b="1" dirty="0"/>
              <a:t>” “</a:t>
            </a:r>
            <a:r>
              <a:rPr lang="en-US" b="1" dirty="0" err="1"/>
              <a:t>cujo</a:t>
            </a:r>
            <a:r>
              <a:rPr lang="en-US" b="1" dirty="0"/>
              <a:t>/</a:t>
            </a:r>
            <a:r>
              <a:rPr lang="en-US" b="1" dirty="0" err="1"/>
              <a:t>a,s</a:t>
            </a:r>
            <a:r>
              <a:rPr lang="en-US" b="1" dirty="0"/>
              <a:t>” etc.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b="1" dirty="0"/>
              <a:t>The </a:t>
            </a:r>
            <a:r>
              <a:rPr lang="en-US" b="1" dirty="0">
                <a:solidFill>
                  <a:srgbClr val="7030A0"/>
                </a:solidFill>
              </a:rPr>
              <a:t>Relative Pronouns</a:t>
            </a:r>
            <a:r>
              <a:rPr lang="en-US" b="1" dirty="0"/>
              <a:t>:</a:t>
            </a:r>
          </a:p>
          <a:p>
            <a:pPr marL="0" indent="0">
              <a:buNone/>
            </a:pPr>
            <a:r>
              <a:rPr lang="en-US" sz="2800" dirty="0"/>
              <a:t>That, who, whom, whose, which, whoever, </a:t>
            </a:r>
            <a:br>
              <a:rPr lang="en-US" sz="2800" dirty="0"/>
            </a:br>
            <a:r>
              <a:rPr lang="en-US" sz="2800" dirty="0"/>
              <a:t>whomever, whichever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b="1" dirty="0"/>
              <a:t>Example</a:t>
            </a:r>
          </a:p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r>
              <a:rPr lang="en-US" sz="2800" i="1" dirty="0"/>
              <a:t>The pirate captain, </a:t>
            </a:r>
            <a:r>
              <a:rPr lang="en-US" sz="2800" i="1" dirty="0">
                <a:solidFill>
                  <a:srgbClr val="7030A0"/>
                </a:solidFill>
              </a:rPr>
              <a:t>who </a:t>
            </a:r>
            <a:r>
              <a:rPr lang="en-US" sz="2800" i="1" dirty="0"/>
              <a:t>had never </a:t>
            </a:r>
            <a:br>
              <a:rPr lang="en-US" sz="2800" i="1" dirty="0"/>
            </a:br>
            <a:r>
              <a:rPr lang="en-US" sz="2800" i="1" dirty="0"/>
              <a:t>seen the inside of a schoolroom, </a:t>
            </a:r>
            <a:br>
              <a:rPr lang="en-US" sz="2800" i="1" dirty="0"/>
            </a:br>
            <a:r>
              <a:rPr lang="en-US" sz="2800" i="1" dirty="0"/>
              <a:t>struggled to read the ransom note.</a:t>
            </a:r>
          </a:p>
        </p:txBody>
      </p:sp>
    </p:spTree>
    <p:extLst>
      <p:ext uri="{BB962C8B-B14F-4D97-AF65-F5344CB8AC3E}">
        <p14:creationId xmlns:p14="http://schemas.microsoft.com/office/powerpoint/2010/main" val="1914677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oy-on-book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892" y="3573016"/>
            <a:ext cx="2635725" cy="30103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solidFill>
                  <a:srgbClr val="FF00FF"/>
                </a:solidFill>
              </a:rPr>
              <a:t>Demonstrative Pronouns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03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err="1"/>
              <a:t>Demonstram</a:t>
            </a:r>
            <a:r>
              <a:rPr lang="en-US" b="1" dirty="0"/>
              <a:t> </a:t>
            </a:r>
            <a:r>
              <a:rPr lang="en-US" b="1" dirty="0" err="1"/>
              <a:t>localização</a:t>
            </a:r>
            <a:r>
              <a:rPr lang="en-US" b="1" dirty="0"/>
              <a:t>, </a:t>
            </a:r>
            <a:r>
              <a:rPr lang="en-US" b="1" dirty="0" err="1"/>
              <a:t>retomam</a:t>
            </a:r>
            <a:r>
              <a:rPr lang="en-US" b="1" dirty="0"/>
              <a:t> o que </a:t>
            </a:r>
            <a:r>
              <a:rPr lang="en-US" b="1" dirty="0" err="1"/>
              <a:t>foi</a:t>
            </a:r>
            <a:r>
              <a:rPr lang="en-US" b="1" dirty="0"/>
              <a:t> </a:t>
            </a:r>
            <a:r>
              <a:rPr lang="en-US" b="1" dirty="0" err="1"/>
              <a:t>dito</a:t>
            </a:r>
            <a:r>
              <a:rPr lang="en-US" b="1" dirty="0"/>
              <a:t>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b="1" dirty="0"/>
              <a:t>The </a:t>
            </a:r>
            <a:r>
              <a:rPr lang="en-US" b="1" dirty="0">
                <a:solidFill>
                  <a:srgbClr val="FF00FF"/>
                </a:solidFill>
              </a:rPr>
              <a:t>Demonstrative Pronouns</a:t>
            </a:r>
            <a:r>
              <a:rPr lang="en-US" b="1" dirty="0"/>
              <a:t>:</a:t>
            </a:r>
          </a:p>
          <a:p>
            <a:pPr marL="0" indent="0">
              <a:buNone/>
            </a:pPr>
            <a:r>
              <a:rPr lang="en-US" sz="2800" dirty="0"/>
              <a:t>This, that, these, those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b="1" dirty="0"/>
              <a:t>Example</a:t>
            </a:r>
          </a:p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r>
              <a:rPr lang="en-US" sz="2800" i="1" dirty="0"/>
              <a:t>“</a:t>
            </a:r>
            <a:r>
              <a:rPr lang="en-US" sz="2800" b="1" i="1" dirty="0">
                <a:solidFill>
                  <a:srgbClr val="FF00FF"/>
                </a:solidFill>
              </a:rPr>
              <a:t>This</a:t>
            </a:r>
            <a:r>
              <a:rPr lang="en-US" sz="2800" i="1" dirty="0">
                <a:solidFill>
                  <a:srgbClr val="FF00FF"/>
                </a:solidFill>
              </a:rPr>
              <a:t> </a:t>
            </a:r>
            <a:r>
              <a:rPr lang="en-US" sz="2800" i="1" dirty="0"/>
              <a:t>is my favorite book about</a:t>
            </a:r>
            <a:br>
              <a:rPr lang="en-US" sz="2800" i="1" dirty="0"/>
            </a:br>
            <a:r>
              <a:rPr lang="en-US" sz="2800" i="1" dirty="0"/>
              <a:t>unicorns,” said Patrick.</a:t>
            </a:r>
          </a:p>
        </p:txBody>
      </p:sp>
    </p:spTree>
    <p:extLst>
      <p:ext uri="{BB962C8B-B14F-4D97-AF65-F5344CB8AC3E}">
        <p14:creationId xmlns:p14="http://schemas.microsoft.com/office/powerpoint/2010/main" val="104650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olice-man-about-to-draw-weap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4081954"/>
            <a:ext cx="1905172" cy="25439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Indefinite Pronouns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03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err="1"/>
              <a:t>Referem</a:t>
            </a:r>
            <a:r>
              <a:rPr lang="en-US" b="1" dirty="0"/>
              <a:t>-se a </a:t>
            </a:r>
            <a:r>
              <a:rPr lang="en-US" b="1" dirty="0" err="1"/>
              <a:t>nomes</a:t>
            </a:r>
            <a:r>
              <a:rPr lang="en-US" b="1" dirty="0"/>
              <a:t> (</a:t>
            </a:r>
            <a:r>
              <a:rPr lang="en-US" b="1" dirty="0" err="1"/>
              <a:t>pessoas</a:t>
            </a:r>
            <a:r>
              <a:rPr lang="en-US" b="1" dirty="0"/>
              <a:t>, </a:t>
            </a:r>
            <a:r>
              <a:rPr lang="en-US" b="1" dirty="0" err="1"/>
              <a:t>objetos</a:t>
            </a:r>
            <a:r>
              <a:rPr lang="en-US" b="1" dirty="0"/>
              <a:t>).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b="1" dirty="0"/>
              <a:t>The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Indefinite Pronouns</a:t>
            </a:r>
            <a:r>
              <a:rPr lang="en-US" b="1" dirty="0"/>
              <a:t>:</a:t>
            </a:r>
          </a:p>
          <a:p>
            <a:pPr marL="0" indent="0">
              <a:buNone/>
            </a:pPr>
            <a:r>
              <a:rPr lang="en-US" sz="2500" dirty="0"/>
              <a:t>Another, all, any, anybody, anyone, anything, both, each, </a:t>
            </a:r>
            <a:br>
              <a:rPr lang="en-US" sz="2500" dirty="0"/>
            </a:br>
            <a:r>
              <a:rPr lang="en-US" sz="2500" dirty="0"/>
              <a:t>either, enough, everybody, everyone, everything, few, </a:t>
            </a:r>
            <a:br>
              <a:rPr lang="en-US" sz="2500" dirty="0"/>
            </a:br>
            <a:r>
              <a:rPr lang="en-US" sz="2500" dirty="0"/>
              <a:t>fewer, less, little, many, more, most, much, neither,</a:t>
            </a:r>
            <a:br>
              <a:rPr lang="en-US" sz="2500" dirty="0"/>
            </a:br>
            <a:r>
              <a:rPr lang="en-US" sz="2500" dirty="0"/>
              <a:t>none, nothing, one, other, others, several, some, </a:t>
            </a:r>
            <a:br>
              <a:rPr lang="en-US" sz="2500" dirty="0"/>
            </a:br>
            <a:r>
              <a:rPr lang="en-US" sz="2500" dirty="0"/>
              <a:t>somebody, someone, something, such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b="1" dirty="0"/>
              <a:t>Example</a:t>
            </a:r>
          </a:p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r>
              <a:rPr lang="en-US" sz="2800" i="1" dirty="0"/>
              <a:t>Office Ramirez heard </a:t>
            </a:r>
            <a:r>
              <a:rPr lang="en-US" sz="2800" b="1" i="1" dirty="0">
                <a:solidFill>
                  <a:schemeClr val="accent6">
                    <a:lumMod val="75000"/>
                  </a:schemeClr>
                </a:solidFill>
              </a:rPr>
              <a:t>something</a:t>
            </a:r>
            <a:r>
              <a:rPr lang="en-US" sz="2800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i="1" dirty="0"/>
              <a:t>moving</a:t>
            </a:r>
            <a:br>
              <a:rPr lang="en-US" sz="2800" i="1" dirty="0"/>
            </a:br>
            <a:r>
              <a:rPr lang="en-US" sz="2800" i="1" dirty="0"/>
              <a:t>behind the dumpster.</a:t>
            </a:r>
          </a:p>
        </p:txBody>
      </p:sp>
    </p:spTree>
    <p:extLst>
      <p:ext uri="{BB962C8B-B14F-4D97-AF65-F5344CB8AC3E}">
        <p14:creationId xmlns:p14="http://schemas.microsoft.com/office/powerpoint/2010/main" val="2973406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reasure-chest-with-octopu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374" y="3933056"/>
            <a:ext cx="3283947" cy="26709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solidFill>
                  <a:srgbClr val="FFC000"/>
                </a:solidFill>
              </a:rPr>
              <a:t>Interrogative Pronouns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03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err="1"/>
              <a:t>Referem</a:t>
            </a:r>
            <a:r>
              <a:rPr lang="en-US" b="1" dirty="0"/>
              <a:t>-se a </a:t>
            </a:r>
            <a:r>
              <a:rPr lang="en-US" b="1" dirty="0" err="1"/>
              <a:t>nomes</a:t>
            </a:r>
            <a:r>
              <a:rPr lang="en-US" b="1" dirty="0"/>
              <a:t> (</a:t>
            </a:r>
            <a:r>
              <a:rPr lang="en-US" b="1" dirty="0" err="1"/>
              <a:t>pessoas</a:t>
            </a:r>
            <a:r>
              <a:rPr lang="en-US" b="1" dirty="0"/>
              <a:t>, </a:t>
            </a:r>
            <a:r>
              <a:rPr lang="en-US" b="1" dirty="0" err="1"/>
              <a:t>objetos</a:t>
            </a:r>
            <a:r>
              <a:rPr lang="en-US" b="1" dirty="0"/>
              <a:t>). </a:t>
            </a:r>
            <a:r>
              <a:rPr lang="en-US" b="1" dirty="0" err="1"/>
              <a:t>Iniciam</a:t>
            </a:r>
            <a:r>
              <a:rPr lang="en-US" b="1" dirty="0"/>
              <a:t> </a:t>
            </a:r>
            <a:r>
              <a:rPr lang="en-US" b="1" dirty="0" err="1"/>
              <a:t>perguntas</a:t>
            </a:r>
            <a:r>
              <a:rPr lang="en-US" b="1" dirty="0"/>
              <a:t>. 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b="1" dirty="0"/>
              <a:t>The </a:t>
            </a:r>
            <a:r>
              <a:rPr lang="en-US" b="1" dirty="0">
                <a:solidFill>
                  <a:srgbClr val="FFC000"/>
                </a:solidFill>
              </a:rPr>
              <a:t>Interrogative Pronouns</a:t>
            </a:r>
            <a:r>
              <a:rPr lang="en-US" b="1" dirty="0"/>
              <a:t>:</a:t>
            </a:r>
          </a:p>
          <a:p>
            <a:pPr marL="0" indent="0">
              <a:buNone/>
            </a:pPr>
            <a:r>
              <a:rPr lang="en-US" sz="2800" dirty="0"/>
              <a:t>Who, whom, what, which, whose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b="1" dirty="0"/>
              <a:t>Example</a:t>
            </a:r>
          </a:p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r>
              <a:rPr lang="en-US" sz="2800" b="1" i="1" dirty="0">
                <a:solidFill>
                  <a:srgbClr val="FFC000"/>
                </a:solidFill>
              </a:rPr>
              <a:t>What</a:t>
            </a:r>
            <a:r>
              <a:rPr lang="en-US" sz="2800" i="1" dirty="0"/>
              <a:t>’s inside of that</a:t>
            </a:r>
            <a:br>
              <a:rPr lang="en-US" sz="2800" i="1" dirty="0"/>
            </a:br>
            <a:r>
              <a:rPr lang="en-US" sz="2800" i="1" dirty="0"/>
              <a:t>treasure chest?</a:t>
            </a:r>
          </a:p>
        </p:txBody>
      </p:sp>
    </p:spTree>
    <p:extLst>
      <p:ext uri="{BB962C8B-B14F-4D97-AF65-F5344CB8AC3E}">
        <p14:creationId xmlns:p14="http://schemas.microsoft.com/office/powerpoint/2010/main" val="2005027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reathe Schitts Creek GIF by CBC">
            <a:extLst>
              <a:ext uri="{FF2B5EF4-FFF2-40B4-BE49-F238E27FC236}">
                <a16:creationId xmlns:a16="http://schemas.microsoft.com/office/drawing/2014/main" id="{6D4CB970-0A4D-4CAF-876A-AF643B101F1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636912"/>
            <a:ext cx="5220072" cy="3751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E8DAD408-CB47-4156-9867-2309774AB158}"/>
              </a:ext>
            </a:extLst>
          </p:cNvPr>
          <p:cNvSpPr/>
          <p:nvPr/>
        </p:nvSpPr>
        <p:spPr>
          <a:xfrm>
            <a:off x="539552" y="332656"/>
            <a:ext cx="785908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pt-BR" sz="3000" b="0" i="0" dirty="0">
                <a:effectLst/>
                <a:latin typeface="Arial" panose="020B0604020202020204" pitchFamily="34" charset="0"/>
              </a:rPr>
              <a:t>Calma!!!</a:t>
            </a:r>
          </a:p>
          <a:p>
            <a:pPr lvl="0" algn="just"/>
            <a:r>
              <a:rPr lang="pt-BR" sz="3000" dirty="0">
                <a:latin typeface="Arial" panose="020B0604020202020204" pitchFamily="34" charset="0"/>
              </a:rPr>
              <a:t>Você não precisa aprender todos eles de uma vez, basta identificar no texto e tentar achar a qual palavra estes pronomes se referem. </a:t>
            </a:r>
            <a:endParaRPr lang="pt-BR" sz="3000" b="0" i="0" dirty="0">
              <a:effectLst/>
              <a:latin typeface="Arial" panose="020B0604020202020204" pitchFamily="34" charset="0"/>
            </a:endParaRPr>
          </a:p>
          <a:p>
            <a:pPr lvl="0" algn="just"/>
            <a:endParaRPr lang="en-US" sz="3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484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532457" y="434745"/>
            <a:ext cx="63519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dirty="0">
                <a:solidFill>
                  <a:srgbClr val="FF0000"/>
                </a:solidFill>
                <a:latin typeface="Algerian" panose="04020705040A02060702" pitchFamily="82" charset="0"/>
              </a:rPr>
              <a:t>COHESION AND COHERENCE</a:t>
            </a:r>
          </a:p>
        </p:txBody>
      </p:sp>
      <p:sp>
        <p:nvSpPr>
          <p:cNvPr id="5" name="Retângulo 4"/>
          <p:cNvSpPr/>
          <p:nvPr/>
        </p:nvSpPr>
        <p:spPr>
          <a:xfrm>
            <a:off x="971599" y="1986424"/>
            <a:ext cx="691276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n-US" sz="2800" b="0" i="0" dirty="0">
                <a:effectLst/>
                <a:latin typeface="Arial" panose="020B0604020202020204" pitchFamily="34" charset="0"/>
              </a:rPr>
              <a:t>Cohesion and coherence aren't too difficult to explain.  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Cohesion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 refers to 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connectivity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 in a text.  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Coherence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 refers to how easy it is to 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understand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 the writing.</a:t>
            </a:r>
            <a:r>
              <a:rPr lang="pt-BR" sz="2800" dirty="0"/>
              <a:t> </a:t>
            </a:r>
          </a:p>
          <a:p>
            <a:pPr algn="just" fontAlgn="base"/>
            <a:endParaRPr lang="pt-BR" sz="2800" dirty="0">
              <a:latin typeface="Arial" panose="020B0604020202020204" pitchFamily="34" charset="0"/>
            </a:endParaRPr>
          </a:p>
          <a:p>
            <a:pPr algn="just" fontAlgn="base"/>
            <a:r>
              <a:rPr lang="pt-BR" sz="25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Coesão e coerência não são muito difíceis de explicar. Coesão se refere à conectividade em um texto. Coerência refere-se à facilidade de compreensão da escrita.</a:t>
            </a:r>
            <a:endParaRPr lang="pt-BR" sz="25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332441" y="1285600"/>
            <a:ext cx="67153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i="0" dirty="0" err="1">
                <a:effectLst/>
                <a:latin typeface="Arial" panose="020B0604020202020204" pitchFamily="34" charset="0"/>
              </a:rPr>
              <a:t>What</a:t>
            </a:r>
            <a:r>
              <a:rPr lang="pt-BR" sz="2800" b="1" i="0" dirty="0">
                <a:effectLst/>
                <a:latin typeface="Arial" panose="020B0604020202020204" pitchFamily="34" charset="0"/>
              </a:rPr>
              <a:t> </a:t>
            </a:r>
            <a:r>
              <a:rPr lang="pt-BR" sz="2800" b="1" i="0" dirty="0" err="1">
                <a:effectLst/>
                <a:latin typeface="Arial" panose="020B0604020202020204" pitchFamily="34" charset="0"/>
              </a:rPr>
              <a:t>is</a:t>
            </a:r>
            <a:r>
              <a:rPr lang="pt-BR" sz="2800" b="1" i="0" dirty="0">
                <a:effectLst/>
                <a:latin typeface="Arial" panose="020B0604020202020204" pitchFamily="34" charset="0"/>
              </a:rPr>
              <a:t> </a:t>
            </a:r>
            <a:r>
              <a:rPr lang="pt-BR" sz="2800" b="1" i="0" dirty="0" err="1">
                <a:effectLst/>
                <a:latin typeface="Arial" panose="020B0604020202020204" pitchFamily="34" charset="0"/>
              </a:rPr>
              <a:t>Cohesion</a:t>
            </a:r>
            <a:r>
              <a:rPr lang="pt-BR" sz="2800" b="1" i="0" dirty="0">
                <a:effectLst/>
                <a:latin typeface="Arial" panose="020B0604020202020204" pitchFamily="34" charset="0"/>
              </a:rPr>
              <a:t> &amp; </a:t>
            </a:r>
            <a:r>
              <a:rPr lang="pt-BR" sz="2800" b="1" i="0" dirty="0" err="1">
                <a:effectLst/>
                <a:latin typeface="Arial" panose="020B0604020202020204" pitchFamily="34" charset="0"/>
              </a:rPr>
              <a:t>Coherence</a:t>
            </a:r>
            <a:r>
              <a:rPr lang="pt-BR" sz="2800" b="1" i="0" dirty="0">
                <a:effectLst/>
                <a:latin typeface="Arial" panose="020B0604020202020204" pitchFamily="34" charset="0"/>
              </a:rPr>
              <a:t>?</a:t>
            </a:r>
            <a:endParaRPr lang="pt-BR" sz="2800" dirty="0">
              <a:latin typeface="Algerian" panose="04020705040A02060702" pitchFamily="82" charset="0"/>
            </a:endParaRPr>
          </a:p>
        </p:txBody>
      </p:sp>
      <p:sp>
        <p:nvSpPr>
          <p:cNvPr id="6" name="Meio-quadro 5"/>
          <p:cNvSpPr/>
          <p:nvPr/>
        </p:nvSpPr>
        <p:spPr>
          <a:xfrm>
            <a:off x="467544" y="1516811"/>
            <a:ext cx="1709620" cy="3496365"/>
          </a:xfrm>
          <a:prstGeom prst="halfFrame">
            <a:avLst>
              <a:gd name="adj1" fmla="val 8824"/>
              <a:gd name="adj2" fmla="val 1096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7" name="Meio-quadro 6"/>
          <p:cNvSpPr/>
          <p:nvPr/>
        </p:nvSpPr>
        <p:spPr>
          <a:xfrm flipH="1" flipV="1">
            <a:off x="6660231" y="2564903"/>
            <a:ext cx="1782457" cy="3396249"/>
          </a:xfrm>
          <a:prstGeom prst="halfFrame">
            <a:avLst>
              <a:gd name="adj1" fmla="val 10040"/>
              <a:gd name="adj2" fmla="val 11102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7D3CC818-39FB-4BFE-BA3C-7B28D051EC27}"/>
              </a:ext>
            </a:extLst>
          </p:cNvPr>
          <p:cNvSpPr txBox="1"/>
          <p:nvPr/>
        </p:nvSpPr>
        <p:spPr>
          <a:xfrm>
            <a:off x="147006" y="6297702"/>
            <a:ext cx="88499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/>
            <a:r>
              <a:rPr lang="pt-BR" sz="1800" dirty="0">
                <a:hlinkClick r:id="rId2"/>
              </a:rPr>
              <a:t>https://gordonscruton.blogspot.com/2011/08/what-is-cohesion-coherence-cambridge.html</a:t>
            </a:r>
            <a:r>
              <a:rPr lang="pt-BR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153372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E8DAD408-CB47-4156-9867-2309774AB158}"/>
              </a:ext>
            </a:extLst>
          </p:cNvPr>
          <p:cNvSpPr/>
          <p:nvPr/>
        </p:nvSpPr>
        <p:spPr>
          <a:xfrm>
            <a:off x="431032" y="1052736"/>
            <a:ext cx="8461448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pt-BR" sz="2300" dirty="0">
                <a:highlight>
                  <a:srgbClr val="FFFF00"/>
                </a:highlight>
                <a:latin typeface="Arial" panose="020B0604020202020204" pitchFamily="34" charset="0"/>
              </a:rPr>
              <a:t>Observe o texto abaixo e indique os referentes das palavras em destaque (no momento síncrono de segunda farei a correção)</a:t>
            </a:r>
          </a:p>
          <a:p>
            <a:pPr lvl="0" algn="just"/>
            <a:endParaRPr lang="pt-BR" sz="2300" dirty="0">
              <a:latin typeface="Arial" panose="020B0604020202020204" pitchFamily="34" charset="0"/>
            </a:endParaRPr>
          </a:p>
          <a:p>
            <a:pPr lvl="0" algn="just"/>
            <a:r>
              <a:rPr lang="pt-BR" sz="2300" dirty="0">
                <a:latin typeface="Arial" panose="020B0604020202020204" pitchFamily="34" charset="0"/>
              </a:rPr>
              <a:t>Acesse o texto:</a:t>
            </a:r>
          </a:p>
          <a:p>
            <a:pPr lvl="0" algn="just"/>
            <a:r>
              <a:rPr lang="pt-BR" sz="2300" dirty="0">
                <a:latin typeface="Arial" panose="020B0604020202020204" pitchFamily="34" charset="0"/>
                <a:hlinkClick r:id="rId2"/>
              </a:rPr>
              <a:t>https://www.short-story.me/stories/crime-stories/228-that-s-not-my-wife</a:t>
            </a:r>
            <a:endParaRPr lang="pt-BR" sz="2300" dirty="0">
              <a:latin typeface="Arial" panose="020B0604020202020204" pitchFamily="34" charset="0"/>
            </a:endParaRPr>
          </a:p>
          <a:p>
            <a:pPr lvl="0" algn="just"/>
            <a:endParaRPr lang="pt-BR" sz="2300" dirty="0">
              <a:highlight>
                <a:srgbClr val="FFFF00"/>
              </a:highlight>
              <a:latin typeface="Arial" panose="020B0604020202020204" pitchFamily="34" charset="0"/>
            </a:endParaRPr>
          </a:p>
          <a:p>
            <a:pPr lvl="0" algn="just"/>
            <a:r>
              <a:rPr lang="pt-BR" sz="2300" dirty="0">
                <a:highlight>
                  <a:srgbClr val="FFFF00"/>
                </a:highlight>
                <a:latin typeface="Arial" panose="020B0604020202020204" pitchFamily="34" charset="0"/>
              </a:rPr>
              <a:t>Separe os 3 primeiros parágrafos;</a:t>
            </a:r>
          </a:p>
          <a:p>
            <a:pPr lvl="0" algn="just"/>
            <a:r>
              <a:rPr lang="pt-BR" sz="2300" dirty="0">
                <a:highlight>
                  <a:srgbClr val="FFFF00"/>
                </a:highlight>
                <a:latin typeface="Arial" panose="020B0604020202020204" pitchFamily="34" charset="0"/>
              </a:rPr>
              <a:t>Identifique os pronomes e outras palavras que são referentes textuais;</a:t>
            </a:r>
          </a:p>
          <a:p>
            <a:pPr lvl="0" algn="just"/>
            <a:r>
              <a:rPr lang="pt-BR" sz="2300" dirty="0">
                <a:highlight>
                  <a:srgbClr val="FFFF00"/>
                </a:highlight>
                <a:latin typeface="Arial" panose="020B0604020202020204" pitchFamily="34" charset="0"/>
              </a:rPr>
              <a:t>Indique a que elas se referem. </a:t>
            </a:r>
          </a:p>
        </p:txBody>
      </p:sp>
    </p:spTree>
    <p:extLst>
      <p:ext uri="{BB962C8B-B14F-4D97-AF65-F5344CB8AC3E}">
        <p14:creationId xmlns:p14="http://schemas.microsoft.com/office/powerpoint/2010/main" val="3370482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23528" y="856357"/>
            <a:ext cx="8496944" cy="5863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500" b="0" i="0" dirty="0">
                <a:effectLst/>
                <a:latin typeface="Arial" panose="020B0604020202020204" pitchFamily="34" charset="0"/>
              </a:rPr>
              <a:t>"</a:t>
            </a:r>
            <a:r>
              <a:rPr lang="en-US" sz="2500" b="0" i="1" dirty="0">
                <a:effectLst/>
                <a:latin typeface="Arial" panose="020B0604020202020204" pitchFamily="34" charset="0"/>
              </a:rPr>
              <a:t>My </a:t>
            </a:r>
            <a:r>
              <a:rPr lang="en-US" sz="2500" b="0" i="1" dirty="0" err="1">
                <a:effectLst/>
                <a:latin typeface="Arial" panose="020B0604020202020204" pitchFamily="34" charset="0"/>
              </a:rPr>
              <a:t>favourite</a:t>
            </a:r>
            <a:r>
              <a:rPr lang="en-US" sz="2500" b="0" i="1" dirty="0">
                <a:effectLst/>
                <a:latin typeface="Arial" panose="020B0604020202020204" pitchFamily="34" charset="0"/>
              </a:rPr>
              <a:t> </a:t>
            </a:r>
            <a:r>
              <a:rPr lang="en-US" sz="2500" b="0" i="1" dirty="0" err="1">
                <a:effectLst/>
                <a:latin typeface="Arial" panose="020B0604020202020204" pitchFamily="34" charset="0"/>
              </a:rPr>
              <a:t>colour</a:t>
            </a:r>
            <a:r>
              <a:rPr lang="en-US" sz="2500" b="0" i="1" dirty="0">
                <a:effectLst/>
                <a:latin typeface="Arial" panose="020B0604020202020204" pitchFamily="34" charset="0"/>
              </a:rPr>
              <a:t> is </a:t>
            </a:r>
            <a:r>
              <a:rPr lang="en-US" sz="2500" b="1" i="1" dirty="0">
                <a:effectLst/>
                <a:latin typeface="Arial" panose="020B0604020202020204" pitchFamily="34" charset="0"/>
              </a:rPr>
              <a:t>blue</a:t>
            </a:r>
            <a:r>
              <a:rPr lang="en-US" sz="2500" b="0" i="1" dirty="0">
                <a:effectLst/>
                <a:latin typeface="Arial" panose="020B0604020202020204" pitchFamily="34" charset="0"/>
              </a:rPr>
              <a:t>.  I like </a:t>
            </a:r>
            <a:r>
              <a:rPr lang="en-US" sz="2500" b="1" i="1" dirty="0">
                <a:effectLst/>
                <a:latin typeface="Arial" panose="020B0604020202020204" pitchFamily="34" charset="0"/>
              </a:rPr>
              <a:t>it</a:t>
            </a:r>
            <a:r>
              <a:rPr lang="en-US" sz="2500" b="0" i="1" dirty="0">
                <a:effectLst/>
                <a:latin typeface="Arial" panose="020B0604020202020204" pitchFamily="34" charset="0"/>
              </a:rPr>
              <a:t> because </a:t>
            </a:r>
            <a:r>
              <a:rPr lang="en-US" sz="2500" b="1" i="1" dirty="0">
                <a:effectLst/>
                <a:latin typeface="Arial" panose="020B0604020202020204" pitchFamily="34" charset="0"/>
              </a:rPr>
              <a:t>it</a:t>
            </a:r>
            <a:r>
              <a:rPr lang="en-US" sz="2500" b="0" i="1" dirty="0">
                <a:effectLst/>
                <a:latin typeface="Arial" panose="020B0604020202020204" pitchFamily="34" charset="0"/>
              </a:rPr>
              <a:t> is calming and </a:t>
            </a:r>
            <a:r>
              <a:rPr lang="en-US" sz="2500" b="1" i="1" dirty="0">
                <a:effectLst/>
                <a:latin typeface="Arial" panose="020B0604020202020204" pitchFamily="34" charset="0"/>
              </a:rPr>
              <a:t>it relaxes me</a:t>
            </a:r>
            <a:r>
              <a:rPr lang="en-US" sz="2500" b="0" i="1" dirty="0">
                <a:effectLst/>
                <a:latin typeface="Arial" panose="020B0604020202020204" pitchFamily="34" charset="0"/>
              </a:rPr>
              <a:t>.  I often go outside in the summer and lie on the grass and look into the </a:t>
            </a:r>
            <a:r>
              <a:rPr lang="en-US" sz="2500" b="1" i="1" dirty="0">
                <a:effectLst/>
                <a:latin typeface="Arial" panose="020B0604020202020204" pitchFamily="34" charset="0"/>
              </a:rPr>
              <a:t>clear sky</a:t>
            </a:r>
            <a:r>
              <a:rPr lang="en-US" sz="2500" b="0" i="1" dirty="0">
                <a:effectLst/>
                <a:latin typeface="Arial" panose="020B0604020202020204" pitchFamily="34" charset="0"/>
              </a:rPr>
              <a:t> when I am </a:t>
            </a:r>
            <a:r>
              <a:rPr lang="en-US" sz="2500" b="1" i="1" dirty="0">
                <a:effectLst/>
                <a:latin typeface="Arial" panose="020B0604020202020204" pitchFamily="34" charset="0"/>
              </a:rPr>
              <a:t>stressed</a:t>
            </a:r>
            <a:r>
              <a:rPr lang="en-US" sz="2500" b="0" i="1" dirty="0">
                <a:effectLst/>
                <a:latin typeface="Arial" panose="020B0604020202020204" pitchFamily="34" charset="0"/>
              </a:rPr>
              <a:t>.  For </a:t>
            </a:r>
            <a:r>
              <a:rPr lang="en-US" sz="2500" b="1" i="1" dirty="0">
                <a:effectLst/>
                <a:latin typeface="Arial" panose="020B0604020202020204" pitchFamily="34" charset="0"/>
              </a:rPr>
              <a:t>this reason</a:t>
            </a:r>
            <a:r>
              <a:rPr lang="en-US" sz="2500" b="0" i="1" dirty="0">
                <a:effectLst/>
                <a:latin typeface="Arial" panose="020B0604020202020204" pitchFamily="34" charset="0"/>
              </a:rPr>
              <a:t>, I'd have to say my </a:t>
            </a:r>
            <a:r>
              <a:rPr lang="en-US" sz="2500" b="0" i="1" dirty="0" err="1">
                <a:effectLst/>
                <a:latin typeface="Arial" panose="020B0604020202020204" pitchFamily="34" charset="0"/>
              </a:rPr>
              <a:t>favourite</a:t>
            </a:r>
            <a:r>
              <a:rPr lang="en-US" sz="2500" b="0" i="1" dirty="0">
                <a:effectLst/>
                <a:latin typeface="Arial" panose="020B0604020202020204" pitchFamily="34" charset="0"/>
              </a:rPr>
              <a:t> </a:t>
            </a:r>
            <a:r>
              <a:rPr lang="en-US" sz="2500" b="0" i="1" dirty="0" err="1">
                <a:effectLst/>
                <a:latin typeface="Arial" panose="020B0604020202020204" pitchFamily="34" charset="0"/>
              </a:rPr>
              <a:t>colour</a:t>
            </a:r>
            <a:r>
              <a:rPr lang="en-US" sz="2500" b="0" i="1" dirty="0">
                <a:effectLst/>
                <a:latin typeface="Arial" panose="020B0604020202020204" pitchFamily="34" charset="0"/>
              </a:rPr>
              <a:t> is blue.”</a:t>
            </a:r>
          </a:p>
          <a:p>
            <a:pPr lvl="0" algn="just"/>
            <a:endParaRPr lang="en-US" sz="2500" i="1" dirty="0">
              <a:latin typeface="Arial" panose="020B0604020202020204" pitchFamily="34" charset="0"/>
            </a:endParaRPr>
          </a:p>
          <a:p>
            <a:pPr lvl="0" algn="just"/>
            <a:r>
              <a:rPr lang="pt-BR" sz="2500" b="0" i="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Minha cor favorita é azul. Eu gosto porque é calmante e me relaxa. Costumo sair no verão, deitar na grama e olhar para o céu claro quando estou estressado. Por esse motivo, devo dizer que minha cor favorita é azul.</a:t>
            </a:r>
            <a:endParaRPr lang="en-US" sz="2500" b="0" i="0" dirty="0"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  <a:p>
            <a:pPr lvl="0" algn="just"/>
            <a:endParaRPr lang="en-US" sz="2500" dirty="0">
              <a:latin typeface="Arial" panose="020B0604020202020204" pitchFamily="34" charset="0"/>
            </a:endParaRPr>
          </a:p>
          <a:p>
            <a:pPr lvl="0" algn="just"/>
            <a:r>
              <a:rPr lang="en-US" sz="2500" dirty="0">
                <a:latin typeface="Arial" panose="020B0604020202020204" pitchFamily="34" charset="0"/>
              </a:rPr>
              <a:t>Este </a:t>
            </a:r>
            <a:r>
              <a:rPr lang="en-US" sz="2500" dirty="0" err="1">
                <a:latin typeface="Arial" panose="020B0604020202020204" pitchFamily="34" charset="0"/>
              </a:rPr>
              <a:t>texto</a:t>
            </a:r>
            <a:r>
              <a:rPr lang="en-US" sz="2500" dirty="0">
                <a:latin typeface="Arial" panose="020B0604020202020204" pitchFamily="34" charset="0"/>
              </a:rPr>
              <a:t> é </a:t>
            </a:r>
            <a:r>
              <a:rPr lang="en-US" sz="2500" dirty="0" err="1">
                <a:solidFill>
                  <a:srgbClr val="FF0000"/>
                </a:solidFill>
                <a:latin typeface="Arial" panose="020B0604020202020204" pitchFamily="34" charset="0"/>
              </a:rPr>
              <a:t>coerente</a:t>
            </a:r>
            <a:r>
              <a:rPr lang="en-US" sz="2500" dirty="0">
                <a:latin typeface="Arial" panose="020B0604020202020204" pitchFamily="34" charset="0"/>
              </a:rPr>
              <a:t> e </a:t>
            </a:r>
            <a:r>
              <a:rPr lang="en-US" sz="2500" dirty="0" err="1">
                <a:latin typeface="Arial" panose="020B0604020202020204" pitchFamily="34" charset="0"/>
              </a:rPr>
              <a:t>tem</a:t>
            </a:r>
            <a:r>
              <a:rPr lang="en-US" sz="2500" dirty="0">
                <a:latin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Arial" panose="020B0604020202020204" pitchFamily="34" charset="0"/>
              </a:rPr>
              <a:t>coesão</a:t>
            </a:r>
            <a:r>
              <a:rPr lang="en-US" sz="2500" dirty="0">
                <a:latin typeface="Arial" panose="020B0604020202020204" pitchFamily="34" charset="0"/>
              </a:rPr>
              <a:t>. Por que </a:t>
            </a:r>
            <a:r>
              <a:rPr lang="en-US" sz="2500" dirty="0" err="1">
                <a:latin typeface="Arial" panose="020B0604020202020204" pitchFamily="34" charset="0"/>
              </a:rPr>
              <a:t>razão</a:t>
            </a:r>
            <a:r>
              <a:rPr lang="en-US" sz="2500" dirty="0">
                <a:latin typeface="Arial" panose="020B0604020202020204" pitchFamily="34" charset="0"/>
              </a:rPr>
              <a:t>?</a:t>
            </a:r>
          </a:p>
          <a:p>
            <a:pPr lvl="0" algn="just"/>
            <a:r>
              <a:rPr lang="en-US" sz="2500" dirty="0" err="1">
                <a:latin typeface="Arial" panose="020B0604020202020204" pitchFamily="34" charset="0"/>
              </a:rPr>
              <a:t>Algumas</a:t>
            </a:r>
            <a:r>
              <a:rPr lang="en-US" sz="2500" dirty="0">
                <a:latin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</a:rPr>
              <a:t>palavras</a:t>
            </a:r>
            <a:r>
              <a:rPr lang="en-US" sz="2500" dirty="0">
                <a:latin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</a:rPr>
              <a:t>estão</a:t>
            </a:r>
            <a:r>
              <a:rPr lang="en-US" sz="2500" dirty="0">
                <a:latin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Arial" panose="020B0604020202020204" pitchFamily="34" charset="0"/>
              </a:rPr>
              <a:t>interconectadas</a:t>
            </a:r>
            <a:r>
              <a:rPr lang="en-US" sz="2500" dirty="0">
                <a:latin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</a:rPr>
              <a:t>fazendo</a:t>
            </a:r>
            <a:r>
              <a:rPr lang="en-US" sz="2500" dirty="0">
                <a:latin typeface="Arial" panose="020B0604020202020204" pitchFamily="34" charset="0"/>
              </a:rPr>
              <a:t> com o que o </a:t>
            </a:r>
            <a:r>
              <a:rPr lang="en-US" sz="2500" dirty="0" err="1">
                <a:latin typeface="Arial" panose="020B0604020202020204" pitchFamily="34" charset="0"/>
              </a:rPr>
              <a:t>texto</a:t>
            </a:r>
            <a:r>
              <a:rPr lang="en-US" sz="2500" dirty="0">
                <a:latin typeface="Arial" panose="020B0604020202020204" pitchFamily="34" charset="0"/>
              </a:rPr>
              <a:t> fique “</a:t>
            </a:r>
            <a:r>
              <a:rPr lang="en-US" sz="2500" dirty="0" err="1">
                <a:latin typeface="Arial" panose="020B0604020202020204" pitchFamily="34" charset="0"/>
              </a:rPr>
              <a:t>costurado</a:t>
            </a:r>
            <a:r>
              <a:rPr lang="en-US" sz="2500" dirty="0">
                <a:latin typeface="Arial" panose="020B0604020202020204" pitchFamily="34" charset="0"/>
              </a:rPr>
              <a:t>”, “</a:t>
            </a:r>
            <a:r>
              <a:rPr lang="en-US" sz="2500" dirty="0" err="1">
                <a:latin typeface="Arial" panose="020B0604020202020204" pitchFamily="34" charset="0"/>
              </a:rPr>
              <a:t>amarrado</a:t>
            </a:r>
            <a:r>
              <a:rPr lang="en-US" sz="2500" dirty="0">
                <a:latin typeface="Arial" panose="020B0604020202020204" pitchFamily="34" charset="0"/>
              </a:rPr>
              <a:t>” e </a:t>
            </a:r>
            <a:r>
              <a:rPr lang="en-US" sz="2500" dirty="0" err="1">
                <a:latin typeface="Arial" panose="020B0604020202020204" pitchFamily="34" charset="0"/>
              </a:rPr>
              <a:t>você</a:t>
            </a:r>
            <a:r>
              <a:rPr lang="en-US" sz="2500" dirty="0">
                <a:latin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</a:rPr>
              <a:t>possa</a:t>
            </a:r>
            <a:r>
              <a:rPr lang="en-US" sz="2500" dirty="0">
                <a:latin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</a:rPr>
              <a:t>fazer</a:t>
            </a:r>
            <a:r>
              <a:rPr lang="en-US" sz="2500" dirty="0">
                <a:latin typeface="Arial" panose="020B0604020202020204" pitchFamily="34" charset="0"/>
              </a:rPr>
              <a:t> as </a:t>
            </a:r>
            <a:r>
              <a:rPr lang="en-US" sz="2500" dirty="0" err="1">
                <a:latin typeface="Arial" panose="020B0604020202020204" pitchFamily="34" charset="0"/>
              </a:rPr>
              <a:t>relações</a:t>
            </a:r>
            <a:r>
              <a:rPr lang="en-US" sz="2500" dirty="0">
                <a:latin typeface="Arial" panose="020B0604020202020204" pitchFamily="34" charset="0"/>
              </a:rPr>
              <a:t> entre </a:t>
            </a:r>
            <a:r>
              <a:rPr lang="en-US" sz="2500" dirty="0" err="1">
                <a:latin typeface="Arial" panose="020B0604020202020204" pitchFamily="34" charset="0"/>
              </a:rPr>
              <a:t>elas</a:t>
            </a:r>
            <a:r>
              <a:rPr lang="en-US" sz="2500" dirty="0">
                <a:latin typeface="Arial" panose="020B0604020202020204" pitchFamily="34" charset="0"/>
              </a:rPr>
              <a:t>. Por </a:t>
            </a:r>
            <a:r>
              <a:rPr lang="en-US" sz="2500" dirty="0" err="1">
                <a:latin typeface="Arial" panose="020B0604020202020204" pitchFamily="34" charset="0"/>
              </a:rPr>
              <a:t>exemplo</a:t>
            </a:r>
            <a:r>
              <a:rPr lang="en-US" sz="2500" dirty="0">
                <a:latin typeface="Arial" panose="020B0604020202020204" pitchFamily="34" charset="0"/>
              </a:rPr>
              <a:t>:</a:t>
            </a:r>
          </a:p>
        </p:txBody>
      </p:sp>
      <p:sp>
        <p:nvSpPr>
          <p:cNvPr id="3" name="Retângulo 2"/>
          <p:cNvSpPr/>
          <p:nvPr/>
        </p:nvSpPr>
        <p:spPr>
          <a:xfrm>
            <a:off x="323528" y="188640"/>
            <a:ext cx="22317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dirty="0">
                <a:latin typeface="Algerian" panose="04020705040A02060702" pitchFamily="82" charset="0"/>
              </a:rPr>
              <a:t>Exemplos</a:t>
            </a:r>
          </a:p>
        </p:txBody>
      </p:sp>
    </p:spTree>
    <p:extLst>
      <p:ext uri="{BB962C8B-B14F-4D97-AF65-F5344CB8AC3E}">
        <p14:creationId xmlns:p14="http://schemas.microsoft.com/office/powerpoint/2010/main" val="1857626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23528" y="856357"/>
            <a:ext cx="8496944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300" b="0" i="0" dirty="0">
                <a:effectLst/>
                <a:latin typeface="Arial" panose="020B0604020202020204" pitchFamily="34" charset="0"/>
              </a:rPr>
              <a:t>"</a:t>
            </a:r>
            <a:r>
              <a:rPr lang="en-US" sz="2300" b="0" i="1" dirty="0">
                <a:effectLst/>
                <a:latin typeface="Arial" panose="020B0604020202020204" pitchFamily="34" charset="0"/>
              </a:rPr>
              <a:t>My </a:t>
            </a:r>
            <a:r>
              <a:rPr lang="en-US" sz="2300" b="0" i="1" dirty="0" err="1">
                <a:effectLst/>
                <a:latin typeface="Arial" panose="020B0604020202020204" pitchFamily="34" charset="0"/>
              </a:rPr>
              <a:t>favourite</a:t>
            </a:r>
            <a:r>
              <a:rPr lang="en-US" sz="2300" b="0" i="1" dirty="0">
                <a:effectLst/>
                <a:latin typeface="Arial" panose="020B0604020202020204" pitchFamily="34" charset="0"/>
              </a:rPr>
              <a:t> </a:t>
            </a:r>
            <a:r>
              <a:rPr lang="en-US" sz="2300" b="0" i="1" dirty="0" err="1">
                <a:effectLst/>
                <a:latin typeface="Arial" panose="020B0604020202020204" pitchFamily="34" charset="0"/>
              </a:rPr>
              <a:t>colour</a:t>
            </a:r>
            <a:r>
              <a:rPr lang="en-US" sz="2300" b="0" i="1" dirty="0">
                <a:effectLst/>
                <a:latin typeface="Arial" panose="020B0604020202020204" pitchFamily="34" charset="0"/>
              </a:rPr>
              <a:t> is </a:t>
            </a:r>
            <a:r>
              <a:rPr lang="en-US" sz="2300" b="1" i="1" dirty="0">
                <a:effectLst/>
                <a:latin typeface="Arial" panose="020B0604020202020204" pitchFamily="34" charset="0"/>
              </a:rPr>
              <a:t>blue</a:t>
            </a:r>
            <a:r>
              <a:rPr lang="en-US" sz="2300" b="0" i="1" dirty="0">
                <a:effectLst/>
                <a:latin typeface="Arial" panose="020B0604020202020204" pitchFamily="34" charset="0"/>
              </a:rPr>
              <a:t>.  I like </a:t>
            </a:r>
            <a:r>
              <a:rPr lang="en-US" sz="2300" b="1" i="1" dirty="0">
                <a:effectLst/>
                <a:latin typeface="Arial" panose="020B0604020202020204" pitchFamily="34" charset="0"/>
              </a:rPr>
              <a:t>it</a:t>
            </a:r>
            <a:r>
              <a:rPr lang="en-US" sz="2300" b="0" i="1" dirty="0">
                <a:effectLst/>
                <a:latin typeface="Arial" panose="020B0604020202020204" pitchFamily="34" charset="0"/>
              </a:rPr>
              <a:t> because </a:t>
            </a:r>
            <a:r>
              <a:rPr lang="en-US" sz="2300" b="1" i="1" dirty="0">
                <a:effectLst/>
                <a:latin typeface="Arial" panose="020B0604020202020204" pitchFamily="34" charset="0"/>
              </a:rPr>
              <a:t>it</a:t>
            </a:r>
            <a:r>
              <a:rPr lang="en-US" sz="2300" b="0" i="1" dirty="0">
                <a:effectLst/>
                <a:latin typeface="Arial" panose="020B0604020202020204" pitchFamily="34" charset="0"/>
              </a:rPr>
              <a:t> is calming and </a:t>
            </a:r>
            <a:r>
              <a:rPr lang="en-US" sz="2300" b="1" i="1" dirty="0">
                <a:effectLst/>
                <a:latin typeface="Arial" panose="020B0604020202020204" pitchFamily="34" charset="0"/>
              </a:rPr>
              <a:t>it relaxes me</a:t>
            </a:r>
            <a:r>
              <a:rPr lang="en-US" sz="2300" b="0" i="1" dirty="0">
                <a:effectLst/>
                <a:latin typeface="Arial" panose="020B0604020202020204" pitchFamily="34" charset="0"/>
              </a:rPr>
              <a:t>.  I often go outside in the summer and lie on the grass and look into the </a:t>
            </a:r>
            <a:r>
              <a:rPr lang="en-US" sz="2300" b="1" i="1" dirty="0">
                <a:effectLst/>
                <a:latin typeface="Arial" panose="020B0604020202020204" pitchFamily="34" charset="0"/>
              </a:rPr>
              <a:t>clear sky</a:t>
            </a:r>
            <a:r>
              <a:rPr lang="en-US" sz="2300" b="0" i="1" dirty="0">
                <a:effectLst/>
                <a:latin typeface="Arial" panose="020B0604020202020204" pitchFamily="34" charset="0"/>
              </a:rPr>
              <a:t> when I am </a:t>
            </a:r>
            <a:r>
              <a:rPr lang="en-US" sz="2300" b="1" i="1" dirty="0">
                <a:effectLst/>
                <a:latin typeface="Arial" panose="020B0604020202020204" pitchFamily="34" charset="0"/>
              </a:rPr>
              <a:t>stressed</a:t>
            </a:r>
            <a:r>
              <a:rPr lang="en-US" sz="2300" b="0" i="1" dirty="0">
                <a:effectLst/>
                <a:latin typeface="Arial" panose="020B0604020202020204" pitchFamily="34" charset="0"/>
              </a:rPr>
              <a:t>.  For </a:t>
            </a:r>
            <a:r>
              <a:rPr lang="en-US" sz="2300" b="1" i="1" dirty="0">
                <a:effectLst/>
                <a:latin typeface="Arial" panose="020B0604020202020204" pitchFamily="34" charset="0"/>
              </a:rPr>
              <a:t>this reason</a:t>
            </a:r>
            <a:r>
              <a:rPr lang="en-US" sz="2300" b="0" i="1" dirty="0">
                <a:effectLst/>
                <a:latin typeface="Arial" panose="020B0604020202020204" pitchFamily="34" charset="0"/>
              </a:rPr>
              <a:t>, I'd have to say my </a:t>
            </a:r>
            <a:r>
              <a:rPr lang="en-US" sz="2300" b="0" i="1" dirty="0" err="1">
                <a:effectLst/>
                <a:latin typeface="Arial" panose="020B0604020202020204" pitchFamily="34" charset="0"/>
              </a:rPr>
              <a:t>favourite</a:t>
            </a:r>
            <a:r>
              <a:rPr lang="en-US" sz="2300" b="0" i="1" dirty="0">
                <a:effectLst/>
                <a:latin typeface="Arial" panose="020B0604020202020204" pitchFamily="34" charset="0"/>
              </a:rPr>
              <a:t> </a:t>
            </a:r>
            <a:r>
              <a:rPr lang="en-US" sz="2300" b="0" i="1" dirty="0" err="1">
                <a:effectLst/>
                <a:latin typeface="Arial" panose="020B0604020202020204" pitchFamily="34" charset="0"/>
              </a:rPr>
              <a:t>colour</a:t>
            </a:r>
            <a:r>
              <a:rPr lang="en-US" sz="2300" b="0" i="1" dirty="0">
                <a:effectLst/>
                <a:latin typeface="Arial" panose="020B0604020202020204" pitchFamily="34" charset="0"/>
              </a:rPr>
              <a:t> is blue.</a:t>
            </a:r>
            <a:r>
              <a:rPr lang="en-US" sz="2300" b="0" i="0" dirty="0">
                <a:effectLst/>
                <a:latin typeface="Arial" panose="020B0604020202020204" pitchFamily="34" charset="0"/>
              </a:rPr>
              <a:t>“</a:t>
            </a:r>
          </a:p>
          <a:p>
            <a:pPr lvl="0" algn="just"/>
            <a:endParaRPr lang="en-US" sz="2300" dirty="0">
              <a:latin typeface="Arial" panose="020B0604020202020204" pitchFamily="34" charset="0"/>
            </a:endParaRPr>
          </a:p>
          <a:p>
            <a:pPr lvl="0" algn="just"/>
            <a:r>
              <a:rPr lang="en-US" sz="2300" b="1" dirty="0">
                <a:latin typeface="Arial" panose="020B0604020202020204" pitchFamily="34" charset="0"/>
              </a:rPr>
              <a:t>My – I – me </a:t>
            </a:r>
            <a:r>
              <a:rPr lang="en-US" sz="2300" dirty="0">
                <a:latin typeface="Arial" panose="020B0604020202020204" pitchFamily="34" charset="0"/>
              </a:rPr>
              <a:t>(</a:t>
            </a:r>
            <a:r>
              <a:rPr lang="en-US" sz="2300" dirty="0" err="1">
                <a:latin typeface="Arial" panose="020B0604020202020204" pitchFamily="34" charset="0"/>
              </a:rPr>
              <a:t>todas</a:t>
            </a:r>
            <a:r>
              <a:rPr lang="en-US" sz="2300" dirty="0">
                <a:latin typeface="Arial" panose="020B0604020202020204" pitchFamily="34" charset="0"/>
              </a:rPr>
              <a:t> se </a:t>
            </a:r>
            <a:r>
              <a:rPr lang="en-US" sz="2300" dirty="0" err="1">
                <a:latin typeface="Arial" panose="020B0604020202020204" pitchFamily="34" charset="0"/>
              </a:rPr>
              <a:t>referem</a:t>
            </a:r>
            <a:r>
              <a:rPr lang="en-US" sz="2300" dirty="0">
                <a:latin typeface="Arial" panose="020B0604020202020204" pitchFamily="34" charset="0"/>
              </a:rPr>
              <a:t> a </a:t>
            </a:r>
            <a:r>
              <a:rPr lang="en-US" sz="2300" dirty="0" err="1">
                <a:latin typeface="Arial" panose="020B0604020202020204" pitchFamily="34" charset="0"/>
              </a:rPr>
              <a:t>pessoa</a:t>
            </a:r>
            <a:r>
              <a:rPr lang="en-US" sz="2300" dirty="0">
                <a:latin typeface="Arial" panose="020B0604020202020204" pitchFamily="34" charset="0"/>
              </a:rPr>
              <a:t> “</a:t>
            </a:r>
            <a:r>
              <a:rPr lang="en-US" sz="2300" dirty="0" err="1">
                <a:latin typeface="Arial" panose="020B0604020202020204" pitchFamily="34" charset="0"/>
              </a:rPr>
              <a:t>eu</a:t>
            </a:r>
            <a:r>
              <a:rPr lang="en-US" sz="2300" dirty="0">
                <a:latin typeface="Arial" panose="020B0604020202020204" pitchFamily="34" charset="0"/>
              </a:rPr>
              <a:t>” e </a:t>
            </a:r>
            <a:r>
              <a:rPr lang="en-US" sz="2300" dirty="0" err="1">
                <a:latin typeface="Arial" panose="020B0604020202020204" pitchFamily="34" charset="0"/>
              </a:rPr>
              <a:t>todas</a:t>
            </a:r>
            <a:r>
              <a:rPr lang="en-US" sz="2300" dirty="0">
                <a:latin typeface="Arial" panose="020B0604020202020204" pitchFamily="34" charset="0"/>
              </a:rPr>
              <a:t> se </a:t>
            </a:r>
            <a:r>
              <a:rPr lang="en-US" sz="2300" dirty="0" err="1">
                <a:latin typeface="Arial" panose="020B0604020202020204" pitchFamily="34" charset="0"/>
              </a:rPr>
              <a:t>referem</a:t>
            </a:r>
            <a:r>
              <a:rPr lang="en-US" sz="2300" dirty="0">
                <a:latin typeface="Arial" panose="020B0604020202020204" pitchFamily="34" charset="0"/>
              </a:rPr>
              <a:t> a </a:t>
            </a:r>
            <a:r>
              <a:rPr lang="en-US" sz="2300" dirty="0" err="1">
                <a:latin typeface="Arial" panose="020B0604020202020204" pitchFamily="34" charset="0"/>
              </a:rPr>
              <a:t>quem</a:t>
            </a:r>
            <a:r>
              <a:rPr lang="en-US" sz="2300" dirty="0">
                <a:latin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</a:rPr>
              <a:t>escreve</a:t>
            </a:r>
            <a:r>
              <a:rPr lang="en-US" sz="2300" dirty="0">
                <a:latin typeface="Arial" panose="020B0604020202020204" pitchFamily="34" charset="0"/>
              </a:rPr>
              <a:t> o </a:t>
            </a:r>
            <a:r>
              <a:rPr lang="en-US" sz="2300" dirty="0" err="1">
                <a:latin typeface="Arial" panose="020B0604020202020204" pitchFamily="34" charset="0"/>
              </a:rPr>
              <a:t>texto</a:t>
            </a:r>
            <a:r>
              <a:rPr lang="en-US" sz="2300" dirty="0">
                <a:latin typeface="Arial" panose="020B0604020202020204" pitchFamily="34" charset="0"/>
              </a:rPr>
              <a:t>, </a:t>
            </a:r>
            <a:r>
              <a:rPr lang="en-US" sz="2300" dirty="0" err="1">
                <a:latin typeface="Arial" panose="020B0604020202020204" pitchFamily="34" charset="0"/>
              </a:rPr>
              <a:t>ou</a:t>
            </a:r>
            <a:r>
              <a:rPr lang="en-US" sz="2300" dirty="0">
                <a:latin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</a:rPr>
              <a:t>seja</a:t>
            </a:r>
            <a:r>
              <a:rPr lang="en-US" sz="2300" dirty="0">
                <a:latin typeface="Arial" panose="020B0604020202020204" pitchFamily="34" charset="0"/>
              </a:rPr>
              <a:t>, </a:t>
            </a:r>
            <a:r>
              <a:rPr lang="en-US" sz="2300" dirty="0" err="1">
                <a:latin typeface="Arial" panose="020B0604020202020204" pitchFamily="34" charset="0"/>
              </a:rPr>
              <a:t>ao</a:t>
            </a:r>
            <a:r>
              <a:rPr lang="en-US" sz="2300" dirty="0">
                <a:latin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</a:rPr>
              <a:t>autor</a:t>
            </a:r>
            <a:r>
              <a:rPr lang="en-US" sz="2300" dirty="0">
                <a:latin typeface="Arial" panose="020B0604020202020204" pitchFamily="34" charset="0"/>
              </a:rPr>
              <a:t>.</a:t>
            </a:r>
          </a:p>
          <a:p>
            <a:pPr lvl="0" algn="just"/>
            <a:r>
              <a:rPr lang="en-US" sz="2300" b="1" dirty="0">
                <a:latin typeface="Arial" panose="020B0604020202020204" pitchFamily="34" charset="0"/>
              </a:rPr>
              <a:t>Blue – it</a:t>
            </a:r>
            <a:r>
              <a:rPr lang="en-US" sz="2300" dirty="0">
                <a:latin typeface="Arial" panose="020B0604020202020204" pitchFamily="34" charset="0"/>
              </a:rPr>
              <a:t> </a:t>
            </a:r>
            <a:r>
              <a:rPr lang="en-US" sz="2300" b="1" dirty="0">
                <a:latin typeface="Arial" panose="020B0604020202020204" pitchFamily="34" charset="0"/>
              </a:rPr>
              <a:t>–</a:t>
            </a:r>
            <a:r>
              <a:rPr lang="en-US" sz="2300" dirty="0">
                <a:latin typeface="Arial" panose="020B0604020202020204" pitchFamily="34" charset="0"/>
              </a:rPr>
              <a:t> it </a:t>
            </a:r>
            <a:r>
              <a:rPr lang="en-US" sz="2300" dirty="0" err="1">
                <a:latin typeface="Arial" panose="020B0604020202020204" pitchFamily="34" charset="0"/>
              </a:rPr>
              <a:t>retoma</a:t>
            </a:r>
            <a:r>
              <a:rPr lang="en-US" sz="2300" dirty="0">
                <a:latin typeface="Arial" panose="020B0604020202020204" pitchFamily="34" charset="0"/>
              </a:rPr>
              <a:t> a </a:t>
            </a:r>
            <a:r>
              <a:rPr lang="en-US" sz="2300" dirty="0" err="1">
                <a:latin typeface="Arial" panose="020B0604020202020204" pitchFamily="34" charset="0"/>
              </a:rPr>
              <a:t>cor</a:t>
            </a:r>
            <a:r>
              <a:rPr lang="en-US" sz="2300" dirty="0">
                <a:latin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</a:rPr>
              <a:t>azul</a:t>
            </a:r>
            <a:r>
              <a:rPr lang="en-US" sz="2300" dirty="0">
                <a:latin typeface="Arial" panose="020B0604020202020204" pitchFamily="34" charset="0"/>
              </a:rPr>
              <a:t> de modo a </a:t>
            </a:r>
            <a:r>
              <a:rPr lang="en-US" sz="2300" dirty="0" err="1">
                <a:latin typeface="Arial" panose="020B0604020202020204" pitchFamily="34" charset="0"/>
              </a:rPr>
              <a:t>não</a:t>
            </a:r>
            <a:r>
              <a:rPr lang="en-US" sz="2300" dirty="0">
                <a:latin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</a:rPr>
              <a:t>precisarmos</a:t>
            </a:r>
            <a:r>
              <a:rPr lang="en-US" sz="2300" dirty="0">
                <a:latin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</a:rPr>
              <a:t>repetir</a:t>
            </a:r>
            <a:r>
              <a:rPr lang="en-US" sz="2300" dirty="0">
                <a:latin typeface="Arial" panose="020B0604020202020204" pitchFamily="34" charset="0"/>
              </a:rPr>
              <a:t> a </a:t>
            </a:r>
            <a:r>
              <a:rPr lang="en-US" sz="2300" dirty="0" err="1">
                <a:latin typeface="Arial" panose="020B0604020202020204" pitchFamily="34" charset="0"/>
              </a:rPr>
              <a:t>mesma</a:t>
            </a:r>
            <a:r>
              <a:rPr lang="en-US" sz="2300" dirty="0">
                <a:latin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</a:rPr>
              <a:t>palavra</a:t>
            </a:r>
            <a:r>
              <a:rPr lang="en-US" sz="2300" dirty="0">
                <a:latin typeface="Arial" panose="020B0604020202020204" pitchFamily="34" charset="0"/>
              </a:rPr>
              <a:t> no </a:t>
            </a:r>
            <a:r>
              <a:rPr lang="en-US" sz="2300" dirty="0" err="1">
                <a:latin typeface="Arial" panose="020B0604020202020204" pitchFamily="34" charset="0"/>
              </a:rPr>
              <a:t>texto</a:t>
            </a:r>
            <a:r>
              <a:rPr lang="en-US" sz="2300" dirty="0">
                <a:latin typeface="Arial" panose="020B0604020202020204" pitchFamily="34" charset="0"/>
              </a:rPr>
              <a:t>. </a:t>
            </a:r>
          </a:p>
          <a:p>
            <a:pPr lvl="0" algn="just"/>
            <a:r>
              <a:rPr lang="en-US" sz="2300" b="1" dirty="0">
                <a:latin typeface="Arial" panose="020B0604020202020204" pitchFamily="34" charset="0"/>
              </a:rPr>
              <a:t>Clear sky – blue – relaxes – stressed – </a:t>
            </a:r>
            <a:r>
              <a:rPr lang="en-US" sz="2300" dirty="0" err="1">
                <a:latin typeface="Arial" panose="020B0604020202020204" pitchFamily="34" charset="0"/>
              </a:rPr>
              <a:t>através</a:t>
            </a:r>
            <a:r>
              <a:rPr lang="en-US" sz="2300" dirty="0">
                <a:latin typeface="Arial" panose="020B0604020202020204" pitchFamily="34" charset="0"/>
              </a:rPr>
              <a:t> de </a:t>
            </a:r>
            <a:r>
              <a:rPr lang="en-US" sz="2300" dirty="0" err="1">
                <a:latin typeface="Arial" panose="020B0604020202020204" pitchFamily="34" charset="0"/>
              </a:rPr>
              <a:t>nosso</a:t>
            </a:r>
            <a:r>
              <a:rPr lang="en-US" sz="2300" dirty="0">
                <a:latin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</a:rPr>
              <a:t>conhecimento</a:t>
            </a:r>
            <a:r>
              <a:rPr lang="en-US" sz="2300" dirty="0">
                <a:latin typeface="Arial" panose="020B0604020202020204" pitchFamily="34" charset="0"/>
              </a:rPr>
              <a:t> de </a:t>
            </a:r>
            <a:r>
              <a:rPr lang="en-US" sz="2300" dirty="0" err="1">
                <a:latin typeface="Arial" panose="020B0604020202020204" pitchFamily="34" charset="0"/>
              </a:rPr>
              <a:t>mundo</a:t>
            </a:r>
            <a:r>
              <a:rPr lang="en-US" sz="2300" dirty="0">
                <a:latin typeface="Arial" panose="020B0604020202020204" pitchFamily="34" charset="0"/>
              </a:rPr>
              <a:t> (background) </a:t>
            </a:r>
            <a:r>
              <a:rPr lang="en-US" sz="2300" dirty="0" err="1">
                <a:latin typeface="Arial" panose="020B0604020202020204" pitchFamily="34" charset="0"/>
              </a:rPr>
              <a:t>sabemos</a:t>
            </a:r>
            <a:r>
              <a:rPr lang="en-US" sz="2300" dirty="0">
                <a:latin typeface="Arial" panose="020B0604020202020204" pitchFamily="34" charset="0"/>
              </a:rPr>
              <a:t> que a </a:t>
            </a:r>
            <a:r>
              <a:rPr lang="en-US" sz="2300" dirty="0" err="1">
                <a:latin typeface="Arial" panose="020B0604020202020204" pitchFamily="34" charset="0"/>
              </a:rPr>
              <a:t>cor</a:t>
            </a:r>
            <a:r>
              <a:rPr lang="en-US" sz="2300" dirty="0">
                <a:latin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</a:rPr>
              <a:t>azul</a:t>
            </a:r>
            <a:r>
              <a:rPr lang="en-US" sz="2300" dirty="0">
                <a:latin typeface="Arial" panose="020B0604020202020204" pitchFamily="34" charset="0"/>
              </a:rPr>
              <a:t> do </a:t>
            </a:r>
            <a:r>
              <a:rPr lang="en-US" sz="2300" dirty="0" err="1">
                <a:latin typeface="Arial" panose="020B0604020202020204" pitchFamily="34" charset="0"/>
              </a:rPr>
              <a:t>céu</a:t>
            </a:r>
            <a:r>
              <a:rPr lang="en-US" sz="2300" dirty="0">
                <a:latin typeface="Arial" panose="020B0604020202020204" pitchFamily="34" charset="0"/>
              </a:rPr>
              <a:t> num </a:t>
            </a:r>
            <a:r>
              <a:rPr lang="en-US" sz="2300" dirty="0" err="1">
                <a:latin typeface="Arial" panose="020B0604020202020204" pitchFamily="34" charset="0"/>
              </a:rPr>
              <a:t>dia</a:t>
            </a:r>
            <a:r>
              <a:rPr lang="en-US" sz="2300" dirty="0">
                <a:latin typeface="Arial" panose="020B0604020202020204" pitchFamily="34" charset="0"/>
              </a:rPr>
              <a:t> de sol, </a:t>
            </a:r>
            <a:r>
              <a:rPr lang="en-US" sz="2300" dirty="0" err="1">
                <a:latin typeface="Arial" panose="020B0604020202020204" pitchFamily="34" charset="0"/>
              </a:rPr>
              <a:t>sem</a:t>
            </a:r>
            <a:r>
              <a:rPr lang="en-US" sz="2300" dirty="0">
                <a:latin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</a:rPr>
              <a:t>nuvens</a:t>
            </a:r>
            <a:r>
              <a:rPr lang="en-US" sz="2300" dirty="0">
                <a:latin typeface="Arial" panose="020B0604020202020204" pitchFamily="34" charset="0"/>
              </a:rPr>
              <a:t>, </a:t>
            </a:r>
            <a:r>
              <a:rPr lang="en-US" sz="2300" dirty="0" err="1">
                <a:latin typeface="Arial" panose="020B0604020202020204" pitchFamily="34" charset="0"/>
              </a:rPr>
              <a:t>representa</a:t>
            </a:r>
            <a:r>
              <a:rPr lang="en-US" sz="2300" dirty="0">
                <a:latin typeface="Arial" panose="020B0604020202020204" pitchFamily="34" charset="0"/>
              </a:rPr>
              <a:t> “</a:t>
            </a:r>
            <a:r>
              <a:rPr lang="en-US" sz="2300" dirty="0" err="1">
                <a:latin typeface="Arial" panose="020B0604020202020204" pitchFamily="34" charset="0"/>
              </a:rPr>
              <a:t>calma</a:t>
            </a:r>
            <a:r>
              <a:rPr lang="en-US" sz="2300" dirty="0">
                <a:latin typeface="Arial" panose="020B0604020202020204" pitchFamily="34" charset="0"/>
              </a:rPr>
              <a:t>”, </a:t>
            </a:r>
            <a:r>
              <a:rPr lang="en-US" sz="2300" dirty="0" err="1">
                <a:latin typeface="Arial" panose="020B0604020202020204" pitchFamily="34" charset="0"/>
              </a:rPr>
              <a:t>neste</a:t>
            </a:r>
            <a:r>
              <a:rPr lang="en-US" sz="2300" dirty="0">
                <a:latin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</a:rPr>
              <a:t>caso</a:t>
            </a:r>
            <a:r>
              <a:rPr lang="en-US" sz="2300" dirty="0">
                <a:latin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</a:rPr>
              <a:t>temos</a:t>
            </a:r>
            <a:r>
              <a:rPr lang="en-US" sz="2300" dirty="0">
                <a:latin typeface="Arial" panose="020B0604020202020204" pitchFamily="34" charset="0"/>
              </a:rPr>
              <a:t> a </a:t>
            </a:r>
            <a:r>
              <a:rPr lang="en-US" sz="2300" dirty="0" err="1">
                <a:latin typeface="Arial" panose="020B0604020202020204" pitchFamily="34" charset="0"/>
              </a:rPr>
              <a:t>coerência</a:t>
            </a:r>
            <a:r>
              <a:rPr lang="en-US" sz="2300" dirty="0">
                <a:latin typeface="Arial" panose="020B0604020202020204" pitchFamily="34" charset="0"/>
              </a:rPr>
              <a:t> do </a:t>
            </a:r>
            <a:r>
              <a:rPr lang="en-US" sz="2300" dirty="0" err="1">
                <a:latin typeface="Arial" panose="020B0604020202020204" pitchFamily="34" charset="0"/>
              </a:rPr>
              <a:t>texto</a:t>
            </a:r>
            <a:r>
              <a:rPr lang="en-US" sz="2300" dirty="0">
                <a:latin typeface="Arial" panose="020B0604020202020204" pitchFamily="34" charset="0"/>
              </a:rPr>
              <a:t>.</a:t>
            </a:r>
          </a:p>
          <a:p>
            <a:pPr lvl="0" algn="just"/>
            <a:r>
              <a:rPr lang="en-US" sz="2300" b="1" dirty="0">
                <a:latin typeface="Arial" panose="020B0604020202020204" pitchFamily="34" charset="0"/>
              </a:rPr>
              <a:t>This reason – </a:t>
            </a:r>
            <a:r>
              <a:rPr lang="en-US" sz="2300" dirty="0" err="1">
                <a:latin typeface="Arial" panose="020B0604020202020204" pitchFamily="34" charset="0"/>
              </a:rPr>
              <a:t>conecta</a:t>
            </a:r>
            <a:r>
              <a:rPr lang="en-US" sz="2300" dirty="0">
                <a:latin typeface="Arial" panose="020B0604020202020204" pitchFamily="34" charset="0"/>
              </a:rPr>
              <a:t> com </a:t>
            </a:r>
            <a:r>
              <a:rPr lang="en-US" sz="2300" dirty="0" err="1">
                <a:latin typeface="Arial" panose="020B0604020202020204" pitchFamily="34" charset="0"/>
              </a:rPr>
              <a:t>tudo</a:t>
            </a:r>
            <a:r>
              <a:rPr lang="en-US" sz="2300" dirty="0">
                <a:latin typeface="Arial" panose="020B0604020202020204" pitchFamily="34" charset="0"/>
              </a:rPr>
              <a:t> o que </a:t>
            </a:r>
            <a:r>
              <a:rPr lang="en-US" sz="2300" dirty="0" err="1">
                <a:latin typeface="Arial" panose="020B0604020202020204" pitchFamily="34" charset="0"/>
              </a:rPr>
              <a:t>foi</a:t>
            </a:r>
            <a:r>
              <a:rPr lang="en-US" sz="2300" dirty="0">
                <a:latin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</a:rPr>
              <a:t>dito</a:t>
            </a:r>
            <a:r>
              <a:rPr lang="en-US" sz="2300" dirty="0">
                <a:latin typeface="Arial" panose="020B0604020202020204" pitchFamily="34" charset="0"/>
              </a:rPr>
              <a:t>, </a:t>
            </a:r>
            <a:r>
              <a:rPr lang="en-US" sz="2300" dirty="0" err="1">
                <a:latin typeface="Arial" panose="020B0604020202020204" pitchFamily="34" charset="0"/>
              </a:rPr>
              <a:t>retoma</a:t>
            </a:r>
            <a:r>
              <a:rPr lang="en-US" sz="2300" dirty="0">
                <a:latin typeface="Arial" panose="020B0604020202020204" pitchFamily="34" charset="0"/>
              </a:rPr>
              <a:t> o </a:t>
            </a:r>
            <a:r>
              <a:rPr lang="en-US" sz="2300" dirty="0" err="1">
                <a:latin typeface="Arial" panose="020B0604020202020204" pitchFamily="34" charset="0"/>
              </a:rPr>
              <a:t>texto</a:t>
            </a:r>
            <a:r>
              <a:rPr lang="en-US" sz="2300" dirty="0">
                <a:latin typeface="Arial" panose="020B0604020202020204" pitchFamily="34" charset="0"/>
              </a:rPr>
              <a:t> e </a:t>
            </a:r>
            <a:r>
              <a:rPr lang="en-US" sz="2300" dirty="0" err="1">
                <a:latin typeface="Arial" panose="020B0604020202020204" pitchFamily="34" charset="0"/>
              </a:rPr>
              <a:t>faz</a:t>
            </a:r>
            <a:r>
              <a:rPr lang="en-US" sz="2300" dirty="0">
                <a:latin typeface="Arial" panose="020B0604020202020204" pitchFamily="34" charset="0"/>
              </a:rPr>
              <a:t> com que o </a:t>
            </a:r>
            <a:r>
              <a:rPr lang="en-US" sz="2300" dirty="0" err="1">
                <a:latin typeface="Arial" panose="020B0604020202020204" pitchFamily="34" charset="0"/>
              </a:rPr>
              <a:t>leitor</a:t>
            </a:r>
            <a:r>
              <a:rPr lang="en-US" sz="2300" dirty="0">
                <a:latin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</a:rPr>
              <a:t>ligue</a:t>
            </a:r>
            <a:r>
              <a:rPr lang="en-US" sz="2300" dirty="0">
                <a:latin typeface="Arial" panose="020B0604020202020204" pitchFamily="34" charset="0"/>
              </a:rPr>
              <a:t> as </a:t>
            </a:r>
            <a:r>
              <a:rPr lang="en-US" sz="2300" dirty="0" err="1">
                <a:latin typeface="Arial" panose="020B0604020202020204" pitchFamily="34" charset="0"/>
              </a:rPr>
              <a:t>ideias</a:t>
            </a:r>
            <a:r>
              <a:rPr lang="en-US" sz="2300" dirty="0">
                <a:latin typeface="Arial" panose="020B0604020202020204" pitchFamily="34" charset="0"/>
              </a:rPr>
              <a:t>, </a:t>
            </a:r>
            <a:r>
              <a:rPr lang="en-US" sz="2300" dirty="0" err="1">
                <a:latin typeface="Arial" panose="020B0604020202020204" pitchFamily="34" charset="0"/>
              </a:rPr>
              <a:t>dá</a:t>
            </a:r>
            <a:r>
              <a:rPr lang="en-US" sz="2300" dirty="0">
                <a:latin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</a:rPr>
              <a:t>coesão</a:t>
            </a:r>
            <a:r>
              <a:rPr lang="en-US" sz="2300" dirty="0">
                <a:latin typeface="Arial" panose="020B0604020202020204" pitchFamily="34" charset="0"/>
              </a:rPr>
              <a:t> e </a:t>
            </a:r>
            <a:r>
              <a:rPr lang="en-US" sz="2300" dirty="0" err="1">
                <a:latin typeface="Arial" panose="020B0604020202020204" pitchFamily="34" charset="0"/>
              </a:rPr>
              <a:t>também</a:t>
            </a:r>
            <a:r>
              <a:rPr lang="en-US" sz="2300" dirty="0">
                <a:latin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</a:rPr>
              <a:t>coerência</a:t>
            </a:r>
            <a:r>
              <a:rPr lang="en-US" sz="2300" dirty="0">
                <a:latin typeface="Arial" panose="020B0604020202020204" pitchFamily="34" charset="0"/>
              </a:rPr>
              <a:t>. </a:t>
            </a:r>
            <a:endParaRPr lang="pt-BR" sz="2300" dirty="0"/>
          </a:p>
        </p:txBody>
      </p:sp>
      <p:sp>
        <p:nvSpPr>
          <p:cNvPr id="3" name="Retângulo 2"/>
          <p:cNvSpPr/>
          <p:nvPr/>
        </p:nvSpPr>
        <p:spPr>
          <a:xfrm>
            <a:off x="323528" y="188640"/>
            <a:ext cx="22317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dirty="0">
                <a:latin typeface="Algerian" panose="04020705040A02060702" pitchFamily="82" charset="0"/>
              </a:rPr>
              <a:t>Exemplos</a:t>
            </a:r>
          </a:p>
        </p:txBody>
      </p:sp>
    </p:spTree>
    <p:extLst>
      <p:ext uri="{BB962C8B-B14F-4D97-AF65-F5344CB8AC3E}">
        <p14:creationId xmlns:p14="http://schemas.microsoft.com/office/powerpoint/2010/main" val="532703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73019" y="980728"/>
            <a:ext cx="8175445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500" b="0" i="0" dirty="0">
                <a:effectLst/>
                <a:latin typeface="Arial" panose="020B0604020202020204" pitchFamily="34" charset="0"/>
              </a:rPr>
              <a:t>Agora </a:t>
            </a:r>
            <a:r>
              <a:rPr lang="en-US" sz="2500" b="0" i="0" dirty="0" err="1">
                <a:effectLst/>
                <a:latin typeface="Arial" panose="020B0604020202020204" pitchFamily="34" charset="0"/>
              </a:rPr>
              <a:t>veja</a:t>
            </a:r>
            <a:r>
              <a:rPr lang="en-US" sz="2500" b="0" i="0" dirty="0">
                <a:effectLst/>
                <a:latin typeface="Arial" panose="020B0604020202020204" pitchFamily="34" charset="0"/>
              </a:rPr>
              <a:t> um </a:t>
            </a:r>
            <a:r>
              <a:rPr lang="en-US" sz="2500" b="0" i="0" dirty="0" err="1">
                <a:effectLst/>
                <a:latin typeface="Arial" panose="020B0604020202020204" pitchFamily="34" charset="0"/>
              </a:rPr>
              <a:t>texto</a:t>
            </a:r>
            <a:r>
              <a:rPr lang="en-US" sz="25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500" b="0" i="0" dirty="0" err="1">
                <a:effectLst/>
                <a:latin typeface="Arial" panose="020B0604020202020204" pitchFamily="34" charset="0"/>
              </a:rPr>
              <a:t>parecido</a:t>
            </a:r>
            <a:r>
              <a:rPr lang="en-US" sz="2500" b="0" i="0" dirty="0">
                <a:effectLst/>
                <a:latin typeface="Arial" panose="020B0604020202020204" pitchFamily="34" charset="0"/>
              </a:rPr>
              <a:t> que </a:t>
            </a:r>
            <a:r>
              <a:rPr lang="en-US" sz="2500" b="0" i="0" dirty="0" err="1">
                <a:effectLst/>
                <a:latin typeface="Arial" panose="020B0604020202020204" pitchFamily="34" charset="0"/>
              </a:rPr>
              <a:t>carece</a:t>
            </a:r>
            <a:r>
              <a:rPr lang="en-US" sz="2500" b="0" i="0" dirty="0">
                <a:effectLst/>
                <a:latin typeface="Arial" panose="020B0604020202020204" pitchFamily="34" charset="0"/>
              </a:rPr>
              <a:t> de </a:t>
            </a:r>
            <a:r>
              <a:rPr lang="en-US" sz="2500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coerência</a:t>
            </a:r>
            <a:r>
              <a:rPr lang="en-US" sz="2500" b="0" i="0" dirty="0">
                <a:effectLst/>
                <a:latin typeface="Arial" panose="020B0604020202020204" pitchFamily="34" charset="0"/>
              </a:rPr>
              <a:t>:</a:t>
            </a:r>
          </a:p>
          <a:p>
            <a:pPr lvl="0" algn="just"/>
            <a:endParaRPr lang="en-US" sz="2500" dirty="0">
              <a:latin typeface="Arial" panose="020B0604020202020204" pitchFamily="34" charset="0"/>
            </a:endParaRPr>
          </a:p>
          <a:p>
            <a:pPr lvl="0" algn="just"/>
            <a:r>
              <a:rPr lang="en-US" sz="2500" b="0" i="0" dirty="0">
                <a:effectLst/>
                <a:latin typeface="Arial" panose="020B0604020202020204" pitchFamily="34" charset="0"/>
              </a:rPr>
              <a:t>"</a:t>
            </a:r>
            <a:r>
              <a:rPr lang="en-US" sz="2500" b="0" i="1" dirty="0">
                <a:effectLst/>
                <a:latin typeface="Arial" panose="020B0604020202020204" pitchFamily="34" charset="0"/>
              </a:rPr>
              <a:t>My </a:t>
            </a:r>
            <a:r>
              <a:rPr lang="en-US" sz="2500" b="0" i="1" dirty="0" err="1">
                <a:effectLst/>
                <a:latin typeface="Arial" panose="020B0604020202020204" pitchFamily="34" charset="0"/>
              </a:rPr>
              <a:t>favourite</a:t>
            </a:r>
            <a:r>
              <a:rPr lang="en-US" sz="2500" b="0" i="1" dirty="0">
                <a:effectLst/>
                <a:latin typeface="Arial" panose="020B0604020202020204" pitchFamily="34" charset="0"/>
              </a:rPr>
              <a:t> </a:t>
            </a:r>
            <a:r>
              <a:rPr lang="en-US" sz="2500" b="0" i="1" dirty="0" err="1">
                <a:effectLst/>
                <a:latin typeface="Arial" panose="020B0604020202020204" pitchFamily="34" charset="0"/>
              </a:rPr>
              <a:t>colour</a:t>
            </a:r>
            <a:r>
              <a:rPr lang="en-US" sz="2500" b="0" i="1" dirty="0">
                <a:effectLst/>
                <a:latin typeface="Arial" panose="020B0604020202020204" pitchFamily="34" charset="0"/>
              </a:rPr>
              <a:t> is </a:t>
            </a:r>
            <a:r>
              <a:rPr lang="en-US" sz="2500" b="1" i="1" dirty="0">
                <a:effectLst/>
                <a:latin typeface="Arial" panose="020B0604020202020204" pitchFamily="34" charset="0"/>
              </a:rPr>
              <a:t>blue</a:t>
            </a:r>
            <a:r>
              <a:rPr lang="en-US" sz="2500" b="0" i="1" dirty="0">
                <a:effectLst/>
                <a:latin typeface="Arial" panose="020B0604020202020204" pitchFamily="34" charset="0"/>
              </a:rPr>
              <a:t>.  </a:t>
            </a:r>
            <a:r>
              <a:rPr lang="en-US" sz="2500" b="1" i="1" dirty="0">
                <a:effectLst/>
                <a:latin typeface="Arial" panose="020B0604020202020204" pitchFamily="34" charset="0"/>
              </a:rPr>
              <a:t>Blue</a:t>
            </a:r>
            <a:r>
              <a:rPr lang="en-US" sz="2500" b="0" i="1" dirty="0">
                <a:effectLst/>
                <a:latin typeface="Arial" panose="020B0604020202020204" pitchFamily="34" charset="0"/>
              </a:rPr>
              <a:t> sports cars go </a:t>
            </a:r>
            <a:r>
              <a:rPr lang="en-US" sz="2500" b="1" i="1" dirty="0">
                <a:effectLst/>
                <a:latin typeface="Arial" panose="020B0604020202020204" pitchFamily="34" charset="0"/>
              </a:rPr>
              <a:t>very fast</a:t>
            </a:r>
            <a:r>
              <a:rPr lang="en-US" sz="2500" b="0" i="1" dirty="0">
                <a:effectLst/>
                <a:latin typeface="Arial" panose="020B0604020202020204" pitchFamily="34" charset="0"/>
              </a:rPr>
              <a:t>.  Driving </a:t>
            </a:r>
            <a:r>
              <a:rPr lang="en-US" sz="2500" b="1" i="1" dirty="0">
                <a:effectLst/>
                <a:latin typeface="Arial" panose="020B0604020202020204" pitchFamily="34" charset="0"/>
              </a:rPr>
              <a:t>in this way</a:t>
            </a:r>
            <a:r>
              <a:rPr lang="en-US" sz="2500" b="0" i="1" dirty="0">
                <a:effectLst/>
                <a:latin typeface="Arial" panose="020B0604020202020204" pitchFamily="34" charset="0"/>
              </a:rPr>
              <a:t> is dangerous and can cause many </a:t>
            </a:r>
            <a:r>
              <a:rPr lang="en-US" sz="2500" b="1" i="1" dirty="0">
                <a:effectLst/>
                <a:latin typeface="Arial" panose="020B0604020202020204" pitchFamily="34" charset="0"/>
              </a:rPr>
              <a:t>car crashes</a:t>
            </a:r>
            <a:r>
              <a:rPr lang="en-US" sz="2500" b="0" i="1" dirty="0">
                <a:effectLst/>
                <a:latin typeface="Arial" panose="020B0604020202020204" pitchFamily="34" charset="0"/>
              </a:rPr>
              <a:t>.  I had a </a:t>
            </a:r>
            <a:r>
              <a:rPr lang="en-US" sz="2500" b="1" i="1" dirty="0">
                <a:effectLst/>
                <a:latin typeface="Arial" panose="020B0604020202020204" pitchFamily="34" charset="0"/>
              </a:rPr>
              <a:t>car accident </a:t>
            </a:r>
            <a:r>
              <a:rPr lang="en-US" sz="2500" b="0" i="1" dirty="0">
                <a:effectLst/>
                <a:latin typeface="Arial" panose="020B0604020202020204" pitchFamily="34" charset="0"/>
              </a:rPr>
              <a:t>once and </a:t>
            </a:r>
            <a:r>
              <a:rPr lang="en-US" sz="2500" b="1" i="1" dirty="0">
                <a:effectLst/>
                <a:latin typeface="Arial" panose="020B0604020202020204" pitchFamily="34" charset="0"/>
              </a:rPr>
              <a:t>broke my leg</a:t>
            </a:r>
            <a:r>
              <a:rPr lang="en-US" sz="2500" b="0" i="1" dirty="0">
                <a:effectLst/>
                <a:latin typeface="Arial" panose="020B0604020202020204" pitchFamily="34" charset="0"/>
              </a:rPr>
              <a:t>.  I was very sad because I had to miss a holiday in Europe because of </a:t>
            </a:r>
            <a:r>
              <a:rPr lang="en-US" sz="2500" b="1" i="1" dirty="0">
                <a:effectLst/>
                <a:latin typeface="Arial" panose="020B0604020202020204" pitchFamily="34" charset="0"/>
              </a:rPr>
              <a:t>the injury</a:t>
            </a:r>
            <a:r>
              <a:rPr lang="en-US" sz="2500" b="0" i="1" dirty="0">
                <a:effectLst/>
                <a:latin typeface="Arial" panose="020B0604020202020204" pitchFamily="34" charset="0"/>
              </a:rPr>
              <a:t>.</a:t>
            </a:r>
            <a:r>
              <a:rPr lang="en-US" sz="2500" dirty="0">
                <a:latin typeface="Arial" panose="020B0604020202020204" pitchFamily="34" charset="0"/>
              </a:rPr>
              <a:t>”</a:t>
            </a:r>
            <a:endParaRPr lang="en-US" sz="2500" b="0" i="0" dirty="0">
              <a:effectLst/>
              <a:latin typeface="Arial" panose="020B0604020202020204" pitchFamily="34" charset="0"/>
            </a:endParaRPr>
          </a:p>
          <a:p>
            <a:pPr lvl="0" algn="just"/>
            <a:endParaRPr lang="en-US" sz="2500" i="1" dirty="0">
              <a:latin typeface="Arial" panose="020B0604020202020204" pitchFamily="34" charset="0"/>
            </a:endParaRPr>
          </a:p>
          <a:p>
            <a:pPr lvl="0" algn="just"/>
            <a:r>
              <a:rPr lang="pt-BR" sz="25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"Minha cor favorita é azul. Os carros esportivos azuis andam muito rápido. Dirigir dessa maneira é perigoso e pode causar muitos acidentes de carro. Eu sofri um acidente de carro uma vez e quebrei a perna. Fiquei muito triste porque tive que perder um feriado em Europa por causa da lesão."</a:t>
            </a:r>
          </a:p>
        </p:txBody>
      </p:sp>
      <p:sp>
        <p:nvSpPr>
          <p:cNvPr id="3" name="Retângulo 2"/>
          <p:cNvSpPr/>
          <p:nvPr/>
        </p:nvSpPr>
        <p:spPr>
          <a:xfrm>
            <a:off x="323528" y="188640"/>
            <a:ext cx="22317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dirty="0">
                <a:latin typeface="Algerian" panose="04020705040A02060702" pitchFamily="82" charset="0"/>
              </a:rPr>
              <a:t>Exemplos</a:t>
            </a:r>
          </a:p>
        </p:txBody>
      </p:sp>
    </p:spTree>
    <p:extLst>
      <p:ext uri="{BB962C8B-B14F-4D97-AF65-F5344CB8AC3E}">
        <p14:creationId xmlns:p14="http://schemas.microsoft.com/office/powerpoint/2010/main" val="830793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11560" y="1052736"/>
            <a:ext cx="7920880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500" b="0" i="0" dirty="0">
                <a:effectLst/>
                <a:latin typeface="Arial" panose="020B0604020202020204" pitchFamily="34" charset="0"/>
              </a:rPr>
              <a:t>Um </a:t>
            </a:r>
            <a:r>
              <a:rPr lang="en-US" sz="2500" b="0" i="0" dirty="0" err="1">
                <a:effectLst/>
                <a:latin typeface="Arial" panose="020B0604020202020204" pitchFamily="34" charset="0"/>
              </a:rPr>
              <a:t>texto</a:t>
            </a:r>
            <a:r>
              <a:rPr lang="en-US" sz="25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500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sem</a:t>
            </a:r>
            <a:r>
              <a:rPr lang="en-US" sz="25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500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coerência</a:t>
            </a:r>
            <a:r>
              <a:rPr lang="en-US" sz="25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500" b="0" i="0" dirty="0" err="1">
                <a:effectLst/>
                <a:latin typeface="Arial" panose="020B0604020202020204" pitchFamily="34" charset="0"/>
              </a:rPr>
              <a:t>será</a:t>
            </a:r>
            <a:r>
              <a:rPr lang="en-US" sz="2500" b="0" i="0" dirty="0">
                <a:effectLst/>
                <a:latin typeface="Arial" panose="020B0604020202020204" pitchFamily="34" charset="0"/>
              </a:rPr>
              <a:t> um </a:t>
            </a:r>
            <a:r>
              <a:rPr lang="en-US" sz="2500" b="0" i="0" dirty="0" err="1">
                <a:effectLst/>
                <a:latin typeface="Arial" panose="020B0604020202020204" pitchFamily="34" charset="0"/>
              </a:rPr>
              <a:t>texto</a:t>
            </a:r>
            <a:r>
              <a:rPr lang="en-US" sz="2500" b="0" i="0" dirty="0">
                <a:effectLst/>
                <a:latin typeface="Arial" panose="020B0604020202020204" pitchFamily="34" charset="0"/>
              </a:rPr>
              <a:t> que </a:t>
            </a:r>
            <a:r>
              <a:rPr lang="en-US" sz="2500" b="0" i="0" dirty="0" err="1">
                <a:effectLst/>
                <a:latin typeface="Arial" panose="020B0604020202020204" pitchFamily="34" charset="0"/>
              </a:rPr>
              <a:t>você</a:t>
            </a:r>
            <a:r>
              <a:rPr lang="en-US" sz="25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500" b="0" i="0" dirty="0" err="1">
                <a:effectLst/>
                <a:latin typeface="Arial" panose="020B0604020202020204" pitchFamily="34" charset="0"/>
              </a:rPr>
              <a:t>não</a:t>
            </a:r>
            <a:r>
              <a:rPr lang="en-US" sz="25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500" b="0" i="0" dirty="0" err="1">
                <a:effectLst/>
                <a:latin typeface="Arial" panose="020B0604020202020204" pitchFamily="34" charset="0"/>
              </a:rPr>
              <a:t>compreende</a:t>
            </a:r>
            <a:r>
              <a:rPr lang="en-US" sz="25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500" b="0" i="0" dirty="0" err="1">
                <a:effectLst/>
                <a:latin typeface="Arial" panose="020B0604020202020204" pitchFamily="34" charset="0"/>
              </a:rPr>
              <a:t>ou</a:t>
            </a:r>
            <a:r>
              <a:rPr lang="en-US" sz="25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500" b="0" i="0" dirty="0" err="1">
                <a:effectLst/>
                <a:latin typeface="Arial" panose="020B0604020202020204" pitchFamily="34" charset="0"/>
              </a:rPr>
              <a:t>cujas</a:t>
            </a:r>
            <a:r>
              <a:rPr lang="en-US" sz="25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500" b="0" i="0" dirty="0" err="1">
                <a:effectLst/>
                <a:latin typeface="Arial" panose="020B0604020202020204" pitchFamily="34" charset="0"/>
              </a:rPr>
              <a:t>ideias</a:t>
            </a:r>
            <a:r>
              <a:rPr lang="en-US" sz="25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500" b="0" i="0" dirty="0" err="1">
                <a:effectLst/>
                <a:latin typeface="Arial" panose="020B0604020202020204" pitchFamily="34" charset="0"/>
              </a:rPr>
              <a:t>não</a:t>
            </a:r>
            <a:r>
              <a:rPr lang="en-US" sz="25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500" b="0" i="0" dirty="0" err="1">
                <a:effectLst/>
                <a:latin typeface="Arial" panose="020B0604020202020204" pitchFamily="34" charset="0"/>
              </a:rPr>
              <a:t>parecem</a:t>
            </a:r>
            <a:r>
              <a:rPr lang="en-US" sz="25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500" b="0" i="0" dirty="0" err="1">
                <a:effectLst/>
                <a:latin typeface="Arial" panose="020B0604020202020204" pitchFamily="34" charset="0"/>
              </a:rPr>
              <a:t>ter</a:t>
            </a:r>
            <a:r>
              <a:rPr lang="en-US" sz="25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500" b="0" i="0" dirty="0" err="1">
                <a:effectLst/>
                <a:latin typeface="Arial" panose="020B0604020202020204" pitchFamily="34" charset="0"/>
              </a:rPr>
              <a:t>ligação</a:t>
            </a:r>
            <a:r>
              <a:rPr lang="en-US" sz="2500" b="0" i="0" dirty="0">
                <a:effectLst/>
                <a:latin typeface="Arial" panose="020B0604020202020204" pitchFamily="34" charset="0"/>
              </a:rPr>
              <a:t> entre </a:t>
            </a:r>
            <a:r>
              <a:rPr lang="en-US" sz="2500" b="0" i="0" dirty="0" err="1">
                <a:effectLst/>
                <a:latin typeface="Arial" panose="020B0604020202020204" pitchFamily="34" charset="0"/>
              </a:rPr>
              <a:t>si</a:t>
            </a:r>
            <a:r>
              <a:rPr lang="en-US" sz="25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500" b="0" i="0" dirty="0" err="1">
                <a:effectLst/>
                <a:latin typeface="Arial" panose="020B0604020202020204" pitchFamily="34" charset="0"/>
              </a:rPr>
              <a:t>ou</a:t>
            </a:r>
            <a:r>
              <a:rPr lang="en-US" sz="25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500" b="0" i="0" dirty="0" err="1">
                <a:effectLst/>
                <a:latin typeface="Arial" panose="020B0604020202020204" pitchFamily="34" charset="0"/>
              </a:rPr>
              <a:t>falta</a:t>
            </a:r>
            <a:r>
              <a:rPr lang="en-US" sz="25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500" b="0" i="0" dirty="0" err="1">
                <a:effectLst/>
                <a:latin typeface="Arial" panose="020B0604020202020204" pitchFamily="34" charset="0"/>
              </a:rPr>
              <a:t>uma</a:t>
            </a:r>
            <a:r>
              <a:rPr lang="en-US" sz="25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500" b="0" i="0" dirty="0" err="1">
                <a:effectLst/>
                <a:latin typeface="Arial" panose="020B0604020202020204" pitchFamily="34" charset="0"/>
              </a:rPr>
              <a:t>certa</a:t>
            </a:r>
            <a:r>
              <a:rPr lang="en-US" sz="2500" b="0" i="0" dirty="0">
                <a:effectLst/>
                <a:latin typeface="Arial" panose="020B0604020202020204" pitchFamily="34" charset="0"/>
              </a:rPr>
              <a:t> “</a:t>
            </a:r>
            <a:r>
              <a:rPr lang="en-US" sz="2500" b="0" i="0" dirty="0" err="1">
                <a:effectLst/>
                <a:latin typeface="Arial" panose="020B0604020202020204" pitchFamily="34" charset="0"/>
              </a:rPr>
              <a:t>lógica</a:t>
            </a:r>
            <a:r>
              <a:rPr lang="en-US" sz="2500" b="0" i="0" dirty="0">
                <a:effectLst/>
                <a:latin typeface="Arial" panose="020B0604020202020204" pitchFamily="34" charset="0"/>
              </a:rPr>
              <a:t>” </a:t>
            </a:r>
            <a:r>
              <a:rPr lang="en-US" sz="2500" b="0" i="0" dirty="0" err="1">
                <a:effectLst/>
                <a:latin typeface="Arial" panose="020B0604020202020204" pitchFamily="34" charset="0"/>
              </a:rPr>
              <a:t>na</a:t>
            </a:r>
            <a:r>
              <a:rPr lang="en-US" sz="25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500" b="0" i="0" dirty="0" err="1">
                <a:effectLst/>
                <a:latin typeface="Arial" panose="020B0604020202020204" pitchFamily="34" charset="0"/>
              </a:rPr>
              <a:t>sequência</a:t>
            </a:r>
            <a:r>
              <a:rPr lang="en-US" sz="2500" b="0" i="0" dirty="0">
                <a:effectLst/>
                <a:latin typeface="Arial" panose="020B0604020202020204" pitchFamily="34" charset="0"/>
              </a:rPr>
              <a:t> dos </a:t>
            </a:r>
            <a:r>
              <a:rPr lang="en-US" sz="2500" b="0" i="0" dirty="0" err="1">
                <a:effectLst/>
                <a:latin typeface="Arial" panose="020B0604020202020204" pitchFamily="34" charset="0"/>
              </a:rPr>
              <a:t>fatos</a:t>
            </a:r>
            <a:r>
              <a:rPr lang="en-US" sz="2500" b="0" i="0" dirty="0">
                <a:effectLst/>
                <a:latin typeface="Arial" panose="020B0604020202020204" pitchFamily="34" charset="0"/>
              </a:rPr>
              <a:t>. Neste </a:t>
            </a:r>
            <a:r>
              <a:rPr lang="en-US" sz="2500" b="0" i="0" dirty="0" err="1">
                <a:effectLst/>
                <a:latin typeface="Arial" panose="020B0604020202020204" pitchFamily="34" charset="0"/>
              </a:rPr>
              <a:t>exemplo</a:t>
            </a:r>
            <a:r>
              <a:rPr lang="en-US" sz="2500" b="0" i="0" dirty="0">
                <a:effectLst/>
                <a:latin typeface="Arial" panose="020B0604020202020204" pitchFamily="34" charset="0"/>
              </a:rPr>
              <a:t> dado, se fosse o </a:t>
            </a:r>
            <a:r>
              <a:rPr lang="en-US" sz="2500" b="0" i="0" dirty="0" err="1">
                <a:effectLst/>
                <a:latin typeface="Arial" panose="020B0604020202020204" pitchFamily="34" charset="0"/>
              </a:rPr>
              <a:t>caso</a:t>
            </a:r>
            <a:r>
              <a:rPr lang="en-US" sz="2500" b="0" i="0" dirty="0">
                <a:effectLst/>
                <a:latin typeface="Arial" panose="020B0604020202020204" pitchFamily="34" charset="0"/>
              </a:rPr>
              <a:t> de </a:t>
            </a:r>
            <a:r>
              <a:rPr lang="en-US" sz="2500" b="0" i="0" dirty="0" err="1">
                <a:effectLst/>
                <a:latin typeface="Arial" panose="020B0604020202020204" pitchFamily="34" charset="0"/>
              </a:rPr>
              <a:t>uma</a:t>
            </a:r>
            <a:r>
              <a:rPr lang="en-US" sz="2500" b="0" i="0" dirty="0">
                <a:effectLst/>
                <a:latin typeface="Arial" panose="020B0604020202020204" pitchFamily="34" charset="0"/>
              </a:rPr>
              <a:t> conversa informal, </a:t>
            </a:r>
            <a:r>
              <a:rPr lang="en-US" sz="2500" b="0" i="0" dirty="0" err="1">
                <a:effectLst/>
                <a:latin typeface="Arial" panose="020B0604020202020204" pitchFamily="34" charset="0"/>
              </a:rPr>
              <a:t>talvez</a:t>
            </a:r>
            <a:r>
              <a:rPr lang="en-US" sz="2500" b="0" i="0" dirty="0">
                <a:effectLst/>
                <a:latin typeface="Arial" panose="020B0604020202020204" pitchFamily="34" charset="0"/>
              </a:rPr>
              <a:t> a </a:t>
            </a:r>
            <a:r>
              <a:rPr lang="en-US" sz="2500" b="0" i="0" dirty="0" err="1">
                <a:effectLst/>
                <a:latin typeface="Arial" panose="020B0604020202020204" pitchFamily="34" charset="0"/>
              </a:rPr>
              <a:t>compreensão</a:t>
            </a:r>
            <a:r>
              <a:rPr lang="en-US" sz="25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500" b="0" i="0" dirty="0" err="1">
                <a:effectLst/>
                <a:latin typeface="Arial" panose="020B0604020202020204" pitchFamily="34" charset="0"/>
              </a:rPr>
              <a:t>pudesse</a:t>
            </a:r>
            <a:r>
              <a:rPr lang="en-US" sz="2500" b="0" i="0" dirty="0">
                <a:effectLst/>
                <a:latin typeface="Arial" panose="020B0604020202020204" pitchFamily="34" charset="0"/>
              </a:rPr>
              <a:t> ser </a:t>
            </a:r>
            <a:r>
              <a:rPr lang="en-US" sz="2500" b="0" i="0" dirty="0" err="1">
                <a:effectLst/>
                <a:latin typeface="Arial" panose="020B0604020202020204" pitchFamily="34" charset="0"/>
              </a:rPr>
              <a:t>estabelescida</a:t>
            </a:r>
            <a:r>
              <a:rPr lang="en-US" sz="2500" b="0" i="0" dirty="0">
                <a:effectLst/>
                <a:latin typeface="Arial" panose="020B0604020202020204" pitchFamily="34" charset="0"/>
              </a:rPr>
              <a:t>, mas </a:t>
            </a:r>
            <a:r>
              <a:rPr lang="en-US" sz="2500" b="0" i="0" dirty="0" err="1">
                <a:effectLst/>
                <a:latin typeface="Arial" panose="020B0604020202020204" pitchFamily="34" charset="0"/>
              </a:rPr>
              <a:t>certamente</a:t>
            </a:r>
            <a:r>
              <a:rPr lang="en-US" sz="2500" b="0" i="0" dirty="0">
                <a:effectLst/>
                <a:latin typeface="Arial" panose="020B0604020202020204" pitchFamily="34" charset="0"/>
              </a:rPr>
              <a:t> que </a:t>
            </a:r>
            <a:r>
              <a:rPr lang="en-US" sz="2500" b="0" i="0" dirty="0" err="1">
                <a:effectLst/>
                <a:latin typeface="Arial" panose="020B0604020202020204" pitchFamily="34" charset="0"/>
              </a:rPr>
              <a:t>quem</a:t>
            </a:r>
            <a:r>
              <a:rPr lang="en-US" sz="25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500" b="0" i="0" dirty="0" err="1">
                <a:effectLst/>
                <a:latin typeface="Arial" panose="020B0604020202020204" pitchFamily="34" charset="0"/>
              </a:rPr>
              <a:t>falasse</a:t>
            </a:r>
            <a:r>
              <a:rPr lang="en-US" sz="2500" b="0" i="0" dirty="0">
                <a:effectLst/>
                <a:latin typeface="Arial" panose="020B0604020202020204" pitchFamily="34" charset="0"/>
              </a:rPr>
              <a:t> o </a:t>
            </a:r>
            <a:r>
              <a:rPr lang="en-US" sz="2500" b="0" i="0" dirty="0" err="1">
                <a:effectLst/>
                <a:latin typeface="Arial" panose="020B0604020202020204" pitchFamily="34" charset="0"/>
              </a:rPr>
              <a:t>texto</a:t>
            </a:r>
            <a:r>
              <a:rPr lang="en-US" sz="25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500" b="0" i="0" dirty="0" err="1">
                <a:effectLst/>
                <a:latin typeface="Arial" panose="020B0604020202020204" pitchFamily="34" charset="0"/>
              </a:rPr>
              <a:t>iria</a:t>
            </a:r>
            <a:r>
              <a:rPr lang="en-US" sz="25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500" b="0" i="0" dirty="0" err="1">
                <a:effectLst/>
                <a:latin typeface="Arial" panose="020B0604020202020204" pitchFamily="34" charset="0"/>
              </a:rPr>
              <a:t>ouvir</a:t>
            </a:r>
            <a:r>
              <a:rPr lang="en-US" sz="2500" b="0" i="0" dirty="0">
                <a:effectLst/>
                <a:latin typeface="Arial" panose="020B0604020202020204" pitchFamily="34" charset="0"/>
              </a:rPr>
              <a:t> “</a:t>
            </a:r>
            <a:r>
              <a:rPr lang="en-US" sz="2500" b="0" i="0" dirty="0" err="1">
                <a:effectLst/>
                <a:latin typeface="Arial" panose="020B0604020202020204" pitchFamily="34" charset="0"/>
              </a:rPr>
              <a:t>você</a:t>
            </a:r>
            <a:r>
              <a:rPr lang="en-US" sz="25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500" b="0" i="0" dirty="0" err="1">
                <a:effectLst/>
                <a:latin typeface="Arial" panose="020B0604020202020204" pitchFamily="34" charset="0"/>
              </a:rPr>
              <a:t>está</a:t>
            </a:r>
            <a:r>
              <a:rPr lang="en-US" sz="25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500" b="0" i="0" dirty="0" err="1">
                <a:effectLst/>
                <a:latin typeface="Arial" panose="020B0604020202020204" pitchFamily="34" charset="0"/>
              </a:rPr>
              <a:t>misturando</a:t>
            </a:r>
            <a:r>
              <a:rPr lang="en-US" sz="25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500" b="0" i="0" dirty="0" err="1">
                <a:effectLst/>
                <a:latin typeface="Arial" panose="020B0604020202020204" pitchFamily="34" charset="0"/>
              </a:rPr>
              <a:t>os</a:t>
            </a:r>
            <a:r>
              <a:rPr lang="en-US" sz="25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500" b="0" i="0" dirty="0" err="1">
                <a:effectLst/>
                <a:latin typeface="Arial" panose="020B0604020202020204" pitchFamily="34" charset="0"/>
              </a:rPr>
              <a:t>assuntos</a:t>
            </a:r>
            <a:r>
              <a:rPr lang="en-US" sz="2500" b="0" i="0" dirty="0">
                <a:effectLst/>
                <a:latin typeface="Arial" panose="020B0604020202020204" pitchFamily="34" charset="0"/>
              </a:rPr>
              <a:t>!”. </a:t>
            </a:r>
          </a:p>
          <a:p>
            <a:pPr lvl="0" algn="just"/>
            <a:endParaRPr lang="en-US" sz="2500" dirty="0">
              <a:latin typeface="Arial" panose="020B0604020202020204" pitchFamily="34" charset="0"/>
            </a:endParaRPr>
          </a:p>
          <a:p>
            <a:pPr lvl="0" algn="just"/>
            <a:r>
              <a:rPr lang="en-US" sz="2500" b="0" i="0" dirty="0">
                <a:effectLst/>
                <a:latin typeface="Arial" panose="020B0604020202020204" pitchFamily="34" charset="0"/>
              </a:rPr>
              <a:t>Um </a:t>
            </a:r>
            <a:r>
              <a:rPr lang="en-US" sz="2500" b="0" i="0" dirty="0" err="1">
                <a:effectLst/>
                <a:latin typeface="Arial" panose="020B0604020202020204" pitchFamily="34" charset="0"/>
              </a:rPr>
              <a:t>texto</a:t>
            </a:r>
            <a:r>
              <a:rPr lang="en-US" sz="25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500" b="0" i="0" dirty="0" err="1">
                <a:effectLst/>
                <a:latin typeface="Arial" panose="020B0604020202020204" pitchFamily="34" charset="0"/>
              </a:rPr>
              <a:t>sem</a:t>
            </a:r>
            <a:r>
              <a:rPr lang="en-US" sz="25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500" b="0" i="0" dirty="0" err="1">
                <a:effectLst/>
                <a:latin typeface="Arial" panose="020B0604020202020204" pitchFamily="34" charset="0"/>
              </a:rPr>
              <a:t>coerência</a:t>
            </a:r>
            <a:r>
              <a:rPr lang="en-US" sz="2500" b="0" i="0" dirty="0">
                <a:effectLst/>
                <a:latin typeface="Arial" panose="020B0604020202020204" pitchFamily="34" charset="0"/>
              </a:rPr>
              <a:t> é um </a:t>
            </a:r>
            <a:r>
              <a:rPr lang="en-US" sz="2500" b="0" i="0" dirty="0" err="1">
                <a:effectLst/>
                <a:latin typeface="Arial" panose="020B0604020202020204" pitchFamily="34" charset="0"/>
              </a:rPr>
              <a:t>texto</a:t>
            </a:r>
            <a:r>
              <a:rPr lang="en-US" sz="25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500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difícil</a:t>
            </a:r>
            <a:r>
              <a:rPr lang="en-US" sz="25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de se </a:t>
            </a:r>
            <a:r>
              <a:rPr lang="en-US" sz="2500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compreender</a:t>
            </a:r>
            <a:r>
              <a:rPr lang="en-US" sz="25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.</a:t>
            </a:r>
            <a:r>
              <a:rPr lang="en-US" sz="2500" b="0" i="0" dirty="0">
                <a:effectLst/>
                <a:latin typeface="Arial" panose="020B0604020202020204" pitchFamily="34" charset="0"/>
              </a:rPr>
              <a:t> No </a:t>
            </a:r>
            <a:r>
              <a:rPr lang="en-US" sz="2500" b="0" i="0" dirty="0" err="1">
                <a:effectLst/>
                <a:latin typeface="Arial" panose="020B0604020202020204" pitchFamily="34" charset="0"/>
              </a:rPr>
              <a:t>exemplo</a:t>
            </a:r>
            <a:r>
              <a:rPr lang="en-US" sz="2500" b="0" i="0" dirty="0">
                <a:effectLst/>
                <a:latin typeface="Arial" panose="020B0604020202020204" pitchFamily="34" charset="0"/>
              </a:rPr>
              <a:t> dado o </a:t>
            </a:r>
            <a:r>
              <a:rPr lang="en-US" sz="2500" b="0" i="0" dirty="0" err="1">
                <a:effectLst/>
                <a:latin typeface="Arial" panose="020B0604020202020204" pitchFamily="34" charset="0"/>
              </a:rPr>
              <a:t>texto</a:t>
            </a:r>
            <a:r>
              <a:rPr lang="en-US" sz="25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500" b="0" i="0" dirty="0" err="1">
                <a:effectLst/>
                <a:latin typeface="Arial" panose="020B0604020202020204" pitchFamily="34" charset="0"/>
              </a:rPr>
              <a:t>tem</a:t>
            </a:r>
            <a:r>
              <a:rPr lang="en-US" sz="25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500" b="0" i="0" dirty="0" err="1">
                <a:effectLst/>
                <a:latin typeface="Arial" panose="020B0604020202020204" pitchFamily="34" charset="0"/>
              </a:rPr>
              <a:t>coesão</a:t>
            </a:r>
            <a:r>
              <a:rPr lang="en-US" sz="2500" b="0" i="0" dirty="0">
                <a:effectLst/>
                <a:latin typeface="Arial" panose="020B0604020202020204" pitchFamily="34" charset="0"/>
              </a:rPr>
              <a:t> por que as </a:t>
            </a:r>
            <a:r>
              <a:rPr lang="en-US" sz="2500" b="0" i="0" dirty="0" err="1">
                <a:effectLst/>
                <a:latin typeface="Arial" panose="020B0604020202020204" pitchFamily="34" charset="0"/>
              </a:rPr>
              <a:t>ligações</a:t>
            </a:r>
            <a:r>
              <a:rPr lang="en-US" sz="2500" b="0" i="0" dirty="0">
                <a:effectLst/>
                <a:latin typeface="Arial" panose="020B0604020202020204" pitchFamily="34" charset="0"/>
              </a:rPr>
              <a:t> entre as </a:t>
            </a:r>
            <a:r>
              <a:rPr lang="en-US" sz="2500" b="0" i="0" dirty="0" err="1">
                <a:effectLst/>
                <a:latin typeface="Arial" panose="020B0604020202020204" pitchFamily="34" charset="0"/>
              </a:rPr>
              <a:t>palavras</a:t>
            </a:r>
            <a:r>
              <a:rPr lang="en-US" sz="25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500" b="0" i="0" dirty="0" err="1">
                <a:effectLst/>
                <a:latin typeface="Arial" panose="020B0604020202020204" pitchFamily="34" charset="0"/>
              </a:rPr>
              <a:t>existem</a:t>
            </a:r>
            <a:r>
              <a:rPr lang="en-US" sz="2500" b="0" i="0" dirty="0">
                <a:effectLst/>
                <a:latin typeface="Arial" panose="020B0604020202020204" pitchFamily="34" charset="0"/>
              </a:rPr>
              <a:t>, </a:t>
            </a:r>
            <a:r>
              <a:rPr lang="en-US" sz="2500" b="0" i="0" dirty="0" err="1">
                <a:effectLst/>
                <a:latin typeface="Arial" panose="020B0604020202020204" pitchFamily="34" charset="0"/>
              </a:rPr>
              <a:t>apesar</a:t>
            </a:r>
            <a:r>
              <a:rPr lang="en-US" sz="2500" b="0" i="0" dirty="0">
                <a:effectLst/>
                <a:latin typeface="Arial" panose="020B0604020202020204" pitchFamily="34" charset="0"/>
              </a:rPr>
              <a:t> de </a:t>
            </a:r>
            <a:r>
              <a:rPr lang="en-US" sz="2500" b="0" i="0" dirty="0" err="1">
                <a:effectLst/>
                <a:latin typeface="Arial" panose="020B0604020202020204" pitchFamily="34" charset="0"/>
              </a:rPr>
              <a:t>não</a:t>
            </a:r>
            <a:r>
              <a:rPr lang="en-US" sz="25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500" b="0" i="0" dirty="0" err="1">
                <a:effectLst/>
                <a:latin typeface="Arial" panose="020B0604020202020204" pitchFamily="34" charset="0"/>
              </a:rPr>
              <a:t>ter</a:t>
            </a:r>
            <a:r>
              <a:rPr lang="en-US" sz="25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500" b="0" i="0" dirty="0" err="1">
                <a:effectLst/>
                <a:latin typeface="Arial" panose="020B0604020202020204" pitchFamily="34" charset="0"/>
              </a:rPr>
              <a:t>ligação</a:t>
            </a:r>
            <a:r>
              <a:rPr lang="en-US" sz="2500" b="0" i="0" dirty="0">
                <a:effectLst/>
                <a:latin typeface="Arial" panose="020B0604020202020204" pitchFamily="34" charset="0"/>
              </a:rPr>
              <a:t> entre as </a:t>
            </a:r>
            <a:r>
              <a:rPr lang="en-US" sz="2500" b="0" i="0" dirty="0" err="1">
                <a:effectLst/>
                <a:latin typeface="Arial" panose="020B0604020202020204" pitchFamily="34" charset="0"/>
              </a:rPr>
              <a:t>ideias</a:t>
            </a:r>
            <a:r>
              <a:rPr lang="en-US" sz="2500" b="0" i="0" dirty="0">
                <a:effectLst/>
                <a:latin typeface="Arial" panose="020B0604020202020204" pitchFamily="34" charset="0"/>
              </a:rPr>
              <a:t>. </a:t>
            </a:r>
            <a:r>
              <a:rPr lang="en-US" sz="2500" b="0" i="0" dirty="0" err="1">
                <a:effectLst/>
                <a:latin typeface="Arial" panose="020B0604020202020204" pitchFamily="34" charset="0"/>
              </a:rPr>
              <a:t>Vejamos</a:t>
            </a:r>
            <a:r>
              <a:rPr lang="en-US" sz="2500" b="0" i="0" dirty="0">
                <a:effectLst/>
                <a:latin typeface="Arial" panose="020B0604020202020204" pitchFamily="34" charset="0"/>
              </a:rPr>
              <a:t> um </a:t>
            </a:r>
            <a:r>
              <a:rPr lang="en-US" sz="2500" b="0" i="0" dirty="0" err="1">
                <a:effectLst/>
                <a:latin typeface="Arial" panose="020B0604020202020204" pitchFamily="34" charset="0"/>
              </a:rPr>
              <a:t>texto</a:t>
            </a:r>
            <a:r>
              <a:rPr lang="en-US" sz="25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500" b="0" i="0" dirty="0" err="1">
                <a:effectLst/>
                <a:latin typeface="Arial" panose="020B0604020202020204" pitchFamily="34" charset="0"/>
              </a:rPr>
              <a:t>sem</a:t>
            </a:r>
            <a:r>
              <a:rPr lang="en-US" sz="25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500" b="0" i="0" dirty="0" err="1">
                <a:effectLst/>
                <a:latin typeface="Arial" panose="020B0604020202020204" pitchFamily="34" charset="0"/>
              </a:rPr>
              <a:t>coesão</a:t>
            </a:r>
            <a:r>
              <a:rPr lang="en-US" sz="2500" b="0" i="0" dirty="0">
                <a:effectLst/>
                <a:latin typeface="Arial" panose="020B0604020202020204" pitchFamily="34" charset="0"/>
              </a:rPr>
              <a:t>:</a:t>
            </a:r>
          </a:p>
        </p:txBody>
      </p:sp>
      <p:sp>
        <p:nvSpPr>
          <p:cNvPr id="3" name="Retângulo 2"/>
          <p:cNvSpPr/>
          <p:nvPr/>
        </p:nvSpPr>
        <p:spPr>
          <a:xfrm>
            <a:off x="323528" y="188640"/>
            <a:ext cx="22317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dirty="0">
                <a:latin typeface="Algerian" panose="04020705040A02060702" pitchFamily="82" charset="0"/>
              </a:rPr>
              <a:t>Exemplos</a:t>
            </a:r>
          </a:p>
        </p:txBody>
      </p:sp>
    </p:spTree>
    <p:extLst>
      <p:ext uri="{BB962C8B-B14F-4D97-AF65-F5344CB8AC3E}">
        <p14:creationId xmlns:p14="http://schemas.microsoft.com/office/powerpoint/2010/main" val="3839639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39552" y="908720"/>
            <a:ext cx="792088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800" b="0" i="1" dirty="0">
                <a:effectLst/>
                <a:latin typeface="Arial" panose="020B0604020202020204" pitchFamily="34" charset="0"/>
              </a:rPr>
              <a:t>"My </a:t>
            </a:r>
            <a:r>
              <a:rPr lang="en-US" sz="2800" b="0" i="1" dirty="0" err="1">
                <a:effectLst/>
                <a:latin typeface="Arial" panose="020B0604020202020204" pitchFamily="34" charset="0"/>
              </a:rPr>
              <a:t>favourite</a:t>
            </a:r>
            <a:r>
              <a:rPr lang="en-US" sz="2800" b="0" i="1" dirty="0">
                <a:effectLst/>
                <a:latin typeface="Arial" panose="020B0604020202020204" pitchFamily="34" charset="0"/>
              </a:rPr>
              <a:t> </a:t>
            </a:r>
            <a:r>
              <a:rPr lang="en-US" sz="2800" b="0" i="1" dirty="0" err="1">
                <a:effectLst/>
                <a:latin typeface="Arial" panose="020B0604020202020204" pitchFamily="34" charset="0"/>
              </a:rPr>
              <a:t>colour</a:t>
            </a:r>
            <a:r>
              <a:rPr lang="en-US" sz="2800" b="0" i="1" dirty="0">
                <a:effectLst/>
                <a:latin typeface="Arial" panose="020B0604020202020204" pitchFamily="34" charset="0"/>
              </a:rPr>
              <a:t> is blue.  I'm calm and relaxed.  In the summer I lie on the grass and look up.”</a:t>
            </a:r>
            <a:endParaRPr lang="en-US" sz="2800" i="1" dirty="0">
              <a:latin typeface="Arial" panose="020B0604020202020204" pitchFamily="34" charset="0"/>
            </a:endParaRPr>
          </a:p>
          <a:p>
            <a:pPr lvl="0" algn="just"/>
            <a:endParaRPr lang="en-US" sz="2800" i="1" dirty="0">
              <a:latin typeface="Arial" panose="020B0604020202020204" pitchFamily="34" charset="0"/>
            </a:endParaRPr>
          </a:p>
          <a:p>
            <a:pPr lvl="0" algn="just"/>
            <a:r>
              <a:rPr lang="pt-BR" sz="28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"Minha cor favorita é o azul. Estou calmo e relaxado. No verão, deito na grama e olho para cima.”</a:t>
            </a:r>
          </a:p>
          <a:p>
            <a:pPr lvl="0" algn="just"/>
            <a:endParaRPr lang="pt-BR" sz="2800" dirty="0">
              <a:latin typeface="Arial" panose="020B0604020202020204" pitchFamily="34" charset="0"/>
            </a:endParaRPr>
          </a:p>
          <a:p>
            <a:pPr lvl="0" algn="just"/>
            <a:r>
              <a:rPr lang="pt-BR" sz="2800" dirty="0">
                <a:latin typeface="Arial" panose="020B0604020202020204" pitchFamily="34" charset="0"/>
              </a:rPr>
              <a:t>Neste caso você até compreende o texto, ou seja, ele tem coerência, mas as frases carecem de “conectivos”, estão </a:t>
            </a:r>
            <a:r>
              <a:rPr lang="pt-BR" sz="2800" dirty="0">
                <a:solidFill>
                  <a:srgbClr val="FF0000"/>
                </a:solidFill>
                <a:latin typeface="Arial" panose="020B0604020202020204" pitchFamily="34" charset="0"/>
              </a:rPr>
              <a:t>soltas</a:t>
            </a:r>
            <a:r>
              <a:rPr lang="pt-BR" sz="2800" dirty="0">
                <a:latin typeface="Arial" panose="020B0604020202020204" pitchFamily="34" charset="0"/>
              </a:rPr>
              <a:t> e para um texto escrito isto não deve ser feito. </a:t>
            </a:r>
            <a:endParaRPr lang="en-US" sz="2800" dirty="0">
              <a:latin typeface="Arial" panose="020B0604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23528" y="188640"/>
            <a:ext cx="22317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dirty="0">
                <a:latin typeface="Algerian" panose="04020705040A02060702" pitchFamily="82" charset="0"/>
              </a:rPr>
              <a:t>Exemplos</a:t>
            </a:r>
          </a:p>
        </p:txBody>
      </p:sp>
    </p:spTree>
    <p:extLst>
      <p:ext uri="{BB962C8B-B14F-4D97-AF65-F5344CB8AC3E}">
        <p14:creationId xmlns:p14="http://schemas.microsoft.com/office/powerpoint/2010/main" val="3011803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39552" y="908720"/>
            <a:ext cx="792088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800" b="0" dirty="0" err="1">
                <a:effectLst/>
                <a:latin typeface="Arial" panose="020B0604020202020204" pitchFamily="34" charset="0"/>
              </a:rPr>
              <a:t>Vamos</a:t>
            </a:r>
            <a:r>
              <a:rPr lang="en-US" sz="2800" b="0" dirty="0">
                <a:effectLst/>
                <a:latin typeface="Arial" panose="020B0604020202020204" pitchFamily="34" charset="0"/>
              </a:rPr>
              <a:t> </a:t>
            </a:r>
            <a:r>
              <a:rPr lang="en-US" sz="2800" b="0" dirty="0" err="1">
                <a:effectLst/>
                <a:latin typeface="Arial" panose="020B0604020202020204" pitchFamily="34" charset="0"/>
              </a:rPr>
              <a:t>adicionar</a:t>
            </a:r>
            <a:r>
              <a:rPr lang="en-US" sz="2800" b="0" dirty="0">
                <a:effectLst/>
                <a:latin typeface="Arial" panose="020B0604020202020204" pitchFamily="34" charset="0"/>
              </a:rPr>
              <a:t> </a:t>
            </a:r>
            <a:r>
              <a:rPr lang="en-US" sz="2800" b="0" dirty="0" err="1">
                <a:effectLst/>
                <a:latin typeface="Arial" panose="020B0604020202020204" pitchFamily="34" charset="0"/>
              </a:rPr>
              <a:t>palavras</a:t>
            </a:r>
            <a:r>
              <a:rPr lang="en-US" sz="2800" b="0" dirty="0">
                <a:effectLst/>
                <a:latin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</a:rPr>
              <a:t>que se </a:t>
            </a:r>
            <a:r>
              <a:rPr lang="en-US" sz="2800" dirty="0" err="1">
                <a:latin typeface="Arial" panose="020B0604020202020204" pitchFamily="34" charset="0"/>
              </a:rPr>
              <a:t>referem</a:t>
            </a:r>
            <a:r>
              <a:rPr lang="en-US" sz="2800" dirty="0">
                <a:latin typeface="Arial" panose="020B0604020202020204" pitchFamily="34" charset="0"/>
              </a:rPr>
              <a:t> a </a:t>
            </a:r>
            <a:r>
              <a:rPr lang="en-US" sz="2800" dirty="0" err="1">
                <a:latin typeface="Arial" panose="020B0604020202020204" pitchFamily="34" charset="0"/>
              </a:rPr>
              <a:t>outras</a:t>
            </a:r>
            <a:r>
              <a:rPr lang="en-US" sz="2800" dirty="0">
                <a:latin typeface="Arial" panose="020B0604020202020204" pitchFamily="34" charset="0"/>
              </a:rPr>
              <a:t> </a:t>
            </a:r>
            <a:r>
              <a:rPr lang="en-US" sz="2800" b="0" dirty="0">
                <a:effectLst/>
                <a:latin typeface="Arial" panose="020B0604020202020204" pitchFamily="34" charset="0"/>
              </a:rPr>
              <a:t>a </a:t>
            </a:r>
            <a:r>
              <a:rPr lang="en-US" sz="2800" b="0" dirty="0" err="1">
                <a:effectLst/>
                <a:latin typeface="Arial" panose="020B0604020202020204" pitchFamily="34" charset="0"/>
              </a:rPr>
              <a:t>este</a:t>
            </a:r>
            <a:r>
              <a:rPr lang="en-US" sz="2800" b="0" dirty="0">
                <a:effectLst/>
                <a:latin typeface="Arial" panose="020B0604020202020204" pitchFamily="34" charset="0"/>
              </a:rPr>
              <a:t> </a:t>
            </a:r>
            <a:r>
              <a:rPr lang="en-US" sz="2800" b="0" dirty="0" err="1">
                <a:effectLst/>
                <a:latin typeface="Arial" panose="020B0604020202020204" pitchFamily="34" charset="0"/>
              </a:rPr>
              <a:t>texto</a:t>
            </a:r>
            <a:r>
              <a:rPr lang="en-US" sz="2800" b="0" dirty="0">
                <a:effectLst/>
                <a:latin typeface="Arial" panose="020B0604020202020204" pitchFamily="34" charset="0"/>
              </a:rPr>
              <a:t> para </a:t>
            </a:r>
            <a:r>
              <a:rPr lang="en-US" sz="2800" b="0" dirty="0" err="1">
                <a:effectLst/>
                <a:latin typeface="Arial" panose="020B0604020202020204" pitchFamily="34" charset="0"/>
              </a:rPr>
              <a:t>dar</a:t>
            </a:r>
            <a:r>
              <a:rPr lang="en-US" sz="2800" b="0" dirty="0">
                <a:effectLst/>
                <a:latin typeface="Arial" panose="020B0604020202020204" pitchFamily="34" charset="0"/>
              </a:rPr>
              <a:t> a </a:t>
            </a:r>
            <a:r>
              <a:rPr lang="en-US" sz="2800" b="0" dirty="0" err="1">
                <a:effectLst/>
                <a:latin typeface="Arial" panose="020B0604020202020204" pitchFamily="34" charset="0"/>
              </a:rPr>
              <a:t>devida</a:t>
            </a:r>
            <a:r>
              <a:rPr lang="en-US" sz="2800" b="0" dirty="0">
                <a:effectLst/>
                <a:latin typeface="Arial" panose="020B0604020202020204" pitchFamily="34" charset="0"/>
              </a:rPr>
              <a:t> </a:t>
            </a:r>
            <a:r>
              <a:rPr lang="en-US" sz="2800" b="0" dirty="0" err="1">
                <a:effectLst/>
                <a:latin typeface="Arial" panose="020B0604020202020204" pitchFamily="34" charset="0"/>
              </a:rPr>
              <a:t>coesão</a:t>
            </a:r>
            <a:r>
              <a:rPr lang="en-US" sz="2800" b="0" dirty="0">
                <a:effectLst/>
                <a:latin typeface="Arial" panose="020B0604020202020204" pitchFamily="34" charset="0"/>
              </a:rPr>
              <a:t>:</a:t>
            </a:r>
          </a:p>
          <a:p>
            <a:pPr lvl="0" algn="just"/>
            <a:endParaRPr lang="en-US" sz="2800" b="0" i="1" dirty="0">
              <a:effectLst/>
              <a:latin typeface="Arial" panose="020B0604020202020204" pitchFamily="34" charset="0"/>
            </a:endParaRPr>
          </a:p>
          <a:p>
            <a:pPr lvl="0" algn="just"/>
            <a:r>
              <a:rPr lang="en-US" sz="2800" b="0" i="1" dirty="0">
                <a:effectLst/>
                <a:latin typeface="Arial" panose="020B0604020202020204" pitchFamily="34" charset="0"/>
              </a:rPr>
              <a:t>"My </a:t>
            </a:r>
            <a:r>
              <a:rPr lang="en-US" sz="2800" b="0" i="1" dirty="0" err="1">
                <a:effectLst/>
                <a:latin typeface="Arial" panose="020B0604020202020204" pitchFamily="34" charset="0"/>
              </a:rPr>
              <a:t>favourite</a:t>
            </a:r>
            <a:r>
              <a:rPr lang="en-US" sz="2800" b="0" i="1" dirty="0">
                <a:effectLst/>
                <a:latin typeface="Arial" panose="020B0604020202020204" pitchFamily="34" charset="0"/>
              </a:rPr>
              <a:t> </a:t>
            </a:r>
            <a:r>
              <a:rPr lang="en-US" sz="2800" b="0" i="1" dirty="0" err="1">
                <a:effectLst/>
                <a:latin typeface="Arial" panose="020B0604020202020204" pitchFamily="34" charset="0"/>
              </a:rPr>
              <a:t>colour</a:t>
            </a:r>
            <a:r>
              <a:rPr lang="en-US" sz="2800" b="0" i="1" dirty="0">
                <a:effectLst/>
                <a:latin typeface="Arial" panose="020B0604020202020204" pitchFamily="34" charset="0"/>
              </a:rPr>
              <a:t> is blue.  I'm calm and relaxed.  In the summer I lie on the grass and look up.”</a:t>
            </a:r>
            <a:endParaRPr lang="en-US" sz="2800" i="1" dirty="0">
              <a:latin typeface="Arial" panose="020B0604020202020204" pitchFamily="34" charset="0"/>
            </a:endParaRPr>
          </a:p>
          <a:p>
            <a:pPr lvl="0" algn="just"/>
            <a:endParaRPr lang="en-US" sz="2800" i="1" dirty="0">
              <a:latin typeface="Arial" panose="020B0604020202020204" pitchFamily="34" charset="0"/>
            </a:endParaRPr>
          </a:p>
          <a:p>
            <a:pPr algn="just"/>
            <a:r>
              <a:rPr lang="en-US" sz="2800" b="0" i="1" dirty="0">
                <a:effectLst/>
                <a:latin typeface="Arial" panose="020B0604020202020204" pitchFamily="34" charset="0"/>
              </a:rPr>
              <a:t>"My </a:t>
            </a:r>
            <a:r>
              <a:rPr lang="en-US" sz="2800" b="0" i="1" dirty="0" err="1">
                <a:effectLst/>
                <a:latin typeface="Arial" panose="020B0604020202020204" pitchFamily="34" charset="0"/>
              </a:rPr>
              <a:t>favourite</a:t>
            </a:r>
            <a:r>
              <a:rPr lang="en-US" sz="2800" b="0" i="1" dirty="0">
                <a:effectLst/>
                <a:latin typeface="Arial" panose="020B0604020202020204" pitchFamily="34" charset="0"/>
              </a:rPr>
              <a:t> </a:t>
            </a:r>
            <a:r>
              <a:rPr lang="en-US" sz="2800" b="0" i="1" dirty="0" err="1">
                <a:effectLst/>
                <a:latin typeface="Arial" panose="020B0604020202020204" pitchFamily="34" charset="0"/>
              </a:rPr>
              <a:t>colour</a:t>
            </a:r>
            <a:r>
              <a:rPr lang="en-US" sz="2800" b="0" i="1" dirty="0">
                <a:effectLst/>
                <a:latin typeface="Arial" panose="020B0604020202020204" pitchFamily="34" charset="0"/>
              </a:rPr>
              <a:t> is blue. </a:t>
            </a:r>
            <a:r>
              <a:rPr lang="en-US" sz="2800" b="0" i="1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It makes me</a:t>
            </a:r>
            <a:r>
              <a:rPr lang="en-US" sz="2800" b="0" i="1" dirty="0">
                <a:effectLst/>
                <a:latin typeface="Arial" panose="020B0604020202020204" pitchFamily="34" charset="0"/>
              </a:rPr>
              <a:t> calm and relaxed </a:t>
            </a:r>
            <a:r>
              <a:rPr lang="en-US" sz="2800" b="0" i="1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to look at the blue sky</a:t>
            </a:r>
            <a:r>
              <a:rPr lang="en-US" sz="2800" b="0" i="1" dirty="0">
                <a:effectLst/>
                <a:latin typeface="Arial" panose="020B0604020202020204" pitchFamily="34" charset="0"/>
              </a:rPr>
              <a:t>.  In the summer I lie on the grass and look up </a:t>
            </a:r>
            <a:r>
              <a:rPr lang="en-US" sz="2800" b="0" i="1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to it</a:t>
            </a:r>
            <a:r>
              <a:rPr lang="en-US" sz="2800" b="0" i="1" dirty="0">
                <a:effectLst/>
                <a:latin typeface="Arial" panose="020B0604020202020204" pitchFamily="34" charset="0"/>
              </a:rPr>
              <a:t>.”</a:t>
            </a:r>
            <a:endParaRPr lang="en-US" sz="2800" i="1" dirty="0">
              <a:latin typeface="Arial" panose="020B0604020202020204" pitchFamily="34" charset="0"/>
            </a:endParaRPr>
          </a:p>
          <a:p>
            <a:pPr lvl="0" algn="just"/>
            <a:endParaRPr lang="en-US" sz="2800" i="1" dirty="0">
              <a:latin typeface="Arial" panose="020B0604020202020204" pitchFamily="34" charset="0"/>
            </a:endParaRPr>
          </a:p>
          <a:p>
            <a:pPr lvl="0" algn="just"/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</a:rPr>
              <a:t>It </a:t>
            </a:r>
            <a:r>
              <a:rPr lang="en-US" sz="2800" dirty="0">
                <a:latin typeface="Arial" panose="020B0604020202020204" pitchFamily="34" charset="0"/>
              </a:rPr>
              <a:t>– </a:t>
            </a:r>
            <a:r>
              <a:rPr lang="en-US" sz="2800" dirty="0" err="1">
                <a:latin typeface="Arial" panose="020B0604020202020204" pitchFamily="34" charset="0"/>
              </a:rPr>
              <a:t>está</a:t>
            </a:r>
            <a:r>
              <a:rPr lang="en-US" sz="2800" dirty="0">
                <a:latin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</a:rPr>
              <a:t>refere</a:t>
            </a:r>
            <a:r>
              <a:rPr lang="en-US" sz="2800" dirty="0">
                <a:latin typeface="Arial" panose="020B0604020202020204" pitchFamily="34" charset="0"/>
              </a:rPr>
              <a:t>-se a </a:t>
            </a:r>
            <a:r>
              <a:rPr lang="en-US" sz="2800" dirty="0" err="1">
                <a:latin typeface="Arial" panose="020B0604020202020204" pitchFamily="34" charset="0"/>
              </a:rPr>
              <a:t>cor</a:t>
            </a:r>
            <a:r>
              <a:rPr lang="en-US" sz="2800" dirty="0">
                <a:latin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</a:rPr>
              <a:t>na</a:t>
            </a:r>
            <a:r>
              <a:rPr lang="en-US" sz="2800" dirty="0">
                <a:latin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</a:rPr>
              <a:t>primeira</a:t>
            </a:r>
            <a:r>
              <a:rPr lang="en-US" sz="2800" dirty="0">
                <a:latin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</a:rPr>
              <a:t>frase</a:t>
            </a:r>
            <a:r>
              <a:rPr lang="en-US" sz="2800" dirty="0">
                <a:latin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</a:rPr>
              <a:t>depois</a:t>
            </a:r>
            <a:r>
              <a:rPr lang="en-US" sz="2800" dirty="0">
                <a:latin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</a:rPr>
              <a:t>refere</a:t>
            </a:r>
            <a:r>
              <a:rPr lang="en-US" sz="2800" dirty="0">
                <a:latin typeface="Arial" panose="020B0604020202020204" pitchFamily="34" charset="0"/>
              </a:rPr>
              <a:t>-se </a:t>
            </a:r>
            <a:r>
              <a:rPr lang="en-US" sz="2800" dirty="0" err="1">
                <a:latin typeface="Arial" panose="020B0604020202020204" pitchFamily="34" charset="0"/>
              </a:rPr>
              <a:t>ao</a:t>
            </a:r>
            <a:r>
              <a:rPr lang="en-US" sz="2800" dirty="0">
                <a:latin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</a:rPr>
              <a:t>céu</a:t>
            </a:r>
            <a:r>
              <a:rPr lang="en-US" sz="2800" dirty="0">
                <a:latin typeface="Arial" panose="020B0604020202020204" pitchFamily="34" charset="0"/>
              </a:rPr>
              <a:t>. </a:t>
            </a:r>
          </a:p>
        </p:txBody>
      </p:sp>
      <p:sp>
        <p:nvSpPr>
          <p:cNvPr id="3" name="Retângulo 2"/>
          <p:cNvSpPr/>
          <p:nvPr/>
        </p:nvSpPr>
        <p:spPr>
          <a:xfrm>
            <a:off x="323528" y="188640"/>
            <a:ext cx="22317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dirty="0">
                <a:latin typeface="Algerian" panose="04020705040A02060702" pitchFamily="82" charset="0"/>
              </a:rPr>
              <a:t>Exemplos</a:t>
            </a:r>
          </a:p>
        </p:txBody>
      </p:sp>
    </p:spTree>
    <p:extLst>
      <p:ext uri="{BB962C8B-B14F-4D97-AF65-F5344CB8AC3E}">
        <p14:creationId xmlns:p14="http://schemas.microsoft.com/office/powerpoint/2010/main" val="18677394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532457" y="434745"/>
            <a:ext cx="63519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dirty="0">
                <a:solidFill>
                  <a:srgbClr val="FF0000"/>
                </a:solidFill>
                <a:latin typeface="Algerian" panose="04020705040A02060702" pitchFamily="82" charset="0"/>
              </a:rPr>
              <a:t>Textual </a:t>
            </a:r>
            <a:r>
              <a:rPr lang="pt-BR" sz="3600" dirty="0" err="1">
                <a:solidFill>
                  <a:srgbClr val="FF0000"/>
                </a:solidFill>
                <a:latin typeface="Algerian" panose="04020705040A02060702" pitchFamily="82" charset="0"/>
              </a:rPr>
              <a:t>reference</a:t>
            </a:r>
            <a:endParaRPr lang="pt-BR" sz="36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827584" y="1834942"/>
            <a:ext cx="720079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n-US" sz="2400" b="0" i="0" dirty="0">
                <a:effectLst/>
                <a:latin typeface="PT Serif"/>
              </a:rPr>
              <a:t>Referential words like </a:t>
            </a:r>
            <a:r>
              <a:rPr lang="en-US" sz="2400" b="1" i="1" dirty="0">
                <a:effectLst/>
                <a:latin typeface="PT Serif"/>
              </a:rPr>
              <a:t>above/below, preceding/ following</a:t>
            </a:r>
            <a:r>
              <a:rPr lang="en-US" sz="2400" b="0" i="0" dirty="0">
                <a:effectLst/>
                <a:latin typeface="PT Serif"/>
              </a:rPr>
              <a:t> and </a:t>
            </a:r>
            <a:r>
              <a:rPr lang="en-US" sz="2400" b="1" i="1" dirty="0">
                <a:effectLst/>
                <a:latin typeface="PT Serif"/>
              </a:rPr>
              <a:t>overleaf</a:t>
            </a:r>
            <a:r>
              <a:rPr lang="en-US" sz="2400" b="0" i="0" dirty="0">
                <a:effectLst/>
                <a:latin typeface="PT Serif"/>
              </a:rPr>
              <a:t> describe location within a document and offer guidance for the reader. These words have no real meaning within the text, but indicate to the reader other parts of the text. Some words (</a:t>
            </a:r>
            <a:r>
              <a:rPr lang="en-US" sz="2400" b="1" i="1" dirty="0">
                <a:effectLst/>
                <a:latin typeface="PT Serif"/>
              </a:rPr>
              <a:t>above, following</a:t>
            </a:r>
            <a:r>
              <a:rPr lang="en-US" sz="2400" b="0" i="0" dirty="0">
                <a:effectLst/>
                <a:latin typeface="PT Serif"/>
              </a:rPr>
              <a:t>) are often used in informal and formal texts. Other words (</a:t>
            </a:r>
            <a:r>
              <a:rPr lang="en-US" sz="2400" b="1" i="1" dirty="0">
                <a:effectLst/>
                <a:latin typeface="PT Serif"/>
              </a:rPr>
              <a:t>aforementioned, hereinafter</a:t>
            </a:r>
            <a:r>
              <a:rPr lang="en-US" sz="2400" b="0" i="0" dirty="0">
                <a:effectLst/>
                <a:latin typeface="PT Serif"/>
              </a:rPr>
              <a:t>) are used mainly in very formal texts, for example legal documents.</a:t>
            </a:r>
            <a:endParaRPr lang="pt-BR" sz="2400" dirty="0"/>
          </a:p>
        </p:txBody>
      </p:sp>
      <p:sp>
        <p:nvSpPr>
          <p:cNvPr id="3" name="Retângulo 2"/>
          <p:cNvSpPr/>
          <p:nvPr/>
        </p:nvSpPr>
        <p:spPr>
          <a:xfrm>
            <a:off x="2332441" y="1285600"/>
            <a:ext cx="67153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i="0" dirty="0" err="1">
                <a:effectLst/>
                <a:latin typeface="Arial" panose="020B0604020202020204" pitchFamily="34" charset="0"/>
              </a:rPr>
              <a:t>What</a:t>
            </a:r>
            <a:r>
              <a:rPr lang="pt-BR" sz="2800" b="1" i="0" dirty="0">
                <a:effectLst/>
                <a:latin typeface="Arial" panose="020B0604020202020204" pitchFamily="34" charset="0"/>
              </a:rPr>
              <a:t> </a:t>
            </a:r>
            <a:r>
              <a:rPr lang="pt-BR" sz="2800" b="1" i="0" dirty="0" err="1">
                <a:effectLst/>
                <a:latin typeface="Arial" panose="020B0604020202020204" pitchFamily="34" charset="0"/>
              </a:rPr>
              <a:t>is</a:t>
            </a:r>
            <a:r>
              <a:rPr lang="pt-BR" sz="2800" b="1" i="0" dirty="0">
                <a:effectLst/>
                <a:latin typeface="Arial" panose="020B0604020202020204" pitchFamily="34" charset="0"/>
              </a:rPr>
              <a:t> a textual </a:t>
            </a:r>
            <a:r>
              <a:rPr lang="pt-BR" sz="2800" b="1" i="0" dirty="0" err="1">
                <a:effectLst/>
                <a:latin typeface="Arial" panose="020B0604020202020204" pitchFamily="34" charset="0"/>
              </a:rPr>
              <a:t>referent</a:t>
            </a:r>
            <a:r>
              <a:rPr lang="pt-BR" sz="2800" b="1" i="0" dirty="0">
                <a:effectLst/>
                <a:latin typeface="Arial" panose="020B0604020202020204" pitchFamily="34" charset="0"/>
              </a:rPr>
              <a:t>?</a:t>
            </a:r>
            <a:endParaRPr lang="pt-BR" sz="2800" dirty="0">
              <a:latin typeface="Algerian" panose="04020705040A02060702" pitchFamily="82" charset="0"/>
            </a:endParaRPr>
          </a:p>
        </p:txBody>
      </p:sp>
      <p:sp>
        <p:nvSpPr>
          <p:cNvPr id="6" name="Meio-quadro 5"/>
          <p:cNvSpPr/>
          <p:nvPr/>
        </p:nvSpPr>
        <p:spPr>
          <a:xfrm>
            <a:off x="467544" y="1516811"/>
            <a:ext cx="1709620" cy="3496365"/>
          </a:xfrm>
          <a:prstGeom prst="halfFrame">
            <a:avLst>
              <a:gd name="adj1" fmla="val 8824"/>
              <a:gd name="adj2" fmla="val 1096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7" name="Meio-quadro 6"/>
          <p:cNvSpPr/>
          <p:nvPr/>
        </p:nvSpPr>
        <p:spPr>
          <a:xfrm flipH="1" flipV="1">
            <a:off x="6660231" y="2564903"/>
            <a:ext cx="1782457" cy="3396249"/>
          </a:xfrm>
          <a:prstGeom prst="halfFrame">
            <a:avLst>
              <a:gd name="adj1" fmla="val 10040"/>
              <a:gd name="adj2" fmla="val 11102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38B0ACFB-A3AA-4072-B878-2B6F8DFAE6FF}"/>
              </a:ext>
            </a:extLst>
          </p:cNvPr>
          <p:cNvSpPr txBox="1"/>
          <p:nvPr/>
        </p:nvSpPr>
        <p:spPr>
          <a:xfrm>
            <a:off x="323528" y="6100089"/>
            <a:ext cx="64807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hlinkClick r:id="rId2"/>
              </a:rPr>
              <a:t>https://www.englishclub.com/writing/textual-reference.htm</a:t>
            </a:r>
            <a:r>
              <a:rPr lang="pt-B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4377262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1595</Words>
  <Application>Microsoft Office PowerPoint</Application>
  <PresentationFormat>Apresentação na tela (4:3)</PresentationFormat>
  <Paragraphs>129</Paragraphs>
  <Slides>20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6" baseType="lpstr">
      <vt:lpstr>Algerian</vt:lpstr>
      <vt:lpstr>Arial</vt:lpstr>
      <vt:lpstr>Calibri</vt:lpstr>
      <vt:lpstr>PT Serif</vt:lpstr>
      <vt:lpstr>Trebuchet MS</vt:lpstr>
      <vt:lpstr>Tema do Office</vt:lpstr>
      <vt:lpstr>COHESION AND COHERENCE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Personal Pronouns</vt:lpstr>
      <vt:lpstr>Possessive Pronouns</vt:lpstr>
      <vt:lpstr>Reflexive Pronouns</vt:lpstr>
      <vt:lpstr>Relative Pronouns</vt:lpstr>
      <vt:lpstr>Demonstrative Pronouns</vt:lpstr>
      <vt:lpstr>Indefinite Pronouns</vt:lpstr>
      <vt:lpstr>Interrogative Pronouns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PAST PERFECT X SIMPLE PAST</dc:title>
  <dc:creator>rede unilar</dc:creator>
  <cp:lastModifiedBy>Cristiane de Brito Cruz</cp:lastModifiedBy>
  <cp:revision>11</cp:revision>
  <dcterms:created xsi:type="dcterms:W3CDTF">2019-04-16T03:13:26Z</dcterms:created>
  <dcterms:modified xsi:type="dcterms:W3CDTF">2020-11-15T11:22:56Z</dcterms:modified>
</cp:coreProperties>
</file>