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6" r:id="rId3"/>
    <p:sldId id="263" r:id="rId4"/>
    <p:sldId id="259" r:id="rId5"/>
    <p:sldId id="270" r:id="rId6"/>
    <p:sldId id="271" r:id="rId7"/>
    <p:sldId id="272" r:id="rId8"/>
    <p:sldId id="283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4249" autoAdjust="0"/>
  </p:normalViewPr>
  <p:slideViewPr>
    <p:cSldViewPr>
      <p:cViewPr varScale="1">
        <p:scale>
          <a:sx n="72" d="100"/>
          <a:sy n="72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8B678-C4E5-4768-AECB-E0EAA2E1D20B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49B4B-73D3-40E5-BD34-709E28E3D5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54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9B4B-73D3-40E5-BD34-709E28E3D5C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76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37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7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70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4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73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23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2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99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4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8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15B4-C5B3-4E93-880A-236C4E4049DA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6F6C-4152-462A-B692-B25DD6003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78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rdonscruton.blogspot.com/2011/08/what-is-cohesion-coherence-cambridge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747714-472F-4B66-8AF9-902FC33FF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495" y="1783959"/>
            <a:ext cx="4306001" cy="1645041"/>
          </a:xfrm>
        </p:spPr>
        <p:txBody>
          <a:bodyPr anchor="b"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/>
                <a:ea typeface="+mn-ea"/>
                <a:cs typeface="+mn-cs"/>
              </a:rPr>
              <a:t>COHESION AND COHERENCE 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467E04-161A-42DD-8115-84F5F93A9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3968" y="4750893"/>
            <a:ext cx="4752528" cy="1147863"/>
          </a:xfrm>
        </p:spPr>
        <p:txBody>
          <a:bodyPr anchor="t">
            <a:normAutofit/>
          </a:bodyPr>
          <a:lstStyle/>
          <a:p>
            <a:pPr algn="l"/>
            <a:r>
              <a:rPr lang="pt-BR" sz="2500" dirty="0" err="1">
                <a:solidFill>
                  <a:schemeClr val="bg1"/>
                </a:solidFill>
              </a:rPr>
              <a:t>Teacher</a:t>
            </a:r>
            <a:r>
              <a:rPr lang="pt-BR" sz="2500" dirty="0">
                <a:solidFill>
                  <a:schemeClr val="bg1"/>
                </a:solidFill>
              </a:rPr>
              <a:t> Cristiane de Brito Cruz</a:t>
            </a:r>
            <a:endParaRPr lang="pt-BR" sz="2500" b="1" cap="all" dirty="0"/>
          </a:p>
          <a:p>
            <a:pPr algn="l"/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7CD5E9-E324-41F0-8923-2A15D157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4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1540" y="123663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3000" b="1" i="1" dirty="0"/>
              <a:t>Although</a:t>
            </a:r>
            <a:r>
              <a:rPr lang="en-US" altLang="pt-BR" sz="3000" i="1" dirty="0"/>
              <a:t> I do enjoy cooking as a hobby, I will not prepare all the food for your party.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E805BFC-2BF0-47C6-AE1B-EE1217CE4B00}"/>
              </a:ext>
            </a:extLst>
          </p:cNvPr>
          <p:cNvSpPr/>
          <p:nvPr/>
        </p:nvSpPr>
        <p:spPr>
          <a:xfrm>
            <a:off x="3058648" y="136511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60B5D56-AAFB-4F67-8E2F-75BE59249D0C}"/>
              </a:ext>
            </a:extLst>
          </p:cNvPr>
          <p:cNvSpPr/>
          <p:nvPr/>
        </p:nvSpPr>
        <p:spPr>
          <a:xfrm>
            <a:off x="5009829" y="2492896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5AB9864-F9FE-42F8-ACEE-FF612EE4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" y="2495155"/>
            <a:ext cx="4571781" cy="30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965F2DF-29BB-4CA6-A796-86C8CECE7FAD}"/>
              </a:ext>
            </a:extLst>
          </p:cNvPr>
          <p:cNvSpPr/>
          <p:nvPr/>
        </p:nvSpPr>
        <p:spPr>
          <a:xfrm>
            <a:off x="1331640" y="5563405"/>
            <a:ext cx="280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Paola </a:t>
            </a:r>
            <a:r>
              <a:rPr lang="en-US" alt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Carosella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2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273763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3000" b="1" i="1" dirty="0"/>
              <a:t>Therefore</a:t>
            </a:r>
            <a:r>
              <a:rPr lang="en-US" altLang="pt-BR" sz="3000" i="1" dirty="0"/>
              <a:t> to make my writing very clear, I will learn how to use transitional words.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D8F5CC-5BC1-42B0-83E1-4A2CD33EA184}"/>
              </a:ext>
            </a:extLst>
          </p:cNvPr>
          <p:cNvSpPr/>
          <p:nvPr/>
        </p:nvSpPr>
        <p:spPr>
          <a:xfrm>
            <a:off x="3058648" y="136511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A9AC994-FAF2-40C8-BDC9-96AEBE6AFA8E}"/>
              </a:ext>
            </a:extLst>
          </p:cNvPr>
          <p:cNvSpPr/>
          <p:nvPr/>
        </p:nvSpPr>
        <p:spPr>
          <a:xfrm>
            <a:off x="5009829" y="2492896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50BB71-FB97-4922-B2D3-AB5F25C04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12331"/>
          <a:stretch/>
        </p:blipFill>
        <p:spPr bwMode="auto">
          <a:xfrm>
            <a:off x="549016" y="2576263"/>
            <a:ext cx="4471461" cy="29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0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12474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3000" b="1" i="1" dirty="0"/>
              <a:t>Eventually</a:t>
            </a:r>
            <a:r>
              <a:rPr lang="en-US" altLang="pt-BR" sz="3000" dirty="0"/>
              <a:t> people believed the Earth was flat a century ago. 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8AC5DFE-8D74-4810-8734-29B7E235F942}"/>
              </a:ext>
            </a:extLst>
          </p:cNvPr>
          <p:cNvSpPr/>
          <p:nvPr/>
        </p:nvSpPr>
        <p:spPr>
          <a:xfrm>
            <a:off x="3058648" y="136511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5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11C1865-9CF5-4D19-836D-24DC6998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66866"/>
            <a:ext cx="4248472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4F22DE7-1CA6-40E6-813A-CA476BA0EFE7}"/>
              </a:ext>
            </a:extLst>
          </p:cNvPr>
          <p:cNvSpPr/>
          <p:nvPr/>
        </p:nvSpPr>
        <p:spPr>
          <a:xfrm>
            <a:off x="4807091" y="2141894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4163" y="1002657"/>
            <a:ext cx="8334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3000" i="1" dirty="0"/>
              <a:t>Some people believe that the Beatles were the most popular singing group of 20</a:t>
            </a:r>
            <a:r>
              <a:rPr lang="en-US" altLang="pt-BR" sz="3000" i="1" baseline="30000" dirty="0"/>
              <a:t>th</a:t>
            </a:r>
            <a:r>
              <a:rPr lang="en-US" altLang="pt-BR" sz="3000" i="1" dirty="0"/>
              <a:t> century. </a:t>
            </a:r>
            <a:r>
              <a:rPr lang="en-US" altLang="pt-BR" sz="3000" b="1" i="1" dirty="0"/>
              <a:t>However,</a:t>
            </a:r>
            <a:r>
              <a:rPr lang="en-US" altLang="pt-BR" sz="3000" i="1" dirty="0"/>
              <a:t> there are country music fans who would disagree.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53FA9DA-D6AB-4EDE-83B3-0AB48F8D1E3E}"/>
              </a:ext>
            </a:extLst>
          </p:cNvPr>
          <p:cNvSpPr/>
          <p:nvPr/>
        </p:nvSpPr>
        <p:spPr>
          <a:xfrm>
            <a:off x="395535" y="140883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6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E299BC-675D-4381-AE5B-4A2D2B6445E4}"/>
              </a:ext>
            </a:extLst>
          </p:cNvPr>
          <p:cNvSpPr/>
          <p:nvPr/>
        </p:nvSpPr>
        <p:spPr>
          <a:xfrm>
            <a:off x="550571" y="2620606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BCC8C92-2B33-46E9-A014-4CAE16BF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9426"/>
            <a:ext cx="4021429" cy="30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19675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3000" i="1" dirty="0"/>
              <a:t>The two larger cities, </a:t>
            </a:r>
            <a:r>
              <a:rPr lang="en-US" altLang="pt-BR" sz="3000" b="1" i="1" dirty="0"/>
              <a:t>namely</a:t>
            </a:r>
            <a:r>
              <a:rPr lang="en-US" altLang="pt-BR" sz="3000" i="1" dirty="0"/>
              <a:t> Knoxville and Chattanooga, are in East Tennessee.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D9489CD-BBE2-44F7-A610-FA0CEB03A220}"/>
              </a:ext>
            </a:extLst>
          </p:cNvPr>
          <p:cNvSpPr/>
          <p:nvPr/>
        </p:nvSpPr>
        <p:spPr>
          <a:xfrm>
            <a:off x="395535" y="140883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7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19A2944-0679-4ECF-BB5F-3EE84314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4159"/>
            <a:ext cx="4121867" cy="3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7659819-8A19-4984-891F-89BC903AE888}"/>
              </a:ext>
            </a:extLst>
          </p:cNvPr>
          <p:cNvSpPr/>
          <p:nvPr/>
        </p:nvSpPr>
        <p:spPr>
          <a:xfrm>
            <a:off x="550571" y="2620606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0049" y="1196752"/>
            <a:ext cx="800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2800" i="1" dirty="0"/>
              <a:t>It was announced that teachers' working hours would be longer than other professions. </a:t>
            </a:r>
            <a:r>
              <a:rPr lang="en-US" altLang="pt-BR" sz="2800" b="1" i="1" dirty="0"/>
              <a:t>Hence</a:t>
            </a:r>
            <a:r>
              <a:rPr lang="en-US" altLang="pt-BR" sz="2800" i="1" dirty="0"/>
              <a:t>, even fewer new teachers are expected to join the profession.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73D4037-129F-4C83-A2DD-81D84F004E1D}"/>
              </a:ext>
            </a:extLst>
          </p:cNvPr>
          <p:cNvSpPr/>
          <p:nvPr/>
        </p:nvSpPr>
        <p:spPr>
          <a:xfrm>
            <a:off x="395535" y="140883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8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F026C80-F80D-4C76-8EFD-01B5DFA6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3960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45201D6-275C-4DDE-AEDE-2FD2B75A1D44}"/>
              </a:ext>
            </a:extLst>
          </p:cNvPr>
          <p:cNvSpPr/>
          <p:nvPr/>
        </p:nvSpPr>
        <p:spPr>
          <a:xfrm>
            <a:off x="480383" y="3012846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44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1469" y="1177940"/>
            <a:ext cx="8541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3000" i="1" dirty="0"/>
              <a:t>The mayor explained that tax collection was down, it would be necessary to freeze salaries at their current level.  </a:t>
            </a:r>
            <a:r>
              <a:rPr lang="en-US" altLang="pt-BR" sz="3000" b="1" i="1" dirty="0"/>
              <a:t>In other words, </a:t>
            </a:r>
            <a:r>
              <a:rPr lang="en-US" altLang="pt-BR" sz="3000" i="1" dirty="0"/>
              <a:t>no-one was getting a pay rise.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1005A5-A070-4E29-9DCA-F06EE43FEC62}"/>
              </a:ext>
            </a:extLst>
          </p:cNvPr>
          <p:cNvSpPr/>
          <p:nvPr/>
        </p:nvSpPr>
        <p:spPr>
          <a:xfrm>
            <a:off x="395535" y="140883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9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ADA2764-4286-4C40-A08C-B766384C9C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62" y="3128799"/>
            <a:ext cx="3945381" cy="30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9E2DA25-1768-4982-8F7F-EF5D4F7E9E13}"/>
              </a:ext>
            </a:extLst>
          </p:cNvPr>
          <p:cNvSpPr/>
          <p:nvPr/>
        </p:nvSpPr>
        <p:spPr>
          <a:xfrm>
            <a:off x="494649" y="3128799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3" y="110906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2800" i="1" dirty="0"/>
              <a:t>It is clear, therefore, that Robert’s grades in English will improve only slowly due to his hard work. </a:t>
            </a:r>
            <a:r>
              <a:rPr lang="en-US" altLang="pt-BR" sz="2800" b="1" i="1" dirty="0"/>
              <a:t>In comparison </a:t>
            </a:r>
            <a:r>
              <a:rPr lang="en-US" altLang="pt-BR" sz="2800" i="1" dirty="0"/>
              <a:t>the problems he is experiencing in algebra, the outlook is slightly less optimistic.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FD975C8-937E-49C9-A4F1-1BD590388000}"/>
              </a:ext>
            </a:extLst>
          </p:cNvPr>
          <p:cNvSpPr/>
          <p:nvPr/>
        </p:nvSpPr>
        <p:spPr>
          <a:xfrm>
            <a:off x="395535" y="140883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10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02C991D-9F60-448B-819E-B77221B0A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0"/>
          <a:stretch/>
        </p:blipFill>
        <p:spPr bwMode="auto">
          <a:xfrm>
            <a:off x="4738193" y="3037299"/>
            <a:ext cx="3978323" cy="32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654018B-D49F-4878-88D1-C42503D7FCED}"/>
              </a:ext>
            </a:extLst>
          </p:cNvPr>
          <p:cNvSpPr/>
          <p:nvPr/>
        </p:nvSpPr>
        <p:spPr>
          <a:xfrm>
            <a:off x="563184" y="3063533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1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32457" y="434745"/>
            <a:ext cx="6351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lgerian" panose="04020705040A02060702" pitchFamily="82" charset="0"/>
              </a:rPr>
              <a:t>COHESION AND COHERENCE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7584" y="1883435"/>
            <a:ext cx="7272808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Transition words and phrases help make clear connections between ideas and see that sentences and paragraphs flow together smoothly, making them easier to read.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palavras e frases de transição ajudam a fazer conexões claras entre as ideias e a ver se as frases e os parágrafos fluem juntos sem problemas, tornando-os mais fáceis de ler.</a:t>
            </a:r>
            <a:endParaRPr lang="en-US" altLang="pt-BR" sz="2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32441" y="1285600"/>
            <a:ext cx="6715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0" dirty="0" err="1">
                <a:effectLst/>
                <a:latin typeface="Arial" panose="020B0604020202020204" pitchFamily="34" charset="0"/>
              </a:rPr>
              <a:t>What</a:t>
            </a:r>
            <a:r>
              <a:rPr lang="pt-BR" sz="2800" b="1" dirty="0">
                <a:latin typeface="Arial" panose="020B0604020202020204" pitchFamily="34" charset="0"/>
              </a:rPr>
              <a:t> are </a:t>
            </a:r>
            <a:r>
              <a:rPr lang="pt-BR" sz="2800" b="1" dirty="0" err="1">
                <a:latin typeface="Arial" panose="020B0604020202020204" pitchFamily="34" charset="0"/>
              </a:rPr>
              <a:t>transitions</a:t>
            </a:r>
            <a:r>
              <a:rPr lang="pt-BR" sz="2800" b="1" dirty="0">
                <a:latin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</a:rPr>
              <a:t>words</a:t>
            </a:r>
            <a:r>
              <a:rPr lang="pt-BR" sz="2800" b="1" dirty="0">
                <a:latin typeface="Arial" panose="020B0604020202020204" pitchFamily="34" charset="0"/>
              </a:rPr>
              <a:t>?</a:t>
            </a:r>
            <a:endParaRPr lang="pt-BR" sz="2800" dirty="0">
              <a:latin typeface="Algerian" panose="04020705040A02060702" pitchFamily="82" charset="0"/>
            </a:endParaRPr>
          </a:p>
        </p:txBody>
      </p:sp>
      <p:sp>
        <p:nvSpPr>
          <p:cNvPr id="6" name="Meio-quadro 5"/>
          <p:cNvSpPr/>
          <p:nvPr/>
        </p:nvSpPr>
        <p:spPr>
          <a:xfrm>
            <a:off x="467544" y="1516811"/>
            <a:ext cx="1709620" cy="3496365"/>
          </a:xfrm>
          <a:prstGeom prst="halfFrame">
            <a:avLst>
              <a:gd name="adj1" fmla="val 8824"/>
              <a:gd name="adj2" fmla="val 109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flipH="1" flipV="1">
            <a:off x="6660231" y="2564903"/>
            <a:ext cx="1782457" cy="3396249"/>
          </a:xfrm>
          <a:prstGeom prst="halfFrame">
            <a:avLst>
              <a:gd name="adj1" fmla="val 10040"/>
              <a:gd name="adj2" fmla="val 111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3CC818-39FB-4BFE-BA3C-7B28D051EC27}"/>
              </a:ext>
            </a:extLst>
          </p:cNvPr>
          <p:cNvSpPr txBox="1"/>
          <p:nvPr/>
        </p:nvSpPr>
        <p:spPr>
          <a:xfrm>
            <a:off x="147006" y="6297702"/>
            <a:ext cx="8849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1800" dirty="0">
                <a:hlinkClick r:id="rId2"/>
              </a:rPr>
              <a:t>https://gordonscruton.blogspot.com/2011/08/what-is-cohesion-coherence-cambridge.html</a:t>
            </a:r>
            <a:r>
              <a:rPr lang="pt-B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33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63080" y="1844824"/>
            <a:ext cx="82809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more 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an 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a 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a result or an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a purpose (</a:t>
            </a:r>
            <a:r>
              <a:rPr lang="en-US" alt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)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a 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a 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a 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Provide a conclusion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19672" y="548680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Transition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words</a:t>
            </a:r>
            <a:endParaRPr lang="pt-BR" sz="5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5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75C9A3-E8A9-47F9-A554-45078BCB0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10" y="19146"/>
            <a:ext cx="439979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3000" b="1" dirty="0">
                <a:latin typeface="Arial" panose="020B0604020202020204" pitchFamily="34" charset="0"/>
              </a:rPr>
              <a:t>Transition words –</a:t>
            </a:r>
            <a:br>
              <a:rPr lang="en-US" altLang="pt-BR" sz="3000" b="1" dirty="0">
                <a:latin typeface="Arial" panose="020B0604020202020204" pitchFamily="34" charset="0"/>
              </a:rPr>
            </a:br>
            <a:r>
              <a:rPr lang="en-US" altLang="pt-BR" sz="3000" b="1" dirty="0">
                <a:latin typeface="Arial" panose="020B0604020202020204" pitchFamily="34" charset="0"/>
              </a:rPr>
              <a:t>information (addition)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3D72F8A-89EF-48F9-A128-F21858F4D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955" y="1114405"/>
            <a:ext cx="5165728" cy="37804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pt-BR" sz="3000" dirty="0"/>
              <a:t>Besides (</a:t>
            </a:r>
            <a:r>
              <a:rPr lang="en-US" altLang="pt-BR" sz="3000" dirty="0" err="1"/>
              <a:t>além</a:t>
            </a:r>
            <a:r>
              <a:rPr lang="en-US" altLang="pt-BR" sz="3000" dirty="0"/>
              <a:t> de)</a:t>
            </a:r>
          </a:p>
          <a:p>
            <a:pPr eaLnBrk="1" hangingPunct="1">
              <a:spcBef>
                <a:spcPts val="0"/>
              </a:spcBef>
            </a:pPr>
            <a:r>
              <a:rPr lang="en-US" altLang="pt-BR" sz="3000" dirty="0"/>
              <a:t>Furthermore (</a:t>
            </a:r>
            <a:r>
              <a:rPr lang="en-US" altLang="pt-BR" sz="3000" dirty="0" err="1"/>
              <a:t>além</a:t>
            </a:r>
            <a:r>
              <a:rPr lang="en-US" altLang="pt-BR" sz="3000" dirty="0"/>
              <a:t> </a:t>
            </a:r>
            <a:r>
              <a:rPr lang="en-US" altLang="pt-BR" sz="3000" dirty="0" err="1"/>
              <a:t>disto</a:t>
            </a:r>
            <a:r>
              <a:rPr lang="en-US" altLang="pt-BR" sz="3000" dirty="0"/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pt-BR" sz="3000" dirty="0"/>
              <a:t>Indeed (</a:t>
            </a:r>
            <a:r>
              <a:rPr lang="en-US" altLang="pt-BR" sz="3000" dirty="0" err="1"/>
              <a:t>deveras</a:t>
            </a:r>
            <a:r>
              <a:rPr lang="en-US" altLang="pt-BR" sz="3000" dirty="0"/>
              <a:t>, </a:t>
            </a:r>
            <a:r>
              <a:rPr lang="en-US" altLang="pt-BR" sz="3000" dirty="0" err="1"/>
              <a:t>na</a:t>
            </a:r>
            <a:r>
              <a:rPr lang="en-US" altLang="pt-BR" sz="3000" dirty="0"/>
              <a:t> </a:t>
            </a:r>
            <a:r>
              <a:rPr lang="en-US" altLang="pt-BR" sz="3000" dirty="0" err="1"/>
              <a:t>verdade</a:t>
            </a:r>
            <a:r>
              <a:rPr lang="en-US" altLang="pt-BR" sz="3000" dirty="0"/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3000" dirty="0"/>
              <a:t>Moreover (</a:t>
            </a:r>
            <a:r>
              <a:rPr lang="en-US" altLang="pt-BR" sz="3000" dirty="0" err="1"/>
              <a:t>além</a:t>
            </a:r>
            <a:r>
              <a:rPr lang="en-US" altLang="pt-BR" sz="3000" dirty="0"/>
              <a:t> </a:t>
            </a:r>
            <a:r>
              <a:rPr lang="en-US" altLang="pt-BR" sz="3000" dirty="0" err="1"/>
              <a:t>disto</a:t>
            </a:r>
            <a:r>
              <a:rPr lang="en-US" altLang="pt-BR" sz="3000" dirty="0"/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pt-BR" sz="3000" dirty="0"/>
              <a:t>In fact</a:t>
            </a:r>
          </a:p>
          <a:p>
            <a:pPr>
              <a:spcBef>
                <a:spcPts val="0"/>
              </a:spcBef>
            </a:pPr>
            <a:r>
              <a:rPr lang="en-US" altLang="pt-BR" sz="3000" dirty="0"/>
              <a:t>In addition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pt-BR" sz="3000" dirty="0"/>
              <a:t>Second</a:t>
            </a:r>
          </a:p>
          <a:p>
            <a:pPr eaLnBrk="1" hangingPunct="1">
              <a:spcBef>
                <a:spcPts val="0"/>
              </a:spcBef>
            </a:pPr>
            <a:r>
              <a:rPr lang="en-US" altLang="pt-BR" sz="3000" dirty="0"/>
              <a:t>Third</a:t>
            </a:r>
          </a:p>
        </p:txBody>
      </p:sp>
      <p:pic>
        <p:nvPicPr>
          <p:cNvPr id="5124" name="Picture 4" descr="think-aboutit">
            <a:extLst>
              <a:ext uri="{FF2B5EF4-FFF2-40B4-BE49-F238E27FC236}">
                <a16:creationId xmlns:a16="http://schemas.microsoft.com/office/drawing/2014/main" id="{466FC23E-CDEC-43FD-88B3-5DEFC7A0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64" y="3010586"/>
            <a:ext cx="1898307" cy="199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C637D4C-BF1A-495C-9C6C-50B72F5897F3}"/>
              </a:ext>
            </a:extLst>
          </p:cNvPr>
          <p:cNvSpPr txBox="1">
            <a:spLocks noChangeArrowheads="1"/>
          </p:cNvSpPr>
          <p:nvPr/>
        </p:nvSpPr>
        <p:spPr>
          <a:xfrm>
            <a:off x="5196693" y="26628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3000" b="1" dirty="0">
                <a:latin typeface="Arial" panose="020B0604020202020204" pitchFamily="34" charset="0"/>
              </a:rPr>
              <a:t>Transition words – example</a:t>
            </a:r>
            <a:r>
              <a:rPr lang="en-US" altLang="pt-BR" sz="3000" dirty="0"/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51F9B7-1C60-4509-8CF8-35512AF7B0C3}"/>
              </a:ext>
            </a:extLst>
          </p:cNvPr>
          <p:cNvSpPr txBox="1">
            <a:spLocks noChangeArrowheads="1"/>
          </p:cNvSpPr>
          <p:nvPr/>
        </p:nvSpPr>
        <p:spPr>
          <a:xfrm>
            <a:off x="5560317" y="1114405"/>
            <a:ext cx="3233193" cy="3457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pt-BR" sz="3000" dirty="0"/>
              <a:t>For example</a:t>
            </a:r>
          </a:p>
          <a:p>
            <a:pPr>
              <a:spcBef>
                <a:spcPts val="0"/>
              </a:spcBef>
            </a:pPr>
            <a:r>
              <a:rPr lang="en-US" altLang="pt-BR" sz="3000" dirty="0"/>
              <a:t>For instance</a:t>
            </a:r>
          </a:p>
          <a:p>
            <a:pPr>
              <a:spcBef>
                <a:spcPts val="0"/>
              </a:spcBef>
            </a:pPr>
            <a:r>
              <a:rPr lang="en-US" altLang="pt-BR" sz="3000" dirty="0"/>
              <a:t>In particular</a:t>
            </a:r>
          </a:p>
          <a:p>
            <a:pPr>
              <a:spcBef>
                <a:spcPts val="0"/>
              </a:spcBef>
            </a:pPr>
            <a:r>
              <a:rPr lang="en-US" altLang="pt-BR" sz="3000" dirty="0"/>
              <a:t>Particularly</a:t>
            </a:r>
          </a:p>
          <a:p>
            <a:pPr>
              <a:spcBef>
                <a:spcPts val="0"/>
              </a:spcBef>
            </a:pPr>
            <a:r>
              <a:rPr lang="en-US" altLang="pt-BR" sz="3000" dirty="0"/>
              <a:t>Specifically</a:t>
            </a:r>
          </a:p>
          <a:p>
            <a:pPr>
              <a:spcBef>
                <a:spcPts val="0"/>
              </a:spcBef>
            </a:pPr>
            <a:r>
              <a:rPr lang="en-US" altLang="pt-BR" sz="3000" dirty="0"/>
              <a:t>To demonstrate</a:t>
            </a:r>
          </a:p>
          <a:p>
            <a:pPr>
              <a:spcBef>
                <a:spcPts val="0"/>
              </a:spcBef>
            </a:pPr>
            <a:r>
              <a:rPr lang="en-US" altLang="pt-BR" sz="3000" dirty="0"/>
              <a:t>To illustrate</a:t>
            </a:r>
            <a:br>
              <a:rPr lang="en-US" altLang="pt-BR" sz="3000" dirty="0"/>
            </a:br>
            <a:endParaRPr lang="en-US" altLang="pt-BR" sz="3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A02082-82C4-4891-87D8-C771F633B2B2}"/>
              </a:ext>
            </a:extLst>
          </p:cNvPr>
          <p:cNvSpPr txBox="1">
            <a:spLocks noChangeArrowheads="1"/>
          </p:cNvSpPr>
          <p:nvPr/>
        </p:nvSpPr>
        <p:spPr>
          <a:xfrm>
            <a:off x="643086" y="4922074"/>
            <a:ext cx="82296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3000" b="1" dirty="0">
                <a:latin typeface="Arial" panose="020B0604020202020204" pitchFamily="34" charset="0"/>
              </a:rPr>
              <a:t>Transition words – cause or reason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DB9D3F-F498-403F-8E66-9073B6F6B496}"/>
              </a:ext>
            </a:extLst>
          </p:cNvPr>
          <p:cNvSpPr txBox="1">
            <a:spLocks noChangeArrowheads="1"/>
          </p:cNvSpPr>
          <p:nvPr/>
        </p:nvSpPr>
        <p:spPr>
          <a:xfrm>
            <a:off x="142366" y="5557849"/>
            <a:ext cx="3179398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altLang="pt-BR" sz="2500" dirty="0"/>
              <a:t>As (</a:t>
            </a:r>
            <a:r>
              <a:rPr lang="en-US" altLang="pt-BR" sz="2500" dirty="0" err="1"/>
              <a:t>como</a:t>
            </a:r>
            <a:r>
              <a:rPr lang="en-US" altLang="pt-BR" sz="2500" dirty="0"/>
              <a:t>)</a:t>
            </a:r>
          </a:p>
          <a:p>
            <a:pPr marL="0">
              <a:spcBef>
                <a:spcPts val="0"/>
              </a:spcBef>
            </a:pPr>
            <a:r>
              <a:rPr lang="en-US" altLang="pt-BR" sz="2500" dirty="0"/>
              <a:t>Because (por que)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6E57EA6-B22F-4231-8363-B18B5ABB6D4E}"/>
              </a:ext>
            </a:extLst>
          </p:cNvPr>
          <p:cNvSpPr txBox="1">
            <a:spLocks noChangeArrowheads="1"/>
          </p:cNvSpPr>
          <p:nvPr/>
        </p:nvSpPr>
        <p:spPr>
          <a:xfrm>
            <a:off x="3059832" y="5557849"/>
            <a:ext cx="2880320" cy="11854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altLang="pt-BR" sz="2600" dirty="0"/>
              <a:t>Because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pt-BR" sz="2600" dirty="0"/>
              <a:t>     (por causa de)</a:t>
            </a:r>
          </a:p>
          <a:p>
            <a:pPr marL="0">
              <a:spcBef>
                <a:spcPts val="0"/>
              </a:spcBef>
            </a:pPr>
            <a:r>
              <a:rPr lang="en-US" altLang="pt-BR" sz="2600" dirty="0"/>
              <a:t>Due to (</a:t>
            </a:r>
            <a:r>
              <a:rPr lang="en-US" altLang="pt-BR" sz="2600" dirty="0" err="1"/>
              <a:t>devido</a:t>
            </a:r>
            <a:r>
              <a:rPr lang="en-US" altLang="pt-BR" sz="2600" dirty="0"/>
              <a:t> a)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4CF4B66-6545-4B1E-B14A-E4CD78FFC510}"/>
              </a:ext>
            </a:extLst>
          </p:cNvPr>
          <p:cNvSpPr txBox="1">
            <a:spLocks noChangeArrowheads="1"/>
          </p:cNvSpPr>
          <p:nvPr/>
        </p:nvSpPr>
        <p:spPr>
          <a:xfrm>
            <a:off x="5738510" y="5557849"/>
            <a:ext cx="3405490" cy="11229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altLang="pt-BR" sz="2500" dirty="0"/>
              <a:t>For (the reason that)</a:t>
            </a:r>
          </a:p>
          <a:p>
            <a:pPr marL="0">
              <a:spcBef>
                <a:spcPts val="0"/>
              </a:spcBef>
            </a:pPr>
            <a:r>
              <a:rPr lang="en-US" altLang="pt-BR" sz="2500" dirty="0"/>
              <a:t>Since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pt-BR" sz="2500" dirty="0"/>
              <a:t>    (</a:t>
            </a:r>
            <a:r>
              <a:rPr lang="en-US" altLang="pt-BR" sz="2500" dirty="0" err="1"/>
              <a:t>uma</a:t>
            </a:r>
            <a:r>
              <a:rPr lang="en-US" altLang="pt-BR" sz="2500" dirty="0"/>
              <a:t> </a:t>
            </a:r>
            <a:r>
              <a:rPr lang="en-US" altLang="pt-BR" sz="2500" dirty="0" err="1"/>
              <a:t>vez</a:t>
            </a:r>
            <a:r>
              <a:rPr lang="en-US" altLang="pt-BR" sz="2500" dirty="0"/>
              <a:t> que, </a:t>
            </a:r>
            <a:r>
              <a:rPr lang="en-US" altLang="pt-BR" sz="2500" dirty="0" err="1"/>
              <a:t>já</a:t>
            </a:r>
            <a:r>
              <a:rPr lang="en-US" altLang="pt-BR" sz="2500" dirty="0"/>
              <a:t> que)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 build="p"/>
      <p:bldP spid="8" grpId="0" build="p"/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75C9A3-E8A9-47F9-A554-45078BCB0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10" y="19146"/>
            <a:ext cx="411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3200" b="1" dirty="0">
                <a:latin typeface="Arial" panose="020B0604020202020204" pitchFamily="34" charset="0"/>
              </a:rPr>
              <a:t>Transition words –</a:t>
            </a:r>
            <a:br>
              <a:rPr lang="en-US" altLang="pt-BR" sz="3200" b="1" dirty="0">
                <a:latin typeface="Arial" panose="020B0604020202020204" pitchFamily="34" charset="0"/>
              </a:rPr>
            </a:br>
            <a:r>
              <a:rPr lang="en-US" altLang="pt-BR" sz="3200" b="1" dirty="0">
                <a:latin typeface="Arial" panose="020B0604020202020204" pitchFamily="34" charset="0"/>
              </a:rPr>
              <a:t>result or an effect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3D72F8A-89EF-48F9-A128-F21858F4D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926" y="1178601"/>
            <a:ext cx="3233192" cy="39785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pt-BR" sz="2400" dirty="0"/>
              <a:t>Accordingly</a:t>
            </a:r>
          </a:p>
          <a:p>
            <a:pPr>
              <a:spcBef>
                <a:spcPts val="0"/>
              </a:spcBef>
            </a:pPr>
            <a:r>
              <a:rPr lang="en-US" altLang="pt-BR" sz="2400" dirty="0"/>
              <a:t>Consequently</a:t>
            </a:r>
          </a:p>
          <a:p>
            <a:pPr>
              <a:spcBef>
                <a:spcPts val="0"/>
              </a:spcBef>
            </a:pPr>
            <a:r>
              <a:rPr lang="en-US" altLang="pt-BR" sz="2400" dirty="0"/>
              <a:t>Finally</a:t>
            </a:r>
          </a:p>
          <a:p>
            <a:pPr>
              <a:spcBef>
                <a:spcPts val="0"/>
              </a:spcBef>
            </a:pPr>
            <a:r>
              <a:rPr lang="en-US" altLang="pt-BR" sz="2400" dirty="0"/>
              <a:t>So (</a:t>
            </a:r>
            <a:r>
              <a:rPr lang="en-US" altLang="pt-BR" sz="2400" dirty="0" err="1"/>
              <a:t>então</a:t>
            </a:r>
            <a:r>
              <a:rPr lang="en-US" altLang="pt-BR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2400" dirty="0"/>
              <a:t>Thus (</a:t>
            </a:r>
            <a:r>
              <a:rPr lang="en-US" altLang="pt-BR" sz="2400" dirty="0" err="1"/>
              <a:t>assim</a:t>
            </a:r>
            <a:r>
              <a:rPr lang="en-US" altLang="pt-BR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2400" dirty="0"/>
              <a:t>Hence (</a:t>
            </a:r>
            <a:r>
              <a:rPr lang="en-US" altLang="pt-BR" sz="2400" dirty="0" err="1"/>
              <a:t>consequentemente</a:t>
            </a:r>
            <a:r>
              <a:rPr lang="en-US" altLang="pt-BR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2400" dirty="0"/>
              <a:t>Therefore (</a:t>
            </a:r>
            <a:r>
              <a:rPr lang="en-US" altLang="pt-BR" sz="2400" dirty="0" err="1"/>
              <a:t>portanto</a:t>
            </a:r>
            <a:r>
              <a:rPr lang="en-US" altLang="pt-BR" sz="2400" dirty="0"/>
              <a:t>, por </a:t>
            </a:r>
            <a:r>
              <a:rPr lang="en-US" altLang="pt-BR" sz="2400" dirty="0" err="1"/>
              <a:t>esta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razão</a:t>
            </a:r>
            <a:r>
              <a:rPr lang="en-US" altLang="pt-BR" sz="2400" dirty="0"/>
              <a:t>/</a:t>
            </a:r>
            <a:r>
              <a:rPr lang="en-US" altLang="pt-BR" sz="2400" dirty="0" err="1"/>
              <a:t>motivo</a:t>
            </a:r>
            <a:r>
              <a:rPr lang="en-US" altLang="pt-BR" sz="2400" dirty="0"/>
              <a:t>)</a:t>
            </a:r>
          </a:p>
          <a:p>
            <a:pPr>
              <a:spcBef>
                <a:spcPts val="0"/>
              </a:spcBef>
            </a:pPr>
            <a:endParaRPr lang="en-US" altLang="pt-BR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637D4C-BF1A-495C-9C6C-50B72F5897F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0"/>
            <a:ext cx="4572000" cy="1162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3000" b="1" dirty="0">
                <a:latin typeface="Arial" panose="020B0604020202020204" pitchFamily="34" charset="0"/>
              </a:rPr>
              <a:t>Transition words – comparison or contrast</a:t>
            </a:r>
            <a:endParaRPr lang="en-US" altLang="pt-BR" sz="3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51F9B7-1C60-4509-8CF8-35512AF7B0C3}"/>
              </a:ext>
            </a:extLst>
          </p:cNvPr>
          <p:cNvSpPr txBox="1">
            <a:spLocks noChangeArrowheads="1"/>
          </p:cNvSpPr>
          <p:nvPr/>
        </p:nvSpPr>
        <p:spPr>
          <a:xfrm>
            <a:off x="3472118" y="1176641"/>
            <a:ext cx="5671882" cy="3980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Similarly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In comparison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In contrast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Although (</a:t>
            </a:r>
            <a:r>
              <a:rPr lang="en-US" altLang="pt-BR" sz="2500" dirty="0" err="1"/>
              <a:t>embora</a:t>
            </a:r>
            <a:r>
              <a:rPr lang="en-US" altLang="pt-BR" sz="25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However (</a:t>
            </a:r>
            <a:r>
              <a:rPr lang="en-US" altLang="pt-BR" sz="2500" dirty="0" err="1"/>
              <a:t>contudo</a:t>
            </a:r>
            <a:r>
              <a:rPr lang="en-US" altLang="pt-BR" sz="25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Likewise (da </a:t>
            </a:r>
            <a:r>
              <a:rPr lang="en-US" altLang="pt-BR" sz="2500" dirty="0" err="1"/>
              <a:t>mesma</a:t>
            </a:r>
            <a:r>
              <a:rPr lang="en-US" altLang="pt-BR" sz="2500" dirty="0"/>
              <a:t> forma)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Nevertheless (</a:t>
            </a:r>
            <a:r>
              <a:rPr lang="en-US" altLang="pt-BR" sz="2500" dirty="0" err="1"/>
              <a:t>todavia</a:t>
            </a:r>
            <a:r>
              <a:rPr lang="en-US" altLang="pt-BR" sz="2500" dirty="0"/>
              <a:t>, </a:t>
            </a:r>
            <a:r>
              <a:rPr lang="en-US" altLang="pt-BR" sz="2500" dirty="0" err="1"/>
              <a:t>apesar</a:t>
            </a:r>
            <a:r>
              <a:rPr lang="en-US" altLang="pt-BR" sz="2500" dirty="0"/>
              <a:t> </a:t>
            </a:r>
            <a:r>
              <a:rPr lang="en-US" altLang="pt-BR" sz="2500" dirty="0" err="1"/>
              <a:t>disto</a:t>
            </a:r>
            <a:r>
              <a:rPr lang="en-US" altLang="pt-BR" sz="25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On the other hand (por outro </a:t>
            </a:r>
            <a:r>
              <a:rPr lang="en-US" altLang="pt-BR" sz="2500" dirty="0" err="1"/>
              <a:t>lado</a:t>
            </a:r>
            <a:r>
              <a:rPr lang="en-US" altLang="pt-BR" sz="25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Whereas (</a:t>
            </a:r>
            <a:r>
              <a:rPr lang="en-US" altLang="pt-BR" sz="2500" dirty="0" err="1"/>
              <a:t>enquanto</a:t>
            </a:r>
            <a:r>
              <a:rPr lang="en-US" altLang="pt-BR" sz="2500" dirty="0"/>
              <a:t> que, </a:t>
            </a:r>
            <a:r>
              <a:rPr lang="en-US" altLang="pt-BR" sz="2500" dirty="0" err="1"/>
              <a:t>ao</a:t>
            </a:r>
            <a:r>
              <a:rPr lang="en-US" altLang="pt-BR" sz="2500" dirty="0"/>
              <a:t> </a:t>
            </a:r>
            <a:r>
              <a:rPr lang="en-US" altLang="pt-BR" sz="2500" dirty="0" err="1"/>
              <a:t>passo</a:t>
            </a:r>
            <a:r>
              <a:rPr lang="en-US" altLang="pt-BR" sz="2500" dirty="0"/>
              <a:t> que)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500" dirty="0"/>
              <a:t>Yet (</a:t>
            </a:r>
            <a:r>
              <a:rPr lang="en-US" altLang="pt-BR" sz="2500" dirty="0" err="1"/>
              <a:t>ainda</a:t>
            </a:r>
            <a:r>
              <a:rPr lang="en-US" altLang="pt-BR" sz="2500" dirty="0"/>
              <a:t>, </a:t>
            </a:r>
            <a:r>
              <a:rPr lang="en-US" altLang="pt-BR" sz="2500" dirty="0" err="1"/>
              <a:t>mesmo</a:t>
            </a:r>
            <a:r>
              <a:rPr lang="en-US" altLang="pt-BR" sz="2500" dirty="0"/>
              <a:t>, </a:t>
            </a:r>
            <a:r>
              <a:rPr lang="en-US" altLang="pt-BR" sz="2500" dirty="0" err="1"/>
              <a:t>contudo</a:t>
            </a:r>
            <a:r>
              <a:rPr lang="en-US" altLang="pt-BR" sz="2500" dirty="0"/>
              <a:t>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A02082-82C4-4891-87D8-C771F633B2B2}"/>
              </a:ext>
            </a:extLst>
          </p:cNvPr>
          <p:cNvSpPr txBox="1">
            <a:spLocks noChangeArrowheads="1"/>
          </p:cNvSpPr>
          <p:nvPr/>
        </p:nvSpPr>
        <p:spPr>
          <a:xfrm>
            <a:off x="675474" y="5142407"/>
            <a:ext cx="82296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3200" b="1" dirty="0">
                <a:latin typeface="Arial" panose="020B0604020202020204" pitchFamily="34" charset="0"/>
              </a:rPr>
              <a:t>Transition words – purpose or reason</a:t>
            </a:r>
            <a:r>
              <a:rPr lang="en-US" altLang="pt-BR" sz="3200" dirty="0"/>
              <a:t> </a:t>
            </a:r>
            <a:endParaRPr lang="en-US" altLang="pt-BR" sz="3200" b="1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DB9D3F-F498-403F-8E66-9073B6F6B496}"/>
              </a:ext>
            </a:extLst>
          </p:cNvPr>
          <p:cNvSpPr txBox="1">
            <a:spLocks noChangeArrowheads="1"/>
          </p:cNvSpPr>
          <p:nvPr/>
        </p:nvSpPr>
        <p:spPr>
          <a:xfrm>
            <a:off x="238926" y="5781696"/>
            <a:ext cx="3233192" cy="99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pt-BR" sz="2600" dirty="0"/>
              <a:t>For fear that</a:t>
            </a:r>
          </a:p>
          <a:p>
            <a:pPr>
              <a:spcBef>
                <a:spcPts val="0"/>
              </a:spcBef>
            </a:pPr>
            <a:r>
              <a:rPr lang="en-US" altLang="pt-BR" sz="2600" dirty="0"/>
              <a:t>In the hope that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6E57EA6-B22F-4231-8363-B18B5ABB6D4E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5767200"/>
            <a:ext cx="3233191" cy="1002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pt-BR" sz="2600" dirty="0"/>
              <a:t>So (pois, por </a:t>
            </a:r>
            <a:r>
              <a:rPr lang="en-US" altLang="pt-BR" sz="2600" dirty="0" err="1"/>
              <a:t>isto</a:t>
            </a:r>
            <a:r>
              <a:rPr lang="en-US" altLang="pt-BR" sz="2600" dirty="0"/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2600" dirty="0"/>
              <a:t>So that (pois que)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4CF4B66-6545-4B1E-B14A-E4CD78FFC510}"/>
              </a:ext>
            </a:extLst>
          </p:cNvPr>
          <p:cNvSpPr txBox="1">
            <a:spLocks noChangeArrowheads="1"/>
          </p:cNvSpPr>
          <p:nvPr/>
        </p:nvSpPr>
        <p:spPr>
          <a:xfrm>
            <a:off x="6076999" y="5767199"/>
            <a:ext cx="2947538" cy="1002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pt-BR" sz="2600" dirty="0"/>
              <a:t>In order to</a:t>
            </a:r>
          </a:p>
          <a:p>
            <a:pPr>
              <a:spcBef>
                <a:spcPts val="0"/>
              </a:spcBef>
            </a:pPr>
            <a:r>
              <a:rPr lang="en-US" altLang="pt-BR" sz="2600" dirty="0"/>
              <a:t>With this in mind</a:t>
            </a:r>
          </a:p>
        </p:txBody>
      </p:sp>
      <p:pic>
        <p:nvPicPr>
          <p:cNvPr id="11" name="Picture 5" descr="thinking">
            <a:extLst>
              <a:ext uri="{FF2B5EF4-FFF2-40B4-BE49-F238E27FC236}">
                <a16:creationId xmlns:a16="http://schemas.microsoft.com/office/drawing/2014/main" id="{B743FCB3-8A06-4182-A2D4-2B8E47E6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7"/>
            <a:ext cx="1428024" cy="165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75C9A3-E8A9-47F9-A554-45078BCB0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10" y="19146"/>
            <a:ext cx="8700476" cy="6436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3200" b="1" dirty="0">
                <a:latin typeface="Arial" panose="020B0604020202020204" pitchFamily="34" charset="0"/>
              </a:rPr>
              <a:t>Transition words – sequence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3D72F8A-89EF-48F9-A128-F21858F4D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5758" y="750260"/>
            <a:ext cx="4516710" cy="390287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After (antes)</a:t>
            </a: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Before (</a:t>
            </a:r>
            <a:r>
              <a:rPr lang="en-US" altLang="pt-BR" sz="2800" dirty="0" err="1"/>
              <a:t>depois</a:t>
            </a:r>
            <a:r>
              <a:rPr lang="en-US" altLang="pt-BR" sz="28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Currently (</a:t>
            </a:r>
            <a:r>
              <a:rPr lang="en-US" altLang="pt-BR" sz="2800" dirty="0" err="1"/>
              <a:t>atualmente</a:t>
            </a:r>
            <a:r>
              <a:rPr lang="en-US" altLang="pt-BR" sz="28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During</a:t>
            </a: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Eventually</a:t>
            </a: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Finally</a:t>
            </a: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First,...Second,..., etc.</a:t>
            </a: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Formerly (</a:t>
            </a:r>
            <a:r>
              <a:rPr lang="en-US" altLang="pt-BR" sz="2800" dirty="0" err="1"/>
              <a:t>anteriormente</a:t>
            </a:r>
            <a:r>
              <a:rPr lang="en-US" altLang="pt-BR" sz="28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altLang="pt-BR" sz="2800" dirty="0"/>
              <a:t>Immediately </a:t>
            </a:r>
          </a:p>
          <a:p>
            <a:pPr eaLnBrk="1" hangingPunct="1">
              <a:spcBef>
                <a:spcPts val="0"/>
              </a:spcBef>
            </a:pPr>
            <a:endParaRPr lang="en-US" altLang="pt-BR" sz="2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51F9B7-1C60-4509-8CF8-35512AF7B0C3}"/>
              </a:ext>
            </a:extLst>
          </p:cNvPr>
          <p:cNvSpPr txBox="1">
            <a:spLocks noChangeArrowheads="1"/>
          </p:cNvSpPr>
          <p:nvPr/>
        </p:nvSpPr>
        <p:spPr>
          <a:xfrm>
            <a:off x="4381532" y="750260"/>
            <a:ext cx="4516710" cy="390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Initially</a:t>
            </a:r>
          </a:p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Lastly (por </a:t>
            </a:r>
            <a:r>
              <a:rPr lang="en-US" altLang="pt-BR" sz="2800" dirty="0" err="1">
                <a:solidFill>
                  <a:srgbClr val="000000"/>
                </a:solidFill>
              </a:rPr>
              <a:t>fim</a:t>
            </a:r>
            <a:r>
              <a:rPr lang="en-US" altLang="pt-BR" sz="28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Later </a:t>
            </a:r>
            <a:r>
              <a:rPr lang="en-US" altLang="pt-BR" sz="2800" dirty="0"/>
              <a:t>(</a:t>
            </a:r>
            <a:r>
              <a:rPr lang="en-US" altLang="pt-BR" sz="2800" dirty="0" err="1"/>
              <a:t>depois</a:t>
            </a:r>
            <a:r>
              <a:rPr lang="en-US" altLang="pt-BR" sz="2800" dirty="0"/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Meanwhile (</a:t>
            </a:r>
            <a:r>
              <a:rPr lang="en-US" altLang="pt-BR" sz="2800" dirty="0" err="1">
                <a:solidFill>
                  <a:srgbClr val="000000"/>
                </a:solidFill>
              </a:rPr>
              <a:t>enquanto</a:t>
            </a:r>
            <a:r>
              <a:rPr lang="en-US" altLang="pt-BR" sz="2800" dirty="0">
                <a:solidFill>
                  <a:srgbClr val="000000"/>
                </a:solidFill>
              </a:rPr>
              <a:t> </a:t>
            </a:r>
            <a:r>
              <a:rPr lang="en-US" altLang="pt-BR" sz="2800" dirty="0" err="1">
                <a:solidFill>
                  <a:srgbClr val="000000"/>
                </a:solidFill>
              </a:rPr>
              <a:t>isto</a:t>
            </a:r>
            <a:r>
              <a:rPr lang="en-US" altLang="pt-BR" sz="28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Next (</a:t>
            </a:r>
            <a:r>
              <a:rPr lang="en-US" altLang="pt-BR" sz="2800" dirty="0" err="1">
                <a:solidFill>
                  <a:srgbClr val="000000"/>
                </a:solidFill>
              </a:rPr>
              <a:t>depois</a:t>
            </a:r>
            <a:r>
              <a:rPr lang="en-US" altLang="pt-BR" sz="2800" dirty="0">
                <a:solidFill>
                  <a:srgbClr val="000000"/>
                </a:solidFill>
              </a:rPr>
              <a:t>, </a:t>
            </a:r>
            <a:r>
              <a:rPr lang="en-US" altLang="pt-BR" sz="2800" dirty="0" err="1">
                <a:solidFill>
                  <a:srgbClr val="000000"/>
                </a:solidFill>
              </a:rPr>
              <a:t>próximo</a:t>
            </a:r>
            <a:r>
              <a:rPr lang="en-US" altLang="pt-BR" sz="28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Previously</a:t>
            </a:r>
          </a:p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Simultaneously</a:t>
            </a:r>
          </a:p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Soon (logo)</a:t>
            </a:r>
          </a:p>
          <a:p>
            <a:pPr>
              <a:spcBef>
                <a:spcPts val="0"/>
              </a:spcBef>
            </a:pPr>
            <a:r>
              <a:rPr lang="en-US" altLang="pt-BR" sz="2800" dirty="0">
                <a:solidFill>
                  <a:srgbClr val="000000"/>
                </a:solidFill>
              </a:rPr>
              <a:t>Subsequently</a:t>
            </a:r>
            <a:r>
              <a:rPr lang="en-US" altLang="pt-BR" sz="2800" dirty="0"/>
              <a:t> </a:t>
            </a:r>
          </a:p>
          <a:p>
            <a:pPr>
              <a:spcBef>
                <a:spcPts val="0"/>
              </a:spcBef>
            </a:pPr>
            <a:endParaRPr lang="en-US" altLang="pt-BR" sz="2800" dirty="0"/>
          </a:p>
        </p:txBody>
      </p:sp>
      <p:pic>
        <p:nvPicPr>
          <p:cNvPr id="11" name="Picture 5" descr="dog-brown">
            <a:extLst>
              <a:ext uri="{FF2B5EF4-FFF2-40B4-BE49-F238E27FC236}">
                <a16:creationId xmlns:a16="http://schemas.microsoft.com/office/drawing/2014/main" id="{A5FEF360-4AC2-463B-8A3A-91CF7CF6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0">
            <a:off x="7514398" y="3155788"/>
            <a:ext cx="1510179" cy="20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DC7B7D1-D88E-417B-AD6A-DDB0533E10E8}"/>
              </a:ext>
            </a:extLst>
          </p:cNvPr>
          <p:cNvSpPr txBox="1">
            <a:spLocks noChangeArrowheads="1"/>
          </p:cNvSpPr>
          <p:nvPr/>
        </p:nvSpPr>
        <p:spPr>
          <a:xfrm>
            <a:off x="407648" y="4663190"/>
            <a:ext cx="8229600" cy="64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3200" b="1" dirty="0">
                <a:latin typeface="Arial" panose="020B0604020202020204" pitchFamily="34" charset="0"/>
              </a:rPr>
              <a:t>Transition words – conclusion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631E569-50CC-4F95-B386-69F465CCC8E1}"/>
              </a:ext>
            </a:extLst>
          </p:cNvPr>
          <p:cNvSpPr txBox="1">
            <a:spLocks noChangeArrowheads="1"/>
          </p:cNvSpPr>
          <p:nvPr/>
        </p:nvSpPr>
        <p:spPr>
          <a:xfrm>
            <a:off x="198393" y="5317579"/>
            <a:ext cx="4564075" cy="8125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600" dirty="0"/>
              <a:t>Therefore (</a:t>
            </a:r>
            <a:r>
              <a:rPr lang="en-US" altLang="pt-BR" sz="2600" dirty="0" err="1"/>
              <a:t>portanto</a:t>
            </a:r>
            <a:r>
              <a:rPr lang="en-US" altLang="pt-BR" sz="2600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pt-BR" sz="2600" dirty="0"/>
              <a:t>Hence (</a:t>
            </a:r>
            <a:r>
              <a:rPr lang="en-US" altLang="pt-BR" sz="2600" dirty="0" err="1"/>
              <a:t>consequentemente</a:t>
            </a:r>
            <a:r>
              <a:rPr lang="en-US" altLang="pt-BR" sz="2600" dirty="0"/>
              <a:t>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0A9EF15-9EA5-4B1D-88FF-AD30983D1E8F}"/>
              </a:ext>
            </a:extLst>
          </p:cNvPr>
          <p:cNvSpPr txBox="1"/>
          <p:nvPr/>
        </p:nvSpPr>
        <p:spPr>
          <a:xfrm>
            <a:off x="4381532" y="5306876"/>
            <a:ext cx="2278700" cy="8125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600" dirty="0"/>
              <a:t>So (</a:t>
            </a:r>
            <a:r>
              <a:rPr lang="en-US" altLang="pt-BR" sz="2600" dirty="0" err="1"/>
              <a:t>então</a:t>
            </a:r>
            <a:r>
              <a:rPr lang="en-US" altLang="pt-BR" sz="2600" dirty="0"/>
              <a:t>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600" dirty="0"/>
              <a:t>Thus (</a:t>
            </a:r>
            <a:r>
              <a:rPr lang="en-US" altLang="pt-BR" sz="2600" dirty="0" err="1"/>
              <a:t>assim</a:t>
            </a:r>
            <a:r>
              <a:rPr lang="en-US" altLang="pt-BR" sz="2600" dirty="0"/>
              <a:t>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F9CB61-230A-4539-AE17-3DB128830010}"/>
              </a:ext>
            </a:extLst>
          </p:cNvPr>
          <p:cNvSpPr txBox="1"/>
          <p:nvPr/>
        </p:nvSpPr>
        <p:spPr>
          <a:xfrm>
            <a:off x="6556711" y="5306876"/>
            <a:ext cx="2388896" cy="8125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600" dirty="0"/>
              <a:t>In conclusion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600" dirty="0"/>
              <a:t>To conclude</a:t>
            </a:r>
          </a:p>
        </p:txBody>
      </p:sp>
    </p:spTree>
    <p:extLst>
      <p:ext uri="{BB962C8B-B14F-4D97-AF65-F5344CB8AC3E}">
        <p14:creationId xmlns:p14="http://schemas.microsoft.com/office/powerpoint/2010/main" val="23149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w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1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2780928"/>
            <a:ext cx="676875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3500" dirty="0" err="1"/>
              <a:t>Escolha</a:t>
            </a:r>
            <a:r>
              <a:rPr lang="en-US" altLang="pt-BR" sz="3500" dirty="0"/>
              <a:t> o </a:t>
            </a:r>
            <a:r>
              <a:rPr lang="en-US" altLang="pt-BR" sz="3500" dirty="0" err="1"/>
              <a:t>sentido</a:t>
            </a:r>
            <a:r>
              <a:rPr lang="en-US" altLang="pt-BR" sz="3500" dirty="0"/>
              <a:t> das </a:t>
            </a:r>
            <a:r>
              <a:rPr lang="en-US" altLang="pt-BR" sz="3500" b="1" i="1" dirty="0"/>
              <a:t>transition words </a:t>
            </a:r>
            <a:r>
              <a:rPr lang="en-US" altLang="pt-BR" sz="3500" dirty="0" err="1"/>
              <a:t>destacadas</a:t>
            </a:r>
            <a:r>
              <a:rPr lang="en-US" altLang="pt-BR" sz="3500" b="1" i="1" dirty="0"/>
              <a:t> </a:t>
            </a:r>
            <a:r>
              <a:rPr lang="en-US" altLang="pt-BR" sz="3500" dirty="0" err="1"/>
              <a:t>nas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frases</a:t>
            </a:r>
            <a:r>
              <a:rPr lang="en-US" altLang="pt-BR" sz="3500" dirty="0"/>
              <a:t> que </a:t>
            </a:r>
            <a:r>
              <a:rPr lang="en-US" altLang="pt-BR" sz="3500" dirty="0" err="1"/>
              <a:t>seguem</a:t>
            </a:r>
            <a:r>
              <a:rPr lang="en-US" altLang="pt-BR" sz="3500" dirty="0"/>
              <a:t>. 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71800" y="1556792"/>
            <a:ext cx="34117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>
                <a:latin typeface="Algerian" panose="04020705040A02060702" pitchFamily="82" charset="0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38263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200790"/>
            <a:ext cx="68407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sz="3200" i="1" dirty="0"/>
              <a:t>I love to write essays for school.  </a:t>
            </a:r>
            <a:r>
              <a:rPr lang="en-US" altLang="pt-BR" sz="3200" b="1" i="1" dirty="0"/>
              <a:t>In fact,</a:t>
            </a:r>
            <a:r>
              <a:rPr lang="en-US" altLang="pt-BR" sz="3200" i="1" dirty="0"/>
              <a:t> I really enjoy receiving large amounts of homework from my teachers. </a:t>
            </a:r>
            <a:endParaRPr lang="en-US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58648" y="136511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1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E17C1D-E743-4AA1-A157-EFE59AF2CF7C}"/>
              </a:ext>
            </a:extLst>
          </p:cNvPr>
          <p:cNvSpPr/>
          <p:nvPr/>
        </p:nvSpPr>
        <p:spPr>
          <a:xfrm>
            <a:off x="4788024" y="2996952"/>
            <a:ext cx="4208141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BAD2E8-1583-4244-AD87-743BDBCD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0093"/>
            <a:ext cx="3907060" cy="29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3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1540" y="1055666"/>
            <a:ext cx="8406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0000" eaLnBrk="1" hangingPunct="1"/>
            <a:r>
              <a:rPr lang="en-US" altLang="pt-BR" sz="3000" b="1" i="1" dirty="0"/>
              <a:t>In addition to </a:t>
            </a:r>
            <a:r>
              <a:rPr lang="en-US" altLang="pt-BR" sz="3000" i="1" dirty="0"/>
              <a:t>working as the President of the United States, Barack Obama loved to play basketball.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EB3083-5E75-4841-A958-50F0774D2700}"/>
              </a:ext>
            </a:extLst>
          </p:cNvPr>
          <p:cNvSpPr/>
          <p:nvPr/>
        </p:nvSpPr>
        <p:spPr>
          <a:xfrm>
            <a:off x="3058648" y="136511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000" dirty="0" err="1">
                <a:solidFill>
                  <a:srgbClr val="FF0000"/>
                </a:solidFill>
                <a:latin typeface="Algerian" panose="04020705040A02060702" pitchFamily="82" charset="0"/>
              </a:rPr>
              <a:t>Question</a:t>
            </a:r>
            <a:r>
              <a:rPr lang="pt-BR" sz="5000" dirty="0">
                <a:solidFill>
                  <a:srgbClr val="FF0000"/>
                </a:solidFill>
                <a:latin typeface="Algerian" panose="04020705040A02060702" pitchFamily="82" charset="0"/>
              </a:rPr>
              <a:t> 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81C793-6CEB-493F-BE13-E93317BD656F}"/>
              </a:ext>
            </a:extLst>
          </p:cNvPr>
          <p:cNvSpPr/>
          <p:nvPr/>
        </p:nvSpPr>
        <p:spPr>
          <a:xfrm>
            <a:off x="5009829" y="2492896"/>
            <a:ext cx="41218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Information (addition)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Cause or reason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Result or effect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Purpose or reason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Comparison or contrast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AA9D406-F11B-460E-B0CB-4535052E7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8" y="2492896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352705B-D5F4-458B-BAF5-F8C36EC0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26" y="2492896"/>
            <a:ext cx="21654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68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904</Words>
  <Application>Microsoft Office PowerPoint</Application>
  <PresentationFormat>Apresentação na tela (4:3)</PresentationFormat>
  <Paragraphs>210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Trebuchet MS</vt:lpstr>
      <vt:lpstr>Wingdings</vt:lpstr>
      <vt:lpstr>Tema do Office</vt:lpstr>
      <vt:lpstr>COHESION AND COHERENCE 2</vt:lpstr>
      <vt:lpstr>Apresentação do PowerPoint</vt:lpstr>
      <vt:lpstr>Apresentação do PowerPoint</vt:lpstr>
      <vt:lpstr>Transition words – information (addition)</vt:lpstr>
      <vt:lpstr>Transition words – result or an effect</vt:lpstr>
      <vt:lpstr>Transition words – sequence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 X SIMPLE PAST</dc:title>
  <dc:creator>rede unilar</dc:creator>
  <cp:lastModifiedBy>Cristiane de Brito Cruz</cp:lastModifiedBy>
  <cp:revision>31</cp:revision>
  <dcterms:created xsi:type="dcterms:W3CDTF">2019-04-16T03:13:26Z</dcterms:created>
  <dcterms:modified xsi:type="dcterms:W3CDTF">2020-11-15T14:12:11Z</dcterms:modified>
</cp:coreProperties>
</file>