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57" r:id="rId2"/>
    <p:sldId id="306" r:id="rId3"/>
    <p:sldId id="318" r:id="rId4"/>
    <p:sldId id="307" r:id="rId5"/>
    <p:sldId id="319" r:id="rId6"/>
    <p:sldId id="308" r:id="rId7"/>
    <p:sldId id="320" r:id="rId8"/>
    <p:sldId id="309" r:id="rId9"/>
    <p:sldId id="321" r:id="rId10"/>
    <p:sldId id="317" r:id="rId11"/>
    <p:sldId id="322" r:id="rId12"/>
    <p:sldId id="316" r:id="rId13"/>
    <p:sldId id="323" r:id="rId14"/>
    <p:sldId id="324" r:id="rId15"/>
    <p:sldId id="325" r:id="rId16"/>
    <p:sldId id="326" r:id="rId17"/>
    <p:sldId id="327" r:id="rId18"/>
    <p:sldId id="328" r:id="rId19"/>
    <p:sldId id="32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Estilo Claro 2 - Ênfas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Estilo Claro 2 - Ênfas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Estilo Claro 2 - Ênfas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Estilo Claro 2 - Ênfase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Estilo Médio 2 - Ênfas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009063-4B36-284D-B67E-FE00DE637026}" type="datetimeFigureOut">
              <a:rPr lang="en-US" smtClean="0"/>
              <a:t>11/16/2020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9292D6-0017-BD42-961B-94E73C0CCCEC}" type="slidenum">
              <a:rPr lang="en-US" smtClean="0"/>
              <a:t>‹nº›</a:t>
            </a:fld>
            <a:endParaRPr lang="en-US"/>
          </a:p>
        </p:txBody>
      </p:sp>
    </p:spTree>
    <p:extLst>
      <p:ext uri="{BB962C8B-B14F-4D97-AF65-F5344CB8AC3E}">
        <p14:creationId xmlns:p14="http://schemas.microsoft.com/office/powerpoint/2010/main" val="37476413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059DFC-02BB-A44F-878E-0F98375209E8}" type="slidenum">
              <a:rPr lang="en-US" smtClean="0"/>
              <a:t>1</a:t>
            </a:fld>
            <a:endParaRPr lang="en-US"/>
          </a:p>
        </p:txBody>
      </p:sp>
    </p:spTree>
    <p:extLst>
      <p:ext uri="{BB962C8B-B14F-4D97-AF65-F5344CB8AC3E}">
        <p14:creationId xmlns:p14="http://schemas.microsoft.com/office/powerpoint/2010/main" val="2416465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059DFC-02BB-A44F-878E-0F98375209E8}" type="slidenum">
              <a:rPr lang="en-US" smtClean="0"/>
              <a:t>13</a:t>
            </a:fld>
            <a:endParaRPr lang="en-US"/>
          </a:p>
        </p:txBody>
      </p:sp>
    </p:spTree>
    <p:extLst>
      <p:ext uri="{BB962C8B-B14F-4D97-AF65-F5344CB8AC3E}">
        <p14:creationId xmlns:p14="http://schemas.microsoft.com/office/powerpoint/2010/main" val="4249712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F50DE7-8201-6547-B2FB-56DC8DF5F3AB}"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8EFBA-D7B8-B341-9B3F-FBD4F6FEB4D1}" type="slidenum">
              <a:rPr lang="en-US" smtClean="0"/>
              <a:t>‹nº›</a:t>
            </a:fld>
            <a:endParaRPr lang="en-US"/>
          </a:p>
        </p:txBody>
      </p:sp>
    </p:spTree>
    <p:extLst>
      <p:ext uri="{BB962C8B-B14F-4D97-AF65-F5344CB8AC3E}">
        <p14:creationId xmlns:p14="http://schemas.microsoft.com/office/powerpoint/2010/main" val="4277733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F50DE7-8201-6547-B2FB-56DC8DF5F3AB}"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8EFBA-D7B8-B341-9B3F-FBD4F6FEB4D1}" type="slidenum">
              <a:rPr lang="en-US" smtClean="0"/>
              <a:t>‹nº›</a:t>
            </a:fld>
            <a:endParaRPr lang="en-US"/>
          </a:p>
        </p:txBody>
      </p:sp>
    </p:spTree>
    <p:extLst>
      <p:ext uri="{BB962C8B-B14F-4D97-AF65-F5344CB8AC3E}">
        <p14:creationId xmlns:p14="http://schemas.microsoft.com/office/powerpoint/2010/main" val="2249068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F50DE7-8201-6547-B2FB-56DC8DF5F3AB}"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8EFBA-D7B8-B341-9B3F-FBD4F6FEB4D1}" type="slidenum">
              <a:rPr lang="en-US" smtClean="0"/>
              <a:t>‹nº›</a:t>
            </a:fld>
            <a:endParaRPr lang="en-US"/>
          </a:p>
        </p:txBody>
      </p:sp>
    </p:spTree>
    <p:extLst>
      <p:ext uri="{BB962C8B-B14F-4D97-AF65-F5344CB8AC3E}">
        <p14:creationId xmlns:p14="http://schemas.microsoft.com/office/powerpoint/2010/main" val="4025569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F50DE7-8201-6547-B2FB-56DC8DF5F3AB}"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8EFBA-D7B8-B341-9B3F-FBD4F6FEB4D1}" type="slidenum">
              <a:rPr lang="en-US" smtClean="0"/>
              <a:t>‹nº›</a:t>
            </a:fld>
            <a:endParaRPr lang="en-US"/>
          </a:p>
        </p:txBody>
      </p:sp>
    </p:spTree>
    <p:extLst>
      <p:ext uri="{BB962C8B-B14F-4D97-AF65-F5344CB8AC3E}">
        <p14:creationId xmlns:p14="http://schemas.microsoft.com/office/powerpoint/2010/main" val="1919619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F50DE7-8201-6547-B2FB-56DC8DF5F3AB}"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8EFBA-D7B8-B341-9B3F-FBD4F6FEB4D1}" type="slidenum">
              <a:rPr lang="en-US" smtClean="0"/>
              <a:t>‹nº›</a:t>
            </a:fld>
            <a:endParaRPr lang="en-US"/>
          </a:p>
        </p:txBody>
      </p:sp>
    </p:spTree>
    <p:extLst>
      <p:ext uri="{BB962C8B-B14F-4D97-AF65-F5344CB8AC3E}">
        <p14:creationId xmlns:p14="http://schemas.microsoft.com/office/powerpoint/2010/main" val="2092803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F50DE7-8201-6547-B2FB-56DC8DF5F3AB}"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8EFBA-D7B8-B341-9B3F-FBD4F6FEB4D1}" type="slidenum">
              <a:rPr lang="en-US" smtClean="0"/>
              <a:t>‹nº›</a:t>
            </a:fld>
            <a:endParaRPr lang="en-US"/>
          </a:p>
        </p:txBody>
      </p:sp>
    </p:spTree>
    <p:extLst>
      <p:ext uri="{BB962C8B-B14F-4D97-AF65-F5344CB8AC3E}">
        <p14:creationId xmlns:p14="http://schemas.microsoft.com/office/powerpoint/2010/main" val="231946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F50DE7-8201-6547-B2FB-56DC8DF5F3AB}" type="datetimeFigureOut">
              <a:rPr lang="en-US" smtClean="0"/>
              <a:t>11/16/2020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18EFBA-D7B8-B341-9B3F-FBD4F6FEB4D1}" type="slidenum">
              <a:rPr lang="en-US" smtClean="0"/>
              <a:t>‹nº›</a:t>
            </a:fld>
            <a:endParaRPr lang="en-US"/>
          </a:p>
        </p:txBody>
      </p:sp>
    </p:spTree>
    <p:extLst>
      <p:ext uri="{BB962C8B-B14F-4D97-AF65-F5344CB8AC3E}">
        <p14:creationId xmlns:p14="http://schemas.microsoft.com/office/powerpoint/2010/main" val="4140063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F50DE7-8201-6547-B2FB-56DC8DF5F3AB}" type="datetimeFigureOut">
              <a:rPr lang="en-US" smtClean="0"/>
              <a:t>11/16/2020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18EFBA-D7B8-B341-9B3F-FBD4F6FEB4D1}" type="slidenum">
              <a:rPr lang="en-US" smtClean="0"/>
              <a:t>‹nº›</a:t>
            </a:fld>
            <a:endParaRPr lang="en-US"/>
          </a:p>
        </p:txBody>
      </p:sp>
    </p:spTree>
    <p:extLst>
      <p:ext uri="{BB962C8B-B14F-4D97-AF65-F5344CB8AC3E}">
        <p14:creationId xmlns:p14="http://schemas.microsoft.com/office/powerpoint/2010/main" val="197743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50DE7-8201-6547-B2FB-56DC8DF5F3AB}" type="datetimeFigureOut">
              <a:rPr lang="en-US" smtClean="0"/>
              <a:t>11/16/2020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18EFBA-D7B8-B341-9B3F-FBD4F6FEB4D1}" type="slidenum">
              <a:rPr lang="en-US" smtClean="0"/>
              <a:t>‹nº›</a:t>
            </a:fld>
            <a:endParaRPr lang="en-US"/>
          </a:p>
        </p:txBody>
      </p:sp>
    </p:spTree>
    <p:extLst>
      <p:ext uri="{BB962C8B-B14F-4D97-AF65-F5344CB8AC3E}">
        <p14:creationId xmlns:p14="http://schemas.microsoft.com/office/powerpoint/2010/main" val="2430999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F50DE7-8201-6547-B2FB-56DC8DF5F3AB}"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8EFBA-D7B8-B341-9B3F-FBD4F6FEB4D1}" type="slidenum">
              <a:rPr lang="en-US" smtClean="0"/>
              <a:t>‹nº›</a:t>
            </a:fld>
            <a:endParaRPr lang="en-US"/>
          </a:p>
        </p:txBody>
      </p:sp>
    </p:spTree>
    <p:extLst>
      <p:ext uri="{BB962C8B-B14F-4D97-AF65-F5344CB8AC3E}">
        <p14:creationId xmlns:p14="http://schemas.microsoft.com/office/powerpoint/2010/main" val="3142925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F50DE7-8201-6547-B2FB-56DC8DF5F3AB}"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8EFBA-D7B8-B341-9B3F-FBD4F6FEB4D1}" type="slidenum">
              <a:rPr lang="en-US" smtClean="0"/>
              <a:t>‹nº›</a:t>
            </a:fld>
            <a:endParaRPr lang="en-US"/>
          </a:p>
        </p:txBody>
      </p:sp>
    </p:spTree>
    <p:extLst>
      <p:ext uri="{BB962C8B-B14F-4D97-AF65-F5344CB8AC3E}">
        <p14:creationId xmlns:p14="http://schemas.microsoft.com/office/powerpoint/2010/main" val="2799243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50DE7-8201-6547-B2FB-56DC8DF5F3AB}" type="datetimeFigureOut">
              <a:rPr lang="en-US" smtClean="0"/>
              <a:t>11/16/2020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18EFBA-D7B8-B341-9B3F-FBD4F6FEB4D1}" type="slidenum">
              <a:rPr lang="en-US" smtClean="0"/>
              <a:t>‹nº›</a:t>
            </a:fld>
            <a:endParaRPr lang="en-US"/>
          </a:p>
        </p:txBody>
      </p:sp>
    </p:spTree>
    <p:extLst>
      <p:ext uri="{BB962C8B-B14F-4D97-AF65-F5344CB8AC3E}">
        <p14:creationId xmlns:p14="http://schemas.microsoft.com/office/powerpoint/2010/main" val="1022487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short-story.me/crime-stories/1099-thats-not-my-wife.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short-story.me/crime-stories/1099-thats-not-my-wif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50640" y="1994701"/>
            <a:ext cx="3642720" cy="2319964"/>
          </a:xfrm>
        </p:spPr>
        <p:txBody>
          <a:bodyPr>
            <a:noAutofit/>
          </a:bodyPr>
          <a:lstStyle/>
          <a:p>
            <a:r>
              <a:rPr lang="en-US" sz="5400" b="1" dirty="0">
                <a:latin typeface="Arial"/>
                <a:cs typeface="Arial"/>
              </a:rPr>
              <a:t>Text </a:t>
            </a:r>
            <a:br>
              <a:rPr lang="en-US" sz="5400" b="1" dirty="0">
                <a:solidFill>
                  <a:srgbClr val="FF0000"/>
                </a:solidFill>
                <a:latin typeface="Arial"/>
                <a:cs typeface="Arial"/>
              </a:rPr>
            </a:br>
            <a:r>
              <a:rPr lang="en-US" sz="5400" b="1" dirty="0">
                <a:solidFill>
                  <a:srgbClr val="FF0000"/>
                </a:solidFill>
                <a:latin typeface="Arial"/>
                <a:cs typeface="Arial"/>
              </a:rPr>
              <a:t>Referents</a:t>
            </a:r>
          </a:p>
        </p:txBody>
      </p:sp>
    </p:spTree>
    <p:extLst>
      <p:ext uri="{BB962C8B-B14F-4D97-AF65-F5344CB8AC3E}">
        <p14:creationId xmlns:p14="http://schemas.microsoft.com/office/powerpoint/2010/main" val="415599902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ontent Placeholder 2">
            <a:extLst>
              <a:ext uri="{FF2B5EF4-FFF2-40B4-BE49-F238E27FC236}">
                <a16:creationId xmlns:a16="http://schemas.microsoft.com/office/drawing/2014/main" id="{4D727842-9CE6-4467-B16C-C97D69BA5B17}"/>
              </a:ext>
            </a:extLst>
          </p:cNvPr>
          <p:cNvSpPr>
            <a:spLocks noGrp="1"/>
          </p:cNvSpPr>
          <p:nvPr>
            <p:ph idx="1"/>
          </p:nvPr>
        </p:nvSpPr>
        <p:spPr>
          <a:xfrm>
            <a:off x="437826" y="1220981"/>
            <a:ext cx="8548577" cy="4153360"/>
          </a:xfrm>
        </p:spPr>
        <p:txBody>
          <a:bodyPr>
            <a:normAutofit/>
          </a:bodyPr>
          <a:lstStyle/>
          <a:p>
            <a:pPr marL="0" indent="0">
              <a:buNone/>
            </a:pPr>
            <a:r>
              <a:rPr lang="en-US" dirty="0"/>
              <a:t>Inspector Chan didn’t like me calling the guy a killer and it showed on his little college-boy face.  I told him before it was a simple thing to come here on homeland vacation and knock off his old lady.  Her disappearance now puts this guy into the top five percent richest club.  Wanting to inherit a pile of money is a good motive for murder.  Simple as that.</a:t>
            </a:r>
            <a:endParaRPr lang="pt-BR" dirty="0"/>
          </a:p>
        </p:txBody>
      </p:sp>
      <p:sp>
        <p:nvSpPr>
          <p:cNvPr id="16" name="Content Placeholder 2">
            <a:extLst>
              <a:ext uri="{FF2B5EF4-FFF2-40B4-BE49-F238E27FC236}">
                <a16:creationId xmlns:a16="http://schemas.microsoft.com/office/drawing/2014/main" id="{CF7B4C29-523D-413A-AEE4-26D2E5B760CA}"/>
              </a:ext>
            </a:extLst>
          </p:cNvPr>
          <p:cNvSpPr txBox="1">
            <a:spLocks/>
          </p:cNvSpPr>
          <p:nvPr/>
        </p:nvSpPr>
        <p:spPr>
          <a:xfrm>
            <a:off x="201141" y="5633554"/>
            <a:ext cx="8816250" cy="1118937"/>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pPr>
            <a:r>
              <a:rPr lang="pt-BR" sz="2200" dirty="0" err="1">
                <a:solidFill>
                  <a:srgbClr val="FF0000"/>
                </a:solidFill>
              </a:rPr>
              <a:t>Knock</a:t>
            </a:r>
            <a:r>
              <a:rPr lang="pt-BR" sz="2200" dirty="0">
                <a:solidFill>
                  <a:srgbClr val="FF0000"/>
                </a:solidFill>
              </a:rPr>
              <a:t> off </a:t>
            </a:r>
            <a:r>
              <a:rPr lang="pt-BR" sz="2200" dirty="0">
                <a:solidFill>
                  <a:schemeClr val="tx1"/>
                </a:solidFill>
              </a:rPr>
              <a:t>– nocautear</a:t>
            </a:r>
            <a:endParaRPr lang="en-US" sz="2200" dirty="0">
              <a:solidFill>
                <a:schemeClr val="tx1"/>
              </a:solidFill>
            </a:endParaRPr>
          </a:p>
          <a:p>
            <a:pPr algn="l">
              <a:spcBef>
                <a:spcPts val="0"/>
              </a:spcBef>
            </a:pPr>
            <a:r>
              <a:rPr lang="en-US" sz="2200" dirty="0">
                <a:solidFill>
                  <a:srgbClr val="FF0000"/>
                </a:solidFill>
              </a:rPr>
              <a:t>Inherit </a:t>
            </a:r>
            <a:r>
              <a:rPr lang="pt-BR" sz="2200" dirty="0">
                <a:solidFill>
                  <a:schemeClr val="tx1"/>
                </a:solidFill>
              </a:rPr>
              <a:t>–</a:t>
            </a:r>
            <a:r>
              <a:rPr lang="pt-BR" sz="2200" dirty="0">
                <a:solidFill>
                  <a:srgbClr val="FF0000"/>
                </a:solidFill>
              </a:rPr>
              <a:t> </a:t>
            </a:r>
            <a:r>
              <a:rPr lang="pt-BR" sz="2200" dirty="0">
                <a:solidFill>
                  <a:schemeClr val="tx1"/>
                </a:solidFill>
              </a:rPr>
              <a:t>herdar </a:t>
            </a:r>
          </a:p>
        </p:txBody>
      </p:sp>
    </p:spTree>
    <p:extLst>
      <p:ext uri="{BB962C8B-B14F-4D97-AF65-F5344CB8AC3E}">
        <p14:creationId xmlns:p14="http://schemas.microsoft.com/office/powerpoint/2010/main" val="79342812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ipse 7"/>
          <p:cNvSpPr/>
          <p:nvPr/>
        </p:nvSpPr>
        <p:spPr>
          <a:xfrm>
            <a:off x="6820719" y="4638221"/>
            <a:ext cx="869053"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4" name="Elipse 13"/>
          <p:cNvSpPr/>
          <p:nvPr/>
        </p:nvSpPr>
        <p:spPr>
          <a:xfrm>
            <a:off x="415683" y="3704196"/>
            <a:ext cx="763122" cy="470057"/>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5" name="Elipse 14"/>
          <p:cNvSpPr/>
          <p:nvPr/>
        </p:nvSpPr>
        <p:spPr>
          <a:xfrm>
            <a:off x="3330320" y="3178027"/>
            <a:ext cx="778971"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9" name="Elipse 8"/>
          <p:cNvSpPr/>
          <p:nvPr/>
        </p:nvSpPr>
        <p:spPr>
          <a:xfrm>
            <a:off x="1012541" y="3178027"/>
            <a:ext cx="618892"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0" name="Elipse 9"/>
          <p:cNvSpPr/>
          <p:nvPr/>
        </p:nvSpPr>
        <p:spPr>
          <a:xfrm>
            <a:off x="4585729" y="2251570"/>
            <a:ext cx="349828" cy="441135"/>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3" name="Elipse 12"/>
          <p:cNvSpPr/>
          <p:nvPr/>
        </p:nvSpPr>
        <p:spPr>
          <a:xfrm>
            <a:off x="2569779" y="2195800"/>
            <a:ext cx="713247"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2" name="Elipse 11"/>
          <p:cNvSpPr/>
          <p:nvPr/>
        </p:nvSpPr>
        <p:spPr>
          <a:xfrm>
            <a:off x="1544237" y="2215760"/>
            <a:ext cx="262529"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4" name="Elipse 3"/>
          <p:cNvSpPr/>
          <p:nvPr/>
        </p:nvSpPr>
        <p:spPr>
          <a:xfrm>
            <a:off x="4585729" y="1714038"/>
            <a:ext cx="618892"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1" name="Elipse 10"/>
          <p:cNvSpPr/>
          <p:nvPr/>
        </p:nvSpPr>
        <p:spPr>
          <a:xfrm>
            <a:off x="2163129" y="1729649"/>
            <a:ext cx="359734"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6" name="Elipse 5"/>
          <p:cNvSpPr/>
          <p:nvPr/>
        </p:nvSpPr>
        <p:spPr>
          <a:xfrm>
            <a:off x="5089793" y="1222873"/>
            <a:ext cx="705078"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3" name="Content Placeholder 2"/>
          <p:cNvSpPr>
            <a:spLocks noGrp="1"/>
          </p:cNvSpPr>
          <p:nvPr>
            <p:ph idx="1"/>
          </p:nvPr>
        </p:nvSpPr>
        <p:spPr>
          <a:xfrm>
            <a:off x="437826" y="1220981"/>
            <a:ext cx="8548577" cy="4153360"/>
          </a:xfrm>
        </p:spPr>
        <p:txBody>
          <a:bodyPr>
            <a:normAutofit/>
          </a:bodyPr>
          <a:lstStyle/>
          <a:p>
            <a:pPr marL="0" indent="0">
              <a:buNone/>
            </a:pPr>
            <a:r>
              <a:rPr lang="en-US" dirty="0"/>
              <a:t>Inspector Chan didn’t like </a:t>
            </a:r>
            <a:r>
              <a:rPr lang="en-US" dirty="0">
                <a:solidFill>
                  <a:srgbClr val="FF0000"/>
                </a:solidFill>
              </a:rPr>
              <a:t>me</a:t>
            </a:r>
            <a:r>
              <a:rPr lang="en-US" dirty="0"/>
              <a:t> calling the guy a killer and </a:t>
            </a:r>
            <a:r>
              <a:rPr lang="en-US" dirty="0">
                <a:solidFill>
                  <a:srgbClr val="FF0000"/>
                </a:solidFill>
              </a:rPr>
              <a:t>it</a:t>
            </a:r>
            <a:r>
              <a:rPr lang="en-US" dirty="0"/>
              <a:t> showed on </a:t>
            </a:r>
            <a:r>
              <a:rPr lang="en-US" dirty="0">
                <a:solidFill>
                  <a:srgbClr val="FF0000"/>
                </a:solidFill>
              </a:rPr>
              <a:t>his</a:t>
            </a:r>
            <a:r>
              <a:rPr lang="en-US" dirty="0"/>
              <a:t> little college-boy face.  </a:t>
            </a:r>
            <a:r>
              <a:rPr lang="en-US" dirty="0">
                <a:solidFill>
                  <a:srgbClr val="FF0000"/>
                </a:solidFill>
              </a:rPr>
              <a:t>I</a:t>
            </a:r>
            <a:r>
              <a:rPr lang="en-US" dirty="0"/>
              <a:t> told </a:t>
            </a:r>
            <a:r>
              <a:rPr lang="en-US" dirty="0">
                <a:solidFill>
                  <a:srgbClr val="FF0000"/>
                </a:solidFill>
              </a:rPr>
              <a:t>him</a:t>
            </a:r>
            <a:r>
              <a:rPr lang="en-US" dirty="0"/>
              <a:t> before </a:t>
            </a:r>
            <a:r>
              <a:rPr lang="en-US" dirty="0">
                <a:solidFill>
                  <a:srgbClr val="FF0000"/>
                </a:solidFill>
              </a:rPr>
              <a:t>it</a:t>
            </a:r>
            <a:r>
              <a:rPr lang="en-US" dirty="0"/>
              <a:t> was a simple thing to come here on homeland vacation and knock off </a:t>
            </a:r>
            <a:r>
              <a:rPr lang="en-US" dirty="0">
                <a:solidFill>
                  <a:srgbClr val="FF0000"/>
                </a:solidFill>
              </a:rPr>
              <a:t>his</a:t>
            </a:r>
            <a:r>
              <a:rPr lang="en-US" dirty="0"/>
              <a:t> old lady.  </a:t>
            </a:r>
            <a:r>
              <a:rPr lang="en-US" dirty="0">
                <a:solidFill>
                  <a:srgbClr val="FF0000"/>
                </a:solidFill>
              </a:rPr>
              <a:t>Her</a:t>
            </a:r>
            <a:r>
              <a:rPr lang="en-US" dirty="0"/>
              <a:t> disappearance now puts </a:t>
            </a:r>
            <a:r>
              <a:rPr lang="en-US" dirty="0">
                <a:solidFill>
                  <a:srgbClr val="FF0000"/>
                </a:solidFill>
              </a:rPr>
              <a:t>this</a:t>
            </a:r>
            <a:r>
              <a:rPr lang="en-US" dirty="0"/>
              <a:t> guy into the top five percent richest club.  Wanting to inherit a pile of money is a good motive for murder.  Simple as </a:t>
            </a:r>
            <a:r>
              <a:rPr lang="en-US" dirty="0">
                <a:solidFill>
                  <a:srgbClr val="FF0000"/>
                </a:solidFill>
              </a:rPr>
              <a:t>that</a:t>
            </a:r>
            <a:r>
              <a:rPr lang="en-US" dirty="0"/>
              <a:t>.</a:t>
            </a:r>
            <a:endParaRPr lang="pt-BR" dirty="0"/>
          </a:p>
        </p:txBody>
      </p:sp>
      <p:cxnSp>
        <p:nvCxnSpPr>
          <p:cNvPr id="5" name="Conector de seta reta 4"/>
          <p:cNvCxnSpPr>
            <a:stCxn id="6" idx="7"/>
          </p:cNvCxnSpPr>
          <p:nvPr/>
        </p:nvCxnSpPr>
        <p:spPr>
          <a:xfrm flipV="1">
            <a:off x="5691615" y="485437"/>
            <a:ext cx="1068080" cy="8138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Title 1"/>
          <p:cNvSpPr txBox="1">
            <a:spLocks/>
          </p:cNvSpPr>
          <p:nvPr/>
        </p:nvSpPr>
        <p:spPr>
          <a:xfrm>
            <a:off x="6770712" y="140302"/>
            <a:ext cx="1965664"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err="1"/>
              <a:t>Mr</a:t>
            </a:r>
            <a:r>
              <a:rPr lang="en-US" sz="2500" b="1" dirty="0"/>
              <a:t> Huang/</a:t>
            </a:r>
          </a:p>
          <a:p>
            <a:pPr algn="l"/>
            <a:r>
              <a:rPr lang="en-US" sz="2500" b="1" dirty="0"/>
              <a:t>Detective</a:t>
            </a:r>
          </a:p>
        </p:txBody>
      </p:sp>
      <p:sp>
        <p:nvSpPr>
          <p:cNvPr id="18" name="Title 1"/>
          <p:cNvSpPr txBox="1">
            <a:spLocks/>
          </p:cNvSpPr>
          <p:nvPr/>
        </p:nvSpPr>
        <p:spPr>
          <a:xfrm>
            <a:off x="2133901" y="6010118"/>
            <a:ext cx="1500575"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err="1"/>
              <a:t>Mrs</a:t>
            </a:r>
            <a:r>
              <a:rPr lang="en-US" sz="2500" b="1" dirty="0"/>
              <a:t> Wu</a:t>
            </a:r>
          </a:p>
        </p:txBody>
      </p:sp>
      <p:cxnSp>
        <p:nvCxnSpPr>
          <p:cNvPr id="19" name="Conector de seta reta 18"/>
          <p:cNvCxnSpPr/>
          <p:nvPr/>
        </p:nvCxnSpPr>
        <p:spPr>
          <a:xfrm flipH="1" flipV="1">
            <a:off x="4214902" y="750539"/>
            <a:ext cx="544368" cy="10539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Title 1"/>
          <p:cNvSpPr txBox="1">
            <a:spLocks/>
          </p:cNvSpPr>
          <p:nvPr/>
        </p:nvSpPr>
        <p:spPr>
          <a:xfrm>
            <a:off x="1092318" y="213166"/>
            <a:ext cx="1205501"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t>Face</a:t>
            </a:r>
          </a:p>
        </p:txBody>
      </p:sp>
      <p:cxnSp>
        <p:nvCxnSpPr>
          <p:cNvPr id="25" name="Conector de seta reta 24"/>
          <p:cNvCxnSpPr/>
          <p:nvPr/>
        </p:nvCxnSpPr>
        <p:spPr>
          <a:xfrm flipH="1" flipV="1">
            <a:off x="1605938" y="743216"/>
            <a:ext cx="680121" cy="95553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Conector de seta reta 26"/>
          <p:cNvCxnSpPr/>
          <p:nvPr/>
        </p:nvCxnSpPr>
        <p:spPr>
          <a:xfrm flipH="1">
            <a:off x="1594178" y="2737681"/>
            <a:ext cx="90954" cy="310710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Conector de seta reta 30"/>
          <p:cNvCxnSpPr/>
          <p:nvPr/>
        </p:nvCxnSpPr>
        <p:spPr>
          <a:xfrm flipV="1">
            <a:off x="3033175" y="819938"/>
            <a:ext cx="642018" cy="139582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Conector de seta reta 33"/>
          <p:cNvCxnSpPr>
            <a:endCxn id="37" idx="0"/>
          </p:cNvCxnSpPr>
          <p:nvPr/>
        </p:nvCxnSpPr>
        <p:spPr>
          <a:xfrm>
            <a:off x="4767839" y="2703722"/>
            <a:ext cx="56000" cy="30610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7" name="Title 1"/>
          <p:cNvSpPr txBox="1">
            <a:spLocks/>
          </p:cNvSpPr>
          <p:nvPr/>
        </p:nvSpPr>
        <p:spPr>
          <a:xfrm>
            <a:off x="3850319" y="5764753"/>
            <a:ext cx="1947040" cy="85560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t>Knock off his old lady</a:t>
            </a:r>
          </a:p>
        </p:txBody>
      </p:sp>
      <p:cxnSp>
        <p:nvCxnSpPr>
          <p:cNvPr id="38" name="Conector de seta reta 37"/>
          <p:cNvCxnSpPr/>
          <p:nvPr/>
        </p:nvCxnSpPr>
        <p:spPr>
          <a:xfrm flipH="1">
            <a:off x="1012541" y="3732460"/>
            <a:ext cx="260643" cy="21976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2" name="Conector de seta reta 41"/>
          <p:cNvCxnSpPr/>
          <p:nvPr/>
        </p:nvCxnSpPr>
        <p:spPr>
          <a:xfrm flipH="1">
            <a:off x="437826" y="4234237"/>
            <a:ext cx="167449" cy="153819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3399392" y="214101"/>
            <a:ext cx="1205501"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err="1"/>
              <a:t>Mr</a:t>
            </a:r>
            <a:r>
              <a:rPr lang="en-US" sz="2500" b="1" dirty="0"/>
              <a:t> Wu</a:t>
            </a:r>
          </a:p>
        </p:txBody>
      </p:sp>
      <p:cxnSp>
        <p:nvCxnSpPr>
          <p:cNvPr id="46" name="Conector de seta reta 45"/>
          <p:cNvCxnSpPr/>
          <p:nvPr/>
        </p:nvCxnSpPr>
        <p:spPr>
          <a:xfrm flipH="1">
            <a:off x="2856675" y="3678249"/>
            <a:ext cx="614533" cy="25348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8" name="Title 1"/>
          <p:cNvSpPr txBox="1">
            <a:spLocks/>
          </p:cNvSpPr>
          <p:nvPr/>
        </p:nvSpPr>
        <p:spPr>
          <a:xfrm>
            <a:off x="5794872" y="5994458"/>
            <a:ext cx="3349128"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t>Wanting to inherit…</a:t>
            </a:r>
          </a:p>
        </p:txBody>
      </p:sp>
      <p:cxnSp>
        <p:nvCxnSpPr>
          <p:cNvPr id="49" name="Conector de seta reta 48"/>
          <p:cNvCxnSpPr/>
          <p:nvPr/>
        </p:nvCxnSpPr>
        <p:spPr>
          <a:xfrm>
            <a:off x="7272408" y="5170712"/>
            <a:ext cx="252112" cy="10423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7" name="Title 1"/>
          <p:cNvSpPr txBox="1">
            <a:spLocks/>
          </p:cNvSpPr>
          <p:nvPr/>
        </p:nvSpPr>
        <p:spPr>
          <a:xfrm>
            <a:off x="197465" y="5930088"/>
            <a:ext cx="1965664"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err="1"/>
              <a:t>Mr</a:t>
            </a:r>
            <a:r>
              <a:rPr lang="en-US" sz="2500" b="1" dirty="0"/>
              <a:t> Huang/</a:t>
            </a:r>
          </a:p>
          <a:p>
            <a:pPr algn="l"/>
            <a:r>
              <a:rPr lang="en-US" sz="2500" b="1" dirty="0"/>
              <a:t>Detective</a:t>
            </a:r>
          </a:p>
        </p:txBody>
      </p:sp>
    </p:spTree>
    <p:extLst>
      <p:ext uri="{BB962C8B-B14F-4D97-AF65-F5344CB8AC3E}">
        <p14:creationId xmlns:p14="http://schemas.microsoft.com/office/powerpoint/2010/main" val="7504247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2702" y="2391507"/>
            <a:ext cx="6639950" cy="1814734"/>
          </a:xfrm>
        </p:spPr>
        <p:txBody>
          <a:bodyPr>
            <a:noAutofit/>
          </a:bodyPr>
          <a:lstStyle/>
          <a:p>
            <a:pPr marL="0" indent="0" algn="ctr">
              <a:buNone/>
            </a:pPr>
            <a:br>
              <a:rPr lang="en-US" sz="2800" dirty="0"/>
            </a:br>
            <a:r>
              <a:rPr lang="en-US" sz="2800" u="sng" dirty="0">
                <a:hlinkClick r:id="rId2"/>
              </a:rPr>
              <a:t>https://short-story.me/crime-stories/1099-thats-not-my-wife.html</a:t>
            </a:r>
            <a:r>
              <a:rPr lang="en-US" sz="2800" dirty="0"/>
              <a:t> </a:t>
            </a:r>
            <a:endParaRPr lang="pt-BR" sz="2800" dirty="0"/>
          </a:p>
          <a:p>
            <a:pPr marL="0" indent="0" algn="ctr">
              <a:buNone/>
            </a:pPr>
            <a:endParaRPr lang="pt-BR" sz="2800" dirty="0"/>
          </a:p>
        </p:txBody>
      </p:sp>
    </p:spTree>
    <p:extLst>
      <p:ext uri="{BB962C8B-B14F-4D97-AF65-F5344CB8AC3E}">
        <p14:creationId xmlns:p14="http://schemas.microsoft.com/office/powerpoint/2010/main" val="40872346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72600" y="1994701"/>
            <a:ext cx="4198800" cy="2319964"/>
          </a:xfrm>
        </p:spPr>
        <p:txBody>
          <a:bodyPr>
            <a:noAutofit/>
          </a:bodyPr>
          <a:lstStyle/>
          <a:p>
            <a:r>
              <a:rPr lang="en-US" sz="5400" b="1" dirty="0">
                <a:latin typeface="Arial"/>
                <a:cs typeface="Arial"/>
              </a:rPr>
              <a:t>Transitional  </a:t>
            </a:r>
            <a:br>
              <a:rPr lang="en-US" sz="5400" b="1" dirty="0">
                <a:solidFill>
                  <a:srgbClr val="FF0000"/>
                </a:solidFill>
                <a:latin typeface="Arial"/>
                <a:cs typeface="Arial"/>
              </a:rPr>
            </a:br>
            <a:r>
              <a:rPr lang="en-US" sz="5400" b="1" dirty="0">
                <a:solidFill>
                  <a:srgbClr val="FF0000"/>
                </a:solidFill>
                <a:latin typeface="Arial"/>
                <a:cs typeface="Arial"/>
              </a:rPr>
              <a:t>words</a:t>
            </a:r>
          </a:p>
        </p:txBody>
      </p:sp>
    </p:spTree>
    <p:extLst>
      <p:ext uri="{BB962C8B-B14F-4D97-AF65-F5344CB8AC3E}">
        <p14:creationId xmlns:p14="http://schemas.microsoft.com/office/powerpoint/2010/main" val="294699995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lipse 9">
            <a:extLst>
              <a:ext uri="{FF2B5EF4-FFF2-40B4-BE49-F238E27FC236}">
                <a16:creationId xmlns:a16="http://schemas.microsoft.com/office/drawing/2014/main" id="{B3A59ADF-81C9-4930-8D74-131ABECE1BAE}"/>
              </a:ext>
            </a:extLst>
          </p:cNvPr>
          <p:cNvSpPr/>
          <p:nvPr/>
        </p:nvSpPr>
        <p:spPr>
          <a:xfrm>
            <a:off x="4535358" y="4950209"/>
            <a:ext cx="951042" cy="701749"/>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6" name="Elipse 5">
            <a:extLst>
              <a:ext uri="{FF2B5EF4-FFF2-40B4-BE49-F238E27FC236}">
                <a16:creationId xmlns:a16="http://schemas.microsoft.com/office/drawing/2014/main" id="{B27B9AC3-50B8-4663-8969-F54A0FC4A211}"/>
              </a:ext>
            </a:extLst>
          </p:cNvPr>
          <p:cNvSpPr/>
          <p:nvPr/>
        </p:nvSpPr>
        <p:spPr>
          <a:xfrm>
            <a:off x="1854644" y="2330545"/>
            <a:ext cx="761947" cy="701749"/>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2" name="Title 1"/>
          <p:cNvSpPr>
            <a:spLocks noGrp="1"/>
          </p:cNvSpPr>
          <p:nvPr>
            <p:ph type="title"/>
          </p:nvPr>
        </p:nvSpPr>
        <p:spPr>
          <a:xfrm>
            <a:off x="1632834" y="492925"/>
            <a:ext cx="5273749" cy="834656"/>
          </a:xfrm>
        </p:spPr>
        <p:txBody>
          <a:bodyPr/>
          <a:lstStyle/>
          <a:p>
            <a:pPr algn="l"/>
            <a:r>
              <a:rPr lang="en-US" b="1" dirty="0">
                <a:solidFill>
                  <a:srgbClr val="0070C0"/>
                </a:solidFill>
              </a:rPr>
              <a:t>That’s not my wife</a:t>
            </a:r>
          </a:p>
        </p:txBody>
      </p:sp>
      <p:sp>
        <p:nvSpPr>
          <p:cNvPr id="3" name="Content Placeholder 2"/>
          <p:cNvSpPr>
            <a:spLocks noGrp="1"/>
          </p:cNvSpPr>
          <p:nvPr>
            <p:ph idx="1"/>
          </p:nvPr>
        </p:nvSpPr>
        <p:spPr>
          <a:xfrm>
            <a:off x="468813" y="1790418"/>
            <a:ext cx="8548577" cy="3836659"/>
          </a:xfrm>
        </p:spPr>
        <p:txBody>
          <a:bodyPr>
            <a:normAutofit/>
          </a:bodyPr>
          <a:lstStyle/>
          <a:p>
            <a:pPr marL="0" indent="0">
              <a:buNone/>
            </a:pPr>
            <a:r>
              <a:rPr lang="en-US" sz="3500" dirty="0"/>
              <a:t>I’m just a junior detective.  I don’t know much, but I know the area around Hollywood Road, the hilly Hong Kong street that runs down to Connaught Road.  Strange things turn up in that half-kilometer area crammed with antiques stores, coffee shops and tourist dives.</a:t>
            </a:r>
            <a:endParaRPr lang="pt-BR" sz="3500" dirty="0"/>
          </a:p>
        </p:txBody>
      </p:sp>
      <p:sp>
        <p:nvSpPr>
          <p:cNvPr id="9" name="Content Placeholder 2">
            <a:extLst>
              <a:ext uri="{FF2B5EF4-FFF2-40B4-BE49-F238E27FC236}">
                <a16:creationId xmlns:a16="http://schemas.microsoft.com/office/drawing/2014/main" id="{15425D43-2844-44B5-A270-B6095EAE0315}"/>
              </a:ext>
            </a:extLst>
          </p:cNvPr>
          <p:cNvSpPr txBox="1">
            <a:spLocks/>
          </p:cNvSpPr>
          <p:nvPr/>
        </p:nvSpPr>
        <p:spPr>
          <a:xfrm>
            <a:off x="468813" y="5633555"/>
            <a:ext cx="3894461" cy="101287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pt-BR" sz="2200" dirty="0" err="1">
                <a:solidFill>
                  <a:srgbClr val="FF0000"/>
                </a:solidFill>
              </a:rPr>
              <a:t>Hilly</a:t>
            </a:r>
            <a:r>
              <a:rPr lang="pt-BR" sz="2200" dirty="0">
                <a:solidFill>
                  <a:srgbClr val="FF0000"/>
                </a:solidFill>
              </a:rPr>
              <a:t> </a:t>
            </a:r>
            <a:r>
              <a:rPr lang="pt-BR" sz="2200" dirty="0">
                <a:solidFill>
                  <a:schemeClr val="tx1"/>
                </a:solidFill>
              </a:rPr>
              <a:t>– </a:t>
            </a:r>
            <a:r>
              <a:rPr lang="pt-BR" sz="2200" dirty="0" err="1">
                <a:solidFill>
                  <a:schemeClr val="tx1"/>
                </a:solidFill>
              </a:rPr>
              <a:t>hill</a:t>
            </a:r>
            <a:r>
              <a:rPr lang="pt-BR" sz="2200" dirty="0">
                <a:solidFill>
                  <a:schemeClr val="tx1"/>
                </a:solidFill>
              </a:rPr>
              <a:t> (montanha)</a:t>
            </a:r>
          </a:p>
          <a:p>
            <a:pPr algn="l"/>
            <a:r>
              <a:rPr lang="pt-BR" sz="2200" dirty="0" err="1">
                <a:solidFill>
                  <a:srgbClr val="FF0000"/>
                </a:solidFill>
              </a:rPr>
              <a:t>Turn</a:t>
            </a:r>
            <a:r>
              <a:rPr lang="pt-BR" sz="2200" dirty="0">
                <a:solidFill>
                  <a:srgbClr val="FF0000"/>
                </a:solidFill>
              </a:rPr>
              <a:t> </a:t>
            </a:r>
            <a:r>
              <a:rPr lang="pt-BR" sz="2200" dirty="0" err="1">
                <a:solidFill>
                  <a:srgbClr val="FF0000"/>
                </a:solidFill>
              </a:rPr>
              <a:t>up</a:t>
            </a:r>
            <a:r>
              <a:rPr lang="pt-BR" sz="2200" dirty="0">
                <a:solidFill>
                  <a:srgbClr val="FF0000"/>
                </a:solidFill>
              </a:rPr>
              <a:t> </a:t>
            </a:r>
            <a:r>
              <a:rPr lang="pt-BR" sz="2200" dirty="0">
                <a:solidFill>
                  <a:schemeClr val="tx1"/>
                </a:solidFill>
              </a:rPr>
              <a:t>– aparecer</a:t>
            </a:r>
          </a:p>
        </p:txBody>
      </p:sp>
      <p:sp>
        <p:nvSpPr>
          <p:cNvPr id="13" name="Content Placeholder 2">
            <a:extLst>
              <a:ext uri="{FF2B5EF4-FFF2-40B4-BE49-F238E27FC236}">
                <a16:creationId xmlns:a16="http://schemas.microsoft.com/office/drawing/2014/main" id="{1ED97664-DFEC-4935-9D3F-B8E1D52E6935}"/>
              </a:ext>
            </a:extLst>
          </p:cNvPr>
          <p:cNvSpPr txBox="1">
            <a:spLocks/>
          </p:cNvSpPr>
          <p:nvPr/>
        </p:nvSpPr>
        <p:spPr>
          <a:xfrm>
            <a:off x="4063328" y="5619487"/>
            <a:ext cx="4611859" cy="101287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pt-BR" sz="2200" dirty="0" err="1">
                <a:solidFill>
                  <a:srgbClr val="FF0000"/>
                </a:solidFill>
              </a:rPr>
              <a:t>Crammed</a:t>
            </a:r>
            <a:r>
              <a:rPr lang="pt-BR" sz="2200" dirty="0">
                <a:solidFill>
                  <a:schemeClr val="tx1"/>
                </a:solidFill>
              </a:rPr>
              <a:t> – </a:t>
            </a:r>
            <a:r>
              <a:rPr lang="pt-BR" sz="2200" dirty="0" err="1">
                <a:solidFill>
                  <a:schemeClr val="tx1"/>
                </a:solidFill>
              </a:rPr>
              <a:t>cram</a:t>
            </a:r>
            <a:r>
              <a:rPr lang="pt-BR" sz="2200" dirty="0">
                <a:solidFill>
                  <a:schemeClr val="tx1"/>
                </a:solidFill>
              </a:rPr>
              <a:t> (amontoar)</a:t>
            </a:r>
          </a:p>
          <a:p>
            <a:pPr algn="l"/>
            <a:r>
              <a:rPr lang="pt-BR" sz="2200" dirty="0" err="1">
                <a:solidFill>
                  <a:srgbClr val="FF0000"/>
                </a:solidFill>
              </a:rPr>
              <a:t>Tourist</a:t>
            </a:r>
            <a:r>
              <a:rPr lang="pt-BR" sz="2200" dirty="0">
                <a:solidFill>
                  <a:srgbClr val="FF0000"/>
                </a:solidFill>
              </a:rPr>
              <a:t> </a:t>
            </a:r>
            <a:r>
              <a:rPr lang="pt-BR" sz="2200" dirty="0" err="1">
                <a:solidFill>
                  <a:srgbClr val="FF0000"/>
                </a:solidFill>
              </a:rPr>
              <a:t>dives</a:t>
            </a:r>
            <a:r>
              <a:rPr lang="pt-BR" sz="2200" dirty="0">
                <a:solidFill>
                  <a:srgbClr val="FF0000"/>
                </a:solidFill>
              </a:rPr>
              <a:t> </a:t>
            </a:r>
            <a:r>
              <a:rPr lang="pt-BR" sz="2200" dirty="0">
                <a:solidFill>
                  <a:schemeClr val="tx1"/>
                </a:solidFill>
              </a:rPr>
              <a:t>– mergulhos turísticos </a:t>
            </a:r>
          </a:p>
        </p:txBody>
      </p:sp>
      <p:cxnSp>
        <p:nvCxnSpPr>
          <p:cNvPr id="7" name="Conector de seta reta 9">
            <a:extLst>
              <a:ext uri="{FF2B5EF4-FFF2-40B4-BE49-F238E27FC236}">
                <a16:creationId xmlns:a16="http://schemas.microsoft.com/office/drawing/2014/main" id="{00CC2B1A-1F51-469C-B800-C18296605D9C}"/>
              </a:ext>
            </a:extLst>
          </p:cNvPr>
          <p:cNvCxnSpPr>
            <a:cxnSpLocks/>
          </p:cNvCxnSpPr>
          <p:nvPr/>
        </p:nvCxnSpPr>
        <p:spPr>
          <a:xfrm flipV="1">
            <a:off x="2301215" y="1785586"/>
            <a:ext cx="1419442" cy="4988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itle 1">
            <a:extLst>
              <a:ext uri="{FF2B5EF4-FFF2-40B4-BE49-F238E27FC236}">
                <a16:creationId xmlns:a16="http://schemas.microsoft.com/office/drawing/2014/main" id="{16FA70F6-DCA9-45D1-8CA2-1A677AE01590}"/>
              </a:ext>
            </a:extLst>
          </p:cNvPr>
          <p:cNvSpPr txBox="1">
            <a:spLocks/>
          </p:cNvSpPr>
          <p:nvPr/>
        </p:nvSpPr>
        <p:spPr>
          <a:xfrm>
            <a:off x="3656859" y="1230923"/>
            <a:ext cx="2293775"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solidFill>
                  <a:srgbClr val="FF0000"/>
                </a:solidFill>
              </a:rPr>
              <a:t>CONTRAST</a:t>
            </a:r>
          </a:p>
        </p:txBody>
      </p:sp>
      <p:cxnSp>
        <p:nvCxnSpPr>
          <p:cNvPr id="11" name="Conector de seta reta 9">
            <a:extLst>
              <a:ext uri="{FF2B5EF4-FFF2-40B4-BE49-F238E27FC236}">
                <a16:creationId xmlns:a16="http://schemas.microsoft.com/office/drawing/2014/main" id="{7C33A9E4-CA0D-4CDF-94A2-A25194438B32}"/>
              </a:ext>
            </a:extLst>
          </p:cNvPr>
          <p:cNvCxnSpPr>
            <a:cxnSpLocks/>
          </p:cNvCxnSpPr>
          <p:nvPr/>
        </p:nvCxnSpPr>
        <p:spPr>
          <a:xfrm flipV="1">
            <a:off x="4981929" y="1576056"/>
            <a:ext cx="1924654" cy="33280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itle 1">
            <a:extLst>
              <a:ext uri="{FF2B5EF4-FFF2-40B4-BE49-F238E27FC236}">
                <a16:creationId xmlns:a16="http://schemas.microsoft.com/office/drawing/2014/main" id="{F9A3340D-3D93-4C6A-B92E-18DDA902D02C}"/>
              </a:ext>
            </a:extLst>
          </p:cNvPr>
          <p:cNvSpPr txBox="1">
            <a:spLocks/>
          </p:cNvSpPr>
          <p:nvPr/>
        </p:nvSpPr>
        <p:spPr>
          <a:xfrm>
            <a:off x="6513342" y="964229"/>
            <a:ext cx="1913206"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solidFill>
                  <a:srgbClr val="FF0000"/>
                </a:solidFill>
              </a:rPr>
              <a:t>ADDITION</a:t>
            </a:r>
          </a:p>
        </p:txBody>
      </p:sp>
    </p:spTree>
    <p:extLst>
      <p:ext uri="{BB962C8B-B14F-4D97-AF65-F5344CB8AC3E}">
        <p14:creationId xmlns:p14="http://schemas.microsoft.com/office/powerpoint/2010/main" val="65338121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P spid="8"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lipse 17">
            <a:extLst>
              <a:ext uri="{FF2B5EF4-FFF2-40B4-BE49-F238E27FC236}">
                <a16:creationId xmlns:a16="http://schemas.microsoft.com/office/drawing/2014/main" id="{FDCE7695-7299-4EE6-963E-71D6C5F5D773}"/>
              </a:ext>
            </a:extLst>
          </p:cNvPr>
          <p:cNvSpPr/>
          <p:nvPr/>
        </p:nvSpPr>
        <p:spPr>
          <a:xfrm>
            <a:off x="6303251" y="4146144"/>
            <a:ext cx="885340" cy="554022"/>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7" name="Elipse 6">
            <a:extLst>
              <a:ext uri="{FF2B5EF4-FFF2-40B4-BE49-F238E27FC236}">
                <a16:creationId xmlns:a16="http://schemas.microsoft.com/office/drawing/2014/main" id="{2EF017F6-B22C-481D-8F7B-35EA48EADD0D}"/>
              </a:ext>
            </a:extLst>
          </p:cNvPr>
          <p:cNvSpPr/>
          <p:nvPr/>
        </p:nvSpPr>
        <p:spPr>
          <a:xfrm>
            <a:off x="6108648" y="2708357"/>
            <a:ext cx="784521" cy="701749"/>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32" name="Content Placeholder 2">
            <a:extLst>
              <a:ext uri="{FF2B5EF4-FFF2-40B4-BE49-F238E27FC236}">
                <a16:creationId xmlns:a16="http://schemas.microsoft.com/office/drawing/2014/main" id="{07EA69FD-C7AC-4221-ADD6-F1C0DFC6876F}"/>
              </a:ext>
            </a:extLst>
          </p:cNvPr>
          <p:cNvSpPr>
            <a:spLocks noGrp="1"/>
          </p:cNvSpPr>
          <p:nvPr>
            <p:ph idx="1"/>
          </p:nvPr>
        </p:nvSpPr>
        <p:spPr>
          <a:xfrm>
            <a:off x="394282" y="1523876"/>
            <a:ext cx="8548577" cy="4253023"/>
          </a:xfrm>
        </p:spPr>
        <p:txBody>
          <a:bodyPr>
            <a:normAutofit lnSpcReduction="10000"/>
          </a:bodyPr>
          <a:lstStyle/>
          <a:p>
            <a:pPr marL="0" indent="0">
              <a:buNone/>
            </a:pPr>
            <a:r>
              <a:rPr lang="en-US" dirty="0"/>
              <a:t>Right now, I am looking at this </a:t>
            </a:r>
            <a:r>
              <a:rPr lang="en-US" i="1" dirty="0" err="1"/>
              <a:t>hwa-chiao</a:t>
            </a:r>
            <a:r>
              <a:rPr lang="en-US" dirty="0"/>
              <a:t>, a Chinese-American tourist at the station house who’s bitching at Inspector Chan.  Mr. Wu claims he’s an important visitor, but I think he’s FOB — fresh off the boat Chinese.  He’s shaking his finger and saying, “I report my wife Mei-Yuan has disappeared, then I came back to find an imposter in my hotel room, not even a good duplicate.” </a:t>
            </a:r>
            <a:endParaRPr lang="pt-BR" dirty="0"/>
          </a:p>
        </p:txBody>
      </p:sp>
      <p:sp>
        <p:nvSpPr>
          <p:cNvPr id="25" name="Content Placeholder 2">
            <a:extLst>
              <a:ext uri="{FF2B5EF4-FFF2-40B4-BE49-F238E27FC236}">
                <a16:creationId xmlns:a16="http://schemas.microsoft.com/office/drawing/2014/main" id="{FA1ED730-BDDC-4294-8CB6-BB6951F6EEC7}"/>
              </a:ext>
            </a:extLst>
          </p:cNvPr>
          <p:cNvSpPr txBox="1">
            <a:spLocks/>
          </p:cNvSpPr>
          <p:nvPr/>
        </p:nvSpPr>
        <p:spPr>
          <a:xfrm>
            <a:off x="201141" y="5633554"/>
            <a:ext cx="8816250" cy="1118937"/>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pPr>
            <a:r>
              <a:rPr lang="pt-BR" sz="2200" dirty="0" err="1">
                <a:solidFill>
                  <a:srgbClr val="FF0000"/>
                </a:solidFill>
              </a:rPr>
              <a:t>Hwa-chiao</a:t>
            </a:r>
            <a:r>
              <a:rPr lang="pt-BR" sz="2200" dirty="0">
                <a:solidFill>
                  <a:srgbClr val="FF0000"/>
                </a:solidFill>
              </a:rPr>
              <a:t> </a:t>
            </a:r>
            <a:r>
              <a:rPr lang="pt-BR" sz="2200" dirty="0">
                <a:solidFill>
                  <a:schemeClr val="tx1"/>
                </a:solidFill>
              </a:rPr>
              <a:t>– </a:t>
            </a:r>
            <a:r>
              <a:rPr lang="en-US" sz="2200" dirty="0">
                <a:solidFill>
                  <a:schemeClr val="tx1"/>
                </a:solidFill>
              </a:rPr>
              <a:t>overseas Chinese (in a restricted sense) Chinese emigrant;</a:t>
            </a:r>
          </a:p>
          <a:p>
            <a:pPr algn="l">
              <a:spcBef>
                <a:spcPts val="0"/>
              </a:spcBef>
            </a:pPr>
            <a:r>
              <a:rPr lang="en-US" sz="2200" dirty="0">
                <a:solidFill>
                  <a:srgbClr val="FF0000"/>
                </a:solidFill>
              </a:rPr>
              <a:t>To be bitching at </a:t>
            </a:r>
            <a:r>
              <a:rPr lang="pt-BR" sz="2200" dirty="0">
                <a:solidFill>
                  <a:schemeClr val="tx1"/>
                </a:solidFill>
              </a:rPr>
              <a:t>–</a:t>
            </a:r>
            <a:r>
              <a:rPr lang="pt-BR" sz="2200" dirty="0">
                <a:solidFill>
                  <a:srgbClr val="FF0000"/>
                </a:solidFill>
              </a:rPr>
              <a:t> </a:t>
            </a:r>
            <a:r>
              <a:rPr lang="pt-BR" sz="2200" dirty="0">
                <a:solidFill>
                  <a:schemeClr val="tx1"/>
                </a:solidFill>
              </a:rPr>
              <a:t>reclamar de</a:t>
            </a:r>
          </a:p>
        </p:txBody>
      </p:sp>
      <p:cxnSp>
        <p:nvCxnSpPr>
          <p:cNvPr id="8" name="Conector de seta reta 9">
            <a:extLst>
              <a:ext uri="{FF2B5EF4-FFF2-40B4-BE49-F238E27FC236}">
                <a16:creationId xmlns:a16="http://schemas.microsoft.com/office/drawing/2014/main" id="{5143C772-DF3C-431F-A8A9-20A0E607C8E7}"/>
              </a:ext>
            </a:extLst>
          </p:cNvPr>
          <p:cNvCxnSpPr>
            <a:cxnSpLocks/>
            <a:endCxn id="9" idx="2"/>
          </p:cNvCxnSpPr>
          <p:nvPr/>
        </p:nvCxnSpPr>
        <p:spPr>
          <a:xfrm flipH="1" flipV="1">
            <a:off x="5366825" y="893417"/>
            <a:ext cx="741826" cy="17162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itle 1">
            <a:extLst>
              <a:ext uri="{FF2B5EF4-FFF2-40B4-BE49-F238E27FC236}">
                <a16:creationId xmlns:a16="http://schemas.microsoft.com/office/drawing/2014/main" id="{6AA97863-9A9B-4605-A5CC-0756222FA15B}"/>
              </a:ext>
            </a:extLst>
          </p:cNvPr>
          <p:cNvSpPr txBox="1">
            <a:spLocks/>
          </p:cNvSpPr>
          <p:nvPr/>
        </p:nvSpPr>
        <p:spPr>
          <a:xfrm>
            <a:off x="4234375" y="203150"/>
            <a:ext cx="2264899"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solidFill>
                  <a:srgbClr val="FF0000"/>
                </a:solidFill>
              </a:rPr>
              <a:t>CONTRAST</a:t>
            </a:r>
            <a:endParaRPr lang="en-US" sz="2500" b="1" dirty="0"/>
          </a:p>
        </p:txBody>
      </p:sp>
      <p:cxnSp>
        <p:nvCxnSpPr>
          <p:cNvPr id="19" name="Conector de seta reta 9">
            <a:extLst>
              <a:ext uri="{FF2B5EF4-FFF2-40B4-BE49-F238E27FC236}">
                <a16:creationId xmlns:a16="http://schemas.microsoft.com/office/drawing/2014/main" id="{D712E86A-B312-47BE-9C52-7061DAA149E6}"/>
              </a:ext>
            </a:extLst>
          </p:cNvPr>
          <p:cNvCxnSpPr>
            <a:cxnSpLocks/>
          </p:cNvCxnSpPr>
          <p:nvPr/>
        </p:nvCxnSpPr>
        <p:spPr>
          <a:xfrm flipV="1">
            <a:off x="6930435" y="1081101"/>
            <a:ext cx="616666" cy="300880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Title 1">
            <a:extLst>
              <a:ext uri="{FF2B5EF4-FFF2-40B4-BE49-F238E27FC236}">
                <a16:creationId xmlns:a16="http://schemas.microsoft.com/office/drawing/2014/main" id="{0F0CC2F2-612A-4708-B394-4EFC0A16DC29}"/>
              </a:ext>
            </a:extLst>
          </p:cNvPr>
          <p:cNvSpPr txBox="1">
            <a:spLocks/>
          </p:cNvSpPr>
          <p:nvPr/>
        </p:nvSpPr>
        <p:spPr>
          <a:xfrm>
            <a:off x="6780628" y="355550"/>
            <a:ext cx="1983545"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solidFill>
                  <a:srgbClr val="FF0000"/>
                </a:solidFill>
              </a:rPr>
              <a:t>SEQUENCE</a:t>
            </a:r>
            <a:endParaRPr lang="en-US" sz="2500" b="1" dirty="0"/>
          </a:p>
        </p:txBody>
      </p:sp>
    </p:spTree>
    <p:extLst>
      <p:ext uri="{BB962C8B-B14F-4D97-AF65-F5344CB8AC3E}">
        <p14:creationId xmlns:p14="http://schemas.microsoft.com/office/powerpoint/2010/main" val="30305388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500" fill="hold"/>
                                        <p:tgtEl>
                                          <p:spTgt spid="22"/>
                                        </p:tgtEl>
                                        <p:attrNameLst>
                                          <p:attrName>ppt_x</p:attrName>
                                        </p:attrNameLst>
                                      </p:cBhvr>
                                      <p:tavLst>
                                        <p:tav tm="0">
                                          <p:val>
                                            <p:strVal val="#ppt_x"/>
                                          </p:val>
                                        </p:tav>
                                        <p:tav tm="100000">
                                          <p:val>
                                            <p:strVal val="#ppt_x"/>
                                          </p:val>
                                        </p:tav>
                                      </p:tavLst>
                                    </p:anim>
                                    <p:anim calcmode="lin" valueType="num">
                                      <p:cBhvr additive="base">
                                        <p:cTn id="3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7" grpId="0" animBg="1"/>
      <p:bldP spid="9"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63E379F7-6A25-415E-B3C1-E916B103014C}"/>
              </a:ext>
            </a:extLst>
          </p:cNvPr>
          <p:cNvSpPr/>
          <p:nvPr/>
        </p:nvSpPr>
        <p:spPr>
          <a:xfrm>
            <a:off x="3795006" y="2014300"/>
            <a:ext cx="776994" cy="701749"/>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28" name="Content Placeholder 2">
            <a:extLst>
              <a:ext uri="{FF2B5EF4-FFF2-40B4-BE49-F238E27FC236}">
                <a16:creationId xmlns:a16="http://schemas.microsoft.com/office/drawing/2014/main" id="{5A455D49-EA49-402D-A5F0-1A7DBB8B4844}"/>
              </a:ext>
            </a:extLst>
          </p:cNvPr>
          <p:cNvSpPr>
            <a:spLocks noGrp="1"/>
          </p:cNvSpPr>
          <p:nvPr>
            <p:ph idx="1"/>
          </p:nvPr>
        </p:nvSpPr>
        <p:spPr>
          <a:xfrm>
            <a:off x="406378" y="1591632"/>
            <a:ext cx="8548577" cy="4001686"/>
          </a:xfrm>
        </p:spPr>
        <p:txBody>
          <a:bodyPr>
            <a:normAutofit/>
          </a:bodyPr>
          <a:lstStyle/>
          <a:p>
            <a:pPr marL="0" indent="0">
              <a:buNone/>
            </a:pPr>
            <a:r>
              <a:rPr lang="en-US" dirty="0"/>
              <a:t>Of course, from his mouth it comes out like “fucking imposter” and “goddamn duplicate.”  Most bad guys use bad language to show their sincerity.  This guy Wu is the slickest bad boy I’ve seen and I have seen a lot of them, from Guangzhou to Macao.  His missing </a:t>
            </a:r>
            <a:r>
              <a:rPr lang="en-US" i="1" dirty="0" err="1"/>
              <a:t>tài</a:t>
            </a:r>
            <a:r>
              <a:rPr lang="en-US" i="1" dirty="0"/>
              <a:t> tai</a:t>
            </a:r>
            <a:r>
              <a:rPr lang="en-US" dirty="0"/>
              <a:t> was </a:t>
            </a:r>
            <a:r>
              <a:rPr lang="en-US" dirty="0" err="1"/>
              <a:t>Shanghainese</a:t>
            </a:r>
            <a:r>
              <a:rPr lang="en-US" dirty="0"/>
              <a:t> and one of the richest women around.</a:t>
            </a:r>
            <a:endParaRPr lang="pt-BR" dirty="0"/>
          </a:p>
        </p:txBody>
      </p:sp>
      <p:sp>
        <p:nvSpPr>
          <p:cNvPr id="20" name="Content Placeholder 2">
            <a:extLst>
              <a:ext uri="{FF2B5EF4-FFF2-40B4-BE49-F238E27FC236}">
                <a16:creationId xmlns:a16="http://schemas.microsoft.com/office/drawing/2014/main" id="{0E954AD3-F7AF-49EA-BDFD-F8AF8134996C}"/>
              </a:ext>
            </a:extLst>
          </p:cNvPr>
          <p:cNvSpPr txBox="1">
            <a:spLocks/>
          </p:cNvSpPr>
          <p:nvPr/>
        </p:nvSpPr>
        <p:spPr>
          <a:xfrm>
            <a:off x="201141" y="5633554"/>
            <a:ext cx="8816250" cy="1118937"/>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pPr>
            <a:r>
              <a:rPr lang="pt-BR" sz="2200" dirty="0" err="1">
                <a:solidFill>
                  <a:srgbClr val="FF0000"/>
                </a:solidFill>
              </a:rPr>
              <a:t>Slikest</a:t>
            </a:r>
            <a:r>
              <a:rPr lang="pt-BR" sz="2200" dirty="0">
                <a:solidFill>
                  <a:srgbClr val="FF0000"/>
                </a:solidFill>
              </a:rPr>
              <a:t> </a:t>
            </a:r>
            <a:r>
              <a:rPr lang="pt-BR" sz="2200" dirty="0">
                <a:solidFill>
                  <a:schemeClr val="tx1"/>
                </a:solidFill>
              </a:rPr>
              <a:t>– o </a:t>
            </a:r>
            <a:r>
              <a:rPr lang="en-US" sz="2200" dirty="0" err="1">
                <a:solidFill>
                  <a:schemeClr val="tx1"/>
                </a:solidFill>
              </a:rPr>
              <a:t>mais</a:t>
            </a:r>
            <a:r>
              <a:rPr lang="en-US" sz="2200" dirty="0">
                <a:solidFill>
                  <a:schemeClr val="tx1"/>
                </a:solidFill>
              </a:rPr>
              <a:t> </a:t>
            </a:r>
            <a:r>
              <a:rPr lang="en-US" sz="2200" dirty="0" err="1">
                <a:solidFill>
                  <a:schemeClr val="tx1"/>
                </a:solidFill>
              </a:rPr>
              <a:t>liso</a:t>
            </a:r>
            <a:r>
              <a:rPr lang="en-US" sz="2200" dirty="0">
                <a:solidFill>
                  <a:schemeClr val="tx1"/>
                </a:solidFill>
              </a:rPr>
              <a:t>, </a:t>
            </a:r>
            <a:r>
              <a:rPr lang="en-US" sz="2200" dirty="0" err="1">
                <a:solidFill>
                  <a:schemeClr val="tx1"/>
                </a:solidFill>
              </a:rPr>
              <a:t>mais</a:t>
            </a:r>
            <a:r>
              <a:rPr lang="en-US" sz="2200" dirty="0">
                <a:solidFill>
                  <a:schemeClr val="tx1"/>
                </a:solidFill>
              </a:rPr>
              <a:t> </a:t>
            </a:r>
            <a:r>
              <a:rPr lang="en-US" sz="2200" dirty="0" err="1">
                <a:solidFill>
                  <a:schemeClr val="tx1"/>
                </a:solidFill>
              </a:rPr>
              <a:t>escorregadio</a:t>
            </a:r>
            <a:r>
              <a:rPr lang="en-US" sz="2200" dirty="0">
                <a:solidFill>
                  <a:schemeClr val="tx1"/>
                </a:solidFill>
              </a:rPr>
              <a:t>.</a:t>
            </a:r>
          </a:p>
          <a:p>
            <a:pPr algn="l">
              <a:spcBef>
                <a:spcPts val="0"/>
              </a:spcBef>
            </a:pPr>
            <a:r>
              <a:rPr lang="en-US" sz="2400" i="1" dirty="0" err="1">
                <a:solidFill>
                  <a:srgbClr val="FF0000"/>
                </a:solidFill>
              </a:rPr>
              <a:t>tài</a:t>
            </a:r>
            <a:r>
              <a:rPr lang="en-US" sz="2400" i="1" dirty="0">
                <a:solidFill>
                  <a:srgbClr val="FF0000"/>
                </a:solidFill>
              </a:rPr>
              <a:t> tai</a:t>
            </a:r>
            <a:r>
              <a:rPr lang="en-US" sz="2400" dirty="0">
                <a:solidFill>
                  <a:srgbClr val="FF0000"/>
                </a:solidFill>
              </a:rPr>
              <a:t> </a:t>
            </a:r>
            <a:r>
              <a:rPr lang="en-US" sz="2200" dirty="0">
                <a:solidFill>
                  <a:srgbClr val="FF0000"/>
                </a:solidFill>
              </a:rPr>
              <a:t> </a:t>
            </a:r>
            <a:r>
              <a:rPr lang="pt-BR" sz="2200" dirty="0">
                <a:solidFill>
                  <a:schemeClr val="tx1"/>
                </a:solidFill>
              </a:rPr>
              <a:t>–</a:t>
            </a:r>
            <a:r>
              <a:rPr lang="pt-BR" sz="2200" dirty="0">
                <a:solidFill>
                  <a:srgbClr val="FF0000"/>
                </a:solidFill>
              </a:rPr>
              <a:t> </a:t>
            </a:r>
            <a:r>
              <a:rPr lang="pt-BR" sz="2200" dirty="0">
                <a:solidFill>
                  <a:schemeClr val="tx1"/>
                </a:solidFill>
              </a:rPr>
              <a:t>mulher casada em chinês</a:t>
            </a:r>
          </a:p>
          <a:p>
            <a:pPr algn="l">
              <a:spcBef>
                <a:spcPts val="0"/>
              </a:spcBef>
            </a:pPr>
            <a:r>
              <a:rPr lang="en-US" sz="2400" dirty="0">
                <a:solidFill>
                  <a:srgbClr val="FF0000"/>
                </a:solidFill>
              </a:rPr>
              <a:t>Shanghainese</a:t>
            </a:r>
            <a:r>
              <a:rPr lang="en-US" sz="2200" dirty="0">
                <a:solidFill>
                  <a:schemeClr val="tx1"/>
                </a:solidFill>
              </a:rPr>
              <a:t> </a:t>
            </a:r>
            <a:r>
              <a:rPr lang="pt-BR" sz="2200" dirty="0">
                <a:solidFill>
                  <a:schemeClr val="tx1"/>
                </a:solidFill>
              </a:rPr>
              <a:t>–</a:t>
            </a:r>
            <a:r>
              <a:rPr lang="pt-BR" sz="2200" dirty="0">
                <a:solidFill>
                  <a:srgbClr val="FF0000"/>
                </a:solidFill>
              </a:rPr>
              <a:t> </a:t>
            </a:r>
            <a:r>
              <a:rPr lang="pt-BR" sz="2200" dirty="0" err="1">
                <a:solidFill>
                  <a:schemeClr val="tx1"/>
                </a:solidFill>
              </a:rPr>
              <a:t>from</a:t>
            </a:r>
            <a:r>
              <a:rPr lang="pt-BR" sz="2200" dirty="0">
                <a:solidFill>
                  <a:schemeClr val="tx1"/>
                </a:solidFill>
              </a:rPr>
              <a:t> Shanghai</a:t>
            </a:r>
          </a:p>
        </p:txBody>
      </p:sp>
      <p:cxnSp>
        <p:nvCxnSpPr>
          <p:cNvPr id="5" name="Conector de seta reta 9">
            <a:extLst>
              <a:ext uri="{FF2B5EF4-FFF2-40B4-BE49-F238E27FC236}">
                <a16:creationId xmlns:a16="http://schemas.microsoft.com/office/drawing/2014/main" id="{B28B88D6-2C85-4573-9EB5-3C7B9DB1AF23}"/>
              </a:ext>
            </a:extLst>
          </p:cNvPr>
          <p:cNvCxnSpPr>
            <a:cxnSpLocks/>
          </p:cNvCxnSpPr>
          <p:nvPr/>
        </p:nvCxnSpPr>
        <p:spPr>
          <a:xfrm flipV="1">
            <a:off x="4183503" y="1136544"/>
            <a:ext cx="0" cy="8297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itle 1">
            <a:extLst>
              <a:ext uri="{FF2B5EF4-FFF2-40B4-BE49-F238E27FC236}">
                <a16:creationId xmlns:a16="http://schemas.microsoft.com/office/drawing/2014/main" id="{84969959-A15A-4B63-B318-6AC6C050C8F3}"/>
              </a:ext>
            </a:extLst>
          </p:cNvPr>
          <p:cNvSpPr txBox="1">
            <a:spLocks/>
          </p:cNvSpPr>
          <p:nvPr/>
        </p:nvSpPr>
        <p:spPr>
          <a:xfrm>
            <a:off x="3439550" y="446630"/>
            <a:ext cx="2264899"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solidFill>
                  <a:srgbClr val="FF0000"/>
                </a:solidFill>
              </a:rPr>
              <a:t>ADDITION</a:t>
            </a:r>
            <a:endParaRPr lang="en-US" sz="2500" b="1" dirty="0"/>
          </a:p>
        </p:txBody>
      </p:sp>
    </p:spTree>
    <p:extLst>
      <p:ext uri="{BB962C8B-B14F-4D97-AF65-F5344CB8AC3E}">
        <p14:creationId xmlns:p14="http://schemas.microsoft.com/office/powerpoint/2010/main" val="8850776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EC950265-5C0D-4D00-B895-0917B6E6F79D}"/>
              </a:ext>
            </a:extLst>
          </p:cNvPr>
          <p:cNvSpPr/>
          <p:nvPr/>
        </p:nvSpPr>
        <p:spPr>
          <a:xfrm>
            <a:off x="5366824" y="2644726"/>
            <a:ext cx="935502" cy="554688"/>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27" name="Content Placeholder 2">
            <a:extLst>
              <a:ext uri="{FF2B5EF4-FFF2-40B4-BE49-F238E27FC236}">
                <a16:creationId xmlns:a16="http://schemas.microsoft.com/office/drawing/2014/main" id="{ED7C8E9F-394F-42DC-A704-640329EA2B14}"/>
              </a:ext>
            </a:extLst>
          </p:cNvPr>
          <p:cNvSpPr>
            <a:spLocks noGrp="1"/>
          </p:cNvSpPr>
          <p:nvPr>
            <p:ph idx="1"/>
          </p:nvPr>
        </p:nvSpPr>
        <p:spPr>
          <a:xfrm>
            <a:off x="422010" y="2119761"/>
            <a:ext cx="8548577" cy="2159307"/>
          </a:xfrm>
        </p:spPr>
        <p:txBody>
          <a:bodyPr>
            <a:normAutofit/>
          </a:bodyPr>
          <a:lstStyle/>
          <a:p>
            <a:pPr marL="0" indent="0">
              <a:buNone/>
            </a:pPr>
            <a:r>
              <a:rPr lang="en-US" dirty="0"/>
              <a:t>“Well, it’s simple,” I say.  “If that woman in your hotel room is not your wife, then the one you want may be dead or run off to Shenzhen with a pretty boy or kidnapped by pirates….”</a:t>
            </a:r>
            <a:endParaRPr lang="pt-BR" dirty="0"/>
          </a:p>
        </p:txBody>
      </p:sp>
      <p:sp>
        <p:nvSpPr>
          <p:cNvPr id="19" name="Content Placeholder 2">
            <a:extLst>
              <a:ext uri="{FF2B5EF4-FFF2-40B4-BE49-F238E27FC236}">
                <a16:creationId xmlns:a16="http://schemas.microsoft.com/office/drawing/2014/main" id="{71BE2526-7FDC-4532-8E0C-E2F03A72E135}"/>
              </a:ext>
            </a:extLst>
          </p:cNvPr>
          <p:cNvSpPr txBox="1">
            <a:spLocks/>
          </p:cNvSpPr>
          <p:nvPr/>
        </p:nvSpPr>
        <p:spPr>
          <a:xfrm>
            <a:off x="201141" y="5633554"/>
            <a:ext cx="8816250" cy="1118937"/>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pPr>
            <a:r>
              <a:rPr lang="pt-BR" sz="2200" dirty="0" err="1">
                <a:solidFill>
                  <a:srgbClr val="FF0000"/>
                </a:solidFill>
              </a:rPr>
              <a:t>Run</a:t>
            </a:r>
            <a:r>
              <a:rPr lang="pt-BR" sz="2200" dirty="0">
                <a:solidFill>
                  <a:srgbClr val="FF0000"/>
                </a:solidFill>
              </a:rPr>
              <a:t> off </a:t>
            </a:r>
            <a:r>
              <a:rPr lang="pt-BR" sz="2200" dirty="0">
                <a:solidFill>
                  <a:schemeClr val="tx1"/>
                </a:solidFill>
              </a:rPr>
              <a:t>– fugir</a:t>
            </a:r>
            <a:endParaRPr lang="en-US" sz="2200" dirty="0">
              <a:solidFill>
                <a:schemeClr val="tx1"/>
              </a:solidFill>
            </a:endParaRPr>
          </a:p>
          <a:p>
            <a:pPr algn="l">
              <a:spcBef>
                <a:spcPts val="0"/>
              </a:spcBef>
            </a:pPr>
            <a:r>
              <a:rPr lang="en-US" sz="2200" dirty="0">
                <a:solidFill>
                  <a:srgbClr val="FF0000"/>
                </a:solidFill>
              </a:rPr>
              <a:t>Kidnap </a:t>
            </a:r>
            <a:r>
              <a:rPr lang="pt-BR" sz="2200" dirty="0">
                <a:solidFill>
                  <a:schemeClr val="tx1"/>
                </a:solidFill>
              </a:rPr>
              <a:t>–</a:t>
            </a:r>
            <a:r>
              <a:rPr lang="pt-BR" sz="2200" dirty="0">
                <a:solidFill>
                  <a:srgbClr val="FF0000"/>
                </a:solidFill>
              </a:rPr>
              <a:t> </a:t>
            </a:r>
            <a:r>
              <a:rPr lang="pt-BR" sz="2200" dirty="0">
                <a:solidFill>
                  <a:schemeClr val="tx1"/>
                </a:solidFill>
              </a:rPr>
              <a:t>sequestrar</a:t>
            </a:r>
          </a:p>
        </p:txBody>
      </p:sp>
      <p:cxnSp>
        <p:nvCxnSpPr>
          <p:cNvPr id="6" name="Conector de seta reta 9">
            <a:extLst>
              <a:ext uri="{FF2B5EF4-FFF2-40B4-BE49-F238E27FC236}">
                <a16:creationId xmlns:a16="http://schemas.microsoft.com/office/drawing/2014/main" id="{A3322ED2-4496-477E-BE47-0D8AEF2163C3}"/>
              </a:ext>
            </a:extLst>
          </p:cNvPr>
          <p:cNvCxnSpPr>
            <a:cxnSpLocks/>
          </p:cNvCxnSpPr>
          <p:nvPr/>
        </p:nvCxnSpPr>
        <p:spPr>
          <a:xfrm flipV="1">
            <a:off x="5794254" y="1704909"/>
            <a:ext cx="0" cy="8297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Title 1">
            <a:extLst>
              <a:ext uri="{FF2B5EF4-FFF2-40B4-BE49-F238E27FC236}">
                <a16:creationId xmlns:a16="http://schemas.microsoft.com/office/drawing/2014/main" id="{899F8645-544B-4560-88E0-EA187134DC2D}"/>
              </a:ext>
            </a:extLst>
          </p:cNvPr>
          <p:cNvSpPr txBox="1">
            <a:spLocks/>
          </p:cNvSpPr>
          <p:nvPr/>
        </p:nvSpPr>
        <p:spPr>
          <a:xfrm>
            <a:off x="4986996" y="1097293"/>
            <a:ext cx="2264899"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solidFill>
                  <a:srgbClr val="FF0000"/>
                </a:solidFill>
              </a:rPr>
              <a:t>SEQUENCE</a:t>
            </a:r>
            <a:endParaRPr lang="en-US" sz="2500" b="1" dirty="0"/>
          </a:p>
        </p:txBody>
      </p:sp>
    </p:spTree>
    <p:extLst>
      <p:ext uri="{BB962C8B-B14F-4D97-AF65-F5344CB8AC3E}">
        <p14:creationId xmlns:p14="http://schemas.microsoft.com/office/powerpoint/2010/main" val="9527600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A7B8F9B5-E589-48C8-88D9-4045D0F3E79A}"/>
              </a:ext>
            </a:extLst>
          </p:cNvPr>
          <p:cNvSpPr/>
          <p:nvPr/>
        </p:nvSpPr>
        <p:spPr>
          <a:xfrm>
            <a:off x="6654019" y="2742973"/>
            <a:ext cx="717452" cy="554688"/>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43" name="Content Placeholder 2">
            <a:extLst>
              <a:ext uri="{FF2B5EF4-FFF2-40B4-BE49-F238E27FC236}">
                <a16:creationId xmlns:a16="http://schemas.microsoft.com/office/drawing/2014/main" id="{4D727842-9CE6-4467-B16C-C97D69BA5B17}"/>
              </a:ext>
            </a:extLst>
          </p:cNvPr>
          <p:cNvSpPr>
            <a:spLocks noGrp="1"/>
          </p:cNvSpPr>
          <p:nvPr>
            <p:ph idx="1"/>
          </p:nvPr>
        </p:nvSpPr>
        <p:spPr>
          <a:xfrm>
            <a:off x="437826" y="1220981"/>
            <a:ext cx="8548577" cy="4153360"/>
          </a:xfrm>
        </p:spPr>
        <p:txBody>
          <a:bodyPr>
            <a:normAutofit/>
          </a:bodyPr>
          <a:lstStyle/>
          <a:p>
            <a:pPr marL="0" indent="0">
              <a:buNone/>
            </a:pPr>
            <a:r>
              <a:rPr lang="en-US" dirty="0"/>
              <a:t>Inspector Chan didn’t like me calling the guy a killer and it showed on his little college-boy face.  I told him before it was a simple thing to come here on homeland vacation and knock off his old lady.  Her disappearance now puts this guy into the top five percent richest club.  Wanting to inherit a pile of money is a good motive for murder.  Simple as that.</a:t>
            </a:r>
            <a:endParaRPr lang="pt-BR" dirty="0"/>
          </a:p>
        </p:txBody>
      </p:sp>
      <p:sp>
        <p:nvSpPr>
          <p:cNvPr id="16" name="Content Placeholder 2">
            <a:extLst>
              <a:ext uri="{FF2B5EF4-FFF2-40B4-BE49-F238E27FC236}">
                <a16:creationId xmlns:a16="http://schemas.microsoft.com/office/drawing/2014/main" id="{CF7B4C29-523D-413A-AEE4-26D2E5B760CA}"/>
              </a:ext>
            </a:extLst>
          </p:cNvPr>
          <p:cNvSpPr txBox="1">
            <a:spLocks/>
          </p:cNvSpPr>
          <p:nvPr/>
        </p:nvSpPr>
        <p:spPr>
          <a:xfrm>
            <a:off x="201141" y="5633554"/>
            <a:ext cx="8816250" cy="1118937"/>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pPr>
            <a:r>
              <a:rPr lang="pt-BR" sz="2200" dirty="0" err="1">
                <a:solidFill>
                  <a:srgbClr val="FF0000"/>
                </a:solidFill>
              </a:rPr>
              <a:t>Knock</a:t>
            </a:r>
            <a:r>
              <a:rPr lang="pt-BR" sz="2200" dirty="0">
                <a:solidFill>
                  <a:srgbClr val="FF0000"/>
                </a:solidFill>
              </a:rPr>
              <a:t> off </a:t>
            </a:r>
            <a:r>
              <a:rPr lang="pt-BR" sz="2200" dirty="0">
                <a:solidFill>
                  <a:schemeClr val="tx1"/>
                </a:solidFill>
              </a:rPr>
              <a:t>– nocautear</a:t>
            </a:r>
            <a:endParaRPr lang="en-US" sz="2200" dirty="0">
              <a:solidFill>
                <a:schemeClr val="tx1"/>
              </a:solidFill>
            </a:endParaRPr>
          </a:p>
          <a:p>
            <a:pPr algn="l">
              <a:spcBef>
                <a:spcPts val="0"/>
              </a:spcBef>
            </a:pPr>
            <a:r>
              <a:rPr lang="en-US" sz="2200" dirty="0">
                <a:solidFill>
                  <a:srgbClr val="FF0000"/>
                </a:solidFill>
              </a:rPr>
              <a:t>Inherit </a:t>
            </a:r>
            <a:r>
              <a:rPr lang="pt-BR" sz="2200" dirty="0">
                <a:solidFill>
                  <a:schemeClr val="tx1"/>
                </a:solidFill>
              </a:rPr>
              <a:t>–</a:t>
            </a:r>
            <a:r>
              <a:rPr lang="pt-BR" sz="2200" dirty="0">
                <a:solidFill>
                  <a:srgbClr val="FF0000"/>
                </a:solidFill>
              </a:rPr>
              <a:t> </a:t>
            </a:r>
            <a:r>
              <a:rPr lang="pt-BR" sz="2200" dirty="0">
                <a:solidFill>
                  <a:schemeClr val="tx1"/>
                </a:solidFill>
              </a:rPr>
              <a:t>herdar </a:t>
            </a:r>
          </a:p>
        </p:txBody>
      </p:sp>
      <p:cxnSp>
        <p:nvCxnSpPr>
          <p:cNvPr id="5" name="Conector de seta reta 9">
            <a:extLst>
              <a:ext uri="{FF2B5EF4-FFF2-40B4-BE49-F238E27FC236}">
                <a16:creationId xmlns:a16="http://schemas.microsoft.com/office/drawing/2014/main" id="{60F78B1C-68AC-49FF-88DB-65AE959B6BB0}"/>
              </a:ext>
            </a:extLst>
          </p:cNvPr>
          <p:cNvCxnSpPr>
            <a:cxnSpLocks/>
          </p:cNvCxnSpPr>
          <p:nvPr/>
        </p:nvCxnSpPr>
        <p:spPr>
          <a:xfrm flipH="1" flipV="1">
            <a:off x="6926703" y="1096140"/>
            <a:ext cx="135279" cy="15204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Title 1">
            <a:extLst>
              <a:ext uri="{FF2B5EF4-FFF2-40B4-BE49-F238E27FC236}">
                <a16:creationId xmlns:a16="http://schemas.microsoft.com/office/drawing/2014/main" id="{14001563-FB66-42C8-8919-5151CD39B6A2}"/>
              </a:ext>
            </a:extLst>
          </p:cNvPr>
          <p:cNvSpPr txBox="1">
            <a:spLocks/>
          </p:cNvSpPr>
          <p:nvPr/>
        </p:nvSpPr>
        <p:spPr>
          <a:xfrm>
            <a:off x="6119445" y="488524"/>
            <a:ext cx="2264899"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solidFill>
                  <a:srgbClr val="FF0000"/>
                </a:solidFill>
              </a:rPr>
              <a:t>ADDITION</a:t>
            </a:r>
            <a:endParaRPr lang="en-US" sz="2500" b="1" dirty="0"/>
          </a:p>
        </p:txBody>
      </p:sp>
    </p:spTree>
    <p:extLst>
      <p:ext uri="{BB962C8B-B14F-4D97-AF65-F5344CB8AC3E}">
        <p14:creationId xmlns:p14="http://schemas.microsoft.com/office/powerpoint/2010/main" val="292138436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2702" y="2391507"/>
            <a:ext cx="6639950" cy="1814734"/>
          </a:xfrm>
        </p:spPr>
        <p:txBody>
          <a:bodyPr>
            <a:noAutofit/>
          </a:bodyPr>
          <a:lstStyle/>
          <a:p>
            <a:pPr marL="0" indent="0" algn="ctr">
              <a:buNone/>
            </a:pPr>
            <a:br>
              <a:rPr lang="en-US" sz="2800" dirty="0"/>
            </a:br>
            <a:r>
              <a:rPr lang="en-US" sz="2800" u="sng" dirty="0">
                <a:hlinkClick r:id="rId2"/>
              </a:rPr>
              <a:t>https://short-story.me/crime-stories/1099-thats-not-my-wife.html</a:t>
            </a:r>
            <a:r>
              <a:rPr lang="en-US" sz="2800" dirty="0"/>
              <a:t> </a:t>
            </a:r>
            <a:endParaRPr lang="pt-BR" sz="2800" dirty="0"/>
          </a:p>
          <a:p>
            <a:pPr marL="0" indent="0" algn="ctr">
              <a:buNone/>
            </a:pPr>
            <a:endParaRPr lang="pt-BR" sz="2800" dirty="0"/>
          </a:p>
        </p:txBody>
      </p:sp>
    </p:spTree>
    <p:extLst>
      <p:ext uri="{BB962C8B-B14F-4D97-AF65-F5344CB8AC3E}">
        <p14:creationId xmlns:p14="http://schemas.microsoft.com/office/powerpoint/2010/main" val="355419885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2834" y="492925"/>
            <a:ext cx="5273749" cy="834656"/>
          </a:xfrm>
        </p:spPr>
        <p:txBody>
          <a:bodyPr/>
          <a:lstStyle/>
          <a:p>
            <a:pPr algn="l"/>
            <a:r>
              <a:rPr lang="en-US" b="1" dirty="0">
                <a:solidFill>
                  <a:srgbClr val="0070C0"/>
                </a:solidFill>
              </a:rPr>
              <a:t>That’s not my wife</a:t>
            </a:r>
          </a:p>
        </p:txBody>
      </p:sp>
      <p:sp>
        <p:nvSpPr>
          <p:cNvPr id="3" name="Content Placeholder 2"/>
          <p:cNvSpPr>
            <a:spLocks noGrp="1"/>
          </p:cNvSpPr>
          <p:nvPr>
            <p:ph idx="1"/>
          </p:nvPr>
        </p:nvSpPr>
        <p:spPr>
          <a:xfrm>
            <a:off x="468813" y="1790418"/>
            <a:ext cx="8548577" cy="3836659"/>
          </a:xfrm>
        </p:spPr>
        <p:txBody>
          <a:bodyPr>
            <a:normAutofit/>
          </a:bodyPr>
          <a:lstStyle/>
          <a:p>
            <a:pPr marL="0" indent="0">
              <a:buNone/>
            </a:pPr>
            <a:r>
              <a:rPr lang="en-US" sz="3500" dirty="0"/>
              <a:t>I’m just a junior detective.  I don’t know much, but I know the area around Hollywood Road, the hilly Hong Kong street that runs down to Connaught Road.  Strange things turn up in that half-kilometer area crammed with antiques stores, coffee shops and tourist dives.</a:t>
            </a:r>
            <a:endParaRPr lang="pt-BR" sz="3500" dirty="0"/>
          </a:p>
        </p:txBody>
      </p:sp>
      <p:sp>
        <p:nvSpPr>
          <p:cNvPr id="9" name="Content Placeholder 2">
            <a:extLst>
              <a:ext uri="{FF2B5EF4-FFF2-40B4-BE49-F238E27FC236}">
                <a16:creationId xmlns:a16="http://schemas.microsoft.com/office/drawing/2014/main" id="{15425D43-2844-44B5-A270-B6095EAE0315}"/>
              </a:ext>
            </a:extLst>
          </p:cNvPr>
          <p:cNvSpPr txBox="1">
            <a:spLocks/>
          </p:cNvSpPr>
          <p:nvPr/>
        </p:nvSpPr>
        <p:spPr>
          <a:xfrm>
            <a:off x="468813" y="5633555"/>
            <a:ext cx="3894461" cy="101287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pt-BR" sz="2200" dirty="0" err="1">
                <a:solidFill>
                  <a:srgbClr val="FF0000"/>
                </a:solidFill>
              </a:rPr>
              <a:t>Hilly</a:t>
            </a:r>
            <a:r>
              <a:rPr lang="pt-BR" sz="2200" dirty="0">
                <a:solidFill>
                  <a:srgbClr val="FF0000"/>
                </a:solidFill>
              </a:rPr>
              <a:t> </a:t>
            </a:r>
            <a:r>
              <a:rPr lang="pt-BR" sz="2200" dirty="0">
                <a:solidFill>
                  <a:schemeClr val="tx1"/>
                </a:solidFill>
              </a:rPr>
              <a:t>– </a:t>
            </a:r>
            <a:r>
              <a:rPr lang="pt-BR" sz="2200" dirty="0" err="1">
                <a:solidFill>
                  <a:schemeClr val="tx1"/>
                </a:solidFill>
              </a:rPr>
              <a:t>hill</a:t>
            </a:r>
            <a:r>
              <a:rPr lang="pt-BR" sz="2200" dirty="0">
                <a:solidFill>
                  <a:schemeClr val="tx1"/>
                </a:solidFill>
              </a:rPr>
              <a:t> (montanha)</a:t>
            </a:r>
          </a:p>
          <a:p>
            <a:pPr algn="l"/>
            <a:r>
              <a:rPr lang="pt-BR" sz="2200" dirty="0" err="1">
                <a:solidFill>
                  <a:srgbClr val="FF0000"/>
                </a:solidFill>
              </a:rPr>
              <a:t>Turn</a:t>
            </a:r>
            <a:r>
              <a:rPr lang="pt-BR" sz="2200" dirty="0">
                <a:solidFill>
                  <a:srgbClr val="FF0000"/>
                </a:solidFill>
              </a:rPr>
              <a:t> </a:t>
            </a:r>
            <a:r>
              <a:rPr lang="pt-BR" sz="2200" dirty="0" err="1">
                <a:solidFill>
                  <a:srgbClr val="FF0000"/>
                </a:solidFill>
              </a:rPr>
              <a:t>up</a:t>
            </a:r>
            <a:r>
              <a:rPr lang="pt-BR" sz="2200" dirty="0">
                <a:solidFill>
                  <a:srgbClr val="FF0000"/>
                </a:solidFill>
              </a:rPr>
              <a:t> </a:t>
            </a:r>
            <a:r>
              <a:rPr lang="pt-BR" sz="2200" dirty="0">
                <a:solidFill>
                  <a:schemeClr val="tx1"/>
                </a:solidFill>
              </a:rPr>
              <a:t>– aparecer</a:t>
            </a:r>
          </a:p>
        </p:txBody>
      </p:sp>
      <p:sp>
        <p:nvSpPr>
          <p:cNvPr id="13" name="Content Placeholder 2">
            <a:extLst>
              <a:ext uri="{FF2B5EF4-FFF2-40B4-BE49-F238E27FC236}">
                <a16:creationId xmlns:a16="http://schemas.microsoft.com/office/drawing/2014/main" id="{1ED97664-DFEC-4935-9D3F-B8E1D52E6935}"/>
              </a:ext>
            </a:extLst>
          </p:cNvPr>
          <p:cNvSpPr txBox="1">
            <a:spLocks/>
          </p:cNvSpPr>
          <p:nvPr/>
        </p:nvSpPr>
        <p:spPr>
          <a:xfrm>
            <a:off x="4063328" y="5619487"/>
            <a:ext cx="4611859" cy="101287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pt-BR" sz="2200" dirty="0" err="1">
                <a:solidFill>
                  <a:srgbClr val="FF0000"/>
                </a:solidFill>
              </a:rPr>
              <a:t>Crammed</a:t>
            </a:r>
            <a:r>
              <a:rPr lang="pt-BR" sz="2200" dirty="0">
                <a:solidFill>
                  <a:schemeClr val="tx1"/>
                </a:solidFill>
              </a:rPr>
              <a:t> – </a:t>
            </a:r>
            <a:r>
              <a:rPr lang="pt-BR" sz="2200" dirty="0" err="1">
                <a:solidFill>
                  <a:schemeClr val="tx1"/>
                </a:solidFill>
              </a:rPr>
              <a:t>cram</a:t>
            </a:r>
            <a:r>
              <a:rPr lang="pt-BR" sz="2200" dirty="0">
                <a:solidFill>
                  <a:schemeClr val="tx1"/>
                </a:solidFill>
              </a:rPr>
              <a:t> (amontoar)</a:t>
            </a:r>
          </a:p>
          <a:p>
            <a:pPr algn="l"/>
            <a:r>
              <a:rPr lang="pt-BR" sz="2200" dirty="0" err="1">
                <a:solidFill>
                  <a:srgbClr val="FF0000"/>
                </a:solidFill>
              </a:rPr>
              <a:t>Tourist</a:t>
            </a:r>
            <a:r>
              <a:rPr lang="pt-BR" sz="2200" dirty="0">
                <a:solidFill>
                  <a:srgbClr val="FF0000"/>
                </a:solidFill>
              </a:rPr>
              <a:t> </a:t>
            </a:r>
            <a:r>
              <a:rPr lang="pt-BR" sz="2200" dirty="0" err="1">
                <a:solidFill>
                  <a:srgbClr val="FF0000"/>
                </a:solidFill>
              </a:rPr>
              <a:t>dives</a:t>
            </a:r>
            <a:r>
              <a:rPr lang="pt-BR" sz="2200" dirty="0">
                <a:solidFill>
                  <a:srgbClr val="FF0000"/>
                </a:solidFill>
              </a:rPr>
              <a:t> </a:t>
            </a:r>
            <a:r>
              <a:rPr lang="pt-BR" sz="2200" dirty="0">
                <a:solidFill>
                  <a:schemeClr val="tx1"/>
                </a:solidFill>
              </a:rPr>
              <a:t>– mergulhos turísticos </a:t>
            </a:r>
          </a:p>
        </p:txBody>
      </p:sp>
    </p:spTree>
    <p:extLst>
      <p:ext uri="{BB962C8B-B14F-4D97-AF65-F5344CB8AC3E}">
        <p14:creationId xmlns:p14="http://schemas.microsoft.com/office/powerpoint/2010/main" val="315394350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ipse 7"/>
          <p:cNvSpPr/>
          <p:nvPr/>
        </p:nvSpPr>
        <p:spPr>
          <a:xfrm>
            <a:off x="6819012" y="3980120"/>
            <a:ext cx="960473" cy="701749"/>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7" name="Elipse 6"/>
          <p:cNvSpPr/>
          <p:nvPr/>
        </p:nvSpPr>
        <p:spPr>
          <a:xfrm>
            <a:off x="1690575" y="3444949"/>
            <a:ext cx="960473" cy="701749"/>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6" name="Elipse 5"/>
          <p:cNvSpPr/>
          <p:nvPr/>
        </p:nvSpPr>
        <p:spPr>
          <a:xfrm>
            <a:off x="5642343" y="1793358"/>
            <a:ext cx="382773" cy="701749"/>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5" name="Elipse 4"/>
          <p:cNvSpPr/>
          <p:nvPr/>
        </p:nvSpPr>
        <p:spPr>
          <a:xfrm>
            <a:off x="2459662" y="2339162"/>
            <a:ext cx="382773" cy="701749"/>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4" name="Elipse 3"/>
          <p:cNvSpPr/>
          <p:nvPr/>
        </p:nvSpPr>
        <p:spPr>
          <a:xfrm>
            <a:off x="425300" y="1839433"/>
            <a:ext cx="382773" cy="701749"/>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2" name="Title 1"/>
          <p:cNvSpPr>
            <a:spLocks noGrp="1"/>
          </p:cNvSpPr>
          <p:nvPr>
            <p:ph type="title"/>
          </p:nvPr>
        </p:nvSpPr>
        <p:spPr>
          <a:xfrm>
            <a:off x="127591" y="79744"/>
            <a:ext cx="5273749" cy="834656"/>
          </a:xfrm>
        </p:spPr>
        <p:txBody>
          <a:bodyPr/>
          <a:lstStyle/>
          <a:p>
            <a:pPr algn="l"/>
            <a:r>
              <a:rPr lang="en-US" b="1" dirty="0">
                <a:solidFill>
                  <a:srgbClr val="0070C0"/>
                </a:solidFill>
              </a:rPr>
              <a:t>That’s not my wife</a:t>
            </a:r>
          </a:p>
        </p:txBody>
      </p:sp>
      <p:sp>
        <p:nvSpPr>
          <p:cNvPr id="3" name="Content Placeholder 2"/>
          <p:cNvSpPr>
            <a:spLocks noGrp="1"/>
          </p:cNvSpPr>
          <p:nvPr>
            <p:ph idx="1"/>
          </p:nvPr>
        </p:nvSpPr>
        <p:spPr>
          <a:xfrm>
            <a:off x="425300" y="1860484"/>
            <a:ext cx="8548577" cy="3850999"/>
          </a:xfrm>
        </p:spPr>
        <p:txBody>
          <a:bodyPr>
            <a:normAutofit/>
          </a:bodyPr>
          <a:lstStyle/>
          <a:p>
            <a:pPr marL="0" indent="0">
              <a:buNone/>
            </a:pPr>
            <a:r>
              <a:rPr lang="en-US" sz="3500" dirty="0">
                <a:solidFill>
                  <a:srgbClr val="FF0000"/>
                </a:solidFill>
                <a:effectLst>
                  <a:outerShdw blurRad="38100" dist="38100" dir="2700000" algn="tl">
                    <a:srgbClr val="000000">
                      <a:alpha val="43137"/>
                    </a:srgbClr>
                  </a:outerShdw>
                </a:effectLst>
              </a:rPr>
              <a:t>I</a:t>
            </a:r>
            <a:r>
              <a:rPr lang="en-US" sz="3500" dirty="0"/>
              <a:t>’m just a junior detective.  </a:t>
            </a:r>
            <a:r>
              <a:rPr lang="en-US" sz="3500" dirty="0">
                <a:solidFill>
                  <a:srgbClr val="FF0000"/>
                </a:solidFill>
                <a:effectLst>
                  <a:outerShdw blurRad="38100" dist="38100" dir="2700000" algn="tl">
                    <a:srgbClr val="000000">
                      <a:alpha val="43137"/>
                    </a:srgbClr>
                  </a:outerShdw>
                </a:effectLst>
              </a:rPr>
              <a:t>I</a:t>
            </a:r>
            <a:r>
              <a:rPr lang="en-US" sz="3500" dirty="0"/>
              <a:t> don’t know much, but </a:t>
            </a:r>
            <a:r>
              <a:rPr lang="en-US" sz="3500" dirty="0">
                <a:solidFill>
                  <a:srgbClr val="FF0000"/>
                </a:solidFill>
                <a:effectLst>
                  <a:outerShdw blurRad="38100" dist="38100" dir="2700000" algn="tl">
                    <a:srgbClr val="000000">
                      <a:alpha val="43137"/>
                    </a:srgbClr>
                  </a:outerShdw>
                </a:effectLst>
              </a:rPr>
              <a:t>I</a:t>
            </a:r>
            <a:r>
              <a:rPr lang="en-US" sz="3500" dirty="0"/>
              <a:t> know the area around Hollywood Road, the hilly Hong Kong street </a:t>
            </a:r>
            <a:r>
              <a:rPr lang="en-US" sz="3500" dirty="0">
                <a:solidFill>
                  <a:srgbClr val="FF0000"/>
                </a:solidFill>
                <a:effectLst>
                  <a:outerShdw blurRad="38100" dist="38100" dir="2700000" algn="tl">
                    <a:srgbClr val="000000">
                      <a:alpha val="43137"/>
                    </a:srgbClr>
                  </a:outerShdw>
                </a:effectLst>
              </a:rPr>
              <a:t>that</a:t>
            </a:r>
            <a:r>
              <a:rPr lang="en-US" sz="3500" dirty="0"/>
              <a:t> runs down to Connaught Road.  Strange things turn up in </a:t>
            </a:r>
            <a:r>
              <a:rPr lang="en-US" sz="3500" dirty="0">
                <a:solidFill>
                  <a:srgbClr val="FF0000"/>
                </a:solidFill>
                <a:effectLst>
                  <a:outerShdw blurRad="38100" dist="38100" dir="2700000" algn="tl">
                    <a:srgbClr val="000000">
                      <a:alpha val="43137"/>
                    </a:srgbClr>
                  </a:outerShdw>
                </a:effectLst>
              </a:rPr>
              <a:t>that</a:t>
            </a:r>
            <a:r>
              <a:rPr lang="en-US" sz="3500" dirty="0"/>
              <a:t> half-kilometer area crammed with antiques stores, coffee shops and tourist dives.</a:t>
            </a:r>
            <a:endParaRPr lang="pt-BR" sz="3500" dirty="0"/>
          </a:p>
        </p:txBody>
      </p:sp>
      <p:cxnSp>
        <p:nvCxnSpPr>
          <p:cNvPr id="10" name="Conector de seta reta 9"/>
          <p:cNvCxnSpPr/>
          <p:nvPr/>
        </p:nvCxnSpPr>
        <p:spPr>
          <a:xfrm flipV="1">
            <a:off x="871871" y="1294473"/>
            <a:ext cx="1419442" cy="4988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Title 1"/>
          <p:cNvSpPr txBox="1">
            <a:spLocks/>
          </p:cNvSpPr>
          <p:nvPr/>
        </p:nvSpPr>
        <p:spPr>
          <a:xfrm>
            <a:off x="2227515" y="739811"/>
            <a:ext cx="1332611"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t>Author</a:t>
            </a:r>
          </a:p>
        </p:txBody>
      </p:sp>
      <p:cxnSp>
        <p:nvCxnSpPr>
          <p:cNvPr id="12" name="Conector de seta reta 11"/>
          <p:cNvCxnSpPr/>
          <p:nvPr/>
        </p:nvCxnSpPr>
        <p:spPr>
          <a:xfrm flipH="1" flipV="1">
            <a:off x="2612062" y="1385777"/>
            <a:ext cx="38985" cy="9533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Conector de seta reta 13"/>
          <p:cNvCxnSpPr>
            <a:stCxn id="6" idx="1"/>
          </p:cNvCxnSpPr>
          <p:nvPr/>
        </p:nvCxnSpPr>
        <p:spPr>
          <a:xfrm flipH="1" flipV="1">
            <a:off x="3083442" y="1385777"/>
            <a:ext cx="2614957" cy="5103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Title 1"/>
          <p:cNvSpPr txBox="1">
            <a:spLocks/>
          </p:cNvSpPr>
          <p:nvPr/>
        </p:nvSpPr>
        <p:spPr>
          <a:xfrm>
            <a:off x="5854994" y="349877"/>
            <a:ext cx="1924491"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t>Hong Kong street</a:t>
            </a:r>
          </a:p>
        </p:txBody>
      </p:sp>
      <p:cxnSp>
        <p:nvCxnSpPr>
          <p:cNvPr id="18" name="Conector de seta reta 17"/>
          <p:cNvCxnSpPr>
            <a:endCxn id="17" idx="1"/>
          </p:cNvCxnSpPr>
          <p:nvPr/>
        </p:nvCxnSpPr>
        <p:spPr>
          <a:xfrm flipV="1">
            <a:off x="2631554" y="695011"/>
            <a:ext cx="3223440" cy="3100812"/>
          </a:xfrm>
          <a:prstGeom prst="straightConnector1">
            <a:avLst/>
          </a:prstGeom>
          <a:ln>
            <a:solidFill>
              <a:srgbClr val="0070C0"/>
            </a:solidFill>
            <a:tailEnd type="arrow"/>
          </a:ln>
        </p:spPr>
        <p:style>
          <a:lnRef idx="2">
            <a:schemeClr val="accent1"/>
          </a:lnRef>
          <a:fillRef idx="0">
            <a:schemeClr val="accent1"/>
          </a:fillRef>
          <a:effectRef idx="1">
            <a:schemeClr val="accent1"/>
          </a:effectRef>
          <a:fontRef idx="minor">
            <a:schemeClr val="tx1"/>
          </a:fontRef>
        </p:style>
      </p:cxnSp>
      <p:cxnSp>
        <p:nvCxnSpPr>
          <p:cNvPr id="21" name="Conector de seta reta 20"/>
          <p:cNvCxnSpPr/>
          <p:nvPr/>
        </p:nvCxnSpPr>
        <p:spPr>
          <a:xfrm flipV="1">
            <a:off x="7549116" y="1572689"/>
            <a:ext cx="235682" cy="2223134"/>
          </a:xfrm>
          <a:prstGeom prst="straightConnector1">
            <a:avLst/>
          </a:prstGeom>
          <a:ln>
            <a:solidFill>
              <a:srgbClr val="0070C0"/>
            </a:solidFill>
            <a:tailEnd type="arrow"/>
          </a:ln>
        </p:spPr>
        <p:style>
          <a:lnRef idx="2">
            <a:schemeClr val="accent1"/>
          </a:lnRef>
          <a:fillRef idx="0">
            <a:schemeClr val="accent1"/>
          </a:fillRef>
          <a:effectRef idx="1">
            <a:schemeClr val="accent1"/>
          </a:effectRef>
          <a:fontRef idx="minor">
            <a:schemeClr val="tx1"/>
          </a:fontRef>
        </p:style>
      </p:cxnSp>
      <p:sp>
        <p:nvSpPr>
          <p:cNvPr id="25" name="Title 1"/>
          <p:cNvSpPr txBox="1">
            <a:spLocks/>
          </p:cNvSpPr>
          <p:nvPr/>
        </p:nvSpPr>
        <p:spPr>
          <a:xfrm>
            <a:off x="7299249" y="1040144"/>
            <a:ext cx="930352" cy="60080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t>area</a:t>
            </a:r>
          </a:p>
        </p:txBody>
      </p:sp>
    </p:spTree>
    <p:extLst>
      <p:ext uri="{BB962C8B-B14F-4D97-AF65-F5344CB8AC3E}">
        <p14:creationId xmlns:p14="http://schemas.microsoft.com/office/powerpoint/2010/main" val="16111327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additive="base">
                                        <p:cTn id="59" dur="500" fill="hold"/>
                                        <p:tgtEl>
                                          <p:spTgt spid="8"/>
                                        </p:tgtEl>
                                        <p:attrNameLst>
                                          <p:attrName>ppt_x</p:attrName>
                                        </p:attrNameLst>
                                      </p:cBhvr>
                                      <p:tavLst>
                                        <p:tav tm="0">
                                          <p:val>
                                            <p:strVal val="#ppt_x"/>
                                          </p:val>
                                        </p:tav>
                                        <p:tav tm="100000">
                                          <p:val>
                                            <p:strVal val="#ppt_x"/>
                                          </p:val>
                                        </p:tav>
                                      </p:tavLst>
                                    </p:anim>
                                    <p:anim calcmode="lin" valueType="num">
                                      <p:cBhvr additive="base">
                                        <p:cTn id="60" dur="500" fill="hold"/>
                                        <p:tgtEl>
                                          <p:spTgt spid="8"/>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additive="base">
                                        <p:cTn id="63" dur="500" fill="hold"/>
                                        <p:tgtEl>
                                          <p:spTgt spid="21"/>
                                        </p:tgtEl>
                                        <p:attrNameLst>
                                          <p:attrName>ppt_x</p:attrName>
                                        </p:attrNameLst>
                                      </p:cBhvr>
                                      <p:tavLst>
                                        <p:tav tm="0">
                                          <p:val>
                                            <p:strVal val="#ppt_x"/>
                                          </p:val>
                                        </p:tav>
                                        <p:tav tm="100000">
                                          <p:val>
                                            <p:strVal val="#ppt_x"/>
                                          </p:val>
                                        </p:tav>
                                      </p:tavLst>
                                    </p:anim>
                                    <p:anim calcmode="lin" valueType="num">
                                      <p:cBhvr additive="base">
                                        <p:cTn id="6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5"/>
                                        </p:tgtEl>
                                        <p:attrNameLst>
                                          <p:attrName>style.visibility</p:attrName>
                                        </p:attrNameLst>
                                      </p:cBhvr>
                                      <p:to>
                                        <p:strVal val="visible"/>
                                      </p:to>
                                    </p:set>
                                    <p:anim calcmode="lin" valueType="num">
                                      <p:cBhvr additive="base">
                                        <p:cTn id="69" dur="500" fill="hold"/>
                                        <p:tgtEl>
                                          <p:spTgt spid="25"/>
                                        </p:tgtEl>
                                        <p:attrNameLst>
                                          <p:attrName>ppt_x</p:attrName>
                                        </p:attrNameLst>
                                      </p:cBhvr>
                                      <p:tavLst>
                                        <p:tav tm="0">
                                          <p:val>
                                            <p:strVal val="#ppt_x"/>
                                          </p:val>
                                        </p:tav>
                                        <p:tav tm="100000">
                                          <p:val>
                                            <p:strVal val="#ppt_x"/>
                                          </p:val>
                                        </p:tav>
                                      </p:tavLst>
                                    </p:anim>
                                    <p:anim calcmode="lin" valueType="num">
                                      <p:cBhvr additive="base">
                                        <p:cTn id="7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6" grpId="0" animBg="1"/>
      <p:bldP spid="5" grpId="0" animBg="1"/>
      <p:bldP spid="4" grpId="0" animBg="1"/>
      <p:bldP spid="11" grpId="0"/>
      <p:bldP spid="17"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Content Placeholder 2">
            <a:extLst>
              <a:ext uri="{FF2B5EF4-FFF2-40B4-BE49-F238E27FC236}">
                <a16:creationId xmlns:a16="http://schemas.microsoft.com/office/drawing/2014/main" id="{07EA69FD-C7AC-4221-ADD6-F1C0DFC6876F}"/>
              </a:ext>
            </a:extLst>
          </p:cNvPr>
          <p:cNvSpPr>
            <a:spLocks noGrp="1"/>
          </p:cNvSpPr>
          <p:nvPr>
            <p:ph idx="1"/>
          </p:nvPr>
        </p:nvSpPr>
        <p:spPr>
          <a:xfrm>
            <a:off x="394282" y="1523876"/>
            <a:ext cx="8548577" cy="4253023"/>
          </a:xfrm>
        </p:spPr>
        <p:txBody>
          <a:bodyPr>
            <a:normAutofit lnSpcReduction="10000"/>
          </a:bodyPr>
          <a:lstStyle/>
          <a:p>
            <a:pPr marL="0" indent="0">
              <a:buNone/>
            </a:pPr>
            <a:r>
              <a:rPr lang="en-US" dirty="0"/>
              <a:t>Right now, I am looking at this </a:t>
            </a:r>
            <a:r>
              <a:rPr lang="en-US" i="1" dirty="0" err="1"/>
              <a:t>hwa-chiao</a:t>
            </a:r>
            <a:r>
              <a:rPr lang="en-US" dirty="0"/>
              <a:t>, a Chinese-American tourist at the station house who’s bitching at Inspector Chan.  Mr. Wu claims he’s an important visitor, but I think he’s FOB — fresh off the boat Chinese.  He’s shaking his finger and saying, “I report my wife Mei-Yuan has disappeared, then I came back to find an imposter in my hotel room, not even a good duplicate.” </a:t>
            </a:r>
            <a:endParaRPr lang="pt-BR" dirty="0"/>
          </a:p>
        </p:txBody>
      </p:sp>
      <p:sp>
        <p:nvSpPr>
          <p:cNvPr id="25" name="Content Placeholder 2">
            <a:extLst>
              <a:ext uri="{FF2B5EF4-FFF2-40B4-BE49-F238E27FC236}">
                <a16:creationId xmlns:a16="http://schemas.microsoft.com/office/drawing/2014/main" id="{FA1ED730-BDDC-4294-8CB6-BB6951F6EEC7}"/>
              </a:ext>
            </a:extLst>
          </p:cNvPr>
          <p:cNvSpPr txBox="1">
            <a:spLocks/>
          </p:cNvSpPr>
          <p:nvPr/>
        </p:nvSpPr>
        <p:spPr>
          <a:xfrm>
            <a:off x="201141" y="5633554"/>
            <a:ext cx="8816250" cy="1118937"/>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pPr>
            <a:r>
              <a:rPr lang="pt-BR" sz="2200" dirty="0" err="1">
                <a:solidFill>
                  <a:srgbClr val="FF0000"/>
                </a:solidFill>
              </a:rPr>
              <a:t>Hwa-chiao</a:t>
            </a:r>
            <a:r>
              <a:rPr lang="pt-BR" sz="2200" dirty="0">
                <a:solidFill>
                  <a:srgbClr val="FF0000"/>
                </a:solidFill>
              </a:rPr>
              <a:t> </a:t>
            </a:r>
            <a:r>
              <a:rPr lang="pt-BR" sz="2200" dirty="0">
                <a:solidFill>
                  <a:schemeClr val="tx1"/>
                </a:solidFill>
              </a:rPr>
              <a:t>– </a:t>
            </a:r>
            <a:r>
              <a:rPr lang="en-US" sz="2200" dirty="0">
                <a:solidFill>
                  <a:schemeClr val="tx1"/>
                </a:solidFill>
              </a:rPr>
              <a:t>overseas Chinese (in a restricted sense) Chinese emigrant;</a:t>
            </a:r>
          </a:p>
          <a:p>
            <a:pPr algn="l">
              <a:spcBef>
                <a:spcPts val="0"/>
              </a:spcBef>
            </a:pPr>
            <a:r>
              <a:rPr lang="en-US" sz="2200" dirty="0">
                <a:solidFill>
                  <a:srgbClr val="FF0000"/>
                </a:solidFill>
              </a:rPr>
              <a:t>To be bitching at </a:t>
            </a:r>
            <a:r>
              <a:rPr lang="pt-BR" sz="2200" dirty="0">
                <a:solidFill>
                  <a:schemeClr val="tx1"/>
                </a:solidFill>
              </a:rPr>
              <a:t>–</a:t>
            </a:r>
            <a:r>
              <a:rPr lang="pt-BR" sz="2200" dirty="0">
                <a:solidFill>
                  <a:srgbClr val="FF0000"/>
                </a:solidFill>
              </a:rPr>
              <a:t> </a:t>
            </a:r>
            <a:r>
              <a:rPr lang="pt-BR" sz="2200" dirty="0">
                <a:solidFill>
                  <a:schemeClr val="tx1"/>
                </a:solidFill>
              </a:rPr>
              <a:t>reclamar de</a:t>
            </a:r>
          </a:p>
        </p:txBody>
      </p:sp>
    </p:spTree>
    <p:extLst>
      <p:ext uri="{BB962C8B-B14F-4D97-AF65-F5344CB8AC3E}">
        <p14:creationId xmlns:p14="http://schemas.microsoft.com/office/powerpoint/2010/main" val="37171013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Elipse 20"/>
          <p:cNvSpPr/>
          <p:nvPr/>
        </p:nvSpPr>
        <p:spPr>
          <a:xfrm>
            <a:off x="5329233" y="4614751"/>
            <a:ext cx="646265" cy="501526"/>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20" name="Elipse 19"/>
          <p:cNvSpPr/>
          <p:nvPr/>
        </p:nvSpPr>
        <p:spPr>
          <a:xfrm>
            <a:off x="7241926" y="4186489"/>
            <a:ext cx="238000" cy="416465"/>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9" name="Elipse 18"/>
          <p:cNvSpPr/>
          <p:nvPr/>
        </p:nvSpPr>
        <p:spPr>
          <a:xfrm>
            <a:off x="7446874" y="3718715"/>
            <a:ext cx="646265" cy="501526"/>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8" name="Elipse 17"/>
          <p:cNvSpPr/>
          <p:nvPr/>
        </p:nvSpPr>
        <p:spPr>
          <a:xfrm>
            <a:off x="5975498" y="3718715"/>
            <a:ext cx="315133" cy="501526"/>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7" name="Elipse 16"/>
          <p:cNvSpPr/>
          <p:nvPr/>
        </p:nvSpPr>
        <p:spPr>
          <a:xfrm>
            <a:off x="1969714" y="3700940"/>
            <a:ext cx="630267" cy="51930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6" name="Elipse 15"/>
          <p:cNvSpPr/>
          <p:nvPr/>
        </p:nvSpPr>
        <p:spPr>
          <a:xfrm>
            <a:off x="6826102" y="3250941"/>
            <a:ext cx="1017908" cy="51930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5" name="Elipse 14"/>
          <p:cNvSpPr/>
          <p:nvPr/>
        </p:nvSpPr>
        <p:spPr>
          <a:xfrm>
            <a:off x="8032277" y="2816701"/>
            <a:ext cx="865722" cy="51930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4" name="Elipse 13"/>
          <p:cNvSpPr/>
          <p:nvPr/>
        </p:nvSpPr>
        <p:spPr>
          <a:xfrm>
            <a:off x="6826102" y="2816702"/>
            <a:ext cx="301812" cy="519302"/>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2" name="Elipse 11"/>
          <p:cNvSpPr/>
          <p:nvPr/>
        </p:nvSpPr>
        <p:spPr>
          <a:xfrm>
            <a:off x="1701208" y="2816702"/>
            <a:ext cx="865722" cy="51930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1" name="Elipse 10"/>
          <p:cNvSpPr/>
          <p:nvPr/>
        </p:nvSpPr>
        <p:spPr>
          <a:xfrm>
            <a:off x="412811" y="2384346"/>
            <a:ext cx="1218665" cy="535125"/>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8" name="Elipse 7"/>
          <p:cNvSpPr/>
          <p:nvPr/>
        </p:nvSpPr>
        <p:spPr>
          <a:xfrm>
            <a:off x="5192230" y="1495067"/>
            <a:ext cx="783268"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4" name="Elipse 3"/>
          <p:cNvSpPr/>
          <p:nvPr/>
        </p:nvSpPr>
        <p:spPr>
          <a:xfrm>
            <a:off x="2384996" y="1495067"/>
            <a:ext cx="358199"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3" name="Content Placeholder 2"/>
          <p:cNvSpPr>
            <a:spLocks noGrp="1"/>
          </p:cNvSpPr>
          <p:nvPr>
            <p:ph idx="1"/>
          </p:nvPr>
        </p:nvSpPr>
        <p:spPr>
          <a:xfrm>
            <a:off x="394282" y="1523876"/>
            <a:ext cx="8548577" cy="4253023"/>
          </a:xfrm>
        </p:spPr>
        <p:txBody>
          <a:bodyPr>
            <a:normAutofit lnSpcReduction="10000"/>
          </a:bodyPr>
          <a:lstStyle/>
          <a:p>
            <a:pPr marL="0" indent="0">
              <a:buNone/>
            </a:pPr>
            <a:r>
              <a:rPr lang="en-US" dirty="0"/>
              <a:t>Right now,</a:t>
            </a:r>
            <a:r>
              <a:rPr lang="en-US" dirty="0">
                <a:solidFill>
                  <a:srgbClr val="FF0000"/>
                </a:solidFill>
                <a:effectLst>
                  <a:outerShdw blurRad="38100" dist="38100" dir="2700000" algn="tl">
                    <a:srgbClr val="000000">
                      <a:alpha val="43137"/>
                    </a:srgbClr>
                  </a:outerShdw>
                </a:effectLst>
              </a:rPr>
              <a:t> I </a:t>
            </a:r>
            <a:r>
              <a:rPr lang="en-US" dirty="0"/>
              <a:t>am looking at </a:t>
            </a:r>
            <a:r>
              <a:rPr lang="en-US" dirty="0">
                <a:solidFill>
                  <a:srgbClr val="FF0000"/>
                </a:solidFill>
                <a:effectLst>
                  <a:outerShdw blurRad="38100" dist="38100" dir="2700000" algn="tl">
                    <a:srgbClr val="000000">
                      <a:alpha val="43137"/>
                    </a:srgbClr>
                  </a:outerShdw>
                </a:effectLst>
              </a:rPr>
              <a:t>this</a:t>
            </a:r>
            <a:r>
              <a:rPr lang="en-US" dirty="0"/>
              <a:t> </a:t>
            </a:r>
            <a:r>
              <a:rPr lang="en-US" i="1" dirty="0" err="1"/>
              <a:t>hwa-chiao</a:t>
            </a:r>
            <a:r>
              <a:rPr lang="en-US" dirty="0"/>
              <a:t>, a Chinese-American tourist at the station house </a:t>
            </a:r>
            <a:r>
              <a:rPr lang="en-US" dirty="0">
                <a:solidFill>
                  <a:srgbClr val="FF0000"/>
                </a:solidFill>
                <a:effectLst>
                  <a:outerShdw blurRad="38100" dist="38100" dir="2700000" algn="tl">
                    <a:srgbClr val="000000">
                      <a:alpha val="43137"/>
                    </a:srgbClr>
                  </a:outerShdw>
                </a:effectLst>
              </a:rPr>
              <a:t>who’s</a:t>
            </a:r>
            <a:r>
              <a:rPr lang="en-US" dirty="0"/>
              <a:t> bitching at Inspector Chan.  Mr. Wu claims </a:t>
            </a:r>
            <a:r>
              <a:rPr lang="en-US" dirty="0">
                <a:solidFill>
                  <a:srgbClr val="FF0000"/>
                </a:solidFill>
                <a:effectLst>
                  <a:outerShdw blurRad="38100" dist="38100" dir="2700000" algn="tl">
                    <a:srgbClr val="000000">
                      <a:alpha val="43137"/>
                    </a:srgbClr>
                  </a:outerShdw>
                </a:effectLst>
              </a:rPr>
              <a:t>he’s</a:t>
            </a:r>
            <a:r>
              <a:rPr lang="en-US" dirty="0"/>
              <a:t> an important visitor, but</a:t>
            </a:r>
            <a:r>
              <a:rPr lang="en-US" dirty="0">
                <a:solidFill>
                  <a:srgbClr val="FF0000"/>
                </a:solidFill>
                <a:effectLst>
                  <a:outerShdw blurRad="38100" dist="38100" dir="2700000" algn="tl">
                    <a:srgbClr val="000000">
                      <a:alpha val="43137"/>
                    </a:srgbClr>
                  </a:outerShdw>
                </a:effectLst>
              </a:rPr>
              <a:t> I </a:t>
            </a:r>
            <a:r>
              <a:rPr lang="en-US" dirty="0"/>
              <a:t>think </a:t>
            </a:r>
            <a:r>
              <a:rPr lang="en-US" dirty="0">
                <a:solidFill>
                  <a:srgbClr val="FF0000"/>
                </a:solidFill>
                <a:effectLst>
                  <a:outerShdw blurRad="38100" dist="38100" dir="2700000" algn="tl">
                    <a:srgbClr val="000000">
                      <a:alpha val="43137"/>
                    </a:srgbClr>
                  </a:outerShdw>
                </a:effectLst>
              </a:rPr>
              <a:t>he’s</a:t>
            </a:r>
            <a:r>
              <a:rPr lang="en-US" dirty="0"/>
              <a:t> FOB — fresh off the boat Chinese.  </a:t>
            </a:r>
            <a:r>
              <a:rPr lang="en-US" dirty="0">
                <a:solidFill>
                  <a:srgbClr val="FF0000"/>
                </a:solidFill>
                <a:effectLst>
                  <a:outerShdw blurRad="38100" dist="38100" dir="2700000" algn="tl">
                    <a:srgbClr val="000000">
                      <a:alpha val="43137"/>
                    </a:srgbClr>
                  </a:outerShdw>
                </a:effectLst>
              </a:rPr>
              <a:t>He’s</a:t>
            </a:r>
            <a:r>
              <a:rPr lang="en-US" dirty="0"/>
              <a:t> shaking </a:t>
            </a:r>
            <a:r>
              <a:rPr lang="en-US" dirty="0">
                <a:solidFill>
                  <a:srgbClr val="FF0000"/>
                </a:solidFill>
                <a:effectLst>
                  <a:outerShdw blurRad="38100" dist="38100" dir="2700000" algn="tl">
                    <a:srgbClr val="000000">
                      <a:alpha val="43137"/>
                    </a:srgbClr>
                  </a:outerShdw>
                </a:effectLst>
              </a:rPr>
              <a:t>his</a:t>
            </a:r>
            <a:r>
              <a:rPr lang="en-US" dirty="0"/>
              <a:t> finger and saying, “</a:t>
            </a:r>
            <a:r>
              <a:rPr lang="en-US" dirty="0">
                <a:solidFill>
                  <a:srgbClr val="FF0000"/>
                </a:solidFill>
                <a:effectLst>
                  <a:outerShdw blurRad="38100" dist="38100" dir="2700000" algn="tl">
                    <a:srgbClr val="000000">
                      <a:alpha val="43137"/>
                    </a:srgbClr>
                  </a:outerShdw>
                </a:effectLst>
              </a:rPr>
              <a:t>I</a:t>
            </a:r>
            <a:r>
              <a:rPr lang="en-US" dirty="0"/>
              <a:t> report </a:t>
            </a:r>
            <a:r>
              <a:rPr lang="en-US" dirty="0">
                <a:solidFill>
                  <a:srgbClr val="FF0000"/>
                </a:solidFill>
                <a:effectLst>
                  <a:outerShdw blurRad="38100" dist="38100" dir="2700000" algn="tl">
                    <a:srgbClr val="000000">
                      <a:alpha val="43137"/>
                    </a:srgbClr>
                  </a:outerShdw>
                </a:effectLst>
              </a:rPr>
              <a:t>my</a:t>
            </a:r>
            <a:r>
              <a:rPr lang="en-US" dirty="0"/>
              <a:t> wife Mei-Yuan has disappeared, then</a:t>
            </a:r>
            <a:r>
              <a:rPr lang="en-US" dirty="0">
                <a:solidFill>
                  <a:srgbClr val="FF0000"/>
                </a:solidFill>
                <a:effectLst>
                  <a:outerShdw blurRad="38100" dist="38100" dir="2700000" algn="tl">
                    <a:srgbClr val="000000">
                      <a:alpha val="43137"/>
                    </a:srgbClr>
                  </a:outerShdw>
                </a:effectLst>
              </a:rPr>
              <a:t> I </a:t>
            </a:r>
            <a:r>
              <a:rPr lang="en-US" dirty="0"/>
              <a:t>came back to find an imposter in </a:t>
            </a:r>
            <a:r>
              <a:rPr lang="en-US" dirty="0">
                <a:solidFill>
                  <a:srgbClr val="FF0000"/>
                </a:solidFill>
                <a:effectLst>
                  <a:outerShdw blurRad="38100" dist="38100" dir="2700000" algn="tl">
                    <a:srgbClr val="000000">
                      <a:alpha val="43137"/>
                    </a:srgbClr>
                  </a:outerShdw>
                </a:effectLst>
              </a:rPr>
              <a:t>my</a:t>
            </a:r>
            <a:r>
              <a:rPr lang="en-US" dirty="0"/>
              <a:t> hotel room, not even a good duplicate.” </a:t>
            </a:r>
            <a:endParaRPr lang="pt-BR" dirty="0"/>
          </a:p>
        </p:txBody>
      </p:sp>
      <p:cxnSp>
        <p:nvCxnSpPr>
          <p:cNvPr id="5" name="Conector de seta reta 4"/>
          <p:cNvCxnSpPr/>
          <p:nvPr/>
        </p:nvCxnSpPr>
        <p:spPr>
          <a:xfrm flipH="1" flipV="1">
            <a:off x="1041991" y="820323"/>
            <a:ext cx="1190845" cy="51491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a:xfrm>
            <a:off x="6760529" y="174282"/>
            <a:ext cx="1332611"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t>tourist</a:t>
            </a:r>
          </a:p>
        </p:txBody>
      </p:sp>
      <p:cxnSp>
        <p:nvCxnSpPr>
          <p:cNvPr id="9" name="Conector de seta reta 8"/>
          <p:cNvCxnSpPr/>
          <p:nvPr/>
        </p:nvCxnSpPr>
        <p:spPr>
          <a:xfrm flipV="1">
            <a:off x="5645094" y="670343"/>
            <a:ext cx="1158066" cy="6747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itle 1"/>
          <p:cNvSpPr txBox="1">
            <a:spLocks/>
          </p:cNvSpPr>
          <p:nvPr/>
        </p:nvSpPr>
        <p:spPr>
          <a:xfrm>
            <a:off x="265814" y="236383"/>
            <a:ext cx="1332611"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t>Author</a:t>
            </a:r>
          </a:p>
        </p:txBody>
      </p:sp>
      <p:cxnSp>
        <p:nvCxnSpPr>
          <p:cNvPr id="13" name="Conector de seta reta 12"/>
          <p:cNvCxnSpPr/>
          <p:nvPr/>
        </p:nvCxnSpPr>
        <p:spPr>
          <a:xfrm flipV="1">
            <a:off x="1664527" y="383338"/>
            <a:ext cx="4867934" cy="208760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Conector de seta reta 21"/>
          <p:cNvCxnSpPr/>
          <p:nvPr/>
        </p:nvCxnSpPr>
        <p:spPr>
          <a:xfrm flipV="1">
            <a:off x="2245076" y="589606"/>
            <a:ext cx="4312948" cy="208760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Conector de seta reta 22"/>
          <p:cNvCxnSpPr/>
          <p:nvPr/>
        </p:nvCxnSpPr>
        <p:spPr>
          <a:xfrm flipH="1" flipV="1">
            <a:off x="1480633" y="680885"/>
            <a:ext cx="5279897" cy="22500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Conector de seta reta 23"/>
          <p:cNvCxnSpPr/>
          <p:nvPr/>
        </p:nvCxnSpPr>
        <p:spPr>
          <a:xfrm flipH="1" flipV="1">
            <a:off x="7652216" y="747542"/>
            <a:ext cx="646265" cy="20061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Conector de seta reta 25"/>
          <p:cNvCxnSpPr/>
          <p:nvPr/>
        </p:nvCxnSpPr>
        <p:spPr>
          <a:xfrm flipV="1">
            <a:off x="2399825" y="903621"/>
            <a:ext cx="4608350" cy="271675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Conector de seta reta 27"/>
          <p:cNvCxnSpPr/>
          <p:nvPr/>
        </p:nvCxnSpPr>
        <p:spPr>
          <a:xfrm flipV="1">
            <a:off x="7295965" y="837527"/>
            <a:ext cx="3344" cy="22388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Conector de seta reta 30"/>
          <p:cNvCxnSpPr/>
          <p:nvPr/>
        </p:nvCxnSpPr>
        <p:spPr>
          <a:xfrm flipV="1">
            <a:off x="6201371" y="747542"/>
            <a:ext cx="958040" cy="28929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Conector de seta reta 33"/>
          <p:cNvCxnSpPr/>
          <p:nvPr/>
        </p:nvCxnSpPr>
        <p:spPr>
          <a:xfrm flipH="1" flipV="1">
            <a:off x="7459147" y="747543"/>
            <a:ext cx="490192" cy="295339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Conector de seta reta 36"/>
          <p:cNvCxnSpPr/>
          <p:nvPr/>
        </p:nvCxnSpPr>
        <p:spPr>
          <a:xfrm flipV="1">
            <a:off x="7369537" y="989927"/>
            <a:ext cx="82172" cy="31630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Conector de seta reta 38"/>
          <p:cNvCxnSpPr/>
          <p:nvPr/>
        </p:nvCxnSpPr>
        <p:spPr>
          <a:xfrm flipV="1">
            <a:off x="5718632" y="727389"/>
            <a:ext cx="1171563" cy="38254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834745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500" fill="hold"/>
                                        <p:tgtEl>
                                          <p:spTgt spid="14"/>
                                        </p:tgtEl>
                                        <p:attrNameLst>
                                          <p:attrName>ppt_x</p:attrName>
                                        </p:attrNameLst>
                                      </p:cBhvr>
                                      <p:tavLst>
                                        <p:tav tm="0">
                                          <p:val>
                                            <p:strVal val="#ppt_x"/>
                                          </p:val>
                                        </p:tav>
                                        <p:tav tm="100000">
                                          <p:val>
                                            <p:strVal val="#ppt_x"/>
                                          </p:val>
                                        </p:tav>
                                      </p:tavLst>
                                    </p:anim>
                                    <p:anim calcmode="lin" valueType="num">
                                      <p:cBhvr additive="base">
                                        <p:cTn id="60" dur="500" fill="hold"/>
                                        <p:tgtEl>
                                          <p:spTgt spid="14"/>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23"/>
                                        </p:tgtEl>
                                        <p:attrNameLst>
                                          <p:attrName>style.visibility</p:attrName>
                                        </p:attrNameLst>
                                      </p:cBhvr>
                                      <p:to>
                                        <p:strVal val="visible"/>
                                      </p:to>
                                    </p:set>
                                    <p:anim calcmode="lin" valueType="num">
                                      <p:cBhvr additive="base">
                                        <p:cTn id="63" dur="500" fill="hold"/>
                                        <p:tgtEl>
                                          <p:spTgt spid="23"/>
                                        </p:tgtEl>
                                        <p:attrNameLst>
                                          <p:attrName>ppt_x</p:attrName>
                                        </p:attrNameLst>
                                      </p:cBhvr>
                                      <p:tavLst>
                                        <p:tav tm="0">
                                          <p:val>
                                            <p:strVal val="#ppt_x"/>
                                          </p:val>
                                        </p:tav>
                                        <p:tav tm="100000">
                                          <p:val>
                                            <p:strVal val="#ppt_x"/>
                                          </p:val>
                                        </p:tav>
                                      </p:tavLst>
                                    </p:anim>
                                    <p:anim calcmode="lin" valueType="num">
                                      <p:cBhvr additive="base">
                                        <p:cTn id="6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additive="base">
                                        <p:cTn id="69" dur="500" fill="hold"/>
                                        <p:tgtEl>
                                          <p:spTgt spid="15"/>
                                        </p:tgtEl>
                                        <p:attrNameLst>
                                          <p:attrName>ppt_x</p:attrName>
                                        </p:attrNameLst>
                                      </p:cBhvr>
                                      <p:tavLst>
                                        <p:tav tm="0">
                                          <p:val>
                                            <p:strVal val="#ppt_x"/>
                                          </p:val>
                                        </p:tav>
                                        <p:tav tm="100000">
                                          <p:val>
                                            <p:strVal val="#ppt_x"/>
                                          </p:val>
                                        </p:tav>
                                      </p:tavLst>
                                    </p:anim>
                                    <p:anim calcmode="lin" valueType="num">
                                      <p:cBhvr additive="base">
                                        <p:cTn id="70" dur="500" fill="hold"/>
                                        <p:tgtEl>
                                          <p:spTgt spid="15"/>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additive="base">
                                        <p:cTn id="73" dur="500" fill="hold"/>
                                        <p:tgtEl>
                                          <p:spTgt spid="24"/>
                                        </p:tgtEl>
                                        <p:attrNameLst>
                                          <p:attrName>ppt_x</p:attrName>
                                        </p:attrNameLst>
                                      </p:cBhvr>
                                      <p:tavLst>
                                        <p:tav tm="0">
                                          <p:val>
                                            <p:strVal val="#ppt_x"/>
                                          </p:val>
                                        </p:tav>
                                        <p:tav tm="100000">
                                          <p:val>
                                            <p:strVal val="#ppt_x"/>
                                          </p:val>
                                        </p:tav>
                                      </p:tavLst>
                                    </p:anim>
                                    <p:anim calcmode="lin" valueType="num">
                                      <p:cBhvr additive="base">
                                        <p:cTn id="7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8"/>
                                        </p:tgtEl>
                                        <p:attrNameLst>
                                          <p:attrName>style.visibility</p:attrName>
                                        </p:attrNameLst>
                                      </p:cBhvr>
                                      <p:to>
                                        <p:strVal val="visible"/>
                                      </p:to>
                                    </p:set>
                                    <p:anim calcmode="lin" valueType="num">
                                      <p:cBhvr additive="base">
                                        <p:cTn id="79" dur="500" fill="hold"/>
                                        <p:tgtEl>
                                          <p:spTgt spid="28"/>
                                        </p:tgtEl>
                                        <p:attrNameLst>
                                          <p:attrName>ppt_x</p:attrName>
                                        </p:attrNameLst>
                                      </p:cBhvr>
                                      <p:tavLst>
                                        <p:tav tm="0">
                                          <p:val>
                                            <p:strVal val="#ppt_x"/>
                                          </p:val>
                                        </p:tav>
                                        <p:tav tm="100000">
                                          <p:val>
                                            <p:strVal val="#ppt_x"/>
                                          </p:val>
                                        </p:tav>
                                      </p:tavLst>
                                    </p:anim>
                                    <p:anim calcmode="lin" valueType="num">
                                      <p:cBhvr additive="base">
                                        <p:cTn id="80" dur="500" fill="hold"/>
                                        <p:tgtEl>
                                          <p:spTgt spid="28"/>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additive="base">
                                        <p:cTn id="83" dur="500" fill="hold"/>
                                        <p:tgtEl>
                                          <p:spTgt spid="16"/>
                                        </p:tgtEl>
                                        <p:attrNameLst>
                                          <p:attrName>ppt_x</p:attrName>
                                        </p:attrNameLst>
                                      </p:cBhvr>
                                      <p:tavLst>
                                        <p:tav tm="0">
                                          <p:val>
                                            <p:strVal val="#ppt_x"/>
                                          </p:val>
                                        </p:tav>
                                        <p:tav tm="100000">
                                          <p:val>
                                            <p:strVal val="#ppt_x"/>
                                          </p:val>
                                        </p:tav>
                                      </p:tavLst>
                                    </p:anim>
                                    <p:anim calcmode="lin" valueType="num">
                                      <p:cBhvr additive="base">
                                        <p:cTn id="8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17"/>
                                        </p:tgtEl>
                                        <p:attrNameLst>
                                          <p:attrName>style.visibility</p:attrName>
                                        </p:attrNameLst>
                                      </p:cBhvr>
                                      <p:to>
                                        <p:strVal val="visible"/>
                                      </p:to>
                                    </p:set>
                                    <p:anim calcmode="lin" valueType="num">
                                      <p:cBhvr additive="base">
                                        <p:cTn id="89" dur="500" fill="hold"/>
                                        <p:tgtEl>
                                          <p:spTgt spid="17"/>
                                        </p:tgtEl>
                                        <p:attrNameLst>
                                          <p:attrName>ppt_x</p:attrName>
                                        </p:attrNameLst>
                                      </p:cBhvr>
                                      <p:tavLst>
                                        <p:tav tm="0">
                                          <p:val>
                                            <p:strVal val="#ppt_x"/>
                                          </p:val>
                                        </p:tav>
                                        <p:tav tm="100000">
                                          <p:val>
                                            <p:strVal val="#ppt_x"/>
                                          </p:val>
                                        </p:tav>
                                      </p:tavLst>
                                    </p:anim>
                                    <p:anim calcmode="lin" valueType="num">
                                      <p:cBhvr additive="base">
                                        <p:cTn id="90" dur="500" fill="hold"/>
                                        <p:tgtEl>
                                          <p:spTgt spid="17"/>
                                        </p:tgtEl>
                                        <p:attrNameLst>
                                          <p:attrName>ppt_y</p:attrName>
                                        </p:attrNameLst>
                                      </p:cBhvr>
                                      <p:tavLst>
                                        <p:tav tm="0">
                                          <p:val>
                                            <p:strVal val="1+#ppt_h/2"/>
                                          </p:val>
                                        </p:tav>
                                        <p:tav tm="100000">
                                          <p:val>
                                            <p:strVal val="#ppt_y"/>
                                          </p:val>
                                        </p:tav>
                                      </p:tavLst>
                                    </p:anim>
                                  </p:childTnLst>
                                </p:cTn>
                              </p:par>
                              <p:par>
                                <p:cTn id="91" presetID="2" presetClass="entr" presetSubtype="4" fill="hold" nodeType="withEffect">
                                  <p:stCondLst>
                                    <p:cond delay="0"/>
                                  </p:stCondLst>
                                  <p:childTnLst>
                                    <p:set>
                                      <p:cBhvr>
                                        <p:cTn id="92" dur="1" fill="hold">
                                          <p:stCondLst>
                                            <p:cond delay="0"/>
                                          </p:stCondLst>
                                        </p:cTn>
                                        <p:tgtEl>
                                          <p:spTgt spid="26"/>
                                        </p:tgtEl>
                                        <p:attrNameLst>
                                          <p:attrName>style.visibility</p:attrName>
                                        </p:attrNameLst>
                                      </p:cBhvr>
                                      <p:to>
                                        <p:strVal val="visible"/>
                                      </p:to>
                                    </p:set>
                                    <p:anim calcmode="lin" valueType="num">
                                      <p:cBhvr additive="base">
                                        <p:cTn id="93" dur="500" fill="hold"/>
                                        <p:tgtEl>
                                          <p:spTgt spid="26"/>
                                        </p:tgtEl>
                                        <p:attrNameLst>
                                          <p:attrName>ppt_x</p:attrName>
                                        </p:attrNameLst>
                                      </p:cBhvr>
                                      <p:tavLst>
                                        <p:tav tm="0">
                                          <p:val>
                                            <p:strVal val="#ppt_x"/>
                                          </p:val>
                                        </p:tav>
                                        <p:tav tm="100000">
                                          <p:val>
                                            <p:strVal val="#ppt_x"/>
                                          </p:val>
                                        </p:tav>
                                      </p:tavLst>
                                    </p:anim>
                                    <p:anim calcmode="lin" valueType="num">
                                      <p:cBhvr additive="base">
                                        <p:cTn id="9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31"/>
                                        </p:tgtEl>
                                        <p:attrNameLst>
                                          <p:attrName>style.visibility</p:attrName>
                                        </p:attrNameLst>
                                      </p:cBhvr>
                                      <p:to>
                                        <p:strVal val="visible"/>
                                      </p:to>
                                    </p:set>
                                    <p:anim calcmode="lin" valueType="num">
                                      <p:cBhvr additive="base">
                                        <p:cTn id="99" dur="500" fill="hold"/>
                                        <p:tgtEl>
                                          <p:spTgt spid="31"/>
                                        </p:tgtEl>
                                        <p:attrNameLst>
                                          <p:attrName>ppt_x</p:attrName>
                                        </p:attrNameLst>
                                      </p:cBhvr>
                                      <p:tavLst>
                                        <p:tav tm="0">
                                          <p:val>
                                            <p:strVal val="#ppt_x"/>
                                          </p:val>
                                        </p:tav>
                                        <p:tav tm="100000">
                                          <p:val>
                                            <p:strVal val="#ppt_x"/>
                                          </p:val>
                                        </p:tav>
                                      </p:tavLst>
                                    </p:anim>
                                    <p:anim calcmode="lin" valueType="num">
                                      <p:cBhvr additive="base">
                                        <p:cTn id="10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34"/>
                                        </p:tgtEl>
                                        <p:attrNameLst>
                                          <p:attrName>style.visibility</p:attrName>
                                        </p:attrNameLst>
                                      </p:cBhvr>
                                      <p:to>
                                        <p:strVal val="visible"/>
                                      </p:to>
                                    </p:set>
                                    <p:anim calcmode="lin" valueType="num">
                                      <p:cBhvr additive="base">
                                        <p:cTn id="105" dur="500" fill="hold"/>
                                        <p:tgtEl>
                                          <p:spTgt spid="34"/>
                                        </p:tgtEl>
                                        <p:attrNameLst>
                                          <p:attrName>ppt_x</p:attrName>
                                        </p:attrNameLst>
                                      </p:cBhvr>
                                      <p:tavLst>
                                        <p:tav tm="0">
                                          <p:val>
                                            <p:strVal val="#ppt_x"/>
                                          </p:val>
                                        </p:tav>
                                        <p:tav tm="100000">
                                          <p:val>
                                            <p:strVal val="#ppt_x"/>
                                          </p:val>
                                        </p:tav>
                                      </p:tavLst>
                                    </p:anim>
                                    <p:anim calcmode="lin" valueType="num">
                                      <p:cBhvr additive="base">
                                        <p:cTn id="106" dur="500" fill="hold"/>
                                        <p:tgtEl>
                                          <p:spTgt spid="34"/>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19"/>
                                        </p:tgtEl>
                                        <p:attrNameLst>
                                          <p:attrName>style.visibility</p:attrName>
                                        </p:attrNameLst>
                                      </p:cBhvr>
                                      <p:to>
                                        <p:strVal val="visible"/>
                                      </p:to>
                                    </p:set>
                                    <p:anim calcmode="lin" valueType="num">
                                      <p:cBhvr additive="base">
                                        <p:cTn id="109" dur="500" fill="hold"/>
                                        <p:tgtEl>
                                          <p:spTgt spid="19"/>
                                        </p:tgtEl>
                                        <p:attrNameLst>
                                          <p:attrName>ppt_x</p:attrName>
                                        </p:attrNameLst>
                                      </p:cBhvr>
                                      <p:tavLst>
                                        <p:tav tm="0">
                                          <p:val>
                                            <p:strVal val="#ppt_x"/>
                                          </p:val>
                                        </p:tav>
                                        <p:tav tm="100000">
                                          <p:val>
                                            <p:strVal val="#ppt_x"/>
                                          </p:val>
                                        </p:tav>
                                      </p:tavLst>
                                    </p:anim>
                                    <p:anim calcmode="lin" valueType="num">
                                      <p:cBhvr additive="base">
                                        <p:cTn id="11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37"/>
                                        </p:tgtEl>
                                        <p:attrNameLst>
                                          <p:attrName>style.visibility</p:attrName>
                                        </p:attrNameLst>
                                      </p:cBhvr>
                                      <p:to>
                                        <p:strVal val="visible"/>
                                      </p:to>
                                    </p:set>
                                    <p:anim calcmode="lin" valueType="num">
                                      <p:cBhvr additive="base">
                                        <p:cTn id="115" dur="500" fill="hold"/>
                                        <p:tgtEl>
                                          <p:spTgt spid="37"/>
                                        </p:tgtEl>
                                        <p:attrNameLst>
                                          <p:attrName>ppt_x</p:attrName>
                                        </p:attrNameLst>
                                      </p:cBhvr>
                                      <p:tavLst>
                                        <p:tav tm="0">
                                          <p:val>
                                            <p:strVal val="#ppt_x"/>
                                          </p:val>
                                        </p:tav>
                                        <p:tav tm="100000">
                                          <p:val>
                                            <p:strVal val="#ppt_x"/>
                                          </p:val>
                                        </p:tav>
                                      </p:tavLst>
                                    </p:anim>
                                    <p:anim calcmode="lin" valueType="num">
                                      <p:cBhvr additive="base">
                                        <p:cTn id="116" dur="500" fill="hold"/>
                                        <p:tgtEl>
                                          <p:spTgt spid="37"/>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0"/>
                                        </p:tgtEl>
                                        <p:attrNameLst>
                                          <p:attrName>style.visibility</p:attrName>
                                        </p:attrNameLst>
                                      </p:cBhvr>
                                      <p:to>
                                        <p:strVal val="visible"/>
                                      </p:to>
                                    </p:set>
                                    <p:anim calcmode="lin" valueType="num">
                                      <p:cBhvr additive="base">
                                        <p:cTn id="119" dur="500" fill="hold"/>
                                        <p:tgtEl>
                                          <p:spTgt spid="20"/>
                                        </p:tgtEl>
                                        <p:attrNameLst>
                                          <p:attrName>ppt_x</p:attrName>
                                        </p:attrNameLst>
                                      </p:cBhvr>
                                      <p:tavLst>
                                        <p:tav tm="0">
                                          <p:val>
                                            <p:strVal val="#ppt_x"/>
                                          </p:val>
                                        </p:tav>
                                        <p:tav tm="100000">
                                          <p:val>
                                            <p:strVal val="#ppt_x"/>
                                          </p:val>
                                        </p:tav>
                                      </p:tavLst>
                                    </p:anim>
                                    <p:anim calcmode="lin" valueType="num">
                                      <p:cBhvr additive="base">
                                        <p:cTn id="1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nodeType="clickEffect">
                                  <p:stCondLst>
                                    <p:cond delay="0"/>
                                  </p:stCondLst>
                                  <p:childTnLst>
                                    <p:set>
                                      <p:cBhvr>
                                        <p:cTn id="124" dur="1" fill="hold">
                                          <p:stCondLst>
                                            <p:cond delay="0"/>
                                          </p:stCondLst>
                                        </p:cTn>
                                        <p:tgtEl>
                                          <p:spTgt spid="39"/>
                                        </p:tgtEl>
                                        <p:attrNameLst>
                                          <p:attrName>style.visibility</p:attrName>
                                        </p:attrNameLst>
                                      </p:cBhvr>
                                      <p:to>
                                        <p:strVal val="visible"/>
                                      </p:to>
                                    </p:set>
                                    <p:anim calcmode="lin" valueType="num">
                                      <p:cBhvr additive="base">
                                        <p:cTn id="125" dur="500" fill="hold"/>
                                        <p:tgtEl>
                                          <p:spTgt spid="39"/>
                                        </p:tgtEl>
                                        <p:attrNameLst>
                                          <p:attrName>ppt_x</p:attrName>
                                        </p:attrNameLst>
                                      </p:cBhvr>
                                      <p:tavLst>
                                        <p:tav tm="0">
                                          <p:val>
                                            <p:strVal val="#ppt_x"/>
                                          </p:val>
                                        </p:tav>
                                        <p:tav tm="100000">
                                          <p:val>
                                            <p:strVal val="#ppt_x"/>
                                          </p:val>
                                        </p:tav>
                                      </p:tavLst>
                                    </p:anim>
                                    <p:anim calcmode="lin" valueType="num">
                                      <p:cBhvr additive="base">
                                        <p:cTn id="126" dur="500" fill="hold"/>
                                        <p:tgtEl>
                                          <p:spTgt spid="39"/>
                                        </p:tgtEl>
                                        <p:attrNameLst>
                                          <p:attrName>ppt_y</p:attrName>
                                        </p:attrNameLst>
                                      </p:cBhvr>
                                      <p:tavLst>
                                        <p:tav tm="0">
                                          <p:val>
                                            <p:strVal val="1+#ppt_h/2"/>
                                          </p:val>
                                        </p:tav>
                                        <p:tav tm="100000">
                                          <p:val>
                                            <p:strVal val="#ppt_y"/>
                                          </p:val>
                                        </p:tav>
                                      </p:tavLst>
                                    </p:anim>
                                  </p:childTnLst>
                                </p:cTn>
                              </p:par>
                              <p:par>
                                <p:cTn id="127" presetID="2" presetClass="entr" presetSubtype="4" fill="hold" grpId="0" nodeType="withEffect">
                                  <p:stCondLst>
                                    <p:cond delay="0"/>
                                  </p:stCondLst>
                                  <p:childTnLst>
                                    <p:set>
                                      <p:cBhvr>
                                        <p:cTn id="128" dur="1" fill="hold">
                                          <p:stCondLst>
                                            <p:cond delay="0"/>
                                          </p:stCondLst>
                                        </p:cTn>
                                        <p:tgtEl>
                                          <p:spTgt spid="21"/>
                                        </p:tgtEl>
                                        <p:attrNameLst>
                                          <p:attrName>style.visibility</p:attrName>
                                        </p:attrNameLst>
                                      </p:cBhvr>
                                      <p:to>
                                        <p:strVal val="visible"/>
                                      </p:to>
                                    </p:set>
                                    <p:anim calcmode="lin" valueType="num">
                                      <p:cBhvr additive="base">
                                        <p:cTn id="129" dur="500" fill="hold"/>
                                        <p:tgtEl>
                                          <p:spTgt spid="21"/>
                                        </p:tgtEl>
                                        <p:attrNameLst>
                                          <p:attrName>ppt_x</p:attrName>
                                        </p:attrNameLst>
                                      </p:cBhvr>
                                      <p:tavLst>
                                        <p:tav tm="0">
                                          <p:val>
                                            <p:strVal val="#ppt_x"/>
                                          </p:val>
                                        </p:tav>
                                        <p:tav tm="100000">
                                          <p:val>
                                            <p:strVal val="#ppt_x"/>
                                          </p:val>
                                        </p:tav>
                                      </p:tavLst>
                                    </p:anim>
                                    <p:anim calcmode="lin" valueType="num">
                                      <p:cBhvr additive="base">
                                        <p:cTn id="13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animBg="1"/>
      <p:bldP spid="19" grpId="0" animBg="1"/>
      <p:bldP spid="17" grpId="0" animBg="1"/>
      <p:bldP spid="16" grpId="0" animBg="1"/>
      <p:bldP spid="15" grpId="0" animBg="1"/>
      <p:bldP spid="14" grpId="0" animBg="1"/>
      <p:bldP spid="12" grpId="0" animBg="1"/>
      <p:bldP spid="11" grpId="0" animBg="1"/>
      <p:bldP spid="8" grpId="0" animBg="1"/>
      <p:bldP spid="4" grpId="0" animBg="1"/>
      <p:bldP spid="6"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ontent Placeholder 2">
            <a:extLst>
              <a:ext uri="{FF2B5EF4-FFF2-40B4-BE49-F238E27FC236}">
                <a16:creationId xmlns:a16="http://schemas.microsoft.com/office/drawing/2014/main" id="{5A455D49-EA49-402D-A5F0-1A7DBB8B4844}"/>
              </a:ext>
            </a:extLst>
          </p:cNvPr>
          <p:cNvSpPr>
            <a:spLocks noGrp="1"/>
          </p:cNvSpPr>
          <p:nvPr>
            <p:ph idx="1"/>
          </p:nvPr>
        </p:nvSpPr>
        <p:spPr>
          <a:xfrm>
            <a:off x="406378" y="1591632"/>
            <a:ext cx="8548577" cy="4001686"/>
          </a:xfrm>
        </p:spPr>
        <p:txBody>
          <a:bodyPr>
            <a:normAutofit/>
          </a:bodyPr>
          <a:lstStyle/>
          <a:p>
            <a:pPr marL="0" indent="0">
              <a:buNone/>
            </a:pPr>
            <a:r>
              <a:rPr lang="en-US" dirty="0"/>
              <a:t>Of course, from his mouth it comes out like “fucking imposter” and “goddamn duplicate.”  Most bad guys use bad language to show their sincerity.  This guy Wu is the slickest bad boy I’ve seen and I have seen a lot of them, from Guangzhou to Macao.  His missing </a:t>
            </a:r>
            <a:r>
              <a:rPr lang="en-US" i="1" dirty="0" err="1"/>
              <a:t>tài</a:t>
            </a:r>
            <a:r>
              <a:rPr lang="en-US" i="1" dirty="0"/>
              <a:t> tai</a:t>
            </a:r>
            <a:r>
              <a:rPr lang="en-US" dirty="0"/>
              <a:t> was </a:t>
            </a:r>
            <a:r>
              <a:rPr lang="en-US" dirty="0" err="1"/>
              <a:t>Shanghainese</a:t>
            </a:r>
            <a:r>
              <a:rPr lang="en-US" dirty="0"/>
              <a:t> and one of the richest women around.</a:t>
            </a:r>
            <a:endParaRPr lang="pt-BR" dirty="0"/>
          </a:p>
        </p:txBody>
      </p:sp>
      <p:sp>
        <p:nvSpPr>
          <p:cNvPr id="20" name="Content Placeholder 2">
            <a:extLst>
              <a:ext uri="{FF2B5EF4-FFF2-40B4-BE49-F238E27FC236}">
                <a16:creationId xmlns:a16="http://schemas.microsoft.com/office/drawing/2014/main" id="{0E954AD3-F7AF-49EA-BDFD-F8AF8134996C}"/>
              </a:ext>
            </a:extLst>
          </p:cNvPr>
          <p:cNvSpPr txBox="1">
            <a:spLocks/>
          </p:cNvSpPr>
          <p:nvPr/>
        </p:nvSpPr>
        <p:spPr>
          <a:xfrm>
            <a:off x="201141" y="5633554"/>
            <a:ext cx="8816250" cy="1118937"/>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pPr>
            <a:r>
              <a:rPr lang="pt-BR" sz="2200" dirty="0" err="1">
                <a:solidFill>
                  <a:srgbClr val="FF0000"/>
                </a:solidFill>
              </a:rPr>
              <a:t>Slikest</a:t>
            </a:r>
            <a:r>
              <a:rPr lang="pt-BR" sz="2200" dirty="0">
                <a:solidFill>
                  <a:srgbClr val="FF0000"/>
                </a:solidFill>
              </a:rPr>
              <a:t> </a:t>
            </a:r>
            <a:r>
              <a:rPr lang="pt-BR" sz="2200" dirty="0">
                <a:solidFill>
                  <a:schemeClr val="tx1"/>
                </a:solidFill>
              </a:rPr>
              <a:t>– o </a:t>
            </a:r>
            <a:r>
              <a:rPr lang="en-US" sz="2200" dirty="0" err="1">
                <a:solidFill>
                  <a:schemeClr val="tx1"/>
                </a:solidFill>
              </a:rPr>
              <a:t>mais</a:t>
            </a:r>
            <a:r>
              <a:rPr lang="en-US" sz="2200" dirty="0">
                <a:solidFill>
                  <a:schemeClr val="tx1"/>
                </a:solidFill>
              </a:rPr>
              <a:t> </a:t>
            </a:r>
            <a:r>
              <a:rPr lang="en-US" sz="2200" dirty="0" err="1">
                <a:solidFill>
                  <a:schemeClr val="tx1"/>
                </a:solidFill>
              </a:rPr>
              <a:t>liso</a:t>
            </a:r>
            <a:r>
              <a:rPr lang="en-US" sz="2200" dirty="0">
                <a:solidFill>
                  <a:schemeClr val="tx1"/>
                </a:solidFill>
              </a:rPr>
              <a:t>, </a:t>
            </a:r>
            <a:r>
              <a:rPr lang="en-US" sz="2200" dirty="0" err="1">
                <a:solidFill>
                  <a:schemeClr val="tx1"/>
                </a:solidFill>
              </a:rPr>
              <a:t>mais</a:t>
            </a:r>
            <a:r>
              <a:rPr lang="en-US" sz="2200" dirty="0">
                <a:solidFill>
                  <a:schemeClr val="tx1"/>
                </a:solidFill>
              </a:rPr>
              <a:t> </a:t>
            </a:r>
            <a:r>
              <a:rPr lang="en-US" sz="2200" dirty="0" err="1">
                <a:solidFill>
                  <a:schemeClr val="tx1"/>
                </a:solidFill>
              </a:rPr>
              <a:t>escorregadio</a:t>
            </a:r>
            <a:r>
              <a:rPr lang="en-US" sz="2200" dirty="0">
                <a:solidFill>
                  <a:schemeClr val="tx1"/>
                </a:solidFill>
              </a:rPr>
              <a:t>.</a:t>
            </a:r>
          </a:p>
          <a:p>
            <a:pPr algn="l">
              <a:spcBef>
                <a:spcPts val="0"/>
              </a:spcBef>
            </a:pPr>
            <a:r>
              <a:rPr lang="en-US" sz="2400" i="1" dirty="0" err="1">
                <a:solidFill>
                  <a:srgbClr val="FF0000"/>
                </a:solidFill>
              </a:rPr>
              <a:t>tài</a:t>
            </a:r>
            <a:r>
              <a:rPr lang="en-US" sz="2400" i="1" dirty="0">
                <a:solidFill>
                  <a:srgbClr val="FF0000"/>
                </a:solidFill>
              </a:rPr>
              <a:t> tai</a:t>
            </a:r>
            <a:r>
              <a:rPr lang="en-US" sz="2400" dirty="0">
                <a:solidFill>
                  <a:srgbClr val="FF0000"/>
                </a:solidFill>
              </a:rPr>
              <a:t> </a:t>
            </a:r>
            <a:r>
              <a:rPr lang="en-US" sz="2200" dirty="0">
                <a:solidFill>
                  <a:srgbClr val="FF0000"/>
                </a:solidFill>
              </a:rPr>
              <a:t> </a:t>
            </a:r>
            <a:r>
              <a:rPr lang="pt-BR" sz="2200" dirty="0">
                <a:solidFill>
                  <a:schemeClr val="tx1"/>
                </a:solidFill>
              </a:rPr>
              <a:t>–</a:t>
            </a:r>
            <a:r>
              <a:rPr lang="pt-BR" sz="2200" dirty="0">
                <a:solidFill>
                  <a:srgbClr val="FF0000"/>
                </a:solidFill>
              </a:rPr>
              <a:t> </a:t>
            </a:r>
            <a:r>
              <a:rPr lang="pt-BR" sz="2200" dirty="0">
                <a:solidFill>
                  <a:schemeClr val="tx1"/>
                </a:solidFill>
              </a:rPr>
              <a:t>mulher casada em chinês</a:t>
            </a:r>
          </a:p>
          <a:p>
            <a:pPr algn="l">
              <a:spcBef>
                <a:spcPts val="0"/>
              </a:spcBef>
            </a:pPr>
            <a:r>
              <a:rPr lang="en-US" sz="2400" dirty="0">
                <a:solidFill>
                  <a:srgbClr val="FF0000"/>
                </a:solidFill>
              </a:rPr>
              <a:t>Shanghainese</a:t>
            </a:r>
            <a:r>
              <a:rPr lang="en-US" sz="2200" dirty="0">
                <a:solidFill>
                  <a:schemeClr val="tx1"/>
                </a:solidFill>
              </a:rPr>
              <a:t> </a:t>
            </a:r>
            <a:r>
              <a:rPr lang="pt-BR" sz="2200" dirty="0">
                <a:solidFill>
                  <a:schemeClr val="tx1"/>
                </a:solidFill>
              </a:rPr>
              <a:t>–</a:t>
            </a:r>
            <a:r>
              <a:rPr lang="pt-BR" sz="2200" dirty="0">
                <a:solidFill>
                  <a:srgbClr val="FF0000"/>
                </a:solidFill>
              </a:rPr>
              <a:t> </a:t>
            </a:r>
            <a:r>
              <a:rPr lang="pt-BR" sz="2200" dirty="0" err="1">
                <a:solidFill>
                  <a:schemeClr val="tx1"/>
                </a:solidFill>
              </a:rPr>
              <a:t>from</a:t>
            </a:r>
            <a:r>
              <a:rPr lang="pt-BR" sz="2200" dirty="0">
                <a:solidFill>
                  <a:schemeClr val="tx1"/>
                </a:solidFill>
              </a:rPr>
              <a:t> Shanghai</a:t>
            </a:r>
          </a:p>
        </p:txBody>
      </p:sp>
    </p:spTree>
    <p:extLst>
      <p:ext uri="{BB962C8B-B14F-4D97-AF65-F5344CB8AC3E}">
        <p14:creationId xmlns:p14="http://schemas.microsoft.com/office/powerpoint/2010/main" val="131503283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lipse 11"/>
          <p:cNvSpPr/>
          <p:nvPr/>
        </p:nvSpPr>
        <p:spPr>
          <a:xfrm>
            <a:off x="7359304" y="4590340"/>
            <a:ext cx="793178"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25" name="Elipse 24"/>
          <p:cNvSpPr/>
          <p:nvPr/>
        </p:nvSpPr>
        <p:spPr>
          <a:xfrm>
            <a:off x="7672667" y="4089702"/>
            <a:ext cx="779828"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26" name="Elipse 25"/>
          <p:cNvSpPr/>
          <p:nvPr/>
        </p:nvSpPr>
        <p:spPr>
          <a:xfrm>
            <a:off x="5958926" y="3603780"/>
            <a:ext cx="265604"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3" name="Elipse 12"/>
          <p:cNvSpPr/>
          <p:nvPr/>
        </p:nvSpPr>
        <p:spPr>
          <a:xfrm>
            <a:off x="1456830" y="4089703"/>
            <a:ext cx="977897"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6" name="Elipse 15"/>
          <p:cNvSpPr/>
          <p:nvPr/>
        </p:nvSpPr>
        <p:spPr>
          <a:xfrm>
            <a:off x="3434223" y="3570220"/>
            <a:ext cx="763203"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5" name="Elipse 14"/>
          <p:cNvSpPr/>
          <p:nvPr/>
        </p:nvSpPr>
        <p:spPr>
          <a:xfrm>
            <a:off x="4613520" y="3114270"/>
            <a:ext cx="933353" cy="477090"/>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4" name="Elipse 13"/>
          <p:cNvSpPr/>
          <p:nvPr/>
        </p:nvSpPr>
        <p:spPr>
          <a:xfrm>
            <a:off x="1954208" y="3103253"/>
            <a:ext cx="943227"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1" name="Elipse 10"/>
          <p:cNvSpPr/>
          <p:nvPr/>
        </p:nvSpPr>
        <p:spPr>
          <a:xfrm>
            <a:off x="5233511" y="1600247"/>
            <a:ext cx="313363"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9" name="Elipse 8"/>
          <p:cNvSpPr/>
          <p:nvPr/>
        </p:nvSpPr>
        <p:spPr>
          <a:xfrm>
            <a:off x="3345171" y="1660985"/>
            <a:ext cx="626726"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3" name="Content Placeholder 2"/>
          <p:cNvSpPr>
            <a:spLocks noGrp="1"/>
          </p:cNvSpPr>
          <p:nvPr>
            <p:ph idx="1"/>
          </p:nvPr>
        </p:nvSpPr>
        <p:spPr>
          <a:xfrm>
            <a:off x="406378" y="1591632"/>
            <a:ext cx="8548577" cy="4001686"/>
          </a:xfrm>
        </p:spPr>
        <p:txBody>
          <a:bodyPr>
            <a:normAutofit/>
          </a:bodyPr>
          <a:lstStyle/>
          <a:p>
            <a:pPr marL="0" indent="0">
              <a:buNone/>
            </a:pPr>
            <a:r>
              <a:rPr lang="en-US" dirty="0"/>
              <a:t>Of course, from </a:t>
            </a:r>
            <a:r>
              <a:rPr lang="en-US" dirty="0">
                <a:solidFill>
                  <a:srgbClr val="FF0000"/>
                </a:solidFill>
                <a:effectLst>
                  <a:outerShdw blurRad="38100" dist="38100" dir="2700000" algn="tl">
                    <a:srgbClr val="000000">
                      <a:alpha val="43137"/>
                    </a:srgbClr>
                  </a:outerShdw>
                </a:effectLst>
              </a:rPr>
              <a:t>his</a:t>
            </a:r>
            <a:r>
              <a:rPr lang="en-US" dirty="0"/>
              <a:t> mouth </a:t>
            </a:r>
            <a:r>
              <a:rPr lang="en-US" dirty="0">
                <a:solidFill>
                  <a:srgbClr val="FF0000"/>
                </a:solidFill>
                <a:effectLst>
                  <a:outerShdw blurRad="38100" dist="38100" dir="2700000" algn="tl">
                    <a:srgbClr val="000000">
                      <a:alpha val="43137"/>
                    </a:srgbClr>
                  </a:outerShdw>
                </a:effectLst>
              </a:rPr>
              <a:t>it</a:t>
            </a:r>
            <a:r>
              <a:rPr lang="en-US" dirty="0"/>
              <a:t> comes out like “fucking imposter” and “goddamn duplicate.”  Most bad guys use bad language to show </a:t>
            </a:r>
            <a:r>
              <a:rPr lang="en-US" dirty="0">
                <a:solidFill>
                  <a:srgbClr val="FF0000"/>
                </a:solidFill>
                <a:effectLst>
                  <a:outerShdw blurRad="38100" dist="38100" dir="2700000" algn="tl">
                    <a:srgbClr val="000000">
                      <a:alpha val="43137"/>
                    </a:srgbClr>
                  </a:outerShdw>
                </a:effectLst>
              </a:rPr>
              <a:t>their</a:t>
            </a:r>
            <a:r>
              <a:rPr lang="en-US" dirty="0"/>
              <a:t> sincerity.  </a:t>
            </a:r>
            <a:r>
              <a:rPr lang="en-US" dirty="0">
                <a:solidFill>
                  <a:srgbClr val="FF0000"/>
                </a:solidFill>
                <a:effectLst>
                  <a:outerShdw blurRad="38100" dist="38100" dir="2700000" algn="tl">
                    <a:srgbClr val="000000">
                      <a:alpha val="43137"/>
                    </a:srgbClr>
                  </a:outerShdw>
                </a:effectLst>
              </a:rPr>
              <a:t>This</a:t>
            </a:r>
            <a:r>
              <a:rPr lang="en-US" dirty="0"/>
              <a:t> guy Wu is the slickest bad boy </a:t>
            </a:r>
            <a:r>
              <a:rPr lang="en-US" dirty="0">
                <a:solidFill>
                  <a:srgbClr val="FF0000"/>
                </a:solidFill>
                <a:effectLst>
                  <a:outerShdw blurRad="38100" dist="38100" dir="2700000" algn="tl">
                    <a:srgbClr val="000000">
                      <a:alpha val="43137"/>
                    </a:srgbClr>
                  </a:outerShdw>
                </a:effectLst>
              </a:rPr>
              <a:t>I’ve</a:t>
            </a:r>
            <a:r>
              <a:rPr lang="en-US" dirty="0"/>
              <a:t> seen and</a:t>
            </a:r>
            <a:r>
              <a:rPr lang="en-US" dirty="0">
                <a:solidFill>
                  <a:srgbClr val="FF0000"/>
                </a:solidFill>
                <a:effectLst>
                  <a:outerShdw blurRad="38100" dist="38100" dir="2700000" algn="tl">
                    <a:srgbClr val="000000">
                      <a:alpha val="43137"/>
                    </a:srgbClr>
                  </a:outerShdw>
                </a:effectLst>
              </a:rPr>
              <a:t> I </a:t>
            </a:r>
            <a:r>
              <a:rPr lang="en-US" dirty="0"/>
              <a:t>have seen a lot of </a:t>
            </a:r>
            <a:r>
              <a:rPr lang="en-US" dirty="0">
                <a:solidFill>
                  <a:srgbClr val="FF0000"/>
                </a:solidFill>
                <a:effectLst>
                  <a:outerShdw blurRad="38100" dist="38100" dir="2700000" algn="tl">
                    <a:srgbClr val="000000">
                      <a:alpha val="43137"/>
                    </a:srgbClr>
                  </a:outerShdw>
                </a:effectLst>
              </a:rPr>
              <a:t>them</a:t>
            </a:r>
            <a:r>
              <a:rPr lang="en-US" dirty="0"/>
              <a:t>, from Guangzhou to Macao.  </a:t>
            </a:r>
            <a:r>
              <a:rPr lang="en-US" dirty="0">
                <a:solidFill>
                  <a:srgbClr val="FF0000"/>
                </a:solidFill>
                <a:effectLst>
                  <a:outerShdw blurRad="38100" dist="38100" dir="2700000" algn="tl">
                    <a:srgbClr val="000000">
                      <a:alpha val="43137"/>
                    </a:srgbClr>
                  </a:outerShdw>
                </a:effectLst>
              </a:rPr>
              <a:t>His</a:t>
            </a:r>
            <a:r>
              <a:rPr lang="en-US" dirty="0">
                <a:solidFill>
                  <a:srgbClr val="FF0000"/>
                </a:solidFill>
              </a:rPr>
              <a:t> </a:t>
            </a:r>
            <a:r>
              <a:rPr lang="en-US" dirty="0"/>
              <a:t>missing </a:t>
            </a:r>
            <a:r>
              <a:rPr lang="en-US" i="1" dirty="0" err="1"/>
              <a:t>tài</a:t>
            </a:r>
            <a:r>
              <a:rPr lang="en-US" i="1" dirty="0"/>
              <a:t> tai</a:t>
            </a:r>
            <a:r>
              <a:rPr lang="en-US" dirty="0"/>
              <a:t> was </a:t>
            </a:r>
            <a:r>
              <a:rPr lang="en-US" dirty="0" err="1"/>
              <a:t>Shanghainese</a:t>
            </a:r>
            <a:r>
              <a:rPr lang="en-US" dirty="0"/>
              <a:t> and </a:t>
            </a:r>
            <a:r>
              <a:rPr lang="en-US" dirty="0">
                <a:solidFill>
                  <a:srgbClr val="FF0000"/>
                </a:solidFill>
                <a:effectLst>
                  <a:outerShdw blurRad="38100" dist="38100" dir="2700000" algn="tl">
                    <a:srgbClr val="000000">
                      <a:alpha val="43137"/>
                    </a:srgbClr>
                  </a:outerShdw>
                </a:effectLst>
              </a:rPr>
              <a:t>one</a:t>
            </a:r>
            <a:r>
              <a:rPr lang="en-US" dirty="0"/>
              <a:t> of the richest women around.</a:t>
            </a:r>
            <a:endParaRPr lang="pt-BR" dirty="0"/>
          </a:p>
        </p:txBody>
      </p:sp>
      <p:sp>
        <p:nvSpPr>
          <p:cNvPr id="5" name="Title 1"/>
          <p:cNvSpPr txBox="1">
            <a:spLocks/>
          </p:cNvSpPr>
          <p:nvPr/>
        </p:nvSpPr>
        <p:spPr>
          <a:xfrm>
            <a:off x="2897435" y="101610"/>
            <a:ext cx="1706578" cy="60986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dirty="0"/>
              <a:t>“</a:t>
            </a:r>
            <a:r>
              <a:rPr lang="en-US" sz="2000" dirty="0">
                <a:solidFill>
                  <a:srgbClr val="FF0000"/>
                </a:solidFill>
                <a:effectLst>
                  <a:outerShdw blurRad="38100" dist="38100" dir="2700000" algn="tl">
                    <a:srgbClr val="000000">
                      <a:alpha val="43137"/>
                    </a:srgbClr>
                  </a:outerShdw>
                </a:effectLst>
              </a:rPr>
              <a:t>I</a:t>
            </a:r>
            <a:r>
              <a:rPr lang="en-US" sz="2000" dirty="0"/>
              <a:t> report </a:t>
            </a:r>
            <a:r>
              <a:rPr lang="en-US" sz="2000" dirty="0">
                <a:solidFill>
                  <a:srgbClr val="FF0000"/>
                </a:solidFill>
                <a:effectLst>
                  <a:outerShdw blurRad="38100" dist="38100" dir="2700000" algn="tl">
                    <a:srgbClr val="000000">
                      <a:alpha val="43137"/>
                    </a:srgbClr>
                  </a:outerShdw>
                </a:effectLst>
              </a:rPr>
              <a:t>…</a:t>
            </a:r>
            <a:r>
              <a:rPr lang="en-US" sz="2000" dirty="0"/>
              <a:t>duplicate.”</a:t>
            </a:r>
            <a:endParaRPr lang="en-US" sz="2000" b="1" dirty="0"/>
          </a:p>
        </p:txBody>
      </p:sp>
      <p:sp>
        <p:nvSpPr>
          <p:cNvPr id="6" name="Title 1"/>
          <p:cNvSpPr txBox="1">
            <a:spLocks/>
          </p:cNvSpPr>
          <p:nvPr/>
        </p:nvSpPr>
        <p:spPr>
          <a:xfrm>
            <a:off x="7241006" y="219084"/>
            <a:ext cx="1332611"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t>Mr. Wu</a:t>
            </a:r>
          </a:p>
        </p:txBody>
      </p:sp>
      <p:sp>
        <p:nvSpPr>
          <p:cNvPr id="7" name="Title 1"/>
          <p:cNvSpPr txBox="1">
            <a:spLocks/>
          </p:cNvSpPr>
          <p:nvPr/>
        </p:nvSpPr>
        <p:spPr>
          <a:xfrm>
            <a:off x="1522626" y="6179011"/>
            <a:ext cx="1911597" cy="36408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t>Bad guys</a:t>
            </a:r>
          </a:p>
        </p:txBody>
      </p:sp>
      <p:sp>
        <p:nvSpPr>
          <p:cNvPr id="8" name="Title 1"/>
          <p:cNvSpPr txBox="1">
            <a:spLocks/>
          </p:cNvSpPr>
          <p:nvPr/>
        </p:nvSpPr>
        <p:spPr>
          <a:xfrm>
            <a:off x="169542" y="42484"/>
            <a:ext cx="1332611"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t>Author</a:t>
            </a:r>
          </a:p>
        </p:txBody>
      </p:sp>
      <p:cxnSp>
        <p:nvCxnSpPr>
          <p:cNvPr id="17" name="Conector de seta reta 16"/>
          <p:cNvCxnSpPr/>
          <p:nvPr/>
        </p:nvCxnSpPr>
        <p:spPr>
          <a:xfrm flipH="1" flipV="1">
            <a:off x="4451377" y="640635"/>
            <a:ext cx="720562" cy="11100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Conector de seta reta 17"/>
          <p:cNvCxnSpPr/>
          <p:nvPr/>
        </p:nvCxnSpPr>
        <p:spPr>
          <a:xfrm flipH="1">
            <a:off x="2694209" y="3672025"/>
            <a:ext cx="17155" cy="25069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Conector de seta reta 21"/>
          <p:cNvCxnSpPr/>
          <p:nvPr/>
        </p:nvCxnSpPr>
        <p:spPr>
          <a:xfrm flipH="1" flipV="1">
            <a:off x="717602" y="534430"/>
            <a:ext cx="2740676" cy="30693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Conector de seta reta 26"/>
          <p:cNvCxnSpPr/>
          <p:nvPr/>
        </p:nvCxnSpPr>
        <p:spPr>
          <a:xfrm flipH="1">
            <a:off x="1897028" y="4731295"/>
            <a:ext cx="57180" cy="14477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Conector de seta reta 30"/>
          <p:cNvCxnSpPr/>
          <p:nvPr/>
        </p:nvCxnSpPr>
        <p:spPr>
          <a:xfrm flipH="1" flipV="1">
            <a:off x="1099650" y="602391"/>
            <a:ext cx="4992078" cy="28998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 name="Conector de seta reta 45"/>
          <p:cNvCxnSpPr>
            <a:endCxn id="6" idx="1"/>
          </p:cNvCxnSpPr>
          <p:nvPr/>
        </p:nvCxnSpPr>
        <p:spPr>
          <a:xfrm flipV="1">
            <a:off x="3971897" y="564218"/>
            <a:ext cx="3269109" cy="11393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9" name="Conector de seta reta 48"/>
          <p:cNvCxnSpPr/>
          <p:nvPr/>
        </p:nvCxnSpPr>
        <p:spPr>
          <a:xfrm flipV="1">
            <a:off x="5436716" y="740019"/>
            <a:ext cx="1922588" cy="247991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6" name="Conector de seta reta 55"/>
          <p:cNvCxnSpPr/>
          <p:nvPr/>
        </p:nvCxnSpPr>
        <p:spPr>
          <a:xfrm flipV="1">
            <a:off x="8182500" y="740019"/>
            <a:ext cx="0" cy="32678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3" name="Title 1"/>
          <p:cNvSpPr txBox="1">
            <a:spLocks/>
          </p:cNvSpPr>
          <p:nvPr/>
        </p:nvSpPr>
        <p:spPr>
          <a:xfrm>
            <a:off x="7359304" y="5967728"/>
            <a:ext cx="1352387" cy="36408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t>Women</a:t>
            </a:r>
          </a:p>
        </p:txBody>
      </p:sp>
      <p:cxnSp>
        <p:nvCxnSpPr>
          <p:cNvPr id="64" name="Conector de seta reta 63"/>
          <p:cNvCxnSpPr/>
          <p:nvPr/>
        </p:nvCxnSpPr>
        <p:spPr>
          <a:xfrm>
            <a:off x="7839742" y="5211001"/>
            <a:ext cx="209022" cy="8037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271629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additive="base">
                                        <p:cTn id="11" dur="500" fill="hold"/>
                                        <p:tgtEl>
                                          <p:spTgt spid="46"/>
                                        </p:tgtEl>
                                        <p:attrNameLst>
                                          <p:attrName>ppt_x</p:attrName>
                                        </p:attrNameLst>
                                      </p:cBhvr>
                                      <p:tavLst>
                                        <p:tav tm="0">
                                          <p:val>
                                            <p:strVal val="#ppt_x"/>
                                          </p:val>
                                        </p:tav>
                                        <p:tav tm="100000">
                                          <p:val>
                                            <p:strVal val="#ppt_x"/>
                                          </p:val>
                                        </p:tav>
                                      </p:tavLst>
                                    </p:anim>
                                    <p:anim calcmode="lin" valueType="num">
                                      <p:cBhvr additive="base">
                                        <p:cTn id="12"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49"/>
                                        </p:tgtEl>
                                        <p:attrNameLst>
                                          <p:attrName>style.visibility</p:attrName>
                                        </p:attrNameLst>
                                      </p:cBhvr>
                                      <p:to>
                                        <p:strVal val="visible"/>
                                      </p:to>
                                    </p:set>
                                    <p:anim calcmode="lin" valueType="num">
                                      <p:cBhvr additive="base">
                                        <p:cTn id="59" dur="500" fill="hold"/>
                                        <p:tgtEl>
                                          <p:spTgt spid="49"/>
                                        </p:tgtEl>
                                        <p:attrNameLst>
                                          <p:attrName>ppt_x</p:attrName>
                                        </p:attrNameLst>
                                      </p:cBhvr>
                                      <p:tavLst>
                                        <p:tav tm="0">
                                          <p:val>
                                            <p:strVal val="#ppt_x"/>
                                          </p:val>
                                        </p:tav>
                                        <p:tav tm="100000">
                                          <p:val>
                                            <p:strVal val="#ppt_x"/>
                                          </p:val>
                                        </p:tav>
                                      </p:tavLst>
                                    </p:anim>
                                    <p:anim calcmode="lin" valueType="num">
                                      <p:cBhvr additive="base">
                                        <p:cTn id="60"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additive="base">
                                        <p:cTn id="65" dur="500" fill="hold"/>
                                        <p:tgtEl>
                                          <p:spTgt spid="16"/>
                                        </p:tgtEl>
                                        <p:attrNameLst>
                                          <p:attrName>ppt_x</p:attrName>
                                        </p:attrNameLst>
                                      </p:cBhvr>
                                      <p:tavLst>
                                        <p:tav tm="0">
                                          <p:val>
                                            <p:strVal val="#ppt_x"/>
                                          </p:val>
                                        </p:tav>
                                        <p:tav tm="100000">
                                          <p:val>
                                            <p:strVal val="#ppt_x"/>
                                          </p:val>
                                        </p:tav>
                                      </p:tavLst>
                                    </p:anim>
                                    <p:anim calcmode="lin" valueType="num">
                                      <p:cBhvr additive="base">
                                        <p:cTn id="66" dur="500" fill="hold"/>
                                        <p:tgtEl>
                                          <p:spTgt spid="16"/>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additive="base">
                                        <p:cTn id="69" dur="500" fill="hold"/>
                                        <p:tgtEl>
                                          <p:spTgt spid="22"/>
                                        </p:tgtEl>
                                        <p:attrNameLst>
                                          <p:attrName>ppt_x</p:attrName>
                                        </p:attrNameLst>
                                      </p:cBhvr>
                                      <p:tavLst>
                                        <p:tav tm="0">
                                          <p:val>
                                            <p:strVal val="#ppt_x"/>
                                          </p:val>
                                        </p:tav>
                                        <p:tav tm="100000">
                                          <p:val>
                                            <p:strVal val="#ppt_x"/>
                                          </p:val>
                                        </p:tav>
                                      </p:tavLst>
                                    </p:anim>
                                    <p:anim calcmode="lin" valueType="num">
                                      <p:cBhvr additive="base">
                                        <p:cTn id="7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8"/>
                                        </p:tgtEl>
                                        <p:attrNameLst>
                                          <p:attrName>style.visibility</p:attrName>
                                        </p:attrNameLst>
                                      </p:cBhvr>
                                      <p:to>
                                        <p:strVal val="visible"/>
                                      </p:to>
                                    </p:set>
                                    <p:anim calcmode="lin" valueType="num">
                                      <p:cBhvr additive="base">
                                        <p:cTn id="75" dur="500" fill="hold"/>
                                        <p:tgtEl>
                                          <p:spTgt spid="8"/>
                                        </p:tgtEl>
                                        <p:attrNameLst>
                                          <p:attrName>ppt_x</p:attrName>
                                        </p:attrNameLst>
                                      </p:cBhvr>
                                      <p:tavLst>
                                        <p:tav tm="0">
                                          <p:val>
                                            <p:strVal val="#ppt_x"/>
                                          </p:val>
                                        </p:tav>
                                        <p:tav tm="100000">
                                          <p:val>
                                            <p:strVal val="#ppt_x"/>
                                          </p:val>
                                        </p:tav>
                                      </p:tavLst>
                                    </p:anim>
                                    <p:anim calcmode="lin" valueType="num">
                                      <p:cBhvr additive="base">
                                        <p:cTn id="7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additive="base">
                                        <p:cTn id="81" dur="500" fill="hold"/>
                                        <p:tgtEl>
                                          <p:spTgt spid="26"/>
                                        </p:tgtEl>
                                        <p:attrNameLst>
                                          <p:attrName>ppt_x</p:attrName>
                                        </p:attrNameLst>
                                      </p:cBhvr>
                                      <p:tavLst>
                                        <p:tav tm="0">
                                          <p:val>
                                            <p:strVal val="#ppt_x"/>
                                          </p:val>
                                        </p:tav>
                                        <p:tav tm="100000">
                                          <p:val>
                                            <p:strVal val="#ppt_x"/>
                                          </p:val>
                                        </p:tav>
                                      </p:tavLst>
                                    </p:anim>
                                    <p:anim calcmode="lin" valueType="num">
                                      <p:cBhvr additive="base">
                                        <p:cTn id="82" dur="500" fill="hold"/>
                                        <p:tgtEl>
                                          <p:spTgt spid="26"/>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31"/>
                                        </p:tgtEl>
                                        <p:attrNameLst>
                                          <p:attrName>style.visibility</p:attrName>
                                        </p:attrNameLst>
                                      </p:cBhvr>
                                      <p:to>
                                        <p:strVal val="visible"/>
                                      </p:to>
                                    </p:set>
                                    <p:anim calcmode="lin" valueType="num">
                                      <p:cBhvr additive="base">
                                        <p:cTn id="85" dur="500" fill="hold"/>
                                        <p:tgtEl>
                                          <p:spTgt spid="31"/>
                                        </p:tgtEl>
                                        <p:attrNameLst>
                                          <p:attrName>ppt_x</p:attrName>
                                        </p:attrNameLst>
                                      </p:cBhvr>
                                      <p:tavLst>
                                        <p:tav tm="0">
                                          <p:val>
                                            <p:strVal val="#ppt_x"/>
                                          </p:val>
                                        </p:tav>
                                        <p:tav tm="100000">
                                          <p:val>
                                            <p:strVal val="#ppt_x"/>
                                          </p:val>
                                        </p:tav>
                                      </p:tavLst>
                                    </p:anim>
                                    <p:anim calcmode="lin" valueType="num">
                                      <p:cBhvr additive="base">
                                        <p:cTn id="8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3"/>
                                        </p:tgtEl>
                                        <p:attrNameLst>
                                          <p:attrName>style.visibility</p:attrName>
                                        </p:attrNameLst>
                                      </p:cBhvr>
                                      <p:to>
                                        <p:strVal val="visible"/>
                                      </p:to>
                                    </p:set>
                                    <p:anim calcmode="lin" valueType="num">
                                      <p:cBhvr additive="base">
                                        <p:cTn id="91" dur="500" fill="hold"/>
                                        <p:tgtEl>
                                          <p:spTgt spid="13"/>
                                        </p:tgtEl>
                                        <p:attrNameLst>
                                          <p:attrName>ppt_x</p:attrName>
                                        </p:attrNameLst>
                                      </p:cBhvr>
                                      <p:tavLst>
                                        <p:tav tm="0">
                                          <p:val>
                                            <p:strVal val="#ppt_x"/>
                                          </p:val>
                                        </p:tav>
                                        <p:tav tm="100000">
                                          <p:val>
                                            <p:strVal val="#ppt_x"/>
                                          </p:val>
                                        </p:tav>
                                      </p:tavLst>
                                    </p:anim>
                                    <p:anim calcmode="lin" valueType="num">
                                      <p:cBhvr additive="base">
                                        <p:cTn id="92" dur="500" fill="hold"/>
                                        <p:tgtEl>
                                          <p:spTgt spid="13"/>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additive="base">
                                        <p:cTn id="95" dur="500" fill="hold"/>
                                        <p:tgtEl>
                                          <p:spTgt spid="27"/>
                                        </p:tgtEl>
                                        <p:attrNameLst>
                                          <p:attrName>ppt_x</p:attrName>
                                        </p:attrNameLst>
                                      </p:cBhvr>
                                      <p:tavLst>
                                        <p:tav tm="0">
                                          <p:val>
                                            <p:strVal val="#ppt_x"/>
                                          </p:val>
                                        </p:tav>
                                        <p:tav tm="100000">
                                          <p:val>
                                            <p:strVal val="#ppt_x"/>
                                          </p:val>
                                        </p:tav>
                                      </p:tavLst>
                                    </p:anim>
                                    <p:anim calcmode="lin" valueType="num">
                                      <p:cBhvr additive="base">
                                        <p:cTn id="9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25"/>
                                        </p:tgtEl>
                                        <p:attrNameLst>
                                          <p:attrName>style.visibility</p:attrName>
                                        </p:attrNameLst>
                                      </p:cBhvr>
                                      <p:to>
                                        <p:strVal val="visible"/>
                                      </p:to>
                                    </p:set>
                                    <p:anim calcmode="lin" valueType="num">
                                      <p:cBhvr additive="base">
                                        <p:cTn id="101" dur="500" fill="hold"/>
                                        <p:tgtEl>
                                          <p:spTgt spid="25"/>
                                        </p:tgtEl>
                                        <p:attrNameLst>
                                          <p:attrName>ppt_x</p:attrName>
                                        </p:attrNameLst>
                                      </p:cBhvr>
                                      <p:tavLst>
                                        <p:tav tm="0">
                                          <p:val>
                                            <p:strVal val="#ppt_x"/>
                                          </p:val>
                                        </p:tav>
                                        <p:tav tm="100000">
                                          <p:val>
                                            <p:strVal val="#ppt_x"/>
                                          </p:val>
                                        </p:tav>
                                      </p:tavLst>
                                    </p:anim>
                                    <p:anim calcmode="lin" valueType="num">
                                      <p:cBhvr additive="base">
                                        <p:cTn id="102" dur="500" fill="hold"/>
                                        <p:tgtEl>
                                          <p:spTgt spid="25"/>
                                        </p:tgtEl>
                                        <p:attrNameLst>
                                          <p:attrName>ppt_y</p:attrName>
                                        </p:attrNameLst>
                                      </p:cBhvr>
                                      <p:tavLst>
                                        <p:tav tm="0">
                                          <p:val>
                                            <p:strVal val="1+#ppt_h/2"/>
                                          </p:val>
                                        </p:tav>
                                        <p:tav tm="100000">
                                          <p:val>
                                            <p:strVal val="#ppt_y"/>
                                          </p:val>
                                        </p:tav>
                                      </p:tavLst>
                                    </p:anim>
                                  </p:childTnLst>
                                </p:cTn>
                              </p:par>
                              <p:par>
                                <p:cTn id="103" presetID="2" presetClass="entr" presetSubtype="4" fill="hold" nodeType="withEffect">
                                  <p:stCondLst>
                                    <p:cond delay="0"/>
                                  </p:stCondLst>
                                  <p:childTnLst>
                                    <p:set>
                                      <p:cBhvr>
                                        <p:cTn id="104" dur="1" fill="hold">
                                          <p:stCondLst>
                                            <p:cond delay="0"/>
                                          </p:stCondLst>
                                        </p:cTn>
                                        <p:tgtEl>
                                          <p:spTgt spid="56"/>
                                        </p:tgtEl>
                                        <p:attrNameLst>
                                          <p:attrName>style.visibility</p:attrName>
                                        </p:attrNameLst>
                                      </p:cBhvr>
                                      <p:to>
                                        <p:strVal val="visible"/>
                                      </p:to>
                                    </p:set>
                                    <p:anim calcmode="lin" valueType="num">
                                      <p:cBhvr additive="base">
                                        <p:cTn id="105" dur="500" fill="hold"/>
                                        <p:tgtEl>
                                          <p:spTgt spid="56"/>
                                        </p:tgtEl>
                                        <p:attrNameLst>
                                          <p:attrName>ppt_x</p:attrName>
                                        </p:attrNameLst>
                                      </p:cBhvr>
                                      <p:tavLst>
                                        <p:tav tm="0">
                                          <p:val>
                                            <p:strVal val="#ppt_x"/>
                                          </p:val>
                                        </p:tav>
                                        <p:tav tm="100000">
                                          <p:val>
                                            <p:strVal val="#ppt_x"/>
                                          </p:val>
                                        </p:tav>
                                      </p:tavLst>
                                    </p:anim>
                                    <p:anim calcmode="lin" valueType="num">
                                      <p:cBhvr additive="base">
                                        <p:cTn id="106"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12"/>
                                        </p:tgtEl>
                                        <p:attrNameLst>
                                          <p:attrName>style.visibility</p:attrName>
                                        </p:attrNameLst>
                                      </p:cBhvr>
                                      <p:to>
                                        <p:strVal val="visible"/>
                                      </p:to>
                                    </p:set>
                                    <p:anim calcmode="lin" valueType="num">
                                      <p:cBhvr additive="base">
                                        <p:cTn id="111" dur="500" fill="hold"/>
                                        <p:tgtEl>
                                          <p:spTgt spid="12"/>
                                        </p:tgtEl>
                                        <p:attrNameLst>
                                          <p:attrName>ppt_x</p:attrName>
                                        </p:attrNameLst>
                                      </p:cBhvr>
                                      <p:tavLst>
                                        <p:tav tm="0">
                                          <p:val>
                                            <p:strVal val="#ppt_x"/>
                                          </p:val>
                                        </p:tav>
                                        <p:tav tm="100000">
                                          <p:val>
                                            <p:strVal val="#ppt_x"/>
                                          </p:val>
                                        </p:tav>
                                      </p:tavLst>
                                    </p:anim>
                                    <p:anim calcmode="lin" valueType="num">
                                      <p:cBhvr additive="base">
                                        <p:cTn id="112" dur="500" fill="hold"/>
                                        <p:tgtEl>
                                          <p:spTgt spid="12"/>
                                        </p:tgtEl>
                                        <p:attrNameLst>
                                          <p:attrName>ppt_y</p:attrName>
                                        </p:attrNameLst>
                                      </p:cBhvr>
                                      <p:tavLst>
                                        <p:tav tm="0">
                                          <p:val>
                                            <p:strVal val="1+#ppt_h/2"/>
                                          </p:val>
                                        </p:tav>
                                        <p:tav tm="100000">
                                          <p:val>
                                            <p:strVal val="#ppt_y"/>
                                          </p:val>
                                        </p:tav>
                                      </p:tavLst>
                                    </p:anim>
                                  </p:childTnLst>
                                </p:cTn>
                              </p:par>
                              <p:par>
                                <p:cTn id="113" presetID="2" presetClass="entr" presetSubtype="4" fill="hold" nodeType="withEffect">
                                  <p:stCondLst>
                                    <p:cond delay="0"/>
                                  </p:stCondLst>
                                  <p:childTnLst>
                                    <p:set>
                                      <p:cBhvr>
                                        <p:cTn id="114" dur="1" fill="hold">
                                          <p:stCondLst>
                                            <p:cond delay="0"/>
                                          </p:stCondLst>
                                        </p:cTn>
                                        <p:tgtEl>
                                          <p:spTgt spid="64"/>
                                        </p:tgtEl>
                                        <p:attrNameLst>
                                          <p:attrName>style.visibility</p:attrName>
                                        </p:attrNameLst>
                                      </p:cBhvr>
                                      <p:to>
                                        <p:strVal val="visible"/>
                                      </p:to>
                                    </p:set>
                                    <p:anim calcmode="lin" valueType="num">
                                      <p:cBhvr additive="base">
                                        <p:cTn id="115" dur="500" fill="hold"/>
                                        <p:tgtEl>
                                          <p:spTgt spid="64"/>
                                        </p:tgtEl>
                                        <p:attrNameLst>
                                          <p:attrName>ppt_x</p:attrName>
                                        </p:attrNameLst>
                                      </p:cBhvr>
                                      <p:tavLst>
                                        <p:tav tm="0">
                                          <p:val>
                                            <p:strVal val="#ppt_x"/>
                                          </p:val>
                                        </p:tav>
                                        <p:tav tm="100000">
                                          <p:val>
                                            <p:strVal val="#ppt_x"/>
                                          </p:val>
                                        </p:tav>
                                      </p:tavLst>
                                    </p:anim>
                                    <p:anim calcmode="lin" valueType="num">
                                      <p:cBhvr additive="base">
                                        <p:cTn id="116"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63"/>
                                        </p:tgtEl>
                                        <p:attrNameLst>
                                          <p:attrName>style.visibility</p:attrName>
                                        </p:attrNameLst>
                                      </p:cBhvr>
                                      <p:to>
                                        <p:strVal val="visible"/>
                                      </p:to>
                                    </p:set>
                                    <p:anim calcmode="lin" valueType="num">
                                      <p:cBhvr additive="base">
                                        <p:cTn id="121" dur="500" fill="hold"/>
                                        <p:tgtEl>
                                          <p:spTgt spid="63"/>
                                        </p:tgtEl>
                                        <p:attrNameLst>
                                          <p:attrName>ppt_x</p:attrName>
                                        </p:attrNameLst>
                                      </p:cBhvr>
                                      <p:tavLst>
                                        <p:tav tm="0">
                                          <p:val>
                                            <p:strVal val="#ppt_x"/>
                                          </p:val>
                                        </p:tav>
                                        <p:tav tm="100000">
                                          <p:val>
                                            <p:strVal val="#ppt_x"/>
                                          </p:val>
                                        </p:tav>
                                      </p:tavLst>
                                    </p:anim>
                                    <p:anim calcmode="lin" valueType="num">
                                      <p:cBhvr additive="base">
                                        <p:cTn id="122"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5" grpId="0" animBg="1"/>
      <p:bldP spid="26" grpId="0" animBg="1"/>
      <p:bldP spid="13" grpId="0" animBg="1"/>
      <p:bldP spid="16" grpId="0" animBg="1"/>
      <p:bldP spid="15" grpId="0" animBg="1"/>
      <p:bldP spid="14" grpId="0" animBg="1"/>
      <p:bldP spid="11" grpId="0" animBg="1"/>
      <p:bldP spid="9" grpId="0" animBg="1"/>
      <p:bldP spid="5" grpId="0"/>
      <p:bldP spid="6" grpId="0"/>
      <p:bldP spid="7" grpId="0"/>
      <p:bldP spid="8" grpId="0"/>
      <p:bldP spid="6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Content Placeholder 2">
            <a:extLst>
              <a:ext uri="{FF2B5EF4-FFF2-40B4-BE49-F238E27FC236}">
                <a16:creationId xmlns:a16="http://schemas.microsoft.com/office/drawing/2014/main" id="{ED7C8E9F-394F-42DC-A704-640329EA2B14}"/>
              </a:ext>
            </a:extLst>
          </p:cNvPr>
          <p:cNvSpPr>
            <a:spLocks noGrp="1"/>
          </p:cNvSpPr>
          <p:nvPr>
            <p:ph idx="1"/>
          </p:nvPr>
        </p:nvSpPr>
        <p:spPr>
          <a:xfrm>
            <a:off x="422010" y="2119761"/>
            <a:ext cx="8548577" cy="2159307"/>
          </a:xfrm>
        </p:spPr>
        <p:txBody>
          <a:bodyPr>
            <a:normAutofit/>
          </a:bodyPr>
          <a:lstStyle/>
          <a:p>
            <a:pPr marL="0" indent="0">
              <a:buNone/>
            </a:pPr>
            <a:r>
              <a:rPr lang="en-US" dirty="0"/>
              <a:t>“Well, it’s simple,” I say.  “If that woman in your hotel room is not your wife, then the one you want may be dead or run off to Shenzhen with a pretty boy or kidnapped by pirates….”</a:t>
            </a:r>
            <a:endParaRPr lang="pt-BR" dirty="0"/>
          </a:p>
        </p:txBody>
      </p:sp>
      <p:sp>
        <p:nvSpPr>
          <p:cNvPr id="19" name="Content Placeholder 2">
            <a:extLst>
              <a:ext uri="{FF2B5EF4-FFF2-40B4-BE49-F238E27FC236}">
                <a16:creationId xmlns:a16="http://schemas.microsoft.com/office/drawing/2014/main" id="{71BE2526-7FDC-4532-8E0C-E2F03A72E135}"/>
              </a:ext>
            </a:extLst>
          </p:cNvPr>
          <p:cNvSpPr txBox="1">
            <a:spLocks/>
          </p:cNvSpPr>
          <p:nvPr/>
        </p:nvSpPr>
        <p:spPr>
          <a:xfrm>
            <a:off x="201141" y="5633554"/>
            <a:ext cx="8816250" cy="1118937"/>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pPr>
            <a:r>
              <a:rPr lang="pt-BR" sz="2200" dirty="0" err="1">
                <a:solidFill>
                  <a:srgbClr val="FF0000"/>
                </a:solidFill>
              </a:rPr>
              <a:t>Run</a:t>
            </a:r>
            <a:r>
              <a:rPr lang="pt-BR" sz="2200" dirty="0">
                <a:solidFill>
                  <a:srgbClr val="FF0000"/>
                </a:solidFill>
              </a:rPr>
              <a:t> off </a:t>
            </a:r>
            <a:r>
              <a:rPr lang="pt-BR" sz="2200" dirty="0">
                <a:solidFill>
                  <a:schemeClr val="tx1"/>
                </a:solidFill>
              </a:rPr>
              <a:t>– fugir</a:t>
            </a:r>
            <a:endParaRPr lang="en-US" sz="2200" dirty="0">
              <a:solidFill>
                <a:schemeClr val="tx1"/>
              </a:solidFill>
            </a:endParaRPr>
          </a:p>
          <a:p>
            <a:pPr algn="l">
              <a:spcBef>
                <a:spcPts val="0"/>
              </a:spcBef>
            </a:pPr>
            <a:r>
              <a:rPr lang="en-US" sz="2200" dirty="0">
                <a:solidFill>
                  <a:srgbClr val="FF0000"/>
                </a:solidFill>
              </a:rPr>
              <a:t>Kidnap </a:t>
            </a:r>
            <a:r>
              <a:rPr lang="pt-BR" sz="2200" dirty="0">
                <a:solidFill>
                  <a:schemeClr val="tx1"/>
                </a:solidFill>
              </a:rPr>
              <a:t>–</a:t>
            </a:r>
            <a:r>
              <a:rPr lang="pt-BR" sz="2200" dirty="0">
                <a:solidFill>
                  <a:srgbClr val="FF0000"/>
                </a:solidFill>
              </a:rPr>
              <a:t> </a:t>
            </a:r>
            <a:r>
              <a:rPr lang="pt-BR" sz="2200" dirty="0">
                <a:solidFill>
                  <a:schemeClr val="tx1"/>
                </a:solidFill>
              </a:rPr>
              <a:t>sequestrar</a:t>
            </a:r>
          </a:p>
        </p:txBody>
      </p:sp>
    </p:spTree>
    <p:extLst>
      <p:ext uri="{BB962C8B-B14F-4D97-AF65-F5344CB8AC3E}">
        <p14:creationId xmlns:p14="http://schemas.microsoft.com/office/powerpoint/2010/main" val="52419861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7751180" y="2650936"/>
            <a:ext cx="810283"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0" name="Elipse 9"/>
          <p:cNvSpPr/>
          <p:nvPr/>
        </p:nvSpPr>
        <p:spPr>
          <a:xfrm>
            <a:off x="6979729" y="2659191"/>
            <a:ext cx="815520"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9" name="Elipse 8"/>
          <p:cNvSpPr/>
          <p:nvPr/>
        </p:nvSpPr>
        <p:spPr>
          <a:xfrm>
            <a:off x="3527585" y="2725293"/>
            <a:ext cx="978314" cy="447564"/>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8" name="Elipse 7"/>
          <p:cNvSpPr/>
          <p:nvPr/>
        </p:nvSpPr>
        <p:spPr>
          <a:xfrm>
            <a:off x="5349504" y="2137270"/>
            <a:ext cx="819942"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7" name="Elipse 6"/>
          <p:cNvSpPr/>
          <p:nvPr/>
        </p:nvSpPr>
        <p:spPr>
          <a:xfrm>
            <a:off x="3663923" y="2170322"/>
            <a:ext cx="346217"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4" name="Elipse 3"/>
          <p:cNvSpPr/>
          <p:nvPr/>
        </p:nvSpPr>
        <p:spPr>
          <a:xfrm>
            <a:off x="1584481" y="2170322"/>
            <a:ext cx="618892" cy="521921"/>
          </a:xfrm>
          <a:prstGeom prst="ellipse">
            <a:avLst/>
          </a:prstGeom>
          <a:gradFill>
            <a:gsLst>
              <a:gs pos="0">
                <a:schemeClr val="accent5">
                  <a:lumMod val="40000"/>
                  <a:lumOff val="6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3" name="Content Placeholder 2"/>
          <p:cNvSpPr>
            <a:spLocks noGrp="1"/>
          </p:cNvSpPr>
          <p:nvPr>
            <p:ph idx="1"/>
          </p:nvPr>
        </p:nvSpPr>
        <p:spPr>
          <a:xfrm>
            <a:off x="422010" y="2119761"/>
            <a:ext cx="8548577" cy="2159307"/>
          </a:xfrm>
        </p:spPr>
        <p:txBody>
          <a:bodyPr>
            <a:normAutofit/>
          </a:bodyPr>
          <a:lstStyle/>
          <a:p>
            <a:pPr marL="0" indent="0">
              <a:buNone/>
            </a:pPr>
            <a:r>
              <a:rPr lang="en-US" dirty="0"/>
              <a:t>“Well, </a:t>
            </a:r>
            <a:r>
              <a:rPr lang="en-US" dirty="0">
                <a:solidFill>
                  <a:srgbClr val="FF0000"/>
                </a:solidFill>
              </a:rPr>
              <a:t>it’s</a:t>
            </a:r>
            <a:r>
              <a:rPr lang="en-US" dirty="0"/>
              <a:t> simple,”</a:t>
            </a:r>
            <a:r>
              <a:rPr lang="en-US" dirty="0">
                <a:solidFill>
                  <a:srgbClr val="FF0000"/>
                </a:solidFill>
              </a:rPr>
              <a:t> I </a:t>
            </a:r>
            <a:r>
              <a:rPr lang="en-US" dirty="0"/>
              <a:t>say.  “If </a:t>
            </a:r>
            <a:r>
              <a:rPr lang="en-US" dirty="0">
                <a:solidFill>
                  <a:srgbClr val="FF0000"/>
                </a:solidFill>
              </a:rPr>
              <a:t>that</a:t>
            </a:r>
            <a:r>
              <a:rPr lang="en-US" dirty="0"/>
              <a:t> woman in your hotel room is not </a:t>
            </a:r>
            <a:r>
              <a:rPr lang="en-US" dirty="0">
                <a:solidFill>
                  <a:srgbClr val="FF0000"/>
                </a:solidFill>
              </a:rPr>
              <a:t>your</a:t>
            </a:r>
            <a:r>
              <a:rPr lang="en-US" dirty="0"/>
              <a:t> wife, then the </a:t>
            </a:r>
            <a:r>
              <a:rPr lang="en-US" dirty="0">
                <a:solidFill>
                  <a:srgbClr val="FF0000"/>
                </a:solidFill>
              </a:rPr>
              <a:t>one</a:t>
            </a:r>
            <a:r>
              <a:rPr lang="en-US" dirty="0"/>
              <a:t> </a:t>
            </a:r>
            <a:r>
              <a:rPr lang="en-US" dirty="0">
                <a:solidFill>
                  <a:srgbClr val="FF0000"/>
                </a:solidFill>
              </a:rPr>
              <a:t>you</a:t>
            </a:r>
            <a:r>
              <a:rPr lang="en-US" dirty="0"/>
              <a:t> want may be dead or run off to Shenzhen with a pretty boy or kidnapped by pirates….”</a:t>
            </a:r>
            <a:endParaRPr lang="pt-BR" dirty="0"/>
          </a:p>
        </p:txBody>
      </p:sp>
      <p:cxnSp>
        <p:nvCxnSpPr>
          <p:cNvPr id="5" name="Conector de seta reta 4"/>
          <p:cNvCxnSpPr/>
          <p:nvPr/>
        </p:nvCxnSpPr>
        <p:spPr>
          <a:xfrm flipV="1">
            <a:off x="1893926" y="937413"/>
            <a:ext cx="1" cy="12559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Retângulo 11"/>
          <p:cNvSpPr/>
          <p:nvPr/>
        </p:nvSpPr>
        <p:spPr>
          <a:xfrm>
            <a:off x="697058" y="516277"/>
            <a:ext cx="2202847" cy="400110"/>
          </a:xfrm>
          <a:prstGeom prst="rect">
            <a:avLst/>
          </a:prstGeom>
        </p:spPr>
        <p:txBody>
          <a:bodyPr wrap="square">
            <a:spAutoFit/>
          </a:bodyPr>
          <a:lstStyle/>
          <a:p>
            <a:r>
              <a:rPr lang="en-US" sz="2000" dirty="0"/>
              <a:t> “If that woman… </a:t>
            </a:r>
            <a:endParaRPr lang="pt-BR" sz="2000" dirty="0"/>
          </a:p>
        </p:txBody>
      </p:sp>
      <p:cxnSp>
        <p:nvCxnSpPr>
          <p:cNvPr id="13" name="Conector de seta reta 12"/>
          <p:cNvCxnSpPr/>
          <p:nvPr/>
        </p:nvCxnSpPr>
        <p:spPr>
          <a:xfrm flipH="1" flipV="1">
            <a:off x="3776951" y="870332"/>
            <a:ext cx="28683" cy="129999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Title 1"/>
          <p:cNvSpPr txBox="1">
            <a:spLocks/>
          </p:cNvSpPr>
          <p:nvPr/>
        </p:nvSpPr>
        <p:spPr>
          <a:xfrm>
            <a:off x="2997617" y="180065"/>
            <a:ext cx="1332611"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t>Author</a:t>
            </a:r>
          </a:p>
        </p:txBody>
      </p:sp>
      <p:cxnSp>
        <p:nvCxnSpPr>
          <p:cNvPr id="15" name="Conector de seta reta 14"/>
          <p:cNvCxnSpPr/>
          <p:nvPr/>
        </p:nvCxnSpPr>
        <p:spPr>
          <a:xfrm flipV="1">
            <a:off x="5722755" y="841408"/>
            <a:ext cx="0" cy="13289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Title 1"/>
          <p:cNvSpPr txBox="1">
            <a:spLocks/>
          </p:cNvSpPr>
          <p:nvPr/>
        </p:nvSpPr>
        <p:spPr>
          <a:xfrm>
            <a:off x="5093169" y="215075"/>
            <a:ext cx="1332611"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t>woman</a:t>
            </a:r>
          </a:p>
        </p:txBody>
      </p:sp>
      <p:sp>
        <p:nvSpPr>
          <p:cNvPr id="17" name="Title 1"/>
          <p:cNvSpPr txBox="1">
            <a:spLocks/>
          </p:cNvSpPr>
          <p:nvPr/>
        </p:nvSpPr>
        <p:spPr>
          <a:xfrm>
            <a:off x="918175" y="4833102"/>
            <a:ext cx="1332611" cy="69026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b="1" dirty="0"/>
              <a:t>Mr. Wu</a:t>
            </a:r>
          </a:p>
        </p:txBody>
      </p:sp>
      <p:cxnSp>
        <p:nvCxnSpPr>
          <p:cNvPr id="18" name="Conector de seta reta 17"/>
          <p:cNvCxnSpPr/>
          <p:nvPr/>
        </p:nvCxnSpPr>
        <p:spPr>
          <a:xfrm flipH="1">
            <a:off x="1584481" y="3125058"/>
            <a:ext cx="2035518" cy="17595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Conector de seta reta 20"/>
          <p:cNvCxnSpPr/>
          <p:nvPr/>
        </p:nvCxnSpPr>
        <p:spPr>
          <a:xfrm flipH="1" flipV="1">
            <a:off x="6169447" y="841409"/>
            <a:ext cx="986824" cy="18508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Conector de seta reta 24"/>
          <p:cNvCxnSpPr/>
          <p:nvPr/>
        </p:nvCxnSpPr>
        <p:spPr>
          <a:xfrm flipH="1">
            <a:off x="2082190" y="3158108"/>
            <a:ext cx="5860971" cy="18637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604817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ppt_x"/>
                                          </p:val>
                                        </p:tav>
                                        <p:tav tm="100000">
                                          <p:val>
                                            <p:strVal val="#ppt_x"/>
                                          </p:val>
                                        </p:tav>
                                      </p:tavLst>
                                    </p:anim>
                                    <p:anim calcmode="lin" valueType="num">
                                      <p:cBhvr additive="base">
                                        <p:cTn id="56" dur="500" fill="hold"/>
                                        <p:tgtEl>
                                          <p:spTgt spid="9"/>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additive="base">
                                        <p:cTn id="59" dur="500" fill="hold"/>
                                        <p:tgtEl>
                                          <p:spTgt spid="18"/>
                                        </p:tgtEl>
                                        <p:attrNameLst>
                                          <p:attrName>ppt_x</p:attrName>
                                        </p:attrNameLst>
                                      </p:cBhvr>
                                      <p:tavLst>
                                        <p:tav tm="0">
                                          <p:val>
                                            <p:strVal val="#ppt_x"/>
                                          </p:val>
                                        </p:tav>
                                        <p:tav tm="100000">
                                          <p:val>
                                            <p:strVal val="#ppt_x"/>
                                          </p:val>
                                        </p:tav>
                                      </p:tavLst>
                                    </p:anim>
                                    <p:anim calcmode="lin" valueType="num">
                                      <p:cBhvr additive="base">
                                        <p:cTn id="6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0"/>
                                        </p:tgtEl>
                                        <p:attrNameLst>
                                          <p:attrName>style.visibility</p:attrName>
                                        </p:attrNameLst>
                                      </p:cBhvr>
                                      <p:to>
                                        <p:strVal val="visible"/>
                                      </p:to>
                                    </p:set>
                                    <p:anim calcmode="lin" valueType="num">
                                      <p:cBhvr additive="base">
                                        <p:cTn id="71" dur="500" fill="hold"/>
                                        <p:tgtEl>
                                          <p:spTgt spid="10"/>
                                        </p:tgtEl>
                                        <p:attrNameLst>
                                          <p:attrName>ppt_x</p:attrName>
                                        </p:attrNameLst>
                                      </p:cBhvr>
                                      <p:tavLst>
                                        <p:tav tm="0">
                                          <p:val>
                                            <p:strVal val="#ppt_x"/>
                                          </p:val>
                                        </p:tav>
                                        <p:tav tm="100000">
                                          <p:val>
                                            <p:strVal val="#ppt_x"/>
                                          </p:val>
                                        </p:tav>
                                      </p:tavLst>
                                    </p:anim>
                                    <p:anim calcmode="lin" valueType="num">
                                      <p:cBhvr additive="base">
                                        <p:cTn id="72" dur="500" fill="hold"/>
                                        <p:tgtEl>
                                          <p:spTgt spid="10"/>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21"/>
                                        </p:tgtEl>
                                        <p:attrNameLst>
                                          <p:attrName>style.visibility</p:attrName>
                                        </p:attrNameLst>
                                      </p:cBhvr>
                                      <p:to>
                                        <p:strVal val="visible"/>
                                      </p:to>
                                    </p:set>
                                    <p:anim calcmode="lin" valueType="num">
                                      <p:cBhvr additive="base">
                                        <p:cTn id="75" dur="500" fill="hold"/>
                                        <p:tgtEl>
                                          <p:spTgt spid="21"/>
                                        </p:tgtEl>
                                        <p:attrNameLst>
                                          <p:attrName>ppt_x</p:attrName>
                                        </p:attrNameLst>
                                      </p:cBhvr>
                                      <p:tavLst>
                                        <p:tav tm="0">
                                          <p:val>
                                            <p:strVal val="#ppt_x"/>
                                          </p:val>
                                        </p:tav>
                                        <p:tav tm="100000">
                                          <p:val>
                                            <p:strVal val="#ppt_x"/>
                                          </p:val>
                                        </p:tav>
                                      </p:tavLst>
                                    </p:anim>
                                    <p:anim calcmode="lin" valueType="num">
                                      <p:cBhvr additive="base">
                                        <p:cTn id="7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6"/>
                                        </p:tgtEl>
                                        <p:attrNameLst>
                                          <p:attrName>style.visibility</p:attrName>
                                        </p:attrNameLst>
                                      </p:cBhvr>
                                      <p:to>
                                        <p:strVal val="visible"/>
                                      </p:to>
                                    </p:set>
                                    <p:anim calcmode="lin" valueType="num">
                                      <p:cBhvr additive="base">
                                        <p:cTn id="81" dur="500" fill="hold"/>
                                        <p:tgtEl>
                                          <p:spTgt spid="6"/>
                                        </p:tgtEl>
                                        <p:attrNameLst>
                                          <p:attrName>ppt_x</p:attrName>
                                        </p:attrNameLst>
                                      </p:cBhvr>
                                      <p:tavLst>
                                        <p:tav tm="0">
                                          <p:val>
                                            <p:strVal val="#ppt_x"/>
                                          </p:val>
                                        </p:tav>
                                        <p:tav tm="100000">
                                          <p:val>
                                            <p:strVal val="#ppt_x"/>
                                          </p:val>
                                        </p:tav>
                                      </p:tavLst>
                                    </p:anim>
                                    <p:anim calcmode="lin" valueType="num">
                                      <p:cBhvr additive="base">
                                        <p:cTn id="82" dur="500" fill="hold"/>
                                        <p:tgtEl>
                                          <p:spTgt spid="6"/>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additive="base">
                                        <p:cTn id="85" dur="500" fill="hold"/>
                                        <p:tgtEl>
                                          <p:spTgt spid="25"/>
                                        </p:tgtEl>
                                        <p:attrNameLst>
                                          <p:attrName>ppt_x</p:attrName>
                                        </p:attrNameLst>
                                      </p:cBhvr>
                                      <p:tavLst>
                                        <p:tav tm="0">
                                          <p:val>
                                            <p:strVal val="#ppt_x"/>
                                          </p:val>
                                        </p:tav>
                                        <p:tav tm="100000">
                                          <p:val>
                                            <p:strVal val="#ppt_x"/>
                                          </p:val>
                                        </p:tav>
                                      </p:tavLst>
                                    </p:anim>
                                    <p:anim calcmode="lin" valueType="num">
                                      <p:cBhvr additive="base">
                                        <p:cTn id="8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9" grpId="0" animBg="1"/>
      <p:bldP spid="8" grpId="0" animBg="1"/>
      <p:bldP spid="7" grpId="0" animBg="1"/>
      <p:bldP spid="4" grpId="0" animBg="1"/>
      <p:bldP spid="12" grpId="0"/>
      <p:bldP spid="14" grpId="0"/>
      <p:bldP spid="16" grpId="0"/>
      <p:bldP spid="17" grpId="0"/>
    </p:bldLst>
  </p:timing>
</p:sld>
</file>

<file path=ppt/theme/theme1.xml><?xml version="1.0" encoding="utf-8"?>
<a:theme xmlns:a="http://schemas.openxmlformats.org/drawingml/2006/main" name="erw">
  <a:themeElements>
    <a:clrScheme name="Custom 1">
      <a:dk1>
        <a:sysClr val="windowText" lastClr="000000"/>
      </a:dk1>
      <a:lt1>
        <a:sysClr val="window" lastClr="FFFFFF"/>
      </a:lt1>
      <a:dk2>
        <a:srgbClr val="1F497D"/>
      </a:dk2>
      <a:lt2>
        <a:srgbClr val="EEECE1"/>
      </a:lt2>
      <a:accent1>
        <a:srgbClr val="FF0000"/>
      </a:accent1>
      <a:accent2>
        <a:srgbClr val="BFBFBF"/>
      </a:accent2>
      <a:accent3>
        <a:srgbClr val="DADADA"/>
      </a:accent3>
      <a:accent4>
        <a:srgbClr val="0000FF"/>
      </a:accent4>
      <a:accent5>
        <a:srgbClr val="00FF00"/>
      </a:accent5>
      <a:accent6>
        <a:srgbClr val="FF800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erw.thmx</Template>
  <TotalTime>4527</TotalTime>
  <Words>1199</Words>
  <Application>Microsoft Office PowerPoint</Application>
  <PresentationFormat>Apresentação na tela (4:3)</PresentationFormat>
  <Paragraphs>80</Paragraphs>
  <Slides>19</Slides>
  <Notes>2</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19</vt:i4>
      </vt:variant>
    </vt:vector>
  </HeadingPairs>
  <TitlesOfParts>
    <vt:vector size="22" baseType="lpstr">
      <vt:lpstr>Arial</vt:lpstr>
      <vt:lpstr>Calibri</vt:lpstr>
      <vt:lpstr>erw</vt:lpstr>
      <vt:lpstr>Text  Referents</vt:lpstr>
      <vt:lpstr>That’s not my wife</vt:lpstr>
      <vt:lpstr>That’s not my wife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Transitional   words</vt:lpstr>
      <vt:lpstr>That’s not my wife</vt:lpstr>
      <vt:lpstr>Apresentação do PowerPoint</vt:lpstr>
      <vt:lpstr>Apresentação do PowerPoint</vt:lpstr>
      <vt:lpstr>Apresentação do PowerPoint</vt:lpstr>
      <vt:lpstr>Apresentação do PowerPoint</vt:lpstr>
      <vt:lpstr>Apresentação do PowerPoint</vt:lpstr>
    </vt:vector>
  </TitlesOfParts>
  <Company>ereadingworksheets.com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Pronouns</dc:title>
  <dc:creator>Don Morton</dc:creator>
  <cp:lastModifiedBy>Cristiane de Brito Cruz</cp:lastModifiedBy>
  <cp:revision>79</cp:revision>
  <dcterms:created xsi:type="dcterms:W3CDTF">2015-09-25T19:16:23Z</dcterms:created>
  <dcterms:modified xsi:type="dcterms:W3CDTF">2020-11-16T12:08:55Z</dcterms:modified>
</cp:coreProperties>
</file>