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57" r:id="rId2"/>
    <p:sldId id="306" r:id="rId3"/>
    <p:sldId id="318" r:id="rId4"/>
    <p:sldId id="307" r:id="rId5"/>
    <p:sldId id="319" r:id="rId6"/>
    <p:sldId id="308" r:id="rId7"/>
    <p:sldId id="320" r:id="rId8"/>
    <p:sldId id="309" r:id="rId9"/>
    <p:sldId id="321" r:id="rId10"/>
    <p:sldId id="317" r:id="rId11"/>
    <p:sldId id="322" r:id="rId12"/>
    <p:sldId id="316" r:id="rId13"/>
    <p:sldId id="323" r:id="rId14"/>
    <p:sldId id="324" r:id="rId15"/>
    <p:sldId id="325" r:id="rId16"/>
    <p:sldId id="326" r:id="rId17"/>
    <p:sldId id="327" r:id="rId18"/>
    <p:sldId id="328" r:id="rId19"/>
    <p:sldId id="32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Estilo Claro 2 - Ênfas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Estilo Claro 2 - Ênfas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Estilo Claro 2 - Ênfas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Estilo Médio 2 - Ênfas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009063-4B36-284D-B67E-FE00DE637026}" type="datetimeFigureOut">
              <a:rPr lang="en-US" smtClean="0"/>
              <a:t>11/16/2020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9292D6-0017-BD42-961B-94E73C0CCCEC}" type="slidenum">
              <a:rPr lang="en-US" smtClean="0"/>
              <a:t>‹nº›</a:t>
            </a:fld>
            <a:endParaRPr lang="en-US"/>
          </a:p>
        </p:txBody>
      </p:sp>
    </p:spTree>
    <p:extLst>
      <p:ext uri="{BB962C8B-B14F-4D97-AF65-F5344CB8AC3E}">
        <p14:creationId xmlns:p14="http://schemas.microsoft.com/office/powerpoint/2010/main" val="37476413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059DFC-02BB-A44F-878E-0F98375209E8}" type="slidenum">
              <a:rPr lang="en-US" smtClean="0"/>
              <a:t>1</a:t>
            </a:fld>
            <a:endParaRPr lang="en-US"/>
          </a:p>
        </p:txBody>
      </p:sp>
    </p:spTree>
    <p:extLst>
      <p:ext uri="{BB962C8B-B14F-4D97-AF65-F5344CB8AC3E}">
        <p14:creationId xmlns:p14="http://schemas.microsoft.com/office/powerpoint/2010/main" val="2416465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059DFC-02BB-A44F-878E-0F98375209E8}" type="slidenum">
              <a:rPr lang="en-US" smtClean="0"/>
              <a:t>13</a:t>
            </a:fld>
            <a:endParaRPr lang="en-US"/>
          </a:p>
        </p:txBody>
      </p:sp>
    </p:spTree>
    <p:extLst>
      <p:ext uri="{BB962C8B-B14F-4D97-AF65-F5344CB8AC3E}">
        <p14:creationId xmlns:p14="http://schemas.microsoft.com/office/powerpoint/2010/main" val="4249712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F50DE7-8201-6547-B2FB-56DC8DF5F3AB}"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4277733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F50DE7-8201-6547-B2FB-56DC8DF5F3AB}"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2249068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F50DE7-8201-6547-B2FB-56DC8DF5F3AB}"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402556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F50DE7-8201-6547-B2FB-56DC8DF5F3AB}"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191961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F50DE7-8201-6547-B2FB-56DC8DF5F3AB}"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2092803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F50DE7-8201-6547-B2FB-56DC8DF5F3AB}"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231946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F50DE7-8201-6547-B2FB-56DC8DF5F3AB}" type="datetimeFigureOut">
              <a:rPr lang="en-US" smtClean="0"/>
              <a:t>11/16/2020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4140063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F50DE7-8201-6547-B2FB-56DC8DF5F3AB}" type="datetimeFigureOut">
              <a:rPr lang="en-US" smtClean="0"/>
              <a:t>11/16/2020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197743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50DE7-8201-6547-B2FB-56DC8DF5F3AB}" type="datetimeFigureOut">
              <a:rPr lang="en-US" smtClean="0"/>
              <a:t>11/16/2020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2430999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F50DE7-8201-6547-B2FB-56DC8DF5F3AB}"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3142925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F50DE7-8201-6547-B2FB-56DC8DF5F3AB}"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8EFBA-D7B8-B341-9B3F-FBD4F6FEB4D1}" type="slidenum">
              <a:rPr lang="en-US" smtClean="0"/>
              <a:t>‹nº›</a:t>
            </a:fld>
            <a:endParaRPr lang="en-US"/>
          </a:p>
        </p:txBody>
      </p:sp>
    </p:spTree>
    <p:extLst>
      <p:ext uri="{BB962C8B-B14F-4D97-AF65-F5344CB8AC3E}">
        <p14:creationId xmlns:p14="http://schemas.microsoft.com/office/powerpoint/2010/main" val="2799243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50DE7-8201-6547-B2FB-56DC8DF5F3AB}" type="datetimeFigureOut">
              <a:rPr lang="en-US" smtClean="0"/>
              <a:t>11/16/2020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18EFBA-D7B8-B341-9B3F-FBD4F6FEB4D1}" type="slidenum">
              <a:rPr lang="en-US" smtClean="0"/>
              <a:t>‹nº›</a:t>
            </a:fld>
            <a:endParaRPr lang="en-US"/>
          </a:p>
        </p:txBody>
      </p:sp>
    </p:spTree>
    <p:extLst>
      <p:ext uri="{BB962C8B-B14F-4D97-AF65-F5344CB8AC3E}">
        <p14:creationId xmlns:p14="http://schemas.microsoft.com/office/powerpoint/2010/main" val="10224876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short-story.me/crime-stories/1099-thats-not-my-wife.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short-story.me/crime-stories/1099-thats-not-my-wif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0640" y="1994701"/>
            <a:ext cx="3642720" cy="2319964"/>
          </a:xfrm>
        </p:spPr>
        <p:txBody>
          <a:bodyPr>
            <a:noAutofit/>
          </a:bodyPr>
          <a:lstStyle/>
          <a:p>
            <a:r>
              <a:rPr lang="en-US" sz="5400" b="1" dirty="0">
                <a:latin typeface="Arial"/>
                <a:cs typeface="Arial"/>
              </a:rPr>
              <a:t>Text </a:t>
            </a:r>
            <a:br>
              <a:rPr lang="en-US" sz="5400" b="1" dirty="0">
                <a:solidFill>
                  <a:srgbClr val="FF0000"/>
                </a:solidFill>
                <a:latin typeface="Arial"/>
                <a:cs typeface="Arial"/>
              </a:rPr>
            </a:br>
            <a:r>
              <a:rPr lang="en-US" sz="5400" b="1" dirty="0">
                <a:solidFill>
                  <a:srgbClr val="FF0000"/>
                </a:solidFill>
                <a:latin typeface="Arial"/>
                <a:cs typeface="Arial"/>
              </a:rPr>
              <a:t>Referents</a:t>
            </a:r>
          </a:p>
        </p:txBody>
      </p:sp>
    </p:spTree>
    <p:extLst>
      <p:ext uri="{BB962C8B-B14F-4D97-AF65-F5344CB8AC3E}">
        <p14:creationId xmlns:p14="http://schemas.microsoft.com/office/powerpoint/2010/main" val="41559990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Content Placeholder 2">
            <a:extLst>
              <a:ext uri="{FF2B5EF4-FFF2-40B4-BE49-F238E27FC236}">
                <a16:creationId xmlns:a16="http://schemas.microsoft.com/office/drawing/2014/main" id="{4D727842-9CE6-4467-B16C-C97D69BA5B17}"/>
              </a:ext>
            </a:extLst>
          </p:cNvPr>
          <p:cNvSpPr>
            <a:spLocks noGrp="1"/>
          </p:cNvSpPr>
          <p:nvPr>
            <p:ph idx="1"/>
          </p:nvPr>
        </p:nvSpPr>
        <p:spPr>
          <a:xfrm>
            <a:off x="437826" y="1220981"/>
            <a:ext cx="8548577" cy="4153360"/>
          </a:xfrm>
        </p:spPr>
        <p:txBody>
          <a:bodyPr>
            <a:normAutofit/>
          </a:bodyPr>
          <a:lstStyle/>
          <a:p>
            <a:pPr marL="0" indent="0">
              <a:buNone/>
            </a:pPr>
            <a:r>
              <a:rPr lang="en-US" dirty="0"/>
              <a:t>Inspector Chan didn’t like me calling the guy a killer and it showed on his little college-boy face.  I told him before it was a simple thing to come here on homeland vacation and knock off his old lady.  Her disappearance now puts this guy into the top five percent richest club.  Wanting to inherit a pile of money is a good motive for murder.  Simple as that.</a:t>
            </a:r>
            <a:endParaRPr lang="pt-BR" dirty="0"/>
          </a:p>
        </p:txBody>
      </p:sp>
      <p:sp>
        <p:nvSpPr>
          <p:cNvPr id="16" name="Content Placeholder 2">
            <a:extLst>
              <a:ext uri="{FF2B5EF4-FFF2-40B4-BE49-F238E27FC236}">
                <a16:creationId xmlns:a16="http://schemas.microsoft.com/office/drawing/2014/main" id="{CF7B4C29-523D-413A-AEE4-26D2E5B760CA}"/>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Knock</a:t>
            </a:r>
            <a:r>
              <a:rPr lang="pt-BR" sz="2200" dirty="0">
                <a:solidFill>
                  <a:srgbClr val="FF0000"/>
                </a:solidFill>
              </a:rPr>
              <a:t> off </a:t>
            </a:r>
            <a:r>
              <a:rPr lang="pt-BR" sz="2200" dirty="0">
                <a:solidFill>
                  <a:schemeClr val="tx1"/>
                </a:solidFill>
              </a:rPr>
              <a:t>– nocautear</a:t>
            </a:r>
            <a:endParaRPr lang="en-US" sz="2200" dirty="0">
              <a:solidFill>
                <a:schemeClr val="tx1"/>
              </a:solidFill>
            </a:endParaRPr>
          </a:p>
          <a:p>
            <a:pPr algn="l">
              <a:spcBef>
                <a:spcPts val="0"/>
              </a:spcBef>
            </a:pPr>
            <a:r>
              <a:rPr lang="en-US" sz="2200" dirty="0">
                <a:solidFill>
                  <a:srgbClr val="FF0000"/>
                </a:solidFill>
              </a:rPr>
              <a:t>Inherit </a:t>
            </a:r>
            <a:r>
              <a:rPr lang="pt-BR" sz="2200" dirty="0">
                <a:solidFill>
                  <a:schemeClr val="tx1"/>
                </a:solidFill>
              </a:rPr>
              <a:t>–</a:t>
            </a:r>
            <a:r>
              <a:rPr lang="pt-BR" sz="2200" dirty="0">
                <a:solidFill>
                  <a:srgbClr val="FF0000"/>
                </a:solidFill>
              </a:rPr>
              <a:t> </a:t>
            </a:r>
            <a:r>
              <a:rPr lang="pt-BR" sz="2200" dirty="0">
                <a:solidFill>
                  <a:schemeClr val="tx1"/>
                </a:solidFill>
              </a:rPr>
              <a:t>herdar </a:t>
            </a:r>
          </a:p>
        </p:txBody>
      </p:sp>
    </p:spTree>
    <p:extLst>
      <p:ext uri="{BB962C8B-B14F-4D97-AF65-F5344CB8AC3E}">
        <p14:creationId xmlns:p14="http://schemas.microsoft.com/office/powerpoint/2010/main" val="7934281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ipse 7"/>
          <p:cNvSpPr/>
          <p:nvPr/>
        </p:nvSpPr>
        <p:spPr>
          <a:xfrm>
            <a:off x="6820719" y="4638221"/>
            <a:ext cx="869053"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4" name="Elipse 13"/>
          <p:cNvSpPr/>
          <p:nvPr/>
        </p:nvSpPr>
        <p:spPr>
          <a:xfrm>
            <a:off x="415683" y="3704196"/>
            <a:ext cx="763122" cy="470057"/>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5" name="Elipse 14"/>
          <p:cNvSpPr/>
          <p:nvPr/>
        </p:nvSpPr>
        <p:spPr>
          <a:xfrm>
            <a:off x="3330320" y="3178027"/>
            <a:ext cx="778971"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9" name="Elipse 8"/>
          <p:cNvSpPr/>
          <p:nvPr/>
        </p:nvSpPr>
        <p:spPr>
          <a:xfrm>
            <a:off x="1012541" y="3178027"/>
            <a:ext cx="618892"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0" name="Elipse 9"/>
          <p:cNvSpPr/>
          <p:nvPr/>
        </p:nvSpPr>
        <p:spPr>
          <a:xfrm>
            <a:off x="4585729" y="2251570"/>
            <a:ext cx="349828" cy="441135"/>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3" name="Elipse 12"/>
          <p:cNvSpPr/>
          <p:nvPr/>
        </p:nvSpPr>
        <p:spPr>
          <a:xfrm>
            <a:off x="2569779" y="2195800"/>
            <a:ext cx="713247"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2" name="Elipse 11"/>
          <p:cNvSpPr/>
          <p:nvPr/>
        </p:nvSpPr>
        <p:spPr>
          <a:xfrm>
            <a:off x="1544237" y="2215760"/>
            <a:ext cx="262529"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4" name="Elipse 3"/>
          <p:cNvSpPr/>
          <p:nvPr/>
        </p:nvSpPr>
        <p:spPr>
          <a:xfrm>
            <a:off x="4585729" y="1714038"/>
            <a:ext cx="618892"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1" name="Elipse 10"/>
          <p:cNvSpPr/>
          <p:nvPr/>
        </p:nvSpPr>
        <p:spPr>
          <a:xfrm>
            <a:off x="2163129" y="1729649"/>
            <a:ext cx="359734"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6" name="Elipse 5"/>
          <p:cNvSpPr/>
          <p:nvPr/>
        </p:nvSpPr>
        <p:spPr>
          <a:xfrm>
            <a:off x="5089793" y="1222873"/>
            <a:ext cx="705078"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3" name="Content Placeholder 2"/>
          <p:cNvSpPr>
            <a:spLocks noGrp="1"/>
          </p:cNvSpPr>
          <p:nvPr>
            <p:ph idx="1"/>
          </p:nvPr>
        </p:nvSpPr>
        <p:spPr>
          <a:xfrm>
            <a:off x="437826" y="1220981"/>
            <a:ext cx="8548577" cy="4153360"/>
          </a:xfrm>
        </p:spPr>
        <p:txBody>
          <a:bodyPr>
            <a:normAutofit/>
          </a:bodyPr>
          <a:lstStyle/>
          <a:p>
            <a:pPr marL="0" indent="0">
              <a:buNone/>
            </a:pPr>
            <a:r>
              <a:rPr lang="en-US" dirty="0"/>
              <a:t>Inspector Chan didn’t like </a:t>
            </a:r>
            <a:r>
              <a:rPr lang="en-US" dirty="0">
                <a:solidFill>
                  <a:srgbClr val="FF0000"/>
                </a:solidFill>
              </a:rPr>
              <a:t>me</a:t>
            </a:r>
            <a:r>
              <a:rPr lang="en-US" dirty="0"/>
              <a:t> calling the guy a killer and </a:t>
            </a:r>
            <a:r>
              <a:rPr lang="en-US" dirty="0">
                <a:solidFill>
                  <a:srgbClr val="FF0000"/>
                </a:solidFill>
              </a:rPr>
              <a:t>it</a:t>
            </a:r>
            <a:r>
              <a:rPr lang="en-US" dirty="0"/>
              <a:t> showed on </a:t>
            </a:r>
            <a:r>
              <a:rPr lang="en-US" dirty="0">
                <a:solidFill>
                  <a:srgbClr val="FF0000"/>
                </a:solidFill>
              </a:rPr>
              <a:t>his</a:t>
            </a:r>
            <a:r>
              <a:rPr lang="en-US" dirty="0"/>
              <a:t> little college-boy face.  </a:t>
            </a:r>
            <a:r>
              <a:rPr lang="en-US" dirty="0">
                <a:solidFill>
                  <a:srgbClr val="FF0000"/>
                </a:solidFill>
              </a:rPr>
              <a:t>I</a:t>
            </a:r>
            <a:r>
              <a:rPr lang="en-US" dirty="0"/>
              <a:t> told </a:t>
            </a:r>
            <a:r>
              <a:rPr lang="en-US" dirty="0">
                <a:solidFill>
                  <a:srgbClr val="FF0000"/>
                </a:solidFill>
              </a:rPr>
              <a:t>him</a:t>
            </a:r>
            <a:r>
              <a:rPr lang="en-US" dirty="0"/>
              <a:t> before </a:t>
            </a:r>
            <a:r>
              <a:rPr lang="en-US" dirty="0">
                <a:solidFill>
                  <a:srgbClr val="FF0000"/>
                </a:solidFill>
              </a:rPr>
              <a:t>it</a:t>
            </a:r>
            <a:r>
              <a:rPr lang="en-US" dirty="0"/>
              <a:t> was a simple thing to come here on homeland vacation and knock off </a:t>
            </a:r>
            <a:r>
              <a:rPr lang="en-US" dirty="0">
                <a:solidFill>
                  <a:srgbClr val="FF0000"/>
                </a:solidFill>
              </a:rPr>
              <a:t>his</a:t>
            </a:r>
            <a:r>
              <a:rPr lang="en-US" dirty="0"/>
              <a:t> old lady.  </a:t>
            </a:r>
            <a:r>
              <a:rPr lang="en-US" dirty="0">
                <a:solidFill>
                  <a:srgbClr val="FF0000"/>
                </a:solidFill>
              </a:rPr>
              <a:t>Her</a:t>
            </a:r>
            <a:r>
              <a:rPr lang="en-US" dirty="0"/>
              <a:t> disappearance now puts </a:t>
            </a:r>
            <a:r>
              <a:rPr lang="en-US" dirty="0">
                <a:solidFill>
                  <a:srgbClr val="FF0000"/>
                </a:solidFill>
              </a:rPr>
              <a:t>this</a:t>
            </a:r>
            <a:r>
              <a:rPr lang="en-US" dirty="0"/>
              <a:t> guy into the top five percent richest club.  Wanting to inherit a pile of money is a good motive for murder.  Simple as </a:t>
            </a:r>
            <a:r>
              <a:rPr lang="en-US" dirty="0">
                <a:solidFill>
                  <a:srgbClr val="FF0000"/>
                </a:solidFill>
              </a:rPr>
              <a:t>that</a:t>
            </a:r>
            <a:r>
              <a:rPr lang="en-US" dirty="0"/>
              <a:t>.</a:t>
            </a:r>
            <a:endParaRPr lang="pt-BR" dirty="0"/>
          </a:p>
        </p:txBody>
      </p:sp>
      <p:cxnSp>
        <p:nvCxnSpPr>
          <p:cNvPr id="5" name="Conector de seta reta 4"/>
          <p:cNvCxnSpPr>
            <a:stCxn id="6" idx="7"/>
          </p:cNvCxnSpPr>
          <p:nvPr/>
        </p:nvCxnSpPr>
        <p:spPr>
          <a:xfrm flipV="1">
            <a:off x="5691615" y="485437"/>
            <a:ext cx="1068080" cy="8138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Title 1"/>
          <p:cNvSpPr txBox="1">
            <a:spLocks/>
          </p:cNvSpPr>
          <p:nvPr/>
        </p:nvSpPr>
        <p:spPr>
          <a:xfrm>
            <a:off x="6770712" y="140302"/>
            <a:ext cx="1965664"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err="1"/>
              <a:t>Mr</a:t>
            </a:r>
            <a:r>
              <a:rPr lang="en-US" sz="2500" b="1" dirty="0"/>
              <a:t> Huang/</a:t>
            </a:r>
          </a:p>
          <a:p>
            <a:pPr algn="l"/>
            <a:r>
              <a:rPr lang="en-US" sz="2500" b="1" dirty="0"/>
              <a:t>Detective</a:t>
            </a:r>
          </a:p>
        </p:txBody>
      </p:sp>
      <p:sp>
        <p:nvSpPr>
          <p:cNvPr id="18" name="Title 1"/>
          <p:cNvSpPr txBox="1">
            <a:spLocks/>
          </p:cNvSpPr>
          <p:nvPr/>
        </p:nvSpPr>
        <p:spPr>
          <a:xfrm>
            <a:off x="2133901" y="6010118"/>
            <a:ext cx="1500575"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err="1"/>
              <a:t>Mrs</a:t>
            </a:r>
            <a:r>
              <a:rPr lang="en-US" sz="2500" b="1" dirty="0"/>
              <a:t> Wu</a:t>
            </a:r>
          </a:p>
        </p:txBody>
      </p:sp>
      <p:cxnSp>
        <p:nvCxnSpPr>
          <p:cNvPr id="19" name="Conector de seta reta 18"/>
          <p:cNvCxnSpPr/>
          <p:nvPr/>
        </p:nvCxnSpPr>
        <p:spPr>
          <a:xfrm flipH="1" flipV="1">
            <a:off x="4214902" y="750539"/>
            <a:ext cx="544368" cy="105398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itle 1"/>
          <p:cNvSpPr txBox="1">
            <a:spLocks/>
          </p:cNvSpPr>
          <p:nvPr/>
        </p:nvSpPr>
        <p:spPr>
          <a:xfrm>
            <a:off x="1092318" y="213166"/>
            <a:ext cx="120550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Face</a:t>
            </a:r>
          </a:p>
        </p:txBody>
      </p:sp>
      <p:cxnSp>
        <p:nvCxnSpPr>
          <p:cNvPr id="25" name="Conector de seta reta 24"/>
          <p:cNvCxnSpPr/>
          <p:nvPr/>
        </p:nvCxnSpPr>
        <p:spPr>
          <a:xfrm flipH="1" flipV="1">
            <a:off x="1605938" y="743216"/>
            <a:ext cx="680121" cy="95553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Conector de seta reta 26"/>
          <p:cNvCxnSpPr/>
          <p:nvPr/>
        </p:nvCxnSpPr>
        <p:spPr>
          <a:xfrm flipH="1">
            <a:off x="1594178" y="2737681"/>
            <a:ext cx="90954" cy="310710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Conector de seta reta 30"/>
          <p:cNvCxnSpPr/>
          <p:nvPr/>
        </p:nvCxnSpPr>
        <p:spPr>
          <a:xfrm flipV="1">
            <a:off x="3033175" y="819938"/>
            <a:ext cx="642018" cy="13958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Conector de seta reta 33"/>
          <p:cNvCxnSpPr>
            <a:endCxn id="37" idx="0"/>
          </p:cNvCxnSpPr>
          <p:nvPr/>
        </p:nvCxnSpPr>
        <p:spPr>
          <a:xfrm>
            <a:off x="4767839" y="2703722"/>
            <a:ext cx="56000" cy="30610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Title 1"/>
          <p:cNvSpPr txBox="1">
            <a:spLocks/>
          </p:cNvSpPr>
          <p:nvPr/>
        </p:nvSpPr>
        <p:spPr>
          <a:xfrm>
            <a:off x="3850319" y="5764753"/>
            <a:ext cx="1947040" cy="855602"/>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Knock off his old lady</a:t>
            </a:r>
          </a:p>
        </p:txBody>
      </p:sp>
      <p:cxnSp>
        <p:nvCxnSpPr>
          <p:cNvPr id="38" name="Conector de seta reta 37"/>
          <p:cNvCxnSpPr/>
          <p:nvPr/>
        </p:nvCxnSpPr>
        <p:spPr>
          <a:xfrm flipH="1">
            <a:off x="1012541" y="3732460"/>
            <a:ext cx="260643" cy="219762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Conector de seta reta 41"/>
          <p:cNvCxnSpPr/>
          <p:nvPr/>
        </p:nvCxnSpPr>
        <p:spPr>
          <a:xfrm flipH="1">
            <a:off x="437826" y="4234237"/>
            <a:ext cx="167449" cy="153819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3399392" y="214101"/>
            <a:ext cx="120550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err="1"/>
              <a:t>Mr</a:t>
            </a:r>
            <a:r>
              <a:rPr lang="en-US" sz="2500" b="1" dirty="0"/>
              <a:t> Wu</a:t>
            </a:r>
          </a:p>
        </p:txBody>
      </p:sp>
      <p:cxnSp>
        <p:nvCxnSpPr>
          <p:cNvPr id="46" name="Conector de seta reta 45"/>
          <p:cNvCxnSpPr/>
          <p:nvPr/>
        </p:nvCxnSpPr>
        <p:spPr>
          <a:xfrm flipH="1">
            <a:off x="2856675" y="3678249"/>
            <a:ext cx="614533" cy="25348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8" name="Title 1"/>
          <p:cNvSpPr txBox="1">
            <a:spLocks/>
          </p:cNvSpPr>
          <p:nvPr/>
        </p:nvSpPr>
        <p:spPr>
          <a:xfrm>
            <a:off x="5794872" y="5994458"/>
            <a:ext cx="3349128"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Wanting to inherit…</a:t>
            </a:r>
          </a:p>
        </p:txBody>
      </p:sp>
      <p:cxnSp>
        <p:nvCxnSpPr>
          <p:cNvPr id="49" name="Conector de seta reta 48"/>
          <p:cNvCxnSpPr/>
          <p:nvPr/>
        </p:nvCxnSpPr>
        <p:spPr>
          <a:xfrm>
            <a:off x="7272408" y="5170712"/>
            <a:ext cx="252112" cy="104235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7" name="Title 1"/>
          <p:cNvSpPr txBox="1">
            <a:spLocks/>
          </p:cNvSpPr>
          <p:nvPr/>
        </p:nvSpPr>
        <p:spPr>
          <a:xfrm>
            <a:off x="197465" y="5930088"/>
            <a:ext cx="1965664"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err="1"/>
              <a:t>Mr</a:t>
            </a:r>
            <a:r>
              <a:rPr lang="en-US" sz="2500" b="1" dirty="0"/>
              <a:t> Huang/</a:t>
            </a:r>
          </a:p>
          <a:p>
            <a:pPr algn="l"/>
            <a:r>
              <a:rPr lang="en-US" sz="2500" b="1" dirty="0"/>
              <a:t>Detective</a:t>
            </a:r>
          </a:p>
        </p:txBody>
      </p:sp>
    </p:spTree>
    <p:extLst>
      <p:ext uri="{BB962C8B-B14F-4D97-AF65-F5344CB8AC3E}">
        <p14:creationId xmlns:p14="http://schemas.microsoft.com/office/powerpoint/2010/main" val="7504247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2702" y="2391507"/>
            <a:ext cx="6639950" cy="1814734"/>
          </a:xfrm>
        </p:spPr>
        <p:txBody>
          <a:bodyPr>
            <a:noAutofit/>
          </a:bodyPr>
          <a:lstStyle/>
          <a:p>
            <a:pPr marL="0" indent="0" algn="ctr">
              <a:buNone/>
            </a:pPr>
            <a:br>
              <a:rPr lang="en-US" sz="2800" dirty="0"/>
            </a:br>
            <a:r>
              <a:rPr lang="en-US" sz="2800" u="sng" dirty="0">
                <a:hlinkClick r:id="rId2"/>
              </a:rPr>
              <a:t>https://short-story.me/crime-stories/1099-thats-not-my-wife.html</a:t>
            </a:r>
            <a:r>
              <a:rPr lang="en-US" sz="2800" dirty="0"/>
              <a:t> </a:t>
            </a:r>
            <a:endParaRPr lang="pt-BR" sz="2800" dirty="0"/>
          </a:p>
          <a:p>
            <a:pPr marL="0" indent="0" algn="ctr">
              <a:buNone/>
            </a:pPr>
            <a:endParaRPr lang="pt-BR" sz="2800" dirty="0"/>
          </a:p>
        </p:txBody>
      </p:sp>
    </p:spTree>
    <p:extLst>
      <p:ext uri="{BB962C8B-B14F-4D97-AF65-F5344CB8AC3E}">
        <p14:creationId xmlns:p14="http://schemas.microsoft.com/office/powerpoint/2010/main" val="40872346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2600" y="1994701"/>
            <a:ext cx="4198800" cy="2319964"/>
          </a:xfrm>
        </p:spPr>
        <p:txBody>
          <a:bodyPr>
            <a:noAutofit/>
          </a:bodyPr>
          <a:lstStyle/>
          <a:p>
            <a:r>
              <a:rPr lang="en-US" sz="5400" b="1" dirty="0">
                <a:latin typeface="Arial"/>
                <a:cs typeface="Arial"/>
              </a:rPr>
              <a:t>Transitional  </a:t>
            </a:r>
            <a:br>
              <a:rPr lang="en-US" sz="5400" b="1" dirty="0">
                <a:solidFill>
                  <a:srgbClr val="FF0000"/>
                </a:solidFill>
                <a:latin typeface="Arial"/>
                <a:cs typeface="Arial"/>
              </a:rPr>
            </a:br>
            <a:r>
              <a:rPr lang="en-US" sz="5400" b="1" dirty="0">
                <a:solidFill>
                  <a:srgbClr val="FF0000"/>
                </a:solidFill>
                <a:latin typeface="Arial"/>
                <a:cs typeface="Arial"/>
              </a:rPr>
              <a:t>words</a:t>
            </a:r>
          </a:p>
        </p:txBody>
      </p:sp>
    </p:spTree>
    <p:extLst>
      <p:ext uri="{BB962C8B-B14F-4D97-AF65-F5344CB8AC3E}">
        <p14:creationId xmlns:p14="http://schemas.microsoft.com/office/powerpoint/2010/main" val="29469999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ipse 9">
            <a:extLst>
              <a:ext uri="{FF2B5EF4-FFF2-40B4-BE49-F238E27FC236}">
                <a16:creationId xmlns:a16="http://schemas.microsoft.com/office/drawing/2014/main" id="{B3A59ADF-81C9-4930-8D74-131ABECE1BAE}"/>
              </a:ext>
            </a:extLst>
          </p:cNvPr>
          <p:cNvSpPr/>
          <p:nvPr/>
        </p:nvSpPr>
        <p:spPr>
          <a:xfrm>
            <a:off x="4535358" y="4950209"/>
            <a:ext cx="951042"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6" name="Elipse 5">
            <a:extLst>
              <a:ext uri="{FF2B5EF4-FFF2-40B4-BE49-F238E27FC236}">
                <a16:creationId xmlns:a16="http://schemas.microsoft.com/office/drawing/2014/main" id="{B27B9AC3-50B8-4663-8969-F54A0FC4A211}"/>
              </a:ext>
            </a:extLst>
          </p:cNvPr>
          <p:cNvSpPr/>
          <p:nvPr/>
        </p:nvSpPr>
        <p:spPr>
          <a:xfrm>
            <a:off x="1854644" y="2330545"/>
            <a:ext cx="761947"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 name="Title 1"/>
          <p:cNvSpPr>
            <a:spLocks noGrp="1"/>
          </p:cNvSpPr>
          <p:nvPr>
            <p:ph type="title"/>
          </p:nvPr>
        </p:nvSpPr>
        <p:spPr>
          <a:xfrm>
            <a:off x="1632834" y="492925"/>
            <a:ext cx="5273749" cy="834656"/>
          </a:xfrm>
        </p:spPr>
        <p:txBody>
          <a:bodyPr/>
          <a:lstStyle/>
          <a:p>
            <a:pPr algn="l"/>
            <a:r>
              <a:rPr lang="en-US" b="1" dirty="0">
                <a:solidFill>
                  <a:srgbClr val="0070C0"/>
                </a:solidFill>
              </a:rPr>
              <a:t>That’s not my wife</a:t>
            </a:r>
          </a:p>
        </p:txBody>
      </p:sp>
      <p:sp>
        <p:nvSpPr>
          <p:cNvPr id="3" name="Content Placeholder 2"/>
          <p:cNvSpPr>
            <a:spLocks noGrp="1"/>
          </p:cNvSpPr>
          <p:nvPr>
            <p:ph idx="1"/>
          </p:nvPr>
        </p:nvSpPr>
        <p:spPr>
          <a:xfrm>
            <a:off x="468813" y="1790418"/>
            <a:ext cx="8548577" cy="3836659"/>
          </a:xfrm>
        </p:spPr>
        <p:txBody>
          <a:bodyPr>
            <a:normAutofit/>
          </a:bodyPr>
          <a:lstStyle/>
          <a:p>
            <a:pPr marL="0" indent="0">
              <a:buNone/>
            </a:pPr>
            <a:r>
              <a:rPr lang="en-US" sz="3500" dirty="0"/>
              <a:t>I’m just a junior detective.  I don’t know much, but I know the area around Hollywood Road, the hilly Hong Kong street that runs down to Connaught Road.  Strange things turn up in that half-kilometer area crammed with antiques stores, coffee shops and tourist dives.</a:t>
            </a:r>
            <a:endParaRPr lang="pt-BR" sz="3500" dirty="0"/>
          </a:p>
        </p:txBody>
      </p:sp>
      <p:sp>
        <p:nvSpPr>
          <p:cNvPr id="9" name="Content Placeholder 2">
            <a:extLst>
              <a:ext uri="{FF2B5EF4-FFF2-40B4-BE49-F238E27FC236}">
                <a16:creationId xmlns:a16="http://schemas.microsoft.com/office/drawing/2014/main" id="{15425D43-2844-44B5-A270-B6095EAE0315}"/>
              </a:ext>
            </a:extLst>
          </p:cNvPr>
          <p:cNvSpPr txBox="1">
            <a:spLocks/>
          </p:cNvSpPr>
          <p:nvPr/>
        </p:nvSpPr>
        <p:spPr>
          <a:xfrm>
            <a:off x="468813" y="5633555"/>
            <a:ext cx="3894461" cy="1012874"/>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pt-BR" sz="2200" dirty="0" err="1">
                <a:solidFill>
                  <a:srgbClr val="FF0000"/>
                </a:solidFill>
              </a:rPr>
              <a:t>Hilly</a:t>
            </a:r>
            <a:r>
              <a:rPr lang="pt-BR" sz="2200" dirty="0">
                <a:solidFill>
                  <a:srgbClr val="FF0000"/>
                </a:solidFill>
              </a:rPr>
              <a:t> </a:t>
            </a:r>
            <a:r>
              <a:rPr lang="pt-BR" sz="2200" dirty="0">
                <a:solidFill>
                  <a:schemeClr val="tx1"/>
                </a:solidFill>
              </a:rPr>
              <a:t>– </a:t>
            </a:r>
            <a:r>
              <a:rPr lang="pt-BR" sz="2200" dirty="0" err="1">
                <a:solidFill>
                  <a:schemeClr val="tx1"/>
                </a:solidFill>
              </a:rPr>
              <a:t>hill</a:t>
            </a:r>
            <a:r>
              <a:rPr lang="pt-BR" sz="2200" dirty="0">
                <a:solidFill>
                  <a:schemeClr val="tx1"/>
                </a:solidFill>
              </a:rPr>
              <a:t> (montanha)</a:t>
            </a:r>
          </a:p>
          <a:p>
            <a:pPr algn="l"/>
            <a:r>
              <a:rPr lang="pt-BR" sz="2200" dirty="0" err="1">
                <a:solidFill>
                  <a:srgbClr val="FF0000"/>
                </a:solidFill>
              </a:rPr>
              <a:t>Turn</a:t>
            </a:r>
            <a:r>
              <a:rPr lang="pt-BR" sz="2200" dirty="0">
                <a:solidFill>
                  <a:srgbClr val="FF0000"/>
                </a:solidFill>
              </a:rPr>
              <a:t> </a:t>
            </a:r>
            <a:r>
              <a:rPr lang="pt-BR" sz="2200" dirty="0" err="1">
                <a:solidFill>
                  <a:srgbClr val="FF0000"/>
                </a:solidFill>
              </a:rPr>
              <a:t>up</a:t>
            </a:r>
            <a:r>
              <a:rPr lang="pt-BR" sz="2200" dirty="0">
                <a:solidFill>
                  <a:srgbClr val="FF0000"/>
                </a:solidFill>
              </a:rPr>
              <a:t> </a:t>
            </a:r>
            <a:r>
              <a:rPr lang="pt-BR" sz="2200" dirty="0">
                <a:solidFill>
                  <a:schemeClr val="tx1"/>
                </a:solidFill>
              </a:rPr>
              <a:t>– aparecer</a:t>
            </a:r>
          </a:p>
        </p:txBody>
      </p:sp>
      <p:sp>
        <p:nvSpPr>
          <p:cNvPr id="13" name="Content Placeholder 2">
            <a:extLst>
              <a:ext uri="{FF2B5EF4-FFF2-40B4-BE49-F238E27FC236}">
                <a16:creationId xmlns:a16="http://schemas.microsoft.com/office/drawing/2014/main" id="{1ED97664-DFEC-4935-9D3F-B8E1D52E6935}"/>
              </a:ext>
            </a:extLst>
          </p:cNvPr>
          <p:cNvSpPr txBox="1">
            <a:spLocks/>
          </p:cNvSpPr>
          <p:nvPr/>
        </p:nvSpPr>
        <p:spPr>
          <a:xfrm>
            <a:off x="4063328" y="5619487"/>
            <a:ext cx="4611859" cy="1012874"/>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pt-BR" sz="2200" dirty="0" err="1">
                <a:solidFill>
                  <a:srgbClr val="FF0000"/>
                </a:solidFill>
              </a:rPr>
              <a:t>Crammed</a:t>
            </a:r>
            <a:r>
              <a:rPr lang="pt-BR" sz="2200" dirty="0">
                <a:solidFill>
                  <a:schemeClr val="tx1"/>
                </a:solidFill>
              </a:rPr>
              <a:t> – </a:t>
            </a:r>
            <a:r>
              <a:rPr lang="pt-BR" sz="2200" dirty="0" err="1">
                <a:solidFill>
                  <a:schemeClr val="tx1"/>
                </a:solidFill>
              </a:rPr>
              <a:t>cram</a:t>
            </a:r>
            <a:r>
              <a:rPr lang="pt-BR" sz="2200" dirty="0">
                <a:solidFill>
                  <a:schemeClr val="tx1"/>
                </a:solidFill>
              </a:rPr>
              <a:t> (amontoar)</a:t>
            </a:r>
          </a:p>
          <a:p>
            <a:pPr algn="l"/>
            <a:r>
              <a:rPr lang="pt-BR" sz="2200" dirty="0" err="1">
                <a:solidFill>
                  <a:srgbClr val="FF0000"/>
                </a:solidFill>
              </a:rPr>
              <a:t>Tourist</a:t>
            </a:r>
            <a:r>
              <a:rPr lang="pt-BR" sz="2200" dirty="0">
                <a:solidFill>
                  <a:srgbClr val="FF0000"/>
                </a:solidFill>
              </a:rPr>
              <a:t> </a:t>
            </a:r>
            <a:r>
              <a:rPr lang="pt-BR" sz="2200" dirty="0" err="1">
                <a:solidFill>
                  <a:srgbClr val="FF0000"/>
                </a:solidFill>
              </a:rPr>
              <a:t>dives</a:t>
            </a:r>
            <a:r>
              <a:rPr lang="pt-BR" sz="2200" dirty="0">
                <a:solidFill>
                  <a:srgbClr val="FF0000"/>
                </a:solidFill>
              </a:rPr>
              <a:t> </a:t>
            </a:r>
            <a:r>
              <a:rPr lang="pt-BR" sz="2200" dirty="0">
                <a:solidFill>
                  <a:schemeClr val="tx1"/>
                </a:solidFill>
              </a:rPr>
              <a:t>– mergulhos turísticos </a:t>
            </a:r>
          </a:p>
        </p:txBody>
      </p:sp>
      <p:cxnSp>
        <p:nvCxnSpPr>
          <p:cNvPr id="7" name="Conector de seta reta 9">
            <a:extLst>
              <a:ext uri="{FF2B5EF4-FFF2-40B4-BE49-F238E27FC236}">
                <a16:creationId xmlns:a16="http://schemas.microsoft.com/office/drawing/2014/main" id="{00CC2B1A-1F51-469C-B800-C18296605D9C}"/>
              </a:ext>
            </a:extLst>
          </p:cNvPr>
          <p:cNvCxnSpPr>
            <a:cxnSpLocks/>
          </p:cNvCxnSpPr>
          <p:nvPr/>
        </p:nvCxnSpPr>
        <p:spPr>
          <a:xfrm flipV="1">
            <a:off x="2301215" y="1785586"/>
            <a:ext cx="1419442" cy="4988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itle 1">
            <a:extLst>
              <a:ext uri="{FF2B5EF4-FFF2-40B4-BE49-F238E27FC236}">
                <a16:creationId xmlns:a16="http://schemas.microsoft.com/office/drawing/2014/main" id="{16FA70F6-DCA9-45D1-8CA2-1A677AE01590}"/>
              </a:ext>
            </a:extLst>
          </p:cNvPr>
          <p:cNvSpPr txBox="1">
            <a:spLocks/>
          </p:cNvSpPr>
          <p:nvPr/>
        </p:nvSpPr>
        <p:spPr>
          <a:xfrm>
            <a:off x="3656859" y="1230923"/>
            <a:ext cx="2293775"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CONTRAST</a:t>
            </a:r>
          </a:p>
        </p:txBody>
      </p:sp>
      <p:cxnSp>
        <p:nvCxnSpPr>
          <p:cNvPr id="11" name="Conector de seta reta 9">
            <a:extLst>
              <a:ext uri="{FF2B5EF4-FFF2-40B4-BE49-F238E27FC236}">
                <a16:creationId xmlns:a16="http://schemas.microsoft.com/office/drawing/2014/main" id="{7C33A9E4-CA0D-4CDF-94A2-A25194438B32}"/>
              </a:ext>
            </a:extLst>
          </p:cNvPr>
          <p:cNvCxnSpPr>
            <a:cxnSpLocks/>
          </p:cNvCxnSpPr>
          <p:nvPr/>
        </p:nvCxnSpPr>
        <p:spPr>
          <a:xfrm flipV="1">
            <a:off x="4981929" y="1576056"/>
            <a:ext cx="1924654" cy="33280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itle 1">
            <a:extLst>
              <a:ext uri="{FF2B5EF4-FFF2-40B4-BE49-F238E27FC236}">
                <a16:creationId xmlns:a16="http://schemas.microsoft.com/office/drawing/2014/main" id="{F9A3340D-3D93-4C6A-B92E-18DDA902D02C}"/>
              </a:ext>
            </a:extLst>
          </p:cNvPr>
          <p:cNvSpPr txBox="1">
            <a:spLocks/>
          </p:cNvSpPr>
          <p:nvPr/>
        </p:nvSpPr>
        <p:spPr>
          <a:xfrm>
            <a:off x="6513342" y="964229"/>
            <a:ext cx="1913206"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ADDITION</a:t>
            </a:r>
          </a:p>
        </p:txBody>
      </p:sp>
    </p:spTree>
    <p:extLst>
      <p:ext uri="{BB962C8B-B14F-4D97-AF65-F5344CB8AC3E}">
        <p14:creationId xmlns:p14="http://schemas.microsoft.com/office/powerpoint/2010/main" val="653381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8"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lipse 17">
            <a:extLst>
              <a:ext uri="{FF2B5EF4-FFF2-40B4-BE49-F238E27FC236}">
                <a16:creationId xmlns:a16="http://schemas.microsoft.com/office/drawing/2014/main" id="{FDCE7695-7299-4EE6-963E-71D6C5F5D773}"/>
              </a:ext>
            </a:extLst>
          </p:cNvPr>
          <p:cNvSpPr/>
          <p:nvPr/>
        </p:nvSpPr>
        <p:spPr>
          <a:xfrm>
            <a:off x="6303251" y="4146144"/>
            <a:ext cx="885340" cy="554022"/>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7" name="Elipse 6">
            <a:extLst>
              <a:ext uri="{FF2B5EF4-FFF2-40B4-BE49-F238E27FC236}">
                <a16:creationId xmlns:a16="http://schemas.microsoft.com/office/drawing/2014/main" id="{2EF017F6-B22C-481D-8F7B-35EA48EADD0D}"/>
              </a:ext>
            </a:extLst>
          </p:cNvPr>
          <p:cNvSpPr/>
          <p:nvPr/>
        </p:nvSpPr>
        <p:spPr>
          <a:xfrm>
            <a:off x="6108648" y="2708357"/>
            <a:ext cx="784521"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32" name="Content Placeholder 2">
            <a:extLst>
              <a:ext uri="{FF2B5EF4-FFF2-40B4-BE49-F238E27FC236}">
                <a16:creationId xmlns:a16="http://schemas.microsoft.com/office/drawing/2014/main" id="{07EA69FD-C7AC-4221-ADD6-F1C0DFC6876F}"/>
              </a:ext>
            </a:extLst>
          </p:cNvPr>
          <p:cNvSpPr>
            <a:spLocks noGrp="1"/>
          </p:cNvSpPr>
          <p:nvPr>
            <p:ph idx="1"/>
          </p:nvPr>
        </p:nvSpPr>
        <p:spPr>
          <a:xfrm>
            <a:off x="394282" y="1523876"/>
            <a:ext cx="8548577" cy="4253023"/>
          </a:xfrm>
        </p:spPr>
        <p:txBody>
          <a:bodyPr>
            <a:normAutofit lnSpcReduction="10000"/>
          </a:bodyPr>
          <a:lstStyle/>
          <a:p>
            <a:pPr marL="0" indent="0">
              <a:buNone/>
            </a:pPr>
            <a:r>
              <a:rPr lang="en-US" dirty="0"/>
              <a:t>Right now, I am looking at this </a:t>
            </a:r>
            <a:r>
              <a:rPr lang="en-US" i="1" dirty="0" err="1"/>
              <a:t>hwa-chiao</a:t>
            </a:r>
            <a:r>
              <a:rPr lang="en-US" dirty="0"/>
              <a:t>, a Chinese-American tourist at the station house who’s bitching at Inspector Chan.  Mr. Wu claims he’s an important visitor, but I think he’s FOB — fresh off the boat Chinese.  He’s shaking his finger and saying, “I report my wife Mei-Yuan has disappeared, then I came back to find an imposter in my hotel room, not even a good duplicate.” </a:t>
            </a:r>
            <a:endParaRPr lang="pt-BR" dirty="0"/>
          </a:p>
        </p:txBody>
      </p:sp>
      <p:sp>
        <p:nvSpPr>
          <p:cNvPr id="25" name="Content Placeholder 2">
            <a:extLst>
              <a:ext uri="{FF2B5EF4-FFF2-40B4-BE49-F238E27FC236}">
                <a16:creationId xmlns:a16="http://schemas.microsoft.com/office/drawing/2014/main" id="{FA1ED730-BDDC-4294-8CB6-BB6951F6EEC7}"/>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Hwa-chiao</a:t>
            </a:r>
            <a:r>
              <a:rPr lang="pt-BR" sz="2200" dirty="0">
                <a:solidFill>
                  <a:srgbClr val="FF0000"/>
                </a:solidFill>
              </a:rPr>
              <a:t> </a:t>
            </a:r>
            <a:r>
              <a:rPr lang="pt-BR" sz="2200" dirty="0">
                <a:solidFill>
                  <a:schemeClr val="tx1"/>
                </a:solidFill>
              </a:rPr>
              <a:t>– </a:t>
            </a:r>
            <a:r>
              <a:rPr lang="en-US" sz="2200" dirty="0">
                <a:solidFill>
                  <a:schemeClr val="tx1"/>
                </a:solidFill>
              </a:rPr>
              <a:t>overseas Chinese (in a restricted sense) Chinese emigrant;</a:t>
            </a:r>
          </a:p>
          <a:p>
            <a:pPr algn="l">
              <a:spcBef>
                <a:spcPts val="0"/>
              </a:spcBef>
            </a:pPr>
            <a:r>
              <a:rPr lang="en-US" sz="2200" dirty="0">
                <a:solidFill>
                  <a:srgbClr val="FF0000"/>
                </a:solidFill>
              </a:rPr>
              <a:t>To be bitching at </a:t>
            </a:r>
            <a:r>
              <a:rPr lang="pt-BR" sz="2200" dirty="0">
                <a:solidFill>
                  <a:schemeClr val="tx1"/>
                </a:solidFill>
              </a:rPr>
              <a:t>–</a:t>
            </a:r>
            <a:r>
              <a:rPr lang="pt-BR" sz="2200" dirty="0">
                <a:solidFill>
                  <a:srgbClr val="FF0000"/>
                </a:solidFill>
              </a:rPr>
              <a:t> </a:t>
            </a:r>
            <a:r>
              <a:rPr lang="pt-BR" sz="2200" dirty="0">
                <a:solidFill>
                  <a:schemeClr val="tx1"/>
                </a:solidFill>
              </a:rPr>
              <a:t>reclamar de</a:t>
            </a:r>
          </a:p>
        </p:txBody>
      </p:sp>
      <p:cxnSp>
        <p:nvCxnSpPr>
          <p:cNvPr id="8" name="Conector de seta reta 9">
            <a:extLst>
              <a:ext uri="{FF2B5EF4-FFF2-40B4-BE49-F238E27FC236}">
                <a16:creationId xmlns:a16="http://schemas.microsoft.com/office/drawing/2014/main" id="{5143C772-DF3C-431F-A8A9-20A0E607C8E7}"/>
              </a:ext>
            </a:extLst>
          </p:cNvPr>
          <p:cNvCxnSpPr>
            <a:cxnSpLocks/>
            <a:endCxn id="9" idx="2"/>
          </p:cNvCxnSpPr>
          <p:nvPr/>
        </p:nvCxnSpPr>
        <p:spPr>
          <a:xfrm flipH="1" flipV="1">
            <a:off x="5366825" y="893417"/>
            <a:ext cx="741826" cy="171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itle 1">
            <a:extLst>
              <a:ext uri="{FF2B5EF4-FFF2-40B4-BE49-F238E27FC236}">
                <a16:creationId xmlns:a16="http://schemas.microsoft.com/office/drawing/2014/main" id="{6AA97863-9A9B-4605-A5CC-0756222FA15B}"/>
              </a:ext>
            </a:extLst>
          </p:cNvPr>
          <p:cNvSpPr txBox="1">
            <a:spLocks/>
          </p:cNvSpPr>
          <p:nvPr/>
        </p:nvSpPr>
        <p:spPr>
          <a:xfrm>
            <a:off x="4234375" y="203150"/>
            <a:ext cx="2264899"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CONTRAST</a:t>
            </a:r>
            <a:endParaRPr lang="en-US" sz="2500" b="1" dirty="0"/>
          </a:p>
        </p:txBody>
      </p:sp>
      <p:cxnSp>
        <p:nvCxnSpPr>
          <p:cNvPr id="19" name="Conector de seta reta 9">
            <a:extLst>
              <a:ext uri="{FF2B5EF4-FFF2-40B4-BE49-F238E27FC236}">
                <a16:creationId xmlns:a16="http://schemas.microsoft.com/office/drawing/2014/main" id="{D712E86A-B312-47BE-9C52-7061DAA149E6}"/>
              </a:ext>
            </a:extLst>
          </p:cNvPr>
          <p:cNvCxnSpPr>
            <a:cxnSpLocks/>
          </p:cNvCxnSpPr>
          <p:nvPr/>
        </p:nvCxnSpPr>
        <p:spPr>
          <a:xfrm flipV="1">
            <a:off x="6930435" y="1081101"/>
            <a:ext cx="616666" cy="300880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itle 1">
            <a:extLst>
              <a:ext uri="{FF2B5EF4-FFF2-40B4-BE49-F238E27FC236}">
                <a16:creationId xmlns:a16="http://schemas.microsoft.com/office/drawing/2014/main" id="{0F0CC2F2-612A-4708-B394-4EFC0A16DC29}"/>
              </a:ext>
            </a:extLst>
          </p:cNvPr>
          <p:cNvSpPr txBox="1">
            <a:spLocks/>
          </p:cNvSpPr>
          <p:nvPr/>
        </p:nvSpPr>
        <p:spPr>
          <a:xfrm>
            <a:off x="6780628" y="355550"/>
            <a:ext cx="1983545"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SEQUENCE</a:t>
            </a:r>
            <a:endParaRPr lang="en-US" sz="2500" b="1" dirty="0"/>
          </a:p>
        </p:txBody>
      </p:sp>
    </p:spTree>
    <p:extLst>
      <p:ext uri="{BB962C8B-B14F-4D97-AF65-F5344CB8AC3E}">
        <p14:creationId xmlns:p14="http://schemas.microsoft.com/office/powerpoint/2010/main" val="30305388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7" grpId="0" animBg="1"/>
      <p:bldP spid="9" grpId="0"/>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63E379F7-6A25-415E-B3C1-E916B103014C}"/>
              </a:ext>
            </a:extLst>
          </p:cNvPr>
          <p:cNvSpPr/>
          <p:nvPr/>
        </p:nvSpPr>
        <p:spPr>
          <a:xfrm>
            <a:off x="3795006" y="2014300"/>
            <a:ext cx="776994"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8" name="Content Placeholder 2">
            <a:extLst>
              <a:ext uri="{FF2B5EF4-FFF2-40B4-BE49-F238E27FC236}">
                <a16:creationId xmlns:a16="http://schemas.microsoft.com/office/drawing/2014/main" id="{5A455D49-EA49-402D-A5F0-1A7DBB8B4844}"/>
              </a:ext>
            </a:extLst>
          </p:cNvPr>
          <p:cNvSpPr>
            <a:spLocks noGrp="1"/>
          </p:cNvSpPr>
          <p:nvPr>
            <p:ph idx="1"/>
          </p:nvPr>
        </p:nvSpPr>
        <p:spPr>
          <a:xfrm>
            <a:off x="406378" y="1591632"/>
            <a:ext cx="8548577" cy="4001686"/>
          </a:xfrm>
        </p:spPr>
        <p:txBody>
          <a:bodyPr>
            <a:normAutofit/>
          </a:bodyPr>
          <a:lstStyle/>
          <a:p>
            <a:pPr marL="0" indent="0">
              <a:buNone/>
            </a:pPr>
            <a:r>
              <a:rPr lang="en-US" dirty="0"/>
              <a:t>Of course, from his mouth it comes out like “fucking imposter” and “goddamn duplicate.”  Most bad guys use bad language to show their sincerity.  This guy Wu is the slickest bad boy I’ve seen and I have seen a lot of them, from Guangzhou to Macao.  His missing </a:t>
            </a:r>
            <a:r>
              <a:rPr lang="en-US" i="1" dirty="0" err="1"/>
              <a:t>tài</a:t>
            </a:r>
            <a:r>
              <a:rPr lang="en-US" i="1" dirty="0"/>
              <a:t> tai</a:t>
            </a:r>
            <a:r>
              <a:rPr lang="en-US" dirty="0"/>
              <a:t> was </a:t>
            </a:r>
            <a:r>
              <a:rPr lang="en-US" dirty="0" err="1"/>
              <a:t>Shanghainese</a:t>
            </a:r>
            <a:r>
              <a:rPr lang="en-US" dirty="0"/>
              <a:t> and one of the richest women around.</a:t>
            </a:r>
            <a:endParaRPr lang="pt-BR" dirty="0"/>
          </a:p>
        </p:txBody>
      </p:sp>
      <p:sp>
        <p:nvSpPr>
          <p:cNvPr id="20" name="Content Placeholder 2">
            <a:extLst>
              <a:ext uri="{FF2B5EF4-FFF2-40B4-BE49-F238E27FC236}">
                <a16:creationId xmlns:a16="http://schemas.microsoft.com/office/drawing/2014/main" id="{0E954AD3-F7AF-49EA-BDFD-F8AF8134996C}"/>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Slikest</a:t>
            </a:r>
            <a:r>
              <a:rPr lang="pt-BR" sz="2200" dirty="0">
                <a:solidFill>
                  <a:srgbClr val="FF0000"/>
                </a:solidFill>
              </a:rPr>
              <a:t> </a:t>
            </a:r>
            <a:r>
              <a:rPr lang="pt-BR" sz="2200" dirty="0">
                <a:solidFill>
                  <a:schemeClr val="tx1"/>
                </a:solidFill>
              </a:rPr>
              <a:t>– o </a:t>
            </a:r>
            <a:r>
              <a:rPr lang="en-US" sz="2200" dirty="0" err="1">
                <a:solidFill>
                  <a:schemeClr val="tx1"/>
                </a:solidFill>
              </a:rPr>
              <a:t>mais</a:t>
            </a:r>
            <a:r>
              <a:rPr lang="en-US" sz="2200" dirty="0">
                <a:solidFill>
                  <a:schemeClr val="tx1"/>
                </a:solidFill>
              </a:rPr>
              <a:t> </a:t>
            </a:r>
            <a:r>
              <a:rPr lang="en-US" sz="2200" dirty="0" err="1">
                <a:solidFill>
                  <a:schemeClr val="tx1"/>
                </a:solidFill>
              </a:rPr>
              <a:t>liso</a:t>
            </a:r>
            <a:r>
              <a:rPr lang="en-US" sz="2200" dirty="0">
                <a:solidFill>
                  <a:schemeClr val="tx1"/>
                </a:solidFill>
              </a:rPr>
              <a:t>, </a:t>
            </a:r>
            <a:r>
              <a:rPr lang="en-US" sz="2200" dirty="0" err="1">
                <a:solidFill>
                  <a:schemeClr val="tx1"/>
                </a:solidFill>
              </a:rPr>
              <a:t>mais</a:t>
            </a:r>
            <a:r>
              <a:rPr lang="en-US" sz="2200" dirty="0">
                <a:solidFill>
                  <a:schemeClr val="tx1"/>
                </a:solidFill>
              </a:rPr>
              <a:t> </a:t>
            </a:r>
            <a:r>
              <a:rPr lang="en-US" sz="2200" dirty="0" err="1">
                <a:solidFill>
                  <a:schemeClr val="tx1"/>
                </a:solidFill>
              </a:rPr>
              <a:t>escorregadio</a:t>
            </a:r>
            <a:r>
              <a:rPr lang="en-US" sz="2200" dirty="0">
                <a:solidFill>
                  <a:schemeClr val="tx1"/>
                </a:solidFill>
              </a:rPr>
              <a:t>.</a:t>
            </a:r>
          </a:p>
          <a:p>
            <a:pPr algn="l">
              <a:spcBef>
                <a:spcPts val="0"/>
              </a:spcBef>
            </a:pPr>
            <a:r>
              <a:rPr lang="en-US" sz="2400" i="1" dirty="0" err="1">
                <a:solidFill>
                  <a:srgbClr val="FF0000"/>
                </a:solidFill>
              </a:rPr>
              <a:t>tài</a:t>
            </a:r>
            <a:r>
              <a:rPr lang="en-US" sz="2400" i="1" dirty="0">
                <a:solidFill>
                  <a:srgbClr val="FF0000"/>
                </a:solidFill>
              </a:rPr>
              <a:t> tai</a:t>
            </a:r>
            <a:r>
              <a:rPr lang="en-US" sz="2400" dirty="0">
                <a:solidFill>
                  <a:srgbClr val="FF0000"/>
                </a:solidFill>
              </a:rPr>
              <a:t> </a:t>
            </a:r>
            <a:r>
              <a:rPr lang="en-US" sz="2200" dirty="0">
                <a:solidFill>
                  <a:srgbClr val="FF0000"/>
                </a:solidFill>
              </a:rPr>
              <a:t> </a:t>
            </a:r>
            <a:r>
              <a:rPr lang="pt-BR" sz="2200" dirty="0">
                <a:solidFill>
                  <a:schemeClr val="tx1"/>
                </a:solidFill>
              </a:rPr>
              <a:t>–</a:t>
            </a:r>
            <a:r>
              <a:rPr lang="pt-BR" sz="2200" dirty="0">
                <a:solidFill>
                  <a:srgbClr val="FF0000"/>
                </a:solidFill>
              </a:rPr>
              <a:t> </a:t>
            </a:r>
            <a:r>
              <a:rPr lang="pt-BR" sz="2200" dirty="0">
                <a:solidFill>
                  <a:schemeClr val="tx1"/>
                </a:solidFill>
              </a:rPr>
              <a:t>mulher casada em chinês</a:t>
            </a:r>
          </a:p>
          <a:p>
            <a:pPr algn="l">
              <a:spcBef>
                <a:spcPts val="0"/>
              </a:spcBef>
            </a:pPr>
            <a:r>
              <a:rPr lang="en-US" sz="2400" dirty="0">
                <a:solidFill>
                  <a:srgbClr val="FF0000"/>
                </a:solidFill>
              </a:rPr>
              <a:t>Shanghainese</a:t>
            </a:r>
            <a:r>
              <a:rPr lang="en-US" sz="2200" dirty="0">
                <a:solidFill>
                  <a:schemeClr val="tx1"/>
                </a:solidFill>
              </a:rPr>
              <a:t> </a:t>
            </a:r>
            <a:r>
              <a:rPr lang="pt-BR" sz="2200" dirty="0">
                <a:solidFill>
                  <a:schemeClr val="tx1"/>
                </a:solidFill>
              </a:rPr>
              <a:t>–</a:t>
            </a:r>
            <a:r>
              <a:rPr lang="pt-BR" sz="2200" dirty="0">
                <a:solidFill>
                  <a:srgbClr val="FF0000"/>
                </a:solidFill>
              </a:rPr>
              <a:t> </a:t>
            </a:r>
            <a:r>
              <a:rPr lang="pt-BR" sz="2200" dirty="0" err="1">
                <a:solidFill>
                  <a:schemeClr val="tx1"/>
                </a:solidFill>
              </a:rPr>
              <a:t>from</a:t>
            </a:r>
            <a:r>
              <a:rPr lang="pt-BR" sz="2200" dirty="0">
                <a:solidFill>
                  <a:schemeClr val="tx1"/>
                </a:solidFill>
              </a:rPr>
              <a:t> Shanghai</a:t>
            </a:r>
          </a:p>
        </p:txBody>
      </p:sp>
      <p:cxnSp>
        <p:nvCxnSpPr>
          <p:cNvPr id="5" name="Conector de seta reta 9">
            <a:extLst>
              <a:ext uri="{FF2B5EF4-FFF2-40B4-BE49-F238E27FC236}">
                <a16:creationId xmlns:a16="http://schemas.microsoft.com/office/drawing/2014/main" id="{B28B88D6-2C85-4573-9EB5-3C7B9DB1AF23}"/>
              </a:ext>
            </a:extLst>
          </p:cNvPr>
          <p:cNvCxnSpPr>
            <a:cxnSpLocks/>
          </p:cNvCxnSpPr>
          <p:nvPr/>
        </p:nvCxnSpPr>
        <p:spPr>
          <a:xfrm flipV="1">
            <a:off x="4183503" y="1136544"/>
            <a:ext cx="0" cy="82970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itle 1">
            <a:extLst>
              <a:ext uri="{FF2B5EF4-FFF2-40B4-BE49-F238E27FC236}">
                <a16:creationId xmlns:a16="http://schemas.microsoft.com/office/drawing/2014/main" id="{84969959-A15A-4B63-B318-6AC6C050C8F3}"/>
              </a:ext>
            </a:extLst>
          </p:cNvPr>
          <p:cNvSpPr txBox="1">
            <a:spLocks/>
          </p:cNvSpPr>
          <p:nvPr/>
        </p:nvSpPr>
        <p:spPr>
          <a:xfrm>
            <a:off x="3439550" y="446630"/>
            <a:ext cx="2264899"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ADDITION</a:t>
            </a:r>
            <a:endParaRPr lang="en-US" sz="2500" b="1" dirty="0"/>
          </a:p>
        </p:txBody>
      </p:sp>
    </p:spTree>
    <p:extLst>
      <p:ext uri="{BB962C8B-B14F-4D97-AF65-F5344CB8AC3E}">
        <p14:creationId xmlns:p14="http://schemas.microsoft.com/office/powerpoint/2010/main" val="8850776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a:extLst>
              <a:ext uri="{FF2B5EF4-FFF2-40B4-BE49-F238E27FC236}">
                <a16:creationId xmlns:a16="http://schemas.microsoft.com/office/drawing/2014/main" id="{EC950265-5C0D-4D00-B895-0917B6E6F79D}"/>
              </a:ext>
            </a:extLst>
          </p:cNvPr>
          <p:cNvSpPr/>
          <p:nvPr/>
        </p:nvSpPr>
        <p:spPr>
          <a:xfrm>
            <a:off x="5366824" y="2644726"/>
            <a:ext cx="935502" cy="554688"/>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7" name="Content Placeholder 2">
            <a:extLst>
              <a:ext uri="{FF2B5EF4-FFF2-40B4-BE49-F238E27FC236}">
                <a16:creationId xmlns:a16="http://schemas.microsoft.com/office/drawing/2014/main" id="{ED7C8E9F-394F-42DC-A704-640329EA2B14}"/>
              </a:ext>
            </a:extLst>
          </p:cNvPr>
          <p:cNvSpPr>
            <a:spLocks noGrp="1"/>
          </p:cNvSpPr>
          <p:nvPr>
            <p:ph idx="1"/>
          </p:nvPr>
        </p:nvSpPr>
        <p:spPr>
          <a:xfrm>
            <a:off x="422010" y="2119761"/>
            <a:ext cx="8548577" cy="2159307"/>
          </a:xfrm>
        </p:spPr>
        <p:txBody>
          <a:bodyPr>
            <a:normAutofit/>
          </a:bodyPr>
          <a:lstStyle/>
          <a:p>
            <a:pPr marL="0" indent="0">
              <a:buNone/>
            </a:pPr>
            <a:r>
              <a:rPr lang="en-US" dirty="0"/>
              <a:t>“Well, it’s simple,” I say.  “If that woman in your hotel room is not your wife, then the one you want may be dead or run off to Shenzhen with a pretty boy or kidnapped by pirates….”</a:t>
            </a:r>
            <a:endParaRPr lang="pt-BR" dirty="0"/>
          </a:p>
        </p:txBody>
      </p:sp>
      <p:sp>
        <p:nvSpPr>
          <p:cNvPr id="19" name="Content Placeholder 2">
            <a:extLst>
              <a:ext uri="{FF2B5EF4-FFF2-40B4-BE49-F238E27FC236}">
                <a16:creationId xmlns:a16="http://schemas.microsoft.com/office/drawing/2014/main" id="{71BE2526-7FDC-4532-8E0C-E2F03A72E135}"/>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Run</a:t>
            </a:r>
            <a:r>
              <a:rPr lang="pt-BR" sz="2200" dirty="0">
                <a:solidFill>
                  <a:srgbClr val="FF0000"/>
                </a:solidFill>
              </a:rPr>
              <a:t> off </a:t>
            </a:r>
            <a:r>
              <a:rPr lang="pt-BR" sz="2200" dirty="0">
                <a:solidFill>
                  <a:schemeClr val="tx1"/>
                </a:solidFill>
              </a:rPr>
              <a:t>– fugir</a:t>
            </a:r>
            <a:endParaRPr lang="en-US" sz="2200" dirty="0">
              <a:solidFill>
                <a:schemeClr val="tx1"/>
              </a:solidFill>
            </a:endParaRPr>
          </a:p>
          <a:p>
            <a:pPr algn="l">
              <a:spcBef>
                <a:spcPts val="0"/>
              </a:spcBef>
            </a:pPr>
            <a:r>
              <a:rPr lang="en-US" sz="2200" dirty="0">
                <a:solidFill>
                  <a:srgbClr val="FF0000"/>
                </a:solidFill>
              </a:rPr>
              <a:t>Kidnap </a:t>
            </a:r>
            <a:r>
              <a:rPr lang="pt-BR" sz="2200" dirty="0">
                <a:solidFill>
                  <a:schemeClr val="tx1"/>
                </a:solidFill>
              </a:rPr>
              <a:t>–</a:t>
            </a:r>
            <a:r>
              <a:rPr lang="pt-BR" sz="2200" dirty="0">
                <a:solidFill>
                  <a:srgbClr val="FF0000"/>
                </a:solidFill>
              </a:rPr>
              <a:t> </a:t>
            </a:r>
            <a:r>
              <a:rPr lang="pt-BR" sz="2200" dirty="0">
                <a:solidFill>
                  <a:schemeClr val="tx1"/>
                </a:solidFill>
              </a:rPr>
              <a:t>sequestrar</a:t>
            </a:r>
          </a:p>
        </p:txBody>
      </p:sp>
      <p:cxnSp>
        <p:nvCxnSpPr>
          <p:cNvPr id="6" name="Conector de seta reta 9">
            <a:extLst>
              <a:ext uri="{FF2B5EF4-FFF2-40B4-BE49-F238E27FC236}">
                <a16:creationId xmlns:a16="http://schemas.microsoft.com/office/drawing/2014/main" id="{A3322ED2-4496-477E-BE47-0D8AEF2163C3}"/>
              </a:ext>
            </a:extLst>
          </p:cNvPr>
          <p:cNvCxnSpPr>
            <a:cxnSpLocks/>
          </p:cNvCxnSpPr>
          <p:nvPr/>
        </p:nvCxnSpPr>
        <p:spPr>
          <a:xfrm flipV="1">
            <a:off x="5794254" y="1704909"/>
            <a:ext cx="0" cy="82970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899F8645-544B-4560-88E0-EA187134DC2D}"/>
              </a:ext>
            </a:extLst>
          </p:cNvPr>
          <p:cNvSpPr txBox="1">
            <a:spLocks/>
          </p:cNvSpPr>
          <p:nvPr/>
        </p:nvSpPr>
        <p:spPr>
          <a:xfrm>
            <a:off x="4986996" y="1097293"/>
            <a:ext cx="2264899"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SEQUENCE</a:t>
            </a:r>
            <a:endParaRPr lang="en-US" sz="2500" b="1" dirty="0"/>
          </a:p>
        </p:txBody>
      </p:sp>
    </p:spTree>
    <p:extLst>
      <p:ext uri="{BB962C8B-B14F-4D97-AF65-F5344CB8AC3E}">
        <p14:creationId xmlns:p14="http://schemas.microsoft.com/office/powerpoint/2010/main" val="9527600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A7B8F9B5-E589-48C8-88D9-4045D0F3E79A}"/>
              </a:ext>
            </a:extLst>
          </p:cNvPr>
          <p:cNvSpPr/>
          <p:nvPr/>
        </p:nvSpPr>
        <p:spPr>
          <a:xfrm>
            <a:off x="6654019" y="2742973"/>
            <a:ext cx="717452" cy="554688"/>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43" name="Content Placeholder 2">
            <a:extLst>
              <a:ext uri="{FF2B5EF4-FFF2-40B4-BE49-F238E27FC236}">
                <a16:creationId xmlns:a16="http://schemas.microsoft.com/office/drawing/2014/main" id="{4D727842-9CE6-4467-B16C-C97D69BA5B17}"/>
              </a:ext>
            </a:extLst>
          </p:cNvPr>
          <p:cNvSpPr>
            <a:spLocks noGrp="1"/>
          </p:cNvSpPr>
          <p:nvPr>
            <p:ph idx="1"/>
          </p:nvPr>
        </p:nvSpPr>
        <p:spPr>
          <a:xfrm>
            <a:off x="437826" y="1220981"/>
            <a:ext cx="8548577" cy="4153360"/>
          </a:xfrm>
        </p:spPr>
        <p:txBody>
          <a:bodyPr>
            <a:normAutofit/>
          </a:bodyPr>
          <a:lstStyle/>
          <a:p>
            <a:pPr marL="0" indent="0">
              <a:buNone/>
            </a:pPr>
            <a:r>
              <a:rPr lang="en-US" dirty="0"/>
              <a:t>Inspector Chan didn’t like me calling the guy a killer and it showed on his little college-boy face.  I told him before it was a simple thing to come here on homeland vacation and knock off his old lady.  Her disappearance now puts this guy into the top five percent richest club.  Wanting to inherit a pile of money is a good motive for murder.  Simple as that.</a:t>
            </a:r>
            <a:endParaRPr lang="pt-BR" dirty="0"/>
          </a:p>
        </p:txBody>
      </p:sp>
      <p:sp>
        <p:nvSpPr>
          <p:cNvPr id="16" name="Content Placeholder 2">
            <a:extLst>
              <a:ext uri="{FF2B5EF4-FFF2-40B4-BE49-F238E27FC236}">
                <a16:creationId xmlns:a16="http://schemas.microsoft.com/office/drawing/2014/main" id="{CF7B4C29-523D-413A-AEE4-26D2E5B760CA}"/>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Knock</a:t>
            </a:r>
            <a:r>
              <a:rPr lang="pt-BR" sz="2200" dirty="0">
                <a:solidFill>
                  <a:srgbClr val="FF0000"/>
                </a:solidFill>
              </a:rPr>
              <a:t> off </a:t>
            </a:r>
            <a:r>
              <a:rPr lang="pt-BR" sz="2200" dirty="0">
                <a:solidFill>
                  <a:schemeClr val="tx1"/>
                </a:solidFill>
              </a:rPr>
              <a:t>– nocautear</a:t>
            </a:r>
            <a:endParaRPr lang="en-US" sz="2200" dirty="0">
              <a:solidFill>
                <a:schemeClr val="tx1"/>
              </a:solidFill>
            </a:endParaRPr>
          </a:p>
          <a:p>
            <a:pPr algn="l">
              <a:spcBef>
                <a:spcPts val="0"/>
              </a:spcBef>
            </a:pPr>
            <a:r>
              <a:rPr lang="en-US" sz="2200" dirty="0">
                <a:solidFill>
                  <a:srgbClr val="FF0000"/>
                </a:solidFill>
              </a:rPr>
              <a:t>Inherit </a:t>
            </a:r>
            <a:r>
              <a:rPr lang="pt-BR" sz="2200" dirty="0">
                <a:solidFill>
                  <a:schemeClr val="tx1"/>
                </a:solidFill>
              </a:rPr>
              <a:t>–</a:t>
            </a:r>
            <a:r>
              <a:rPr lang="pt-BR" sz="2200" dirty="0">
                <a:solidFill>
                  <a:srgbClr val="FF0000"/>
                </a:solidFill>
              </a:rPr>
              <a:t> </a:t>
            </a:r>
            <a:r>
              <a:rPr lang="pt-BR" sz="2200" dirty="0">
                <a:solidFill>
                  <a:schemeClr val="tx1"/>
                </a:solidFill>
              </a:rPr>
              <a:t>herdar </a:t>
            </a:r>
          </a:p>
        </p:txBody>
      </p:sp>
      <p:cxnSp>
        <p:nvCxnSpPr>
          <p:cNvPr id="5" name="Conector de seta reta 9">
            <a:extLst>
              <a:ext uri="{FF2B5EF4-FFF2-40B4-BE49-F238E27FC236}">
                <a16:creationId xmlns:a16="http://schemas.microsoft.com/office/drawing/2014/main" id="{60F78B1C-68AC-49FF-88DB-65AE959B6BB0}"/>
              </a:ext>
            </a:extLst>
          </p:cNvPr>
          <p:cNvCxnSpPr>
            <a:cxnSpLocks/>
          </p:cNvCxnSpPr>
          <p:nvPr/>
        </p:nvCxnSpPr>
        <p:spPr>
          <a:xfrm flipH="1" flipV="1">
            <a:off x="6926703" y="1096140"/>
            <a:ext cx="135279" cy="15204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 name="Title 1">
            <a:extLst>
              <a:ext uri="{FF2B5EF4-FFF2-40B4-BE49-F238E27FC236}">
                <a16:creationId xmlns:a16="http://schemas.microsoft.com/office/drawing/2014/main" id="{14001563-FB66-42C8-8919-5151CD39B6A2}"/>
              </a:ext>
            </a:extLst>
          </p:cNvPr>
          <p:cNvSpPr txBox="1">
            <a:spLocks/>
          </p:cNvSpPr>
          <p:nvPr/>
        </p:nvSpPr>
        <p:spPr>
          <a:xfrm>
            <a:off x="6119445" y="488524"/>
            <a:ext cx="2264899"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solidFill>
                  <a:srgbClr val="FF0000"/>
                </a:solidFill>
              </a:rPr>
              <a:t>ADDITION</a:t>
            </a:r>
            <a:endParaRPr lang="en-US" sz="2500" b="1" dirty="0"/>
          </a:p>
        </p:txBody>
      </p:sp>
    </p:spTree>
    <p:extLst>
      <p:ext uri="{BB962C8B-B14F-4D97-AF65-F5344CB8AC3E}">
        <p14:creationId xmlns:p14="http://schemas.microsoft.com/office/powerpoint/2010/main" val="29213843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2702" y="2391507"/>
            <a:ext cx="6639950" cy="1814734"/>
          </a:xfrm>
        </p:spPr>
        <p:txBody>
          <a:bodyPr>
            <a:noAutofit/>
          </a:bodyPr>
          <a:lstStyle/>
          <a:p>
            <a:pPr marL="0" indent="0" algn="ctr">
              <a:buNone/>
            </a:pPr>
            <a:br>
              <a:rPr lang="en-US" sz="2800" dirty="0"/>
            </a:br>
            <a:r>
              <a:rPr lang="en-US" sz="2800" u="sng" dirty="0">
                <a:hlinkClick r:id="rId2"/>
              </a:rPr>
              <a:t>https://short-story.me/crime-stories/1099-thats-not-my-wife.html</a:t>
            </a:r>
            <a:r>
              <a:rPr lang="en-US" sz="2800" dirty="0"/>
              <a:t> </a:t>
            </a:r>
            <a:endParaRPr lang="pt-BR" sz="2800" dirty="0"/>
          </a:p>
          <a:p>
            <a:pPr marL="0" indent="0" algn="ctr">
              <a:buNone/>
            </a:pPr>
            <a:endParaRPr lang="pt-BR" sz="2800" dirty="0"/>
          </a:p>
        </p:txBody>
      </p:sp>
    </p:spTree>
    <p:extLst>
      <p:ext uri="{BB962C8B-B14F-4D97-AF65-F5344CB8AC3E}">
        <p14:creationId xmlns:p14="http://schemas.microsoft.com/office/powerpoint/2010/main" val="35541988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2834" y="492925"/>
            <a:ext cx="5273749" cy="834656"/>
          </a:xfrm>
        </p:spPr>
        <p:txBody>
          <a:bodyPr/>
          <a:lstStyle/>
          <a:p>
            <a:pPr algn="l"/>
            <a:r>
              <a:rPr lang="en-US" b="1" dirty="0">
                <a:solidFill>
                  <a:srgbClr val="0070C0"/>
                </a:solidFill>
              </a:rPr>
              <a:t>That’s not my wife</a:t>
            </a:r>
          </a:p>
        </p:txBody>
      </p:sp>
      <p:sp>
        <p:nvSpPr>
          <p:cNvPr id="3" name="Content Placeholder 2"/>
          <p:cNvSpPr>
            <a:spLocks noGrp="1"/>
          </p:cNvSpPr>
          <p:nvPr>
            <p:ph idx="1"/>
          </p:nvPr>
        </p:nvSpPr>
        <p:spPr>
          <a:xfrm>
            <a:off x="468813" y="1790418"/>
            <a:ext cx="8548577" cy="3836659"/>
          </a:xfrm>
        </p:spPr>
        <p:txBody>
          <a:bodyPr>
            <a:normAutofit/>
          </a:bodyPr>
          <a:lstStyle/>
          <a:p>
            <a:pPr marL="0" indent="0">
              <a:buNone/>
            </a:pPr>
            <a:r>
              <a:rPr lang="en-US" sz="3500" dirty="0"/>
              <a:t>I’m just a junior detective.  I don’t know much, but I know the area around Hollywood Road, the hilly Hong Kong street that runs down to Connaught Road.  Strange things turn up in that half-kilometer area crammed with antiques stores, coffee shops and tourist dives.</a:t>
            </a:r>
            <a:endParaRPr lang="pt-BR" sz="3500" dirty="0"/>
          </a:p>
        </p:txBody>
      </p:sp>
      <p:sp>
        <p:nvSpPr>
          <p:cNvPr id="9" name="Content Placeholder 2">
            <a:extLst>
              <a:ext uri="{FF2B5EF4-FFF2-40B4-BE49-F238E27FC236}">
                <a16:creationId xmlns:a16="http://schemas.microsoft.com/office/drawing/2014/main" id="{15425D43-2844-44B5-A270-B6095EAE0315}"/>
              </a:ext>
            </a:extLst>
          </p:cNvPr>
          <p:cNvSpPr txBox="1">
            <a:spLocks/>
          </p:cNvSpPr>
          <p:nvPr/>
        </p:nvSpPr>
        <p:spPr>
          <a:xfrm>
            <a:off x="468813" y="5633555"/>
            <a:ext cx="3894461" cy="1012874"/>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pt-BR" sz="2200" dirty="0" err="1">
                <a:solidFill>
                  <a:srgbClr val="FF0000"/>
                </a:solidFill>
              </a:rPr>
              <a:t>Hilly</a:t>
            </a:r>
            <a:r>
              <a:rPr lang="pt-BR" sz="2200" dirty="0">
                <a:solidFill>
                  <a:srgbClr val="FF0000"/>
                </a:solidFill>
              </a:rPr>
              <a:t> </a:t>
            </a:r>
            <a:r>
              <a:rPr lang="pt-BR" sz="2200" dirty="0">
                <a:solidFill>
                  <a:schemeClr val="tx1"/>
                </a:solidFill>
              </a:rPr>
              <a:t>– </a:t>
            </a:r>
            <a:r>
              <a:rPr lang="pt-BR" sz="2200" dirty="0" err="1">
                <a:solidFill>
                  <a:schemeClr val="tx1"/>
                </a:solidFill>
              </a:rPr>
              <a:t>hill</a:t>
            </a:r>
            <a:r>
              <a:rPr lang="pt-BR" sz="2200" dirty="0">
                <a:solidFill>
                  <a:schemeClr val="tx1"/>
                </a:solidFill>
              </a:rPr>
              <a:t> (montanha)</a:t>
            </a:r>
          </a:p>
          <a:p>
            <a:pPr algn="l"/>
            <a:r>
              <a:rPr lang="pt-BR" sz="2200" dirty="0" err="1">
                <a:solidFill>
                  <a:srgbClr val="FF0000"/>
                </a:solidFill>
              </a:rPr>
              <a:t>Turn</a:t>
            </a:r>
            <a:r>
              <a:rPr lang="pt-BR" sz="2200" dirty="0">
                <a:solidFill>
                  <a:srgbClr val="FF0000"/>
                </a:solidFill>
              </a:rPr>
              <a:t> </a:t>
            </a:r>
            <a:r>
              <a:rPr lang="pt-BR" sz="2200" dirty="0" err="1">
                <a:solidFill>
                  <a:srgbClr val="FF0000"/>
                </a:solidFill>
              </a:rPr>
              <a:t>up</a:t>
            </a:r>
            <a:r>
              <a:rPr lang="pt-BR" sz="2200" dirty="0">
                <a:solidFill>
                  <a:srgbClr val="FF0000"/>
                </a:solidFill>
              </a:rPr>
              <a:t> </a:t>
            </a:r>
            <a:r>
              <a:rPr lang="pt-BR" sz="2200" dirty="0">
                <a:solidFill>
                  <a:schemeClr val="tx1"/>
                </a:solidFill>
              </a:rPr>
              <a:t>– aparecer</a:t>
            </a:r>
          </a:p>
        </p:txBody>
      </p:sp>
      <p:sp>
        <p:nvSpPr>
          <p:cNvPr id="13" name="Content Placeholder 2">
            <a:extLst>
              <a:ext uri="{FF2B5EF4-FFF2-40B4-BE49-F238E27FC236}">
                <a16:creationId xmlns:a16="http://schemas.microsoft.com/office/drawing/2014/main" id="{1ED97664-DFEC-4935-9D3F-B8E1D52E6935}"/>
              </a:ext>
            </a:extLst>
          </p:cNvPr>
          <p:cNvSpPr txBox="1">
            <a:spLocks/>
          </p:cNvSpPr>
          <p:nvPr/>
        </p:nvSpPr>
        <p:spPr>
          <a:xfrm>
            <a:off x="4063328" y="5619487"/>
            <a:ext cx="4611859" cy="1012874"/>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pt-BR" sz="2200" dirty="0" err="1">
                <a:solidFill>
                  <a:srgbClr val="FF0000"/>
                </a:solidFill>
              </a:rPr>
              <a:t>Crammed</a:t>
            </a:r>
            <a:r>
              <a:rPr lang="pt-BR" sz="2200" dirty="0">
                <a:solidFill>
                  <a:schemeClr val="tx1"/>
                </a:solidFill>
              </a:rPr>
              <a:t> – </a:t>
            </a:r>
            <a:r>
              <a:rPr lang="pt-BR" sz="2200" dirty="0" err="1">
                <a:solidFill>
                  <a:schemeClr val="tx1"/>
                </a:solidFill>
              </a:rPr>
              <a:t>cram</a:t>
            </a:r>
            <a:r>
              <a:rPr lang="pt-BR" sz="2200" dirty="0">
                <a:solidFill>
                  <a:schemeClr val="tx1"/>
                </a:solidFill>
              </a:rPr>
              <a:t> (amontoar)</a:t>
            </a:r>
          </a:p>
          <a:p>
            <a:pPr algn="l"/>
            <a:r>
              <a:rPr lang="pt-BR" sz="2200" dirty="0" err="1">
                <a:solidFill>
                  <a:srgbClr val="FF0000"/>
                </a:solidFill>
              </a:rPr>
              <a:t>Tourist</a:t>
            </a:r>
            <a:r>
              <a:rPr lang="pt-BR" sz="2200" dirty="0">
                <a:solidFill>
                  <a:srgbClr val="FF0000"/>
                </a:solidFill>
              </a:rPr>
              <a:t> </a:t>
            </a:r>
            <a:r>
              <a:rPr lang="pt-BR" sz="2200" dirty="0" err="1">
                <a:solidFill>
                  <a:srgbClr val="FF0000"/>
                </a:solidFill>
              </a:rPr>
              <a:t>dives</a:t>
            </a:r>
            <a:r>
              <a:rPr lang="pt-BR" sz="2200" dirty="0">
                <a:solidFill>
                  <a:srgbClr val="FF0000"/>
                </a:solidFill>
              </a:rPr>
              <a:t> </a:t>
            </a:r>
            <a:r>
              <a:rPr lang="pt-BR" sz="2200" dirty="0">
                <a:solidFill>
                  <a:schemeClr val="tx1"/>
                </a:solidFill>
              </a:rPr>
              <a:t>– mergulhos turísticos </a:t>
            </a:r>
          </a:p>
        </p:txBody>
      </p:sp>
    </p:spTree>
    <p:extLst>
      <p:ext uri="{BB962C8B-B14F-4D97-AF65-F5344CB8AC3E}">
        <p14:creationId xmlns:p14="http://schemas.microsoft.com/office/powerpoint/2010/main" val="31539435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ipse 7"/>
          <p:cNvSpPr/>
          <p:nvPr/>
        </p:nvSpPr>
        <p:spPr>
          <a:xfrm>
            <a:off x="6819012" y="3980120"/>
            <a:ext cx="960473"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7" name="Elipse 6"/>
          <p:cNvSpPr/>
          <p:nvPr/>
        </p:nvSpPr>
        <p:spPr>
          <a:xfrm>
            <a:off x="1690575" y="3444949"/>
            <a:ext cx="960473"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6" name="Elipse 5"/>
          <p:cNvSpPr/>
          <p:nvPr/>
        </p:nvSpPr>
        <p:spPr>
          <a:xfrm>
            <a:off x="5642343" y="1793358"/>
            <a:ext cx="382773"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5" name="Elipse 4"/>
          <p:cNvSpPr/>
          <p:nvPr/>
        </p:nvSpPr>
        <p:spPr>
          <a:xfrm>
            <a:off x="2459662" y="2339162"/>
            <a:ext cx="382773"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4" name="Elipse 3"/>
          <p:cNvSpPr/>
          <p:nvPr/>
        </p:nvSpPr>
        <p:spPr>
          <a:xfrm>
            <a:off x="425300" y="1839433"/>
            <a:ext cx="382773" cy="701749"/>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 name="Title 1"/>
          <p:cNvSpPr>
            <a:spLocks noGrp="1"/>
          </p:cNvSpPr>
          <p:nvPr>
            <p:ph type="title"/>
          </p:nvPr>
        </p:nvSpPr>
        <p:spPr>
          <a:xfrm>
            <a:off x="127591" y="79744"/>
            <a:ext cx="5273749" cy="834656"/>
          </a:xfrm>
        </p:spPr>
        <p:txBody>
          <a:bodyPr/>
          <a:lstStyle/>
          <a:p>
            <a:pPr algn="l"/>
            <a:r>
              <a:rPr lang="en-US" b="1" dirty="0">
                <a:solidFill>
                  <a:srgbClr val="0070C0"/>
                </a:solidFill>
              </a:rPr>
              <a:t>That’s not my wife</a:t>
            </a:r>
          </a:p>
        </p:txBody>
      </p:sp>
      <p:sp>
        <p:nvSpPr>
          <p:cNvPr id="3" name="Content Placeholder 2"/>
          <p:cNvSpPr>
            <a:spLocks noGrp="1"/>
          </p:cNvSpPr>
          <p:nvPr>
            <p:ph idx="1"/>
          </p:nvPr>
        </p:nvSpPr>
        <p:spPr>
          <a:xfrm>
            <a:off x="425300" y="1860484"/>
            <a:ext cx="8548577" cy="3850999"/>
          </a:xfrm>
        </p:spPr>
        <p:txBody>
          <a:bodyPr>
            <a:normAutofit/>
          </a:bodyPr>
          <a:lstStyle/>
          <a:p>
            <a:pPr marL="0" indent="0">
              <a:buNone/>
            </a:pPr>
            <a:r>
              <a:rPr lang="en-US" sz="3500" dirty="0">
                <a:solidFill>
                  <a:srgbClr val="FF0000"/>
                </a:solidFill>
                <a:effectLst>
                  <a:outerShdw blurRad="38100" dist="38100" dir="2700000" algn="tl">
                    <a:srgbClr val="000000">
                      <a:alpha val="43137"/>
                    </a:srgbClr>
                  </a:outerShdw>
                </a:effectLst>
              </a:rPr>
              <a:t>I</a:t>
            </a:r>
            <a:r>
              <a:rPr lang="en-US" sz="3500" dirty="0"/>
              <a:t>’m just a junior detective.  </a:t>
            </a:r>
            <a:r>
              <a:rPr lang="en-US" sz="3500" dirty="0">
                <a:solidFill>
                  <a:srgbClr val="FF0000"/>
                </a:solidFill>
                <a:effectLst>
                  <a:outerShdw blurRad="38100" dist="38100" dir="2700000" algn="tl">
                    <a:srgbClr val="000000">
                      <a:alpha val="43137"/>
                    </a:srgbClr>
                  </a:outerShdw>
                </a:effectLst>
              </a:rPr>
              <a:t>I</a:t>
            </a:r>
            <a:r>
              <a:rPr lang="en-US" sz="3500" dirty="0"/>
              <a:t> don’t know much, but </a:t>
            </a:r>
            <a:r>
              <a:rPr lang="en-US" sz="3500" dirty="0">
                <a:solidFill>
                  <a:srgbClr val="FF0000"/>
                </a:solidFill>
                <a:effectLst>
                  <a:outerShdw blurRad="38100" dist="38100" dir="2700000" algn="tl">
                    <a:srgbClr val="000000">
                      <a:alpha val="43137"/>
                    </a:srgbClr>
                  </a:outerShdw>
                </a:effectLst>
              </a:rPr>
              <a:t>I</a:t>
            </a:r>
            <a:r>
              <a:rPr lang="en-US" sz="3500" dirty="0"/>
              <a:t> know the area around Hollywood Road, the hilly Hong Kong street </a:t>
            </a:r>
            <a:r>
              <a:rPr lang="en-US" sz="3500" dirty="0">
                <a:solidFill>
                  <a:srgbClr val="FF0000"/>
                </a:solidFill>
                <a:effectLst>
                  <a:outerShdw blurRad="38100" dist="38100" dir="2700000" algn="tl">
                    <a:srgbClr val="000000">
                      <a:alpha val="43137"/>
                    </a:srgbClr>
                  </a:outerShdw>
                </a:effectLst>
              </a:rPr>
              <a:t>that</a:t>
            </a:r>
            <a:r>
              <a:rPr lang="en-US" sz="3500" dirty="0"/>
              <a:t> runs down to Connaught Road.  Strange things turn up in </a:t>
            </a:r>
            <a:r>
              <a:rPr lang="en-US" sz="3500" dirty="0">
                <a:solidFill>
                  <a:srgbClr val="FF0000"/>
                </a:solidFill>
                <a:effectLst>
                  <a:outerShdw blurRad="38100" dist="38100" dir="2700000" algn="tl">
                    <a:srgbClr val="000000">
                      <a:alpha val="43137"/>
                    </a:srgbClr>
                  </a:outerShdw>
                </a:effectLst>
              </a:rPr>
              <a:t>that</a:t>
            </a:r>
            <a:r>
              <a:rPr lang="en-US" sz="3500" dirty="0"/>
              <a:t> half-kilometer area crammed with antiques stores, coffee shops and tourist dives.</a:t>
            </a:r>
            <a:endParaRPr lang="pt-BR" sz="3500" dirty="0"/>
          </a:p>
        </p:txBody>
      </p:sp>
      <p:cxnSp>
        <p:nvCxnSpPr>
          <p:cNvPr id="10" name="Conector de seta reta 9"/>
          <p:cNvCxnSpPr/>
          <p:nvPr/>
        </p:nvCxnSpPr>
        <p:spPr>
          <a:xfrm flipV="1">
            <a:off x="871871" y="1294473"/>
            <a:ext cx="1419442" cy="4988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itle 1"/>
          <p:cNvSpPr txBox="1">
            <a:spLocks/>
          </p:cNvSpPr>
          <p:nvPr/>
        </p:nvSpPr>
        <p:spPr>
          <a:xfrm>
            <a:off x="2227515" y="739811"/>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Author</a:t>
            </a:r>
          </a:p>
        </p:txBody>
      </p:sp>
      <p:cxnSp>
        <p:nvCxnSpPr>
          <p:cNvPr id="12" name="Conector de seta reta 11"/>
          <p:cNvCxnSpPr/>
          <p:nvPr/>
        </p:nvCxnSpPr>
        <p:spPr>
          <a:xfrm flipH="1" flipV="1">
            <a:off x="2612062" y="1385777"/>
            <a:ext cx="38985" cy="9533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Conector de seta reta 13"/>
          <p:cNvCxnSpPr>
            <a:stCxn id="6" idx="1"/>
          </p:cNvCxnSpPr>
          <p:nvPr/>
        </p:nvCxnSpPr>
        <p:spPr>
          <a:xfrm flipH="1" flipV="1">
            <a:off x="3083442" y="1385777"/>
            <a:ext cx="2614957" cy="510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Title 1"/>
          <p:cNvSpPr txBox="1">
            <a:spLocks/>
          </p:cNvSpPr>
          <p:nvPr/>
        </p:nvSpPr>
        <p:spPr>
          <a:xfrm>
            <a:off x="5854994" y="349877"/>
            <a:ext cx="192449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Hong Kong street</a:t>
            </a:r>
          </a:p>
        </p:txBody>
      </p:sp>
      <p:cxnSp>
        <p:nvCxnSpPr>
          <p:cNvPr id="18" name="Conector de seta reta 17"/>
          <p:cNvCxnSpPr>
            <a:endCxn id="17" idx="1"/>
          </p:cNvCxnSpPr>
          <p:nvPr/>
        </p:nvCxnSpPr>
        <p:spPr>
          <a:xfrm flipV="1">
            <a:off x="2631554" y="695011"/>
            <a:ext cx="3223440" cy="3100812"/>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cxnSp>
        <p:nvCxnSpPr>
          <p:cNvPr id="21" name="Conector de seta reta 20"/>
          <p:cNvCxnSpPr/>
          <p:nvPr/>
        </p:nvCxnSpPr>
        <p:spPr>
          <a:xfrm flipV="1">
            <a:off x="7549116" y="1572689"/>
            <a:ext cx="235682" cy="2223134"/>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sp>
        <p:nvSpPr>
          <p:cNvPr id="25" name="Title 1"/>
          <p:cNvSpPr txBox="1">
            <a:spLocks/>
          </p:cNvSpPr>
          <p:nvPr/>
        </p:nvSpPr>
        <p:spPr>
          <a:xfrm>
            <a:off x="7299249" y="1040144"/>
            <a:ext cx="930352" cy="60080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area</a:t>
            </a:r>
          </a:p>
        </p:txBody>
      </p:sp>
    </p:spTree>
    <p:extLst>
      <p:ext uri="{BB962C8B-B14F-4D97-AF65-F5344CB8AC3E}">
        <p14:creationId xmlns:p14="http://schemas.microsoft.com/office/powerpoint/2010/main" val="16111327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 calcmode="lin" valueType="num">
                                      <p:cBhvr additive="base">
                                        <p:cTn id="59" dur="500" fill="hold"/>
                                        <p:tgtEl>
                                          <p:spTgt spid="8"/>
                                        </p:tgtEl>
                                        <p:attrNameLst>
                                          <p:attrName>ppt_x</p:attrName>
                                        </p:attrNameLst>
                                      </p:cBhvr>
                                      <p:tavLst>
                                        <p:tav tm="0">
                                          <p:val>
                                            <p:strVal val="#ppt_x"/>
                                          </p:val>
                                        </p:tav>
                                        <p:tav tm="100000">
                                          <p:val>
                                            <p:strVal val="#ppt_x"/>
                                          </p:val>
                                        </p:tav>
                                      </p:tavLst>
                                    </p:anim>
                                    <p:anim calcmode="lin" valueType="num">
                                      <p:cBhvr additive="base">
                                        <p:cTn id="60" dur="500" fill="hold"/>
                                        <p:tgtEl>
                                          <p:spTgt spid="8"/>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additive="base">
                                        <p:cTn id="63" dur="500" fill="hold"/>
                                        <p:tgtEl>
                                          <p:spTgt spid="21"/>
                                        </p:tgtEl>
                                        <p:attrNameLst>
                                          <p:attrName>ppt_x</p:attrName>
                                        </p:attrNameLst>
                                      </p:cBhvr>
                                      <p:tavLst>
                                        <p:tav tm="0">
                                          <p:val>
                                            <p:strVal val="#ppt_x"/>
                                          </p:val>
                                        </p:tav>
                                        <p:tav tm="100000">
                                          <p:val>
                                            <p:strVal val="#ppt_x"/>
                                          </p:val>
                                        </p:tav>
                                      </p:tavLst>
                                    </p:anim>
                                    <p:anim calcmode="lin" valueType="num">
                                      <p:cBhvr additive="base">
                                        <p:cTn id="6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5"/>
                                        </p:tgtEl>
                                        <p:attrNameLst>
                                          <p:attrName>style.visibility</p:attrName>
                                        </p:attrNameLst>
                                      </p:cBhvr>
                                      <p:to>
                                        <p:strVal val="visible"/>
                                      </p:to>
                                    </p:set>
                                    <p:anim calcmode="lin" valueType="num">
                                      <p:cBhvr additive="base">
                                        <p:cTn id="69" dur="500" fill="hold"/>
                                        <p:tgtEl>
                                          <p:spTgt spid="25"/>
                                        </p:tgtEl>
                                        <p:attrNameLst>
                                          <p:attrName>ppt_x</p:attrName>
                                        </p:attrNameLst>
                                      </p:cBhvr>
                                      <p:tavLst>
                                        <p:tav tm="0">
                                          <p:val>
                                            <p:strVal val="#ppt_x"/>
                                          </p:val>
                                        </p:tav>
                                        <p:tav tm="100000">
                                          <p:val>
                                            <p:strVal val="#ppt_x"/>
                                          </p:val>
                                        </p:tav>
                                      </p:tavLst>
                                    </p:anim>
                                    <p:anim calcmode="lin" valueType="num">
                                      <p:cBhvr additive="base">
                                        <p:cTn id="7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5" grpId="0" animBg="1"/>
      <p:bldP spid="4" grpId="0" animBg="1"/>
      <p:bldP spid="11" grpId="0"/>
      <p:bldP spid="17" grpId="0"/>
      <p:bldP spid="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2">
            <a:extLst>
              <a:ext uri="{FF2B5EF4-FFF2-40B4-BE49-F238E27FC236}">
                <a16:creationId xmlns:a16="http://schemas.microsoft.com/office/drawing/2014/main" id="{07EA69FD-C7AC-4221-ADD6-F1C0DFC6876F}"/>
              </a:ext>
            </a:extLst>
          </p:cNvPr>
          <p:cNvSpPr>
            <a:spLocks noGrp="1"/>
          </p:cNvSpPr>
          <p:nvPr>
            <p:ph idx="1"/>
          </p:nvPr>
        </p:nvSpPr>
        <p:spPr>
          <a:xfrm>
            <a:off x="394282" y="1523876"/>
            <a:ext cx="8548577" cy="4253023"/>
          </a:xfrm>
        </p:spPr>
        <p:txBody>
          <a:bodyPr>
            <a:normAutofit lnSpcReduction="10000"/>
          </a:bodyPr>
          <a:lstStyle/>
          <a:p>
            <a:pPr marL="0" indent="0">
              <a:buNone/>
            </a:pPr>
            <a:r>
              <a:rPr lang="en-US" dirty="0"/>
              <a:t>Right now, I am looking at this </a:t>
            </a:r>
            <a:r>
              <a:rPr lang="en-US" i="1" dirty="0" err="1"/>
              <a:t>hwa-chiao</a:t>
            </a:r>
            <a:r>
              <a:rPr lang="en-US" dirty="0"/>
              <a:t>, a Chinese-American tourist at the station house who’s bitching at Inspector Chan.  Mr. Wu claims he’s an important visitor, but I think he’s FOB — fresh off the boat Chinese.  He’s shaking his finger and saying, “I report my wife Mei-Yuan has disappeared, then I came back to find an imposter in my hotel room, not even a good duplicate.” </a:t>
            </a:r>
            <a:endParaRPr lang="pt-BR" dirty="0"/>
          </a:p>
        </p:txBody>
      </p:sp>
      <p:sp>
        <p:nvSpPr>
          <p:cNvPr id="25" name="Content Placeholder 2">
            <a:extLst>
              <a:ext uri="{FF2B5EF4-FFF2-40B4-BE49-F238E27FC236}">
                <a16:creationId xmlns:a16="http://schemas.microsoft.com/office/drawing/2014/main" id="{FA1ED730-BDDC-4294-8CB6-BB6951F6EEC7}"/>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Hwa-chiao</a:t>
            </a:r>
            <a:r>
              <a:rPr lang="pt-BR" sz="2200" dirty="0">
                <a:solidFill>
                  <a:srgbClr val="FF0000"/>
                </a:solidFill>
              </a:rPr>
              <a:t> </a:t>
            </a:r>
            <a:r>
              <a:rPr lang="pt-BR" sz="2200" dirty="0">
                <a:solidFill>
                  <a:schemeClr val="tx1"/>
                </a:solidFill>
              </a:rPr>
              <a:t>– </a:t>
            </a:r>
            <a:r>
              <a:rPr lang="en-US" sz="2200" dirty="0">
                <a:solidFill>
                  <a:schemeClr val="tx1"/>
                </a:solidFill>
              </a:rPr>
              <a:t>overseas Chinese (in a restricted sense) Chinese emigrant;</a:t>
            </a:r>
          </a:p>
          <a:p>
            <a:pPr algn="l">
              <a:spcBef>
                <a:spcPts val="0"/>
              </a:spcBef>
            </a:pPr>
            <a:r>
              <a:rPr lang="en-US" sz="2200" dirty="0">
                <a:solidFill>
                  <a:srgbClr val="FF0000"/>
                </a:solidFill>
              </a:rPr>
              <a:t>To be bitching at </a:t>
            </a:r>
            <a:r>
              <a:rPr lang="pt-BR" sz="2200" dirty="0">
                <a:solidFill>
                  <a:schemeClr val="tx1"/>
                </a:solidFill>
              </a:rPr>
              <a:t>–</a:t>
            </a:r>
            <a:r>
              <a:rPr lang="pt-BR" sz="2200" dirty="0">
                <a:solidFill>
                  <a:srgbClr val="FF0000"/>
                </a:solidFill>
              </a:rPr>
              <a:t> </a:t>
            </a:r>
            <a:r>
              <a:rPr lang="pt-BR" sz="2200" dirty="0">
                <a:solidFill>
                  <a:schemeClr val="tx1"/>
                </a:solidFill>
              </a:rPr>
              <a:t>reclamar de</a:t>
            </a:r>
          </a:p>
        </p:txBody>
      </p:sp>
    </p:spTree>
    <p:extLst>
      <p:ext uri="{BB962C8B-B14F-4D97-AF65-F5344CB8AC3E}">
        <p14:creationId xmlns:p14="http://schemas.microsoft.com/office/powerpoint/2010/main" val="37171013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Elipse 20"/>
          <p:cNvSpPr/>
          <p:nvPr/>
        </p:nvSpPr>
        <p:spPr>
          <a:xfrm>
            <a:off x="5329233" y="4614751"/>
            <a:ext cx="646265" cy="501526"/>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0" name="Elipse 19"/>
          <p:cNvSpPr/>
          <p:nvPr/>
        </p:nvSpPr>
        <p:spPr>
          <a:xfrm>
            <a:off x="7241926" y="4186489"/>
            <a:ext cx="238000" cy="416465"/>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9" name="Elipse 18"/>
          <p:cNvSpPr/>
          <p:nvPr/>
        </p:nvSpPr>
        <p:spPr>
          <a:xfrm>
            <a:off x="7446874" y="3718715"/>
            <a:ext cx="646265" cy="501526"/>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8" name="Elipse 17"/>
          <p:cNvSpPr/>
          <p:nvPr/>
        </p:nvSpPr>
        <p:spPr>
          <a:xfrm>
            <a:off x="5975498" y="3718715"/>
            <a:ext cx="315133" cy="501526"/>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7" name="Elipse 16"/>
          <p:cNvSpPr/>
          <p:nvPr/>
        </p:nvSpPr>
        <p:spPr>
          <a:xfrm>
            <a:off x="1969714" y="3700940"/>
            <a:ext cx="630267" cy="51930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6" name="Elipse 15"/>
          <p:cNvSpPr/>
          <p:nvPr/>
        </p:nvSpPr>
        <p:spPr>
          <a:xfrm>
            <a:off x="6826102" y="3250941"/>
            <a:ext cx="1017908" cy="51930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5" name="Elipse 14"/>
          <p:cNvSpPr/>
          <p:nvPr/>
        </p:nvSpPr>
        <p:spPr>
          <a:xfrm>
            <a:off x="8032277" y="2816701"/>
            <a:ext cx="865722" cy="51930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4" name="Elipse 13"/>
          <p:cNvSpPr/>
          <p:nvPr/>
        </p:nvSpPr>
        <p:spPr>
          <a:xfrm>
            <a:off x="6826102" y="2816702"/>
            <a:ext cx="301812" cy="519302"/>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2" name="Elipse 11"/>
          <p:cNvSpPr/>
          <p:nvPr/>
        </p:nvSpPr>
        <p:spPr>
          <a:xfrm>
            <a:off x="1701208" y="2816702"/>
            <a:ext cx="865722" cy="51930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1" name="Elipse 10"/>
          <p:cNvSpPr/>
          <p:nvPr/>
        </p:nvSpPr>
        <p:spPr>
          <a:xfrm>
            <a:off x="412811" y="2384346"/>
            <a:ext cx="1218665" cy="535125"/>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8" name="Elipse 7"/>
          <p:cNvSpPr/>
          <p:nvPr/>
        </p:nvSpPr>
        <p:spPr>
          <a:xfrm>
            <a:off x="5192230" y="1495067"/>
            <a:ext cx="783268"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4" name="Elipse 3"/>
          <p:cNvSpPr/>
          <p:nvPr/>
        </p:nvSpPr>
        <p:spPr>
          <a:xfrm>
            <a:off x="2384996" y="1495067"/>
            <a:ext cx="358199"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3" name="Content Placeholder 2"/>
          <p:cNvSpPr>
            <a:spLocks noGrp="1"/>
          </p:cNvSpPr>
          <p:nvPr>
            <p:ph idx="1"/>
          </p:nvPr>
        </p:nvSpPr>
        <p:spPr>
          <a:xfrm>
            <a:off x="394282" y="1523876"/>
            <a:ext cx="8548577" cy="4253023"/>
          </a:xfrm>
        </p:spPr>
        <p:txBody>
          <a:bodyPr>
            <a:normAutofit lnSpcReduction="10000"/>
          </a:bodyPr>
          <a:lstStyle/>
          <a:p>
            <a:pPr marL="0" indent="0">
              <a:buNone/>
            </a:pPr>
            <a:r>
              <a:rPr lang="en-US" dirty="0"/>
              <a:t>Right now,</a:t>
            </a:r>
            <a:r>
              <a:rPr lang="en-US" dirty="0">
                <a:solidFill>
                  <a:srgbClr val="FF0000"/>
                </a:solidFill>
                <a:effectLst>
                  <a:outerShdw blurRad="38100" dist="38100" dir="2700000" algn="tl">
                    <a:srgbClr val="000000">
                      <a:alpha val="43137"/>
                    </a:srgbClr>
                  </a:outerShdw>
                </a:effectLst>
              </a:rPr>
              <a:t> I </a:t>
            </a:r>
            <a:r>
              <a:rPr lang="en-US" dirty="0"/>
              <a:t>am looking at </a:t>
            </a:r>
            <a:r>
              <a:rPr lang="en-US" dirty="0">
                <a:solidFill>
                  <a:srgbClr val="FF0000"/>
                </a:solidFill>
                <a:effectLst>
                  <a:outerShdw blurRad="38100" dist="38100" dir="2700000" algn="tl">
                    <a:srgbClr val="000000">
                      <a:alpha val="43137"/>
                    </a:srgbClr>
                  </a:outerShdw>
                </a:effectLst>
              </a:rPr>
              <a:t>this</a:t>
            </a:r>
            <a:r>
              <a:rPr lang="en-US" dirty="0"/>
              <a:t> </a:t>
            </a:r>
            <a:r>
              <a:rPr lang="en-US" i="1" dirty="0" err="1"/>
              <a:t>hwa-chiao</a:t>
            </a:r>
            <a:r>
              <a:rPr lang="en-US" dirty="0"/>
              <a:t>, a Chinese-American tourist at the station house </a:t>
            </a:r>
            <a:r>
              <a:rPr lang="en-US" dirty="0">
                <a:solidFill>
                  <a:srgbClr val="FF0000"/>
                </a:solidFill>
                <a:effectLst>
                  <a:outerShdw blurRad="38100" dist="38100" dir="2700000" algn="tl">
                    <a:srgbClr val="000000">
                      <a:alpha val="43137"/>
                    </a:srgbClr>
                  </a:outerShdw>
                </a:effectLst>
              </a:rPr>
              <a:t>who’s</a:t>
            </a:r>
            <a:r>
              <a:rPr lang="en-US" dirty="0"/>
              <a:t> bitching at Inspector Chan.  Mr. Wu claims </a:t>
            </a:r>
            <a:r>
              <a:rPr lang="en-US" dirty="0">
                <a:solidFill>
                  <a:srgbClr val="FF0000"/>
                </a:solidFill>
                <a:effectLst>
                  <a:outerShdw blurRad="38100" dist="38100" dir="2700000" algn="tl">
                    <a:srgbClr val="000000">
                      <a:alpha val="43137"/>
                    </a:srgbClr>
                  </a:outerShdw>
                </a:effectLst>
              </a:rPr>
              <a:t>he’s</a:t>
            </a:r>
            <a:r>
              <a:rPr lang="en-US" dirty="0"/>
              <a:t> an important visitor, but</a:t>
            </a:r>
            <a:r>
              <a:rPr lang="en-US" dirty="0">
                <a:solidFill>
                  <a:srgbClr val="FF0000"/>
                </a:solidFill>
                <a:effectLst>
                  <a:outerShdw blurRad="38100" dist="38100" dir="2700000" algn="tl">
                    <a:srgbClr val="000000">
                      <a:alpha val="43137"/>
                    </a:srgbClr>
                  </a:outerShdw>
                </a:effectLst>
              </a:rPr>
              <a:t> I </a:t>
            </a:r>
            <a:r>
              <a:rPr lang="en-US" dirty="0"/>
              <a:t>think </a:t>
            </a:r>
            <a:r>
              <a:rPr lang="en-US" dirty="0">
                <a:solidFill>
                  <a:srgbClr val="FF0000"/>
                </a:solidFill>
                <a:effectLst>
                  <a:outerShdw blurRad="38100" dist="38100" dir="2700000" algn="tl">
                    <a:srgbClr val="000000">
                      <a:alpha val="43137"/>
                    </a:srgbClr>
                  </a:outerShdw>
                </a:effectLst>
              </a:rPr>
              <a:t>he’s</a:t>
            </a:r>
            <a:r>
              <a:rPr lang="en-US" dirty="0"/>
              <a:t> FOB — fresh off the boat Chinese.  </a:t>
            </a:r>
            <a:r>
              <a:rPr lang="en-US" dirty="0">
                <a:solidFill>
                  <a:srgbClr val="FF0000"/>
                </a:solidFill>
                <a:effectLst>
                  <a:outerShdw blurRad="38100" dist="38100" dir="2700000" algn="tl">
                    <a:srgbClr val="000000">
                      <a:alpha val="43137"/>
                    </a:srgbClr>
                  </a:outerShdw>
                </a:effectLst>
              </a:rPr>
              <a:t>He’s</a:t>
            </a:r>
            <a:r>
              <a:rPr lang="en-US" dirty="0"/>
              <a:t> shaking </a:t>
            </a:r>
            <a:r>
              <a:rPr lang="en-US" dirty="0">
                <a:solidFill>
                  <a:srgbClr val="FF0000"/>
                </a:solidFill>
                <a:effectLst>
                  <a:outerShdw blurRad="38100" dist="38100" dir="2700000" algn="tl">
                    <a:srgbClr val="000000">
                      <a:alpha val="43137"/>
                    </a:srgbClr>
                  </a:outerShdw>
                </a:effectLst>
              </a:rPr>
              <a:t>his</a:t>
            </a:r>
            <a:r>
              <a:rPr lang="en-US" dirty="0"/>
              <a:t> finger and saying, “</a:t>
            </a:r>
            <a:r>
              <a:rPr lang="en-US" dirty="0">
                <a:solidFill>
                  <a:srgbClr val="FF0000"/>
                </a:solidFill>
                <a:effectLst>
                  <a:outerShdw blurRad="38100" dist="38100" dir="2700000" algn="tl">
                    <a:srgbClr val="000000">
                      <a:alpha val="43137"/>
                    </a:srgbClr>
                  </a:outerShdw>
                </a:effectLst>
              </a:rPr>
              <a:t>I</a:t>
            </a:r>
            <a:r>
              <a:rPr lang="en-US" dirty="0"/>
              <a:t> report </a:t>
            </a:r>
            <a:r>
              <a:rPr lang="en-US" dirty="0">
                <a:solidFill>
                  <a:srgbClr val="FF0000"/>
                </a:solidFill>
                <a:effectLst>
                  <a:outerShdw blurRad="38100" dist="38100" dir="2700000" algn="tl">
                    <a:srgbClr val="000000">
                      <a:alpha val="43137"/>
                    </a:srgbClr>
                  </a:outerShdw>
                </a:effectLst>
              </a:rPr>
              <a:t>my</a:t>
            </a:r>
            <a:r>
              <a:rPr lang="en-US" dirty="0"/>
              <a:t> wife Mei-Yuan has disappeared, then</a:t>
            </a:r>
            <a:r>
              <a:rPr lang="en-US" dirty="0">
                <a:solidFill>
                  <a:srgbClr val="FF0000"/>
                </a:solidFill>
                <a:effectLst>
                  <a:outerShdw blurRad="38100" dist="38100" dir="2700000" algn="tl">
                    <a:srgbClr val="000000">
                      <a:alpha val="43137"/>
                    </a:srgbClr>
                  </a:outerShdw>
                </a:effectLst>
              </a:rPr>
              <a:t> I </a:t>
            </a:r>
            <a:r>
              <a:rPr lang="en-US" dirty="0"/>
              <a:t>came back to find an imposter in </a:t>
            </a:r>
            <a:r>
              <a:rPr lang="en-US" dirty="0">
                <a:solidFill>
                  <a:srgbClr val="FF0000"/>
                </a:solidFill>
                <a:effectLst>
                  <a:outerShdw blurRad="38100" dist="38100" dir="2700000" algn="tl">
                    <a:srgbClr val="000000">
                      <a:alpha val="43137"/>
                    </a:srgbClr>
                  </a:outerShdw>
                </a:effectLst>
              </a:rPr>
              <a:t>my</a:t>
            </a:r>
            <a:r>
              <a:rPr lang="en-US" dirty="0"/>
              <a:t> hotel room, not even a good duplicate.” </a:t>
            </a:r>
            <a:endParaRPr lang="pt-BR" dirty="0"/>
          </a:p>
        </p:txBody>
      </p:sp>
      <p:cxnSp>
        <p:nvCxnSpPr>
          <p:cNvPr id="5" name="Conector de seta reta 4"/>
          <p:cNvCxnSpPr/>
          <p:nvPr/>
        </p:nvCxnSpPr>
        <p:spPr>
          <a:xfrm flipH="1" flipV="1">
            <a:off x="1041991" y="820323"/>
            <a:ext cx="1190845" cy="51491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 name="Title 1"/>
          <p:cNvSpPr txBox="1">
            <a:spLocks/>
          </p:cNvSpPr>
          <p:nvPr/>
        </p:nvSpPr>
        <p:spPr>
          <a:xfrm>
            <a:off x="6760529" y="174282"/>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tourist</a:t>
            </a:r>
          </a:p>
        </p:txBody>
      </p:sp>
      <p:cxnSp>
        <p:nvCxnSpPr>
          <p:cNvPr id="9" name="Conector de seta reta 8"/>
          <p:cNvCxnSpPr/>
          <p:nvPr/>
        </p:nvCxnSpPr>
        <p:spPr>
          <a:xfrm flipV="1">
            <a:off x="5645094" y="670343"/>
            <a:ext cx="1158066" cy="6747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itle 1"/>
          <p:cNvSpPr txBox="1">
            <a:spLocks/>
          </p:cNvSpPr>
          <p:nvPr/>
        </p:nvSpPr>
        <p:spPr>
          <a:xfrm>
            <a:off x="265814" y="236383"/>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Author</a:t>
            </a:r>
          </a:p>
        </p:txBody>
      </p:sp>
      <p:cxnSp>
        <p:nvCxnSpPr>
          <p:cNvPr id="13" name="Conector de seta reta 12"/>
          <p:cNvCxnSpPr/>
          <p:nvPr/>
        </p:nvCxnSpPr>
        <p:spPr>
          <a:xfrm flipV="1">
            <a:off x="1664527" y="383338"/>
            <a:ext cx="4867934" cy="20876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Conector de seta reta 21"/>
          <p:cNvCxnSpPr/>
          <p:nvPr/>
        </p:nvCxnSpPr>
        <p:spPr>
          <a:xfrm flipV="1">
            <a:off x="2245076" y="589606"/>
            <a:ext cx="4312948" cy="208760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Conector de seta reta 22"/>
          <p:cNvCxnSpPr/>
          <p:nvPr/>
        </p:nvCxnSpPr>
        <p:spPr>
          <a:xfrm flipH="1" flipV="1">
            <a:off x="1480633" y="680885"/>
            <a:ext cx="5279897" cy="22500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Conector de seta reta 23"/>
          <p:cNvCxnSpPr/>
          <p:nvPr/>
        </p:nvCxnSpPr>
        <p:spPr>
          <a:xfrm flipH="1" flipV="1">
            <a:off x="7652216" y="747542"/>
            <a:ext cx="646265" cy="200615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Conector de seta reta 25"/>
          <p:cNvCxnSpPr/>
          <p:nvPr/>
        </p:nvCxnSpPr>
        <p:spPr>
          <a:xfrm flipV="1">
            <a:off x="2399825" y="903621"/>
            <a:ext cx="4608350" cy="27167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Conector de seta reta 27"/>
          <p:cNvCxnSpPr/>
          <p:nvPr/>
        </p:nvCxnSpPr>
        <p:spPr>
          <a:xfrm flipV="1">
            <a:off x="7295965" y="837527"/>
            <a:ext cx="3344" cy="22388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Conector de seta reta 30"/>
          <p:cNvCxnSpPr/>
          <p:nvPr/>
        </p:nvCxnSpPr>
        <p:spPr>
          <a:xfrm flipV="1">
            <a:off x="6201371" y="747542"/>
            <a:ext cx="958040" cy="28929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Conector de seta reta 33"/>
          <p:cNvCxnSpPr/>
          <p:nvPr/>
        </p:nvCxnSpPr>
        <p:spPr>
          <a:xfrm flipH="1" flipV="1">
            <a:off x="7459147" y="747543"/>
            <a:ext cx="490192" cy="295339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Conector de seta reta 36"/>
          <p:cNvCxnSpPr/>
          <p:nvPr/>
        </p:nvCxnSpPr>
        <p:spPr>
          <a:xfrm flipV="1">
            <a:off x="7369537" y="989927"/>
            <a:ext cx="82172" cy="316302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9" name="Conector de seta reta 38"/>
          <p:cNvCxnSpPr/>
          <p:nvPr/>
        </p:nvCxnSpPr>
        <p:spPr>
          <a:xfrm flipV="1">
            <a:off x="5718632" y="727389"/>
            <a:ext cx="1171563" cy="382542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83474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ppt_x"/>
                                          </p:val>
                                        </p:tav>
                                        <p:tav tm="100000">
                                          <p:val>
                                            <p:strVal val="#ppt_x"/>
                                          </p:val>
                                        </p:tav>
                                      </p:tavLst>
                                    </p:anim>
                                    <p:anim calcmode="lin" valueType="num">
                                      <p:cBhvr additive="base">
                                        <p:cTn id="50" dur="500" fill="hold"/>
                                        <p:tgtEl>
                                          <p:spTgt spid="22"/>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additive="base">
                                        <p:cTn id="59" dur="500" fill="hold"/>
                                        <p:tgtEl>
                                          <p:spTgt spid="14"/>
                                        </p:tgtEl>
                                        <p:attrNameLst>
                                          <p:attrName>ppt_x</p:attrName>
                                        </p:attrNameLst>
                                      </p:cBhvr>
                                      <p:tavLst>
                                        <p:tav tm="0">
                                          <p:val>
                                            <p:strVal val="#ppt_x"/>
                                          </p:val>
                                        </p:tav>
                                        <p:tav tm="100000">
                                          <p:val>
                                            <p:strVal val="#ppt_x"/>
                                          </p:val>
                                        </p:tav>
                                      </p:tavLst>
                                    </p:anim>
                                    <p:anim calcmode="lin" valueType="num">
                                      <p:cBhvr additive="base">
                                        <p:cTn id="60" dur="500" fill="hold"/>
                                        <p:tgtEl>
                                          <p:spTgt spid="14"/>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ppt_x"/>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ppt_x"/>
                                          </p:val>
                                        </p:tav>
                                        <p:tav tm="100000">
                                          <p:val>
                                            <p:strVal val="#ppt_x"/>
                                          </p:val>
                                        </p:tav>
                                      </p:tavLst>
                                    </p:anim>
                                    <p:anim calcmode="lin" valueType="num">
                                      <p:cBhvr additive="base">
                                        <p:cTn id="70" dur="500" fill="hold"/>
                                        <p:tgtEl>
                                          <p:spTgt spid="15"/>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additive="base">
                                        <p:cTn id="73" dur="500" fill="hold"/>
                                        <p:tgtEl>
                                          <p:spTgt spid="24"/>
                                        </p:tgtEl>
                                        <p:attrNameLst>
                                          <p:attrName>ppt_x</p:attrName>
                                        </p:attrNameLst>
                                      </p:cBhvr>
                                      <p:tavLst>
                                        <p:tav tm="0">
                                          <p:val>
                                            <p:strVal val="#ppt_x"/>
                                          </p:val>
                                        </p:tav>
                                        <p:tav tm="100000">
                                          <p:val>
                                            <p:strVal val="#ppt_x"/>
                                          </p:val>
                                        </p:tav>
                                      </p:tavLst>
                                    </p:anim>
                                    <p:anim calcmode="lin" valueType="num">
                                      <p:cBhvr additive="base">
                                        <p:cTn id="7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8"/>
                                        </p:tgtEl>
                                        <p:attrNameLst>
                                          <p:attrName>style.visibility</p:attrName>
                                        </p:attrNameLst>
                                      </p:cBhvr>
                                      <p:to>
                                        <p:strVal val="visible"/>
                                      </p:to>
                                    </p:set>
                                    <p:anim calcmode="lin" valueType="num">
                                      <p:cBhvr additive="base">
                                        <p:cTn id="79" dur="500" fill="hold"/>
                                        <p:tgtEl>
                                          <p:spTgt spid="28"/>
                                        </p:tgtEl>
                                        <p:attrNameLst>
                                          <p:attrName>ppt_x</p:attrName>
                                        </p:attrNameLst>
                                      </p:cBhvr>
                                      <p:tavLst>
                                        <p:tav tm="0">
                                          <p:val>
                                            <p:strVal val="#ppt_x"/>
                                          </p:val>
                                        </p:tav>
                                        <p:tav tm="100000">
                                          <p:val>
                                            <p:strVal val="#ppt_x"/>
                                          </p:val>
                                        </p:tav>
                                      </p:tavLst>
                                    </p:anim>
                                    <p:anim calcmode="lin" valueType="num">
                                      <p:cBhvr additive="base">
                                        <p:cTn id="80" dur="500" fill="hold"/>
                                        <p:tgtEl>
                                          <p:spTgt spid="28"/>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 calcmode="lin" valueType="num">
                                      <p:cBhvr additive="base">
                                        <p:cTn id="83" dur="500" fill="hold"/>
                                        <p:tgtEl>
                                          <p:spTgt spid="16"/>
                                        </p:tgtEl>
                                        <p:attrNameLst>
                                          <p:attrName>ppt_x</p:attrName>
                                        </p:attrNameLst>
                                      </p:cBhvr>
                                      <p:tavLst>
                                        <p:tav tm="0">
                                          <p:val>
                                            <p:strVal val="#ppt_x"/>
                                          </p:val>
                                        </p:tav>
                                        <p:tav tm="100000">
                                          <p:val>
                                            <p:strVal val="#ppt_x"/>
                                          </p:val>
                                        </p:tav>
                                      </p:tavLst>
                                    </p:anim>
                                    <p:anim calcmode="lin" valueType="num">
                                      <p:cBhvr additive="base">
                                        <p:cTn id="8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additive="base">
                                        <p:cTn id="89" dur="500" fill="hold"/>
                                        <p:tgtEl>
                                          <p:spTgt spid="17"/>
                                        </p:tgtEl>
                                        <p:attrNameLst>
                                          <p:attrName>ppt_x</p:attrName>
                                        </p:attrNameLst>
                                      </p:cBhvr>
                                      <p:tavLst>
                                        <p:tav tm="0">
                                          <p:val>
                                            <p:strVal val="#ppt_x"/>
                                          </p:val>
                                        </p:tav>
                                        <p:tav tm="100000">
                                          <p:val>
                                            <p:strVal val="#ppt_x"/>
                                          </p:val>
                                        </p:tav>
                                      </p:tavLst>
                                    </p:anim>
                                    <p:anim calcmode="lin" valueType="num">
                                      <p:cBhvr additive="base">
                                        <p:cTn id="90" dur="500" fill="hold"/>
                                        <p:tgtEl>
                                          <p:spTgt spid="17"/>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26"/>
                                        </p:tgtEl>
                                        <p:attrNameLst>
                                          <p:attrName>style.visibility</p:attrName>
                                        </p:attrNameLst>
                                      </p:cBhvr>
                                      <p:to>
                                        <p:strVal val="visible"/>
                                      </p:to>
                                    </p:set>
                                    <p:anim calcmode="lin" valueType="num">
                                      <p:cBhvr additive="base">
                                        <p:cTn id="93" dur="500" fill="hold"/>
                                        <p:tgtEl>
                                          <p:spTgt spid="26"/>
                                        </p:tgtEl>
                                        <p:attrNameLst>
                                          <p:attrName>ppt_x</p:attrName>
                                        </p:attrNameLst>
                                      </p:cBhvr>
                                      <p:tavLst>
                                        <p:tav tm="0">
                                          <p:val>
                                            <p:strVal val="#ppt_x"/>
                                          </p:val>
                                        </p:tav>
                                        <p:tav tm="100000">
                                          <p:val>
                                            <p:strVal val="#ppt_x"/>
                                          </p:val>
                                        </p:tav>
                                      </p:tavLst>
                                    </p:anim>
                                    <p:anim calcmode="lin" valueType="num">
                                      <p:cBhvr additive="base">
                                        <p:cTn id="9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31"/>
                                        </p:tgtEl>
                                        <p:attrNameLst>
                                          <p:attrName>style.visibility</p:attrName>
                                        </p:attrNameLst>
                                      </p:cBhvr>
                                      <p:to>
                                        <p:strVal val="visible"/>
                                      </p:to>
                                    </p:set>
                                    <p:anim calcmode="lin" valueType="num">
                                      <p:cBhvr additive="base">
                                        <p:cTn id="99" dur="500" fill="hold"/>
                                        <p:tgtEl>
                                          <p:spTgt spid="31"/>
                                        </p:tgtEl>
                                        <p:attrNameLst>
                                          <p:attrName>ppt_x</p:attrName>
                                        </p:attrNameLst>
                                      </p:cBhvr>
                                      <p:tavLst>
                                        <p:tav tm="0">
                                          <p:val>
                                            <p:strVal val="#ppt_x"/>
                                          </p:val>
                                        </p:tav>
                                        <p:tav tm="100000">
                                          <p:val>
                                            <p:strVal val="#ppt_x"/>
                                          </p:val>
                                        </p:tav>
                                      </p:tavLst>
                                    </p:anim>
                                    <p:anim calcmode="lin" valueType="num">
                                      <p:cBhvr additive="base">
                                        <p:cTn id="10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34"/>
                                        </p:tgtEl>
                                        <p:attrNameLst>
                                          <p:attrName>style.visibility</p:attrName>
                                        </p:attrNameLst>
                                      </p:cBhvr>
                                      <p:to>
                                        <p:strVal val="visible"/>
                                      </p:to>
                                    </p:set>
                                    <p:anim calcmode="lin" valueType="num">
                                      <p:cBhvr additive="base">
                                        <p:cTn id="105" dur="500" fill="hold"/>
                                        <p:tgtEl>
                                          <p:spTgt spid="34"/>
                                        </p:tgtEl>
                                        <p:attrNameLst>
                                          <p:attrName>ppt_x</p:attrName>
                                        </p:attrNameLst>
                                      </p:cBhvr>
                                      <p:tavLst>
                                        <p:tav tm="0">
                                          <p:val>
                                            <p:strVal val="#ppt_x"/>
                                          </p:val>
                                        </p:tav>
                                        <p:tav tm="100000">
                                          <p:val>
                                            <p:strVal val="#ppt_x"/>
                                          </p:val>
                                        </p:tav>
                                      </p:tavLst>
                                    </p:anim>
                                    <p:anim calcmode="lin" valueType="num">
                                      <p:cBhvr additive="base">
                                        <p:cTn id="106" dur="500" fill="hold"/>
                                        <p:tgtEl>
                                          <p:spTgt spid="34"/>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9"/>
                                        </p:tgtEl>
                                        <p:attrNameLst>
                                          <p:attrName>style.visibility</p:attrName>
                                        </p:attrNameLst>
                                      </p:cBhvr>
                                      <p:to>
                                        <p:strVal val="visible"/>
                                      </p:to>
                                    </p:set>
                                    <p:anim calcmode="lin" valueType="num">
                                      <p:cBhvr additive="base">
                                        <p:cTn id="109" dur="500" fill="hold"/>
                                        <p:tgtEl>
                                          <p:spTgt spid="19"/>
                                        </p:tgtEl>
                                        <p:attrNameLst>
                                          <p:attrName>ppt_x</p:attrName>
                                        </p:attrNameLst>
                                      </p:cBhvr>
                                      <p:tavLst>
                                        <p:tav tm="0">
                                          <p:val>
                                            <p:strVal val="#ppt_x"/>
                                          </p:val>
                                        </p:tav>
                                        <p:tav tm="100000">
                                          <p:val>
                                            <p:strVal val="#ppt_x"/>
                                          </p:val>
                                        </p:tav>
                                      </p:tavLst>
                                    </p:anim>
                                    <p:anim calcmode="lin" valueType="num">
                                      <p:cBhvr additive="base">
                                        <p:cTn id="11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37"/>
                                        </p:tgtEl>
                                        <p:attrNameLst>
                                          <p:attrName>style.visibility</p:attrName>
                                        </p:attrNameLst>
                                      </p:cBhvr>
                                      <p:to>
                                        <p:strVal val="visible"/>
                                      </p:to>
                                    </p:set>
                                    <p:anim calcmode="lin" valueType="num">
                                      <p:cBhvr additive="base">
                                        <p:cTn id="115" dur="500" fill="hold"/>
                                        <p:tgtEl>
                                          <p:spTgt spid="37"/>
                                        </p:tgtEl>
                                        <p:attrNameLst>
                                          <p:attrName>ppt_x</p:attrName>
                                        </p:attrNameLst>
                                      </p:cBhvr>
                                      <p:tavLst>
                                        <p:tav tm="0">
                                          <p:val>
                                            <p:strVal val="#ppt_x"/>
                                          </p:val>
                                        </p:tav>
                                        <p:tav tm="100000">
                                          <p:val>
                                            <p:strVal val="#ppt_x"/>
                                          </p:val>
                                        </p:tav>
                                      </p:tavLst>
                                    </p:anim>
                                    <p:anim calcmode="lin" valueType="num">
                                      <p:cBhvr additive="base">
                                        <p:cTn id="116" dur="500" fill="hold"/>
                                        <p:tgtEl>
                                          <p:spTgt spid="37"/>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20"/>
                                        </p:tgtEl>
                                        <p:attrNameLst>
                                          <p:attrName>style.visibility</p:attrName>
                                        </p:attrNameLst>
                                      </p:cBhvr>
                                      <p:to>
                                        <p:strVal val="visible"/>
                                      </p:to>
                                    </p:set>
                                    <p:anim calcmode="lin" valueType="num">
                                      <p:cBhvr additive="base">
                                        <p:cTn id="119" dur="500" fill="hold"/>
                                        <p:tgtEl>
                                          <p:spTgt spid="20"/>
                                        </p:tgtEl>
                                        <p:attrNameLst>
                                          <p:attrName>ppt_x</p:attrName>
                                        </p:attrNameLst>
                                      </p:cBhvr>
                                      <p:tavLst>
                                        <p:tav tm="0">
                                          <p:val>
                                            <p:strVal val="#ppt_x"/>
                                          </p:val>
                                        </p:tav>
                                        <p:tav tm="100000">
                                          <p:val>
                                            <p:strVal val="#ppt_x"/>
                                          </p:val>
                                        </p:tav>
                                      </p:tavLst>
                                    </p:anim>
                                    <p:anim calcmode="lin" valueType="num">
                                      <p:cBhvr additive="base">
                                        <p:cTn id="1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 presetClass="entr" presetSubtype="4" fill="hold" nodeType="clickEffect">
                                  <p:stCondLst>
                                    <p:cond delay="0"/>
                                  </p:stCondLst>
                                  <p:childTnLst>
                                    <p:set>
                                      <p:cBhvr>
                                        <p:cTn id="124" dur="1" fill="hold">
                                          <p:stCondLst>
                                            <p:cond delay="0"/>
                                          </p:stCondLst>
                                        </p:cTn>
                                        <p:tgtEl>
                                          <p:spTgt spid="39"/>
                                        </p:tgtEl>
                                        <p:attrNameLst>
                                          <p:attrName>style.visibility</p:attrName>
                                        </p:attrNameLst>
                                      </p:cBhvr>
                                      <p:to>
                                        <p:strVal val="visible"/>
                                      </p:to>
                                    </p:set>
                                    <p:anim calcmode="lin" valueType="num">
                                      <p:cBhvr additive="base">
                                        <p:cTn id="125" dur="500" fill="hold"/>
                                        <p:tgtEl>
                                          <p:spTgt spid="39"/>
                                        </p:tgtEl>
                                        <p:attrNameLst>
                                          <p:attrName>ppt_x</p:attrName>
                                        </p:attrNameLst>
                                      </p:cBhvr>
                                      <p:tavLst>
                                        <p:tav tm="0">
                                          <p:val>
                                            <p:strVal val="#ppt_x"/>
                                          </p:val>
                                        </p:tav>
                                        <p:tav tm="100000">
                                          <p:val>
                                            <p:strVal val="#ppt_x"/>
                                          </p:val>
                                        </p:tav>
                                      </p:tavLst>
                                    </p:anim>
                                    <p:anim calcmode="lin" valueType="num">
                                      <p:cBhvr additive="base">
                                        <p:cTn id="126" dur="500" fill="hold"/>
                                        <p:tgtEl>
                                          <p:spTgt spid="39"/>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21"/>
                                        </p:tgtEl>
                                        <p:attrNameLst>
                                          <p:attrName>style.visibility</p:attrName>
                                        </p:attrNameLst>
                                      </p:cBhvr>
                                      <p:to>
                                        <p:strVal val="visible"/>
                                      </p:to>
                                    </p:set>
                                    <p:anim calcmode="lin" valueType="num">
                                      <p:cBhvr additive="base">
                                        <p:cTn id="129" dur="500" fill="hold"/>
                                        <p:tgtEl>
                                          <p:spTgt spid="21"/>
                                        </p:tgtEl>
                                        <p:attrNameLst>
                                          <p:attrName>ppt_x</p:attrName>
                                        </p:attrNameLst>
                                      </p:cBhvr>
                                      <p:tavLst>
                                        <p:tav tm="0">
                                          <p:val>
                                            <p:strVal val="#ppt_x"/>
                                          </p:val>
                                        </p:tav>
                                        <p:tav tm="100000">
                                          <p:val>
                                            <p:strVal val="#ppt_x"/>
                                          </p:val>
                                        </p:tav>
                                      </p:tavLst>
                                    </p:anim>
                                    <p:anim calcmode="lin" valueType="num">
                                      <p:cBhvr additive="base">
                                        <p:cTn id="13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P spid="19" grpId="0" animBg="1"/>
      <p:bldP spid="17" grpId="0" animBg="1"/>
      <p:bldP spid="16" grpId="0" animBg="1"/>
      <p:bldP spid="15" grpId="0" animBg="1"/>
      <p:bldP spid="14" grpId="0" animBg="1"/>
      <p:bldP spid="12" grpId="0" animBg="1"/>
      <p:bldP spid="11" grpId="0" animBg="1"/>
      <p:bldP spid="8" grpId="0" animBg="1"/>
      <p:bldP spid="4" grpId="0" animBg="1"/>
      <p:bldP spid="6"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2">
            <a:extLst>
              <a:ext uri="{FF2B5EF4-FFF2-40B4-BE49-F238E27FC236}">
                <a16:creationId xmlns:a16="http://schemas.microsoft.com/office/drawing/2014/main" id="{5A455D49-EA49-402D-A5F0-1A7DBB8B4844}"/>
              </a:ext>
            </a:extLst>
          </p:cNvPr>
          <p:cNvSpPr>
            <a:spLocks noGrp="1"/>
          </p:cNvSpPr>
          <p:nvPr>
            <p:ph idx="1"/>
          </p:nvPr>
        </p:nvSpPr>
        <p:spPr>
          <a:xfrm>
            <a:off x="406378" y="1591632"/>
            <a:ext cx="8548577" cy="4001686"/>
          </a:xfrm>
        </p:spPr>
        <p:txBody>
          <a:bodyPr>
            <a:normAutofit/>
          </a:bodyPr>
          <a:lstStyle/>
          <a:p>
            <a:pPr marL="0" indent="0">
              <a:buNone/>
            </a:pPr>
            <a:r>
              <a:rPr lang="en-US" dirty="0"/>
              <a:t>Of course, from his mouth it comes out like “fucking imposter” and “goddamn duplicate.”  Most bad guys use bad language to show their sincerity.  This guy Wu is the slickest bad boy I’ve seen and I have seen a lot of them, from Guangzhou to Macao.  His missing </a:t>
            </a:r>
            <a:r>
              <a:rPr lang="en-US" i="1" dirty="0" err="1"/>
              <a:t>tài</a:t>
            </a:r>
            <a:r>
              <a:rPr lang="en-US" i="1" dirty="0"/>
              <a:t> tai</a:t>
            </a:r>
            <a:r>
              <a:rPr lang="en-US" dirty="0"/>
              <a:t> was </a:t>
            </a:r>
            <a:r>
              <a:rPr lang="en-US" dirty="0" err="1"/>
              <a:t>Shanghainese</a:t>
            </a:r>
            <a:r>
              <a:rPr lang="en-US" dirty="0"/>
              <a:t> and one of the richest women around.</a:t>
            </a:r>
            <a:endParaRPr lang="pt-BR" dirty="0"/>
          </a:p>
        </p:txBody>
      </p:sp>
      <p:sp>
        <p:nvSpPr>
          <p:cNvPr id="20" name="Content Placeholder 2">
            <a:extLst>
              <a:ext uri="{FF2B5EF4-FFF2-40B4-BE49-F238E27FC236}">
                <a16:creationId xmlns:a16="http://schemas.microsoft.com/office/drawing/2014/main" id="{0E954AD3-F7AF-49EA-BDFD-F8AF8134996C}"/>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Slikest</a:t>
            </a:r>
            <a:r>
              <a:rPr lang="pt-BR" sz="2200" dirty="0">
                <a:solidFill>
                  <a:srgbClr val="FF0000"/>
                </a:solidFill>
              </a:rPr>
              <a:t> </a:t>
            </a:r>
            <a:r>
              <a:rPr lang="pt-BR" sz="2200" dirty="0">
                <a:solidFill>
                  <a:schemeClr val="tx1"/>
                </a:solidFill>
              </a:rPr>
              <a:t>– o </a:t>
            </a:r>
            <a:r>
              <a:rPr lang="en-US" sz="2200" dirty="0" err="1">
                <a:solidFill>
                  <a:schemeClr val="tx1"/>
                </a:solidFill>
              </a:rPr>
              <a:t>mais</a:t>
            </a:r>
            <a:r>
              <a:rPr lang="en-US" sz="2200" dirty="0">
                <a:solidFill>
                  <a:schemeClr val="tx1"/>
                </a:solidFill>
              </a:rPr>
              <a:t> </a:t>
            </a:r>
            <a:r>
              <a:rPr lang="en-US" sz="2200" dirty="0" err="1">
                <a:solidFill>
                  <a:schemeClr val="tx1"/>
                </a:solidFill>
              </a:rPr>
              <a:t>liso</a:t>
            </a:r>
            <a:r>
              <a:rPr lang="en-US" sz="2200" dirty="0">
                <a:solidFill>
                  <a:schemeClr val="tx1"/>
                </a:solidFill>
              </a:rPr>
              <a:t>, </a:t>
            </a:r>
            <a:r>
              <a:rPr lang="en-US" sz="2200" dirty="0" err="1">
                <a:solidFill>
                  <a:schemeClr val="tx1"/>
                </a:solidFill>
              </a:rPr>
              <a:t>mais</a:t>
            </a:r>
            <a:r>
              <a:rPr lang="en-US" sz="2200" dirty="0">
                <a:solidFill>
                  <a:schemeClr val="tx1"/>
                </a:solidFill>
              </a:rPr>
              <a:t> </a:t>
            </a:r>
            <a:r>
              <a:rPr lang="en-US" sz="2200" dirty="0" err="1">
                <a:solidFill>
                  <a:schemeClr val="tx1"/>
                </a:solidFill>
              </a:rPr>
              <a:t>escorregadio</a:t>
            </a:r>
            <a:r>
              <a:rPr lang="en-US" sz="2200" dirty="0">
                <a:solidFill>
                  <a:schemeClr val="tx1"/>
                </a:solidFill>
              </a:rPr>
              <a:t>.</a:t>
            </a:r>
          </a:p>
          <a:p>
            <a:pPr algn="l">
              <a:spcBef>
                <a:spcPts val="0"/>
              </a:spcBef>
            </a:pPr>
            <a:r>
              <a:rPr lang="en-US" sz="2400" i="1" dirty="0" err="1">
                <a:solidFill>
                  <a:srgbClr val="FF0000"/>
                </a:solidFill>
              </a:rPr>
              <a:t>tài</a:t>
            </a:r>
            <a:r>
              <a:rPr lang="en-US" sz="2400" i="1" dirty="0">
                <a:solidFill>
                  <a:srgbClr val="FF0000"/>
                </a:solidFill>
              </a:rPr>
              <a:t> tai</a:t>
            </a:r>
            <a:r>
              <a:rPr lang="en-US" sz="2400" dirty="0">
                <a:solidFill>
                  <a:srgbClr val="FF0000"/>
                </a:solidFill>
              </a:rPr>
              <a:t> </a:t>
            </a:r>
            <a:r>
              <a:rPr lang="en-US" sz="2200" dirty="0">
                <a:solidFill>
                  <a:srgbClr val="FF0000"/>
                </a:solidFill>
              </a:rPr>
              <a:t> </a:t>
            </a:r>
            <a:r>
              <a:rPr lang="pt-BR" sz="2200" dirty="0">
                <a:solidFill>
                  <a:schemeClr val="tx1"/>
                </a:solidFill>
              </a:rPr>
              <a:t>–</a:t>
            </a:r>
            <a:r>
              <a:rPr lang="pt-BR" sz="2200" dirty="0">
                <a:solidFill>
                  <a:srgbClr val="FF0000"/>
                </a:solidFill>
              </a:rPr>
              <a:t> </a:t>
            </a:r>
            <a:r>
              <a:rPr lang="pt-BR" sz="2200" dirty="0">
                <a:solidFill>
                  <a:schemeClr val="tx1"/>
                </a:solidFill>
              </a:rPr>
              <a:t>mulher casada em chinês</a:t>
            </a:r>
          </a:p>
          <a:p>
            <a:pPr algn="l">
              <a:spcBef>
                <a:spcPts val="0"/>
              </a:spcBef>
            </a:pPr>
            <a:r>
              <a:rPr lang="en-US" sz="2400" dirty="0">
                <a:solidFill>
                  <a:srgbClr val="FF0000"/>
                </a:solidFill>
              </a:rPr>
              <a:t>Shanghainese</a:t>
            </a:r>
            <a:r>
              <a:rPr lang="en-US" sz="2200" dirty="0">
                <a:solidFill>
                  <a:schemeClr val="tx1"/>
                </a:solidFill>
              </a:rPr>
              <a:t> </a:t>
            </a:r>
            <a:r>
              <a:rPr lang="pt-BR" sz="2200" dirty="0">
                <a:solidFill>
                  <a:schemeClr val="tx1"/>
                </a:solidFill>
              </a:rPr>
              <a:t>–</a:t>
            </a:r>
            <a:r>
              <a:rPr lang="pt-BR" sz="2200" dirty="0">
                <a:solidFill>
                  <a:srgbClr val="FF0000"/>
                </a:solidFill>
              </a:rPr>
              <a:t> </a:t>
            </a:r>
            <a:r>
              <a:rPr lang="pt-BR" sz="2200" dirty="0" err="1">
                <a:solidFill>
                  <a:schemeClr val="tx1"/>
                </a:solidFill>
              </a:rPr>
              <a:t>from</a:t>
            </a:r>
            <a:r>
              <a:rPr lang="pt-BR" sz="2200" dirty="0">
                <a:solidFill>
                  <a:schemeClr val="tx1"/>
                </a:solidFill>
              </a:rPr>
              <a:t> Shanghai</a:t>
            </a:r>
          </a:p>
        </p:txBody>
      </p:sp>
    </p:spTree>
    <p:extLst>
      <p:ext uri="{BB962C8B-B14F-4D97-AF65-F5344CB8AC3E}">
        <p14:creationId xmlns:p14="http://schemas.microsoft.com/office/powerpoint/2010/main" val="13150328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lipse 11"/>
          <p:cNvSpPr/>
          <p:nvPr/>
        </p:nvSpPr>
        <p:spPr>
          <a:xfrm>
            <a:off x="7359304" y="4590340"/>
            <a:ext cx="793178"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5" name="Elipse 24"/>
          <p:cNvSpPr/>
          <p:nvPr/>
        </p:nvSpPr>
        <p:spPr>
          <a:xfrm>
            <a:off x="7672667" y="4089702"/>
            <a:ext cx="779828"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26" name="Elipse 25"/>
          <p:cNvSpPr/>
          <p:nvPr/>
        </p:nvSpPr>
        <p:spPr>
          <a:xfrm>
            <a:off x="5958926" y="3603780"/>
            <a:ext cx="265604"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3" name="Elipse 12"/>
          <p:cNvSpPr/>
          <p:nvPr/>
        </p:nvSpPr>
        <p:spPr>
          <a:xfrm>
            <a:off x="1456830" y="4089703"/>
            <a:ext cx="977897"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6" name="Elipse 15"/>
          <p:cNvSpPr/>
          <p:nvPr/>
        </p:nvSpPr>
        <p:spPr>
          <a:xfrm>
            <a:off x="3434223" y="3570220"/>
            <a:ext cx="763203"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5" name="Elipse 14"/>
          <p:cNvSpPr/>
          <p:nvPr/>
        </p:nvSpPr>
        <p:spPr>
          <a:xfrm>
            <a:off x="4613520" y="3114270"/>
            <a:ext cx="933353" cy="477090"/>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4" name="Elipse 13"/>
          <p:cNvSpPr/>
          <p:nvPr/>
        </p:nvSpPr>
        <p:spPr>
          <a:xfrm>
            <a:off x="1954208" y="3103253"/>
            <a:ext cx="943227"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1" name="Elipse 10"/>
          <p:cNvSpPr/>
          <p:nvPr/>
        </p:nvSpPr>
        <p:spPr>
          <a:xfrm>
            <a:off x="5233511" y="1600247"/>
            <a:ext cx="313363"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9" name="Elipse 8"/>
          <p:cNvSpPr/>
          <p:nvPr/>
        </p:nvSpPr>
        <p:spPr>
          <a:xfrm>
            <a:off x="3345171" y="1660985"/>
            <a:ext cx="626726"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3" name="Content Placeholder 2"/>
          <p:cNvSpPr>
            <a:spLocks noGrp="1"/>
          </p:cNvSpPr>
          <p:nvPr>
            <p:ph idx="1"/>
          </p:nvPr>
        </p:nvSpPr>
        <p:spPr>
          <a:xfrm>
            <a:off x="406378" y="1591632"/>
            <a:ext cx="8548577" cy="4001686"/>
          </a:xfrm>
        </p:spPr>
        <p:txBody>
          <a:bodyPr>
            <a:normAutofit/>
          </a:bodyPr>
          <a:lstStyle/>
          <a:p>
            <a:pPr marL="0" indent="0">
              <a:buNone/>
            </a:pPr>
            <a:r>
              <a:rPr lang="en-US" dirty="0"/>
              <a:t>Of course, from </a:t>
            </a:r>
            <a:r>
              <a:rPr lang="en-US" dirty="0">
                <a:solidFill>
                  <a:srgbClr val="FF0000"/>
                </a:solidFill>
                <a:effectLst>
                  <a:outerShdw blurRad="38100" dist="38100" dir="2700000" algn="tl">
                    <a:srgbClr val="000000">
                      <a:alpha val="43137"/>
                    </a:srgbClr>
                  </a:outerShdw>
                </a:effectLst>
              </a:rPr>
              <a:t>his</a:t>
            </a:r>
            <a:r>
              <a:rPr lang="en-US" dirty="0"/>
              <a:t> mouth </a:t>
            </a:r>
            <a:r>
              <a:rPr lang="en-US" dirty="0">
                <a:solidFill>
                  <a:srgbClr val="FF0000"/>
                </a:solidFill>
                <a:effectLst>
                  <a:outerShdw blurRad="38100" dist="38100" dir="2700000" algn="tl">
                    <a:srgbClr val="000000">
                      <a:alpha val="43137"/>
                    </a:srgbClr>
                  </a:outerShdw>
                </a:effectLst>
              </a:rPr>
              <a:t>it</a:t>
            </a:r>
            <a:r>
              <a:rPr lang="en-US" dirty="0"/>
              <a:t> comes out like “fucking imposter” and “goddamn duplicate.”  Most bad guys use bad language to show </a:t>
            </a:r>
            <a:r>
              <a:rPr lang="en-US" dirty="0">
                <a:solidFill>
                  <a:srgbClr val="FF0000"/>
                </a:solidFill>
                <a:effectLst>
                  <a:outerShdw blurRad="38100" dist="38100" dir="2700000" algn="tl">
                    <a:srgbClr val="000000">
                      <a:alpha val="43137"/>
                    </a:srgbClr>
                  </a:outerShdw>
                </a:effectLst>
              </a:rPr>
              <a:t>their</a:t>
            </a:r>
            <a:r>
              <a:rPr lang="en-US" dirty="0"/>
              <a:t> sincerity.  </a:t>
            </a:r>
            <a:r>
              <a:rPr lang="en-US" dirty="0">
                <a:solidFill>
                  <a:srgbClr val="FF0000"/>
                </a:solidFill>
                <a:effectLst>
                  <a:outerShdw blurRad="38100" dist="38100" dir="2700000" algn="tl">
                    <a:srgbClr val="000000">
                      <a:alpha val="43137"/>
                    </a:srgbClr>
                  </a:outerShdw>
                </a:effectLst>
              </a:rPr>
              <a:t>This</a:t>
            </a:r>
            <a:r>
              <a:rPr lang="en-US" dirty="0"/>
              <a:t> guy Wu is the slickest bad boy </a:t>
            </a:r>
            <a:r>
              <a:rPr lang="en-US" dirty="0">
                <a:solidFill>
                  <a:srgbClr val="FF0000"/>
                </a:solidFill>
                <a:effectLst>
                  <a:outerShdw blurRad="38100" dist="38100" dir="2700000" algn="tl">
                    <a:srgbClr val="000000">
                      <a:alpha val="43137"/>
                    </a:srgbClr>
                  </a:outerShdw>
                </a:effectLst>
              </a:rPr>
              <a:t>I’ve</a:t>
            </a:r>
            <a:r>
              <a:rPr lang="en-US" dirty="0"/>
              <a:t> seen and</a:t>
            </a:r>
            <a:r>
              <a:rPr lang="en-US" dirty="0">
                <a:solidFill>
                  <a:srgbClr val="FF0000"/>
                </a:solidFill>
                <a:effectLst>
                  <a:outerShdw blurRad="38100" dist="38100" dir="2700000" algn="tl">
                    <a:srgbClr val="000000">
                      <a:alpha val="43137"/>
                    </a:srgbClr>
                  </a:outerShdw>
                </a:effectLst>
              </a:rPr>
              <a:t> I </a:t>
            </a:r>
            <a:r>
              <a:rPr lang="en-US" dirty="0"/>
              <a:t>have seen a lot of </a:t>
            </a:r>
            <a:r>
              <a:rPr lang="en-US" dirty="0">
                <a:solidFill>
                  <a:srgbClr val="FF0000"/>
                </a:solidFill>
                <a:effectLst>
                  <a:outerShdw blurRad="38100" dist="38100" dir="2700000" algn="tl">
                    <a:srgbClr val="000000">
                      <a:alpha val="43137"/>
                    </a:srgbClr>
                  </a:outerShdw>
                </a:effectLst>
              </a:rPr>
              <a:t>them</a:t>
            </a:r>
            <a:r>
              <a:rPr lang="en-US" dirty="0"/>
              <a:t>, from Guangzhou to Macao.  </a:t>
            </a:r>
            <a:r>
              <a:rPr lang="en-US" dirty="0">
                <a:solidFill>
                  <a:srgbClr val="FF0000"/>
                </a:solidFill>
                <a:effectLst>
                  <a:outerShdw blurRad="38100" dist="38100" dir="2700000" algn="tl">
                    <a:srgbClr val="000000">
                      <a:alpha val="43137"/>
                    </a:srgbClr>
                  </a:outerShdw>
                </a:effectLst>
              </a:rPr>
              <a:t>His</a:t>
            </a:r>
            <a:r>
              <a:rPr lang="en-US" dirty="0">
                <a:solidFill>
                  <a:srgbClr val="FF0000"/>
                </a:solidFill>
              </a:rPr>
              <a:t> </a:t>
            </a:r>
            <a:r>
              <a:rPr lang="en-US" dirty="0"/>
              <a:t>missing </a:t>
            </a:r>
            <a:r>
              <a:rPr lang="en-US" i="1" dirty="0" err="1"/>
              <a:t>tài</a:t>
            </a:r>
            <a:r>
              <a:rPr lang="en-US" i="1" dirty="0"/>
              <a:t> tai</a:t>
            </a:r>
            <a:r>
              <a:rPr lang="en-US" dirty="0"/>
              <a:t> was </a:t>
            </a:r>
            <a:r>
              <a:rPr lang="en-US" dirty="0" err="1"/>
              <a:t>Shanghainese</a:t>
            </a:r>
            <a:r>
              <a:rPr lang="en-US" dirty="0"/>
              <a:t> and </a:t>
            </a:r>
            <a:r>
              <a:rPr lang="en-US" dirty="0">
                <a:solidFill>
                  <a:srgbClr val="FF0000"/>
                </a:solidFill>
                <a:effectLst>
                  <a:outerShdw blurRad="38100" dist="38100" dir="2700000" algn="tl">
                    <a:srgbClr val="000000">
                      <a:alpha val="43137"/>
                    </a:srgbClr>
                  </a:outerShdw>
                </a:effectLst>
              </a:rPr>
              <a:t>one</a:t>
            </a:r>
            <a:r>
              <a:rPr lang="en-US" dirty="0"/>
              <a:t> of the richest women around.</a:t>
            </a:r>
            <a:endParaRPr lang="pt-BR" dirty="0"/>
          </a:p>
        </p:txBody>
      </p:sp>
      <p:sp>
        <p:nvSpPr>
          <p:cNvPr id="5" name="Title 1"/>
          <p:cNvSpPr txBox="1">
            <a:spLocks/>
          </p:cNvSpPr>
          <p:nvPr/>
        </p:nvSpPr>
        <p:spPr>
          <a:xfrm>
            <a:off x="2897435" y="101610"/>
            <a:ext cx="1706578" cy="60986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000" dirty="0"/>
              <a:t>“</a:t>
            </a:r>
            <a:r>
              <a:rPr lang="en-US" sz="2000" dirty="0">
                <a:solidFill>
                  <a:srgbClr val="FF0000"/>
                </a:solidFill>
                <a:effectLst>
                  <a:outerShdw blurRad="38100" dist="38100" dir="2700000" algn="tl">
                    <a:srgbClr val="000000">
                      <a:alpha val="43137"/>
                    </a:srgbClr>
                  </a:outerShdw>
                </a:effectLst>
              </a:rPr>
              <a:t>I</a:t>
            </a:r>
            <a:r>
              <a:rPr lang="en-US" sz="2000" dirty="0"/>
              <a:t> report </a:t>
            </a:r>
            <a:r>
              <a:rPr lang="en-US" sz="2000" dirty="0">
                <a:solidFill>
                  <a:srgbClr val="FF0000"/>
                </a:solidFill>
                <a:effectLst>
                  <a:outerShdw blurRad="38100" dist="38100" dir="2700000" algn="tl">
                    <a:srgbClr val="000000">
                      <a:alpha val="43137"/>
                    </a:srgbClr>
                  </a:outerShdw>
                </a:effectLst>
              </a:rPr>
              <a:t>…</a:t>
            </a:r>
            <a:r>
              <a:rPr lang="en-US" sz="2000" dirty="0"/>
              <a:t>duplicate.”</a:t>
            </a:r>
            <a:endParaRPr lang="en-US" sz="2000" b="1" dirty="0"/>
          </a:p>
        </p:txBody>
      </p:sp>
      <p:sp>
        <p:nvSpPr>
          <p:cNvPr id="6" name="Title 1"/>
          <p:cNvSpPr txBox="1">
            <a:spLocks/>
          </p:cNvSpPr>
          <p:nvPr/>
        </p:nvSpPr>
        <p:spPr>
          <a:xfrm>
            <a:off x="7241006" y="219084"/>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Mr. Wu</a:t>
            </a:r>
          </a:p>
        </p:txBody>
      </p:sp>
      <p:sp>
        <p:nvSpPr>
          <p:cNvPr id="7" name="Title 1"/>
          <p:cNvSpPr txBox="1">
            <a:spLocks/>
          </p:cNvSpPr>
          <p:nvPr/>
        </p:nvSpPr>
        <p:spPr>
          <a:xfrm>
            <a:off x="1522626" y="6179011"/>
            <a:ext cx="1911597" cy="36408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Bad guys</a:t>
            </a:r>
          </a:p>
        </p:txBody>
      </p:sp>
      <p:sp>
        <p:nvSpPr>
          <p:cNvPr id="8" name="Title 1"/>
          <p:cNvSpPr txBox="1">
            <a:spLocks/>
          </p:cNvSpPr>
          <p:nvPr/>
        </p:nvSpPr>
        <p:spPr>
          <a:xfrm>
            <a:off x="169542" y="42484"/>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Author</a:t>
            </a:r>
          </a:p>
        </p:txBody>
      </p:sp>
      <p:cxnSp>
        <p:nvCxnSpPr>
          <p:cNvPr id="17" name="Conector de seta reta 16"/>
          <p:cNvCxnSpPr/>
          <p:nvPr/>
        </p:nvCxnSpPr>
        <p:spPr>
          <a:xfrm flipH="1" flipV="1">
            <a:off x="4451377" y="640635"/>
            <a:ext cx="720562" cy="111001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Conector de seta reta 17"/>
          <p:cNvCxnSpPr/>
          <p:nvPr/>
        </p:nvCxnSpPr>
        <p:spPr>
          <a:xfrm flipH="1">
            <a:off x="2694209" y="3672025"/>
            <a:ext cx="17155" cy="250698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Conector de seta reta 21"/>
          <p:cNvCxnSpPr/>
          <p:nvPr/>
        </p:nvCxnSpPr>
        <p:spPr>
          <a:xfrm flipH="1" flipV="1">
            <a:off x="717602" y="534430"/>
            <a:ext cx="2740676" cy="3069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Conector de seta reta 26"/>
          <p:cNvCxnSpPr/>
          <p:nvPr/>
        </p:nvCxnSpPr>
        <p:spPr>
          <a:xfrm flipH="1">
            <a:off x="1897028" y="4731295"/>
            <a:ext cx="57180" cy="14477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Conector de seta reta 30"/>
          <p:cNvCxnSpPr/>
          <p:nvPr/>
        </p:nvCxnSpPr>
        <p:spPr>
          <a:xfrm flipH="1" flipV="1">
            <a:off x="1099650" y="602391"/>
            <a:ext cx="4992078" cy="28998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Conector de seta reta 45"/>
          <p:cNvCxnSpPr>
            <a:endCxn id="6" idx="1"/>
          </p:cNvCxnSpPr>
          <p:nvPr/>
        </p:nvCxnSpPr>
        <p:spPr>
          <a:xfrm flipV="1">
            <a:off x="3971897" y="564218"/>
            <a:ext cx="3269109" cy="11393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Conector de seta reta 48"/>
          <p:cNvCxnSpPr/>
          <p:nvPr/>
        </p:nvCxnSpPr>
        <p:spPr>
          <a:xfrm flipV="1">
            <a:off x="5436716" y="740019"/>
            <a:ext cx="1922588" cy="247991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Conector de seta reta 55"/>
          <p:cNvCxnSpPr/>
          <p:nvPr/>
        </p:nvCxnSpPr>
        <p:spPr>
          <a:xfrm flipV="1">
            <a:off x="8182500" y="740019"/>
            <a:ext cx="0" cy="32678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3" name="Title 1"/>
          <p:cNvSpPr txBox="1">
            <a:spLocks/>
          </p:cNvSpPr>
          <p:nvPr/>
        </p:nvSpPr>
        <p:spPr>
          <a:xfrm>
            <a:off x="7359304" y="5967728"/>
            <a:ext cx="1352387" cy="36408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Women</a:t>
            </a:r>
          </a:p>
        </p:txBody>
      </p:sp>
      <p:cxnSp>
        <p:nvCxnSpPr>
          <p:cNvPr id="64" name="Conector de seta reta 63"/>
          <p:cNvCxnSpPr/>
          <p:nvPr/>
        </p:nvCxnSpPr>
        <p:spPr>
          <a:xfrm>
            <a:off x="7839742" y="5211001"/>
            <a:ext cx="209022" cy="8037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271629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ppt_x"/>
                                          </p:val>
                                        </p:tav>
                                        <p:tav tm="100000">
                                          <p:val>
                                            <p:strVal val="#ppt_x"/>
                                          </p:val>
                                        </p:tav>
                                      </p:tavLst>
                                    </p:anim>
                                    <p:anim calcmode="lin" valueType="num">
                                      <p:cBhvr additive="base">
                                        <p:cTn id="12"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49"/>
                                        </p:tgtEl>
                                        <p:attrNameLst>
                                          <p:attrName>style.visibility</p:attrName>
                                        </p:attrNameLst>
                                      </p:cBhvr>
                                      <p:to>
                                        <p:strVal val="visible"/>
                                      </p:to>
                                    </p:set>
                                    <p:anim calcmode="lin" valueType="num">
                                      <p:cBhvr additive="base">
                                        <p:cTn id="59" dur="500" fill="hold"/>
                                        <p:tgtEl>
                                          <p:spTgt spid="49"/>
                                        </p:tgtEl>
                                        <p:attrNameLst>
                                          <p:attrName>ppt_x</p:attrName>
                                        </p:attrNameLst>
                                      </p:cBhvr>
                                      <p:tavLst>
                                        <p:tav tm="0">
                                          <p:val>
                                            <p:strVal val="#ppt_x"/>
                                          </p:val>
                                        </p:tav>
                                        <p:tav tm="100000">
                                          <p:val>
                                            <p:strVal val="#ppt_x"/>
                                          </p:val>
                                        </p:tav>
                                      </p:tavLst>
                                    </p:anim>
                                    <p:anim calcmode="lin" valueType="num">
                                      <p:cBhvr additive="base">
                                        <p:cTn id="6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additive="base">
                                        <p:cTn id="65" dur="500" fill="hold"/>
                                        <p:tgtEl>
                                          <p:spTgt spid="16"/>
                                        </p:tgtEl>
                                        <p:attrNameLst>
                                          <p:attrName>ppt_x</p:attrName>
                                        </p:attrNameLst>
                                      </p:cBhvr>
                                      <p:tavLst>
                                        <p:tav tm="0">
                                          <p:val>
                                            <p:strVal val="#ppt_x"/>
                                          </p:val>
                                        </p:tav>
                                        <p:tav tm="100000">
                                          <p:val>
                                            <p:strVal val="#ppt_x"/>
                                          </p:val>
                                        </p:tav>
                                      </p:tavLst>
                                    </p:anim>
                                    <p:anim calcmode="lin" valueType="num">
                                      <p:cBhvr additive="base">
                                        <p:cTn id="66" dur="500" fill="hold"/>
                                        <p:tgtEl>
                                          <p:spTgt spid="16"/>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2"/>
                                        </p:tgtEl>
                                        <p:attrNameLst>
                                          <p:attrName>style.visibility</p:attrName>
                                        </p:attrNameLst>
                                      </p:cBhvr>
                                      <p:to>
                                        <p:strVal val="visible"/>
                                      </p:to>
                                    </p:set>
                                    <p:anim calcmode="lin" valueType="num">
                                      <p:cBhvr additive="base">
                                        <p:cTn id="69" dur="500" fill="hold"/>
                                        <p:tgtEl>
                                          <p:spTgt spid="22"/>
                                        </p:tgtEl>
                                        <p:attrNameLst>
                                          <p:attrName>ppt_x</p:attrName>
                                        </p:attrNameLst>
                                      </p:cBhvr>
                                      <p:tavLst>
                                        <p:tav tm="0">
                                          <p:val>
                                            <p:strVal val="#ppt_x"/>
                                          </p:val>
                                        </p:tav>
                                        <p:tav tm="100000">
                                          <p:val>
                                            <p:strVal val="#ppt_x"/>
                                          </p:val>
                                        </p:tav>
                                      </p:tavLst>
                                    </p:anim>
                                    <p:anim calcmode="lin" valueType="num">
                                      <p:cBhvr additive="base">
                                        <p:cTn id="7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 calcmode="lin" valueType="num">
                                      <p:cBhvr additive="base">
                                        <p:cTn id="75" dur="500" fill="hold"/>
                                        <p:tgtEl>
                                          <p:spTgt spid="8"/>
                                        </p:tgtEl>
                                        <p:attrNameLst>
                                          <p:attrName>ppt_x</p:attrName>
                                        </p:attrNameLst>
                                      </p:cBhvr>
                                      <p:tavLst>
                                        <p:tav tm="0">
                                          <p:val>
                                            <p:strVal val="#ppt_x"/>
                                          </p:val>
                                        </p:tav>
                                        <p:tav tm="100000">
                                          <p:val>
                                            <p:strVal val="#ppt_x"/>
                                          </p:val>
                                        </p:tav>
                                      </p:tavLst>
                                    </p:anim>
                                    <p:anim calcmode="lin" valueType="num">
                                      <p:cBhvr additive="base">
                                        <p:cTn id="7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6"/>
                                        </p:tgtEl>
                                        <p:attrNameLst>
                                          <p:attrName>style.visibility</p:attrName>
                                        </p:attrNameLst>
                                      </p:cBhvr>
                                      <p:to>
                                        <p:strVal val="visible"/>
                                      </p:to>
                                    </p:set>
                                    <p:anim calcmode="lin" valueType="num">
                                      <p:cBhvr additive="base">
                                        <p:cTn id="81" dur="500" fill="hold"/>
                                        <p:tgtEl>
                                          <p:spTgt spid="26"/>
                                        </p:tgtEl>
                                        <p:attrNameLst>
                                          <p:attrName>ppt_x</p:attrName>
                                        </p:attrNameLst>
                                      </p:cBhvr>
                                      <p:tavLst>
                                        <p:tav tm="0">
                                          <p:val>
                                            <p:strVal val="#ppt_x"/>
                                          </p:val>
                                        </p:tav>
                                        <p:tav tm="100000">
                                          <p:val>
                                            <p:strVal val="#ppt_x"/>
                                          </p:val>
                                        </p:tav>
                                      </p:tavLst>
                                    </p:anim>
                                    <p:anim calcmode="lin" valueType="num">
                                      <p:cBhvr additive="base">
                                        <p:cTn id="82" dur="500" fill="hold"/>
                                        <p:tgtEl>
                                          <p:spTgt spid="26"/>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31"/>
                                        </p:tgtEl>
                                        <p:attrNameLst>
                                          <p:attrName>style.visibility</p:attrName>
                                        </p:attrNameLst>
                                      </p:cBhvr>
                                      <p:to>
                                        <p:strVal val="visible"/>
                                      </p:to>
                                    </p:set>
                                    <p:anim calcmode="lin" valueType="num">
                                      <p:cBhvr additive="base">
                                        <p:cTn id="85" dur="500" fill="hold"/>
                                        <p:tgtEl>
                                          <p:spTgt spid="31"/>
                                        </p:tgtEl>
                                        <p:attrNameLst>
                                          <p:attrName>ppt_x</p:attrName>
                                        </p:attrNameLst>
                                      </p:cBhvr>
                                      <p:tavLst>
                                        <p:tav tm="0">
                                          <p:val>
                                            <p:strVal val="#ppt_x"/>
                                          </p:val>
                                        </p:tav>
                                        <p:tav tm="100000">
                                          <p:val>
                                            <p:strVal val="#ppt_x"/>
                                          </p:val>
                                        </p:tav>
                                      </p:tavLst>
                                    </p:anim>
                                    <p:anim calcmode="lin" valueType="num">
                                      <p:cBhvr additive="base">
                                        <p:cTn id="8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3"/>
                                        </p:tgtEl>
                                        <p:attrNameLst>
                                          <p:attrName>style.visibility</p:attrName>
                                        </p:attrNameLst>
                                      </p:cBhvr>
                                      <p:to>
                                        <p:strVal val="visible"/>
                                      </p:to>
                                    </p:set>
                                    <p:anim calcmode="lin" valueType="num">
                                      <p:cBhvr additive="base">
                                        <p:cTn id="91" dur="500" fill="hold"/>
                                        <p:tgtEl>
                                          <p:spTgt spid="13"/>
                                        </p:tgtEl>
                                        <p:attrNameLst>
                                          <p:attrName>ppt_x</p:attrName>
                                        </p:attrNameLst>
                                      </p:cBhvr>
                                      <p:tavLst>
                                        <p:tav tm="0">
                                          <p:val>
                                            <p:strVal val="#ppt_x"/>
                                          </p:val>
                                        </p:tav>
                                        <p:tav tm="100000">
                                          <p:val>
                                            <p:strVal val="#ppt_x"/>
                                          </p:val>
                                        </p:tav>
                                      </p:tavLst>
                                    </p:anim>
                                    <p:anim calcmode="lin" valueType="num">
                                      <p:cBhvr additive="base">
                                        <p:cTn id="92" dur="500" fill="hold"/>
                                        <p:tgtEl>
                                          <p:spTgt spid="13"/>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27"/>
                                        </p:tgtEl>
                                        <p:attrNameLst>
                                          <p:attrName>style.visibility</p:attrName>
                                        </p:attrNameLst>
                                      </p:cBhvr>
                                      <p:to>
                                        <p:strVal val="visible"/>
                                      </p:to>
                                    </p:set>
                                    <p:anim calcmode="lin" valueType="num">
                                      <p:cBhvr additive="base">
                                        <p:cTn id="95" dur="500" fill="hold"/>
                                        <p:tgtEl>
                                          <p:spTgt spid="27"/>
                                        </p:tgtEl>
                                        <p:attrNameLst>
                                          <p:attrName>ppt_x</p:attrName>
                                        </p:attrNameLst>
                                      </p:cBhvr>
                                      <p:tavLst>
                                        <p:tav tm="0">
                                          <p:val>
                                            <p:strVal val="#ppt_x"/>
                                          </p:val>
                                        </p:tav>
                                        <p:tav tm="100000">
                                          <p:val>
                                            <p:strVal val="#ppt_x"/>
                                          </p:val>
                                        </p:tav>
                                      </p:tavLst>
                                    </p:anim>
                                    <p:anim calcmode="lin" valueType="num">
                                      <p:cBhvr additive="base">
                                        <p:cTn id="9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25"/>
                                        </p:tgtEl>
                                        <p:attrNameLst>
                                          <p:attrName>style.visibility</p:attrName>
                                        </p:attrNameLst>
                                      </p:cBhvr>
                                      <p:to>
                                        <p:strVal val="visible"/>
                                      </p:to>
                                    </p:set>
                                    <p:anim calcmode="lin" valueType="num">
                                      <p:cBhvr additive="base">
                                        <p:cTn id="101" dur="500" fill="hold"/>
                                        <p:tgtEl>
                                          <p:spTgt spid="25"/>
                                        </p:tgtEl>
                                        <p:attrNameLst>
                                          <p:attrName>ppt_x</p:attrName>
                                        </p:attrNameLst>
                                      </p:cBhvr>
                                      <p:tavLst>
                                        <p:tav tm="0">
                                          <p:val>
                                            <p:strVal val="#ppt_x"/>
                                          </p:val>
                                        </p:tav>
                                        <p:tav tm="100000">
                                          <p:val>
                                            <p:strVal val="#ppt_x"/>
                                          </p:val>
                                        </p:tav>
                                      </p:tavLst>
                                    </p:anim>
                                    <p:anim calcmode="lin" valueType="num">
                                      <p:cBhvr additive="base">
                                        <p:cTn id="102" dur="500" fill="hold"/>
                                        <p:tgtEl>
                                          <p:spTgt spid="25"/>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56"/>
                                        </p:tgtEl>
                                        <p:attrNameLst>
                                          <p:attrName>style.visibility</p:attrName>
                                        </p:attrNameLst>
                                      </p:cBhvr>
                                      <p:to>
                                        <p:strVal val="visible"/>
                                      </p:to>
                                    </p:set>
                                    <p:anim calcmode="lin" valueType="num">
                                      <p:cBhvr additive="base">
                                        <p:cTn id="105" dur="500" fill="hold"/>
                                        <p:tgtEl>
                                          <p:spTgt spid="56"/>
                                        </p:tgtEl>
                                        <p:attrNameLst>
                                          <p:attrName>ppt_x</p:attrName>
                                        </p:attrNameLst>
                                      </p:cBhvr>
                                      <p:tavLst>
                                        <p:tav tm="0">
                                          <p:val>
                                            <p:strVal val="#ppt_x"/>
                                          </p:val>
                                        </p:tav>
                                        <p:tav tm="100000">
                                          <p:val>
                                            <p:strVal val="#ppt_x"/>
                                          </p:val>
                                        </p:tav>
                                      </p:tavLst>
                                    </p:anim>
                                    <p:anim calcmode="lin" valueType="num">
                                      <p:cBhvr additive="base">
                                        <p:cTn id="106"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12"/>
                                        </p:tgtEl>
                                        <p:attrNameLst>
                                          <p:attrName>style.visibility</p:attrName>
                                        </p:attrNameLst>
                                      </p:cBhvr>
                                      <p:to>
                                        <p:strVal val="visible"/>
                                      </p:to>
                                    </p:set>
                                    <p:anim calcmode="lin" valueType="num">
                                      <p:cBhvr additive="base">
                                        <p:cTn id="111" dur="500" fill="hold"/>
                                        <p:tgtEl>
                                          <p:spTgt spid="12"/>
                                        </p:tgtEl>
                                        <p:attrNameLst>
                                          <p:attrName>ppt_x</p:attrName>
                                        </p:attrNameLst>
                                      </p:cBhvr>
                                      <p:tavLst>
                                        <p:tav tm="0">
                                          <p:val>
                                            <p:strVal val="#ppt_x"/>
                                          </p:val>
                                        </p:tav>
                                        <p:tav tm="100000">
                                          <p:val>
                                            <p:strVal val="#ppt_x"/>
                                          </p:val>
                                        </p:tav>
                                      </p:tavLst>
                                    </p:anim>
                                    <p:anim calcmode="lin" valueType="num">
                                      <p:cBhvr additive="base">
                                        <p:cTn id="112" dur="500" fill="hold"/>
                                        <p:tgtEl>
                                          <p:spTgt spid="12"/>
                                        </p:tgtEl>
                                        <p:attrNameLst>
                                          <p:attrName>ppt_y</p:attrName>
                                        </p:attrNameLst>
                                      </p:cBhvr>
                                      <p:tavLst>
                                        <p:tav tm="0">
                                          <p:val>
                                            <p:strVal val="1+#ppt_h/2"/>
                                          </p:val>
                                        </p:tav>
                                        <p:tav tm="100000">
                                          <p:val>
                                            <p:strVal val="#ppt_y"/>
                                          </p:val>
                                        </p:tav>
                                      </p:tavLst>
                                    </p:anim>
                                  </p:childTnLst>
                                </p:cTn>
                              </p:par>
                              <p:par>
                                <p:cTn id="113" presetID="2" presetClass="entr" presetSubtype="4" fill="hold" nodeType="withEffect">
                                  <p:stCondLst>
                                    <p:cond delay="0"/>
                                  </p:stCondLst>
                                  <p:childTnLst>
                                    <p:set>
                                      <p:cBhvr>
                                        <p:cTn id="114" dur="1" fill="hold">
                                          <p:stCondLst>
                                            <p:cond delay="0"/>
                                          </p:stCondLst>
                                        </p:cTn>
                                        <p:tgtEl>
                                          <p:spTgt spid="64"/>
                                        </p:tgtEl>
                                        <p:attrNameLst>
                                          <p:attrName>style.visibility</p:attrName>
                                        </p:attrNameLst>
                                      </p:cBhvr>
                                      <p:to>
                                        <p:strVal val="visible"/>
                                      </p:to>
                                    </p:set>
                                    <p:anim calcmode="lin" valueType="num">
                                      <p:cBhvr additive="base">
                                        <p:cTn id="115" dur="500" fill="hold"/>
                                        <p:tgtEl>
                                          <p:spTgt spid="64"/>
                                        </p:tgtEl>
                                        <p:attrNameLst>
                                          <p:attrName>ppt_x</p:attrName>
                                        </p:attrNameLst>
                                      </p:cBhvr>
                                      <p:tavLst>
                                        <p:tav tm="0">
                                          <p:val>
                                            <p:strVal val="#ppt_x"/>
                                          </p:val>
                                        </p:tav>
                                        <p:tav tm="100000">
                                          <p:val>
                                            <p:strVal val="#ppt_x"/>
                                          </p:val>
                                        </p:tav>
                                      </p:tavLst>
                                    </p:anim>
                                    <p:anim calcmode="lin" valueType="num">
                                      <p:cBhvr additive="base">
                                        <p:cTn id="116"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63"/>
                                        </p:tgtEl>
                                        <p:attrNameLst>
                                          <p:attrName>style.visibility</p:attrName>
                                        </p:attrNameLst>
                                      </p:cBhvr>
                                      <p:to>
                                        <p:strVal val="visible"/>
                                      </p:to>
                                    </p:set>
                                    <p:anim calcmode="lin" valueType="num">
                                      <p:cBhvr additive="base">
                                        <p:cTn id="121" dur="500" fill="hold"/>
                                        <p:tgtEl>
                                          <p:spTgt spid="63"/>
                                        </p:tgtEl>
                                        <p:attrNameLst>
                                          <p:attrName>ppt_x</p:attrName>
                                        </p:attrNameLst>
                                      </p:cBhvr>
                                      <p:tavLst>
                                        <p:tav tm="0">
                                          <p:val>
                                            <p:strVal val="#ppt_x"/>
                                          </p:val>
                                        </p:tav>
                                        <p:tav tm="100000">
                                          <p:val>
                                            <p:strVal val="#ppt_x"/>
                                          </p:val>
                                        </p:tav>
                                      </p:tavLst>
                                    </p:anim>
                                    <p:anim calcmode="lin" valueType="num">
                                      <p:cBhvr additive="base">
                                        <p:cTn id="122"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5" grpId="0" animBg="1"/>
      <p:bldP spid="26" grpId="0" animBg="1"/>
      <p:bldP spid="13" grpId="0" animBg="1"/>
      <p:bldP spid="16" grpId="0" animBg="1"/>
      <p:bldP spid="15" grpId="0" animBg="1"/>
      <p:bldP spid="14" grpId="0" animBg="1"/>
      <p:bldP spid="11" grpId="0" animBg="1"/>
      <p:bldP spid="9" grpId="0" animBg="1"/>
      <p:bldP spid="5" grpId="0"/>
      <p:bldP spid="6" grpId="0"/>
      <p:bldP spid="7" grpId="0"/>
      <p:bldP spid="8" grpId="0"/>
      <p:bldP spid="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Content Placeholder 2">
            <a:extLst>
              <a:ext uri="{FF2B5EF4-FFF2-40B4-BE49-F238E27FC236}">
                <a16:creationId xmlns:a16="http://schemas.microsoft.com/office/drawing/2014/main" id="{ED7C8E9F-394F-42DC-A704-640329EA2B14}"/>
              </a:ext>
            </a:extLst>
          </p:cNvPr>
          <p:cNvSpPr>
            <a:spLocks noGrp="1"/>
          </p:cNvSpPr>
          <p:nvPr>
            <p:ph idx="1"/>
          </p:nvPr>
        </p:nvSpPr>
        <p:spPr>
          <a:xfrm>
            <a:off x="422010" y="2119761"/>
            <a:ext cx="8548577" cy="2159307"/>
          </a:xfrm>
        </p:spPr>
        <p:txBody>
          <a:bodyPr>
            <a:normAutofit/>
          </a:bodyPr>
          <a:lstStyle/>
          <a:p>
            <a:pPr marL="0" indent="0">
              <a:buNone/>
            </a:pPr>
            <a:r>
              <a:rPr lang="en-US" dirty="0"/>
              <a:t>“Well, it’s simple,” I say.  “If that woman in your hotel room is not your wife, then the one you want may be dead or run off to Shenzhen with a pretty boy or kidnapped by pirates….”</a:t>
            </a:r>
            <a:endParaRPr lang="pt-BR" dirty="0"/>
          </a:p>
        </p:txBody>
      </p:sp>
      <p:sp>
        <p:nvSpPr>
          <p:cNvPr id="19" name="Content Placeholder 2">
            <a:extLst>
              <a:ext uri="{FF2B5EF4-FFF2-40B4-BE49-F238E27FC236}">
                <a16:creationId xmlns:a16="http://schemas.microsoft.com/office/drawing/2014/main" id="{71BE2526-7FDC-4532-8E0C-E2F03A72E135}"/>
              </a:ext>
            </a:extLst>
          </p:cNvPr>
          <p:cNvSpPr txBox="1">
            <a:spLocks/>
          </p:cNvSpPr>
          <p:nvPr/>
        </p:nvSpPr>
        <p:spPr>
          <a:xfrm>
            <a:off x="201141" y="5633554"/>
            <a:ext cx="8816250" cy="1118937"/>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pt-BR" sz="2200" dirty="0" err="1">
                <a:solidFill>
                  <a:srgbClr val="FF0000"/>
                </a:solidFill>
              </a:rPr>
              <a:t>Run</a:t>
            </a:r>
            <a:r>
              <a:rPr lang="pt-BR" sz="2200" dirty="0">
                <a:solidFill>
                  <a:srgbClr val="FF0000"/>
                </a:solidFill>
              </a:rPr>
              <a:t> off </a:t>
            </a:r>
            <a:r>
              <a:rPr lang="pt-BR" sz="2200" dirty="0">
                <a:solidFill>
                  <a:schemeClr val="tx1"/>
                </a:solidFill>
              </a:rPr>
              <a:t>– fugir</a:t>
            </a:r>
            <a:endParaRPr lang="en-US" sz="2200" dirty="0">
              <a:solidFill>
                <a:schemeClr val="tx1"/>
              </a:solidFill>
            </a:endParaRPr>
          </a:p>
          <a:p>
            <a:pPr algn="l">
              <a:spcBef>
                <a:spcPts val="0"/>
              </a:spcBef>
            </a:pPr>
            <a:r>
              <a:rPr lang="en-US" sz="2200" dirty="0">
                <a:solidFill>
                  <a:srgbClr val="FF0000"/>
                </a:solidFill>
              </a:rPr>
              <a:t>Kidnap </a:t>
            </a:r>
            <a:r>
              <a:rPr lang="pt-BR" sz="2200" dirty="0">
                <a:solidFill>
                  <a:schemeClr val="tx1"/>
                </a:solidFill>
              </a:rPr>
              <a:t>–</a:t>
            </a:r>
            <a:r>
              <a:rPr lang="pt-BR" sz="2200" dirty="0">
                <a:solidFill>
                  <a:srgbClr val="FF0000"/>
                </a:solidFill>
              </a:rPr>
              <a:t> </a:t>
            </a:r>
            <a:r>
              <a:rPr lang="pt-BR" sz="2200" dirty="0">
                <a:solidFill>
                  <a:schemeClr val="tx1"/>
                </a:solidFill>
              </a:rPr>
              <a:t>sequestrar</a:t>
            </a:r>
          </a:p>
        </p:txBody>
      </p:sp>
    </p:spTree>
    <p:extLst>
      <p:ext uri="{BB962C8B-B14F-4D97-AF65-F5344CB8AC3E}">
        <p14:creationId xmlns:p14="http://schemas.microsoft.com/office/powerpoint/2010/main" val="5241986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ipse 5"/>
          <p:cNvSpPr/>
          <p:nvPr/>
        </p:nvSpPr>
        <p:spPr>
          <a:xfrm>
            <a:off x="7751180" y="2650936"/>
            <a:ext cx="810283"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0" name="Elipse 9"/>
          <p:cNvSpPr/>
          <p:nvPr/>
        </p:nvSpPr>
        <p:spPr>
          <a:xfrm>
            <a:off x="6979729" y="2659191"/>
            <a:ext cx="815520"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9" name="Elipse 8"/>
          <p:cNvSpPr/>
          <p:nvPr/>
        </p:nvSpPr>
        <p:spPr>
          <a:xfrm>
            <a:off x="3527585" y="2725293"/>
            <a:ext cx="978314" cy="447564"/>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8" name="Elipse 7"/>
          <p:cNvSpPr/>
          <p:nvPr/>
        </p:nvSpPr>
        <p:spPr>
          <a:xfrm>
            <a:off x="5349504" y="2137270"/>
            <a:ext cx="819942"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7" name="Elipse 6"/>
          <p:cNvSpPr/>
          <p:nvPr/>
        </p:nvSpPr>
        <p:spPr>
          <a:xfrm>
            <a:off x="3663923" y="2170322"/>
            <a:ext cx="346217"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4" name="Elipse 3"/>
          <p:cNvSpPr/>
          <p:nvPr/>
        </p:nvSpPr>
        <p:spPr>
          <a:xfrm>
            <a:off x="1584481" y="2170322"/>
            <a:ext cx="618892" cy="521921"/>
          </a:xfrm>
          <a:prstGeom prst="ellipse">
            <a:avLst/>
          </a:prstGeom>
          <a:gradFill>
            <a:gsLst>
              <a:gs pos="0">
                <a:schemeClr val="accent5">
                  <a:lumMod val="40000"/>
                  <a:lumOff val="6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3" name="Content Placeholder 2"/>
          <p:cNvSpPr>
            <a:spLocks noGrp="1"/>
          </p:cNvSpPr>
          <p:nvPr>
            <p:ph idx="1"/>
          </p:nvPr>
        </p:nvSpPr>
        <p:spPr>
          <a:xfrm>
            <a:off x="422010" y="2119761"/>
            <a:ext cx="8548577" cy="2159307"/>
          </a:xfrm>
        </p:spPr>
        <p:txBody>
          <a:bodyPr>
            <a:normAutofit/>
          </a:bodyPr>
          <a:lstStyle/>
          <a:p>
            <a:pPr marL="0" indent="0">
              <a:buNone/>
            </a:pPr>
            <a:r>
              <a:rPr lang="en-US" dirty="0"/>
              <a:t>“Well, </a:t>
            </a:r>
            <a:r>
              <a:rPr lang="en-US" dirty="0">
                <a:solidFill>
                  <a:srgbClr val="FF0000"/>
                </a:solidFill>
              </a:rPr>
              <a:t>it’s</a:t>
            </a:r>
            <a:r>
              <a:rPr lang="en-US" dirty="0"/>
              <a:t> simple,”</a:t>
            </a:r>
            <a:r>
              <a:rPr lang="en-US" dirty="0">
                <a:solidFill>
                  <a:srgbClr val="FF0000"/>
                </a:solidFill>
              </a:rPr>
              <a:t> I </a:t>
            </a:r>
            <a:r>
              <a:rPr lang="en-US" dirty="0"/>
              <a:t>say.  “If </a:t>
            </a:r>
            <a:r>
              <a:rPr lang="en-US" dirty="0">
                <a:solidFill>
                  <a:srgbClr val="FF0000"/>
                </a:solidFill>
              </a:rPr>
              <a:t>that</a:t>
            </a:r>
            <a:r>
              <a:rPr lang="en-US" dirty="0"/>
              <a:t> woman in your hotel room is not </a:t>
            </a:r>
            <a:r>
              <a:rPr lang="en-US" dirty="0">
                <a:solidFill>
                  <a:srgbClr val="FF0000"/>
                </a:solidFill>
              </a:rPr>
              <a:t>your</a:t>
            </a:r>
            <a:r>
              <a:rPr lang="en-US" dirty="0"/>
              <a:t> wife, then the </a:t>
            </a:r>
            <a:r>
              <a:rPr lang="en-US" dirty="0">
                <a:solidFill>
                  <a:srgbClr val="FF0000"/>
                </a:solidFill>
              </a:rPr>
              <a:t>one</a:t>
            </a:r>
            <a:r>
              <a:rPr lang="en-US" dirty="0"/>
              <a:t> </a:t>
            </a:r>
            <a:r>
              <a:rPr lang="en-US" dirty="0">
                <a:solidFill>
                  <a:srgbClr val="FF0000"/>
                </a:solidFill>
              </a:rPr>
              <a:t>you</a:t>
            </a:r>
            <a:r>
              <a:rPr lang="en-US" dirty="0"/>
              <a:t> want may be dead or run off to Shenzhen with a pretty boy or kidnapped by pirates….”</a:t>
            </a:r>
            <a:endParaRPr lang="pt-BR" dirty="0"/>
          </a:p>
        </p:txBody>
      </p:sp>
      <p:cxnSp>
        <p:nvCxnSpPr>
          <p:cNvPr id="5" name="Conector de seta reta 4"/>
          <p:cNvCxnSpPr/>
          <p:nvPr/>
        </p:nvCxnSpPr>
        <p:spPr>
          <a:xfrm flipV="1">
            <a:off x="1893926" y="937413"/>
            <a:ext cx="1" cy="12559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Retângulo 11"/>
          <p:cNvSpPr/>
          <p:nvPr/>
        </p:nvSpPr>
        <p:spPr>
          <a:xfrm>
            <a:off x="697058" y="516277"/>
            <a:ext cx="2202847" cy="400110"/>
          </a:xfrm>
          <a:prstGeom prst="rect">
            <a:avLst/>
          </a:prstGeom>
        </p:spPr>
        <p:txBody>
          <a:bodyPr wrap="square">
            <a:spAutoFit/>
          </a:bodyPr>
          <a:lstStyle/>
          <a:p>
            <a:r>
              <a:rPr lang="en-US" sz="2000" dirty="0"/>
              <a:t> “If that woman… </a:t>
            </a:r>
            <a:endParaRPr lang="pt-BR" sz="2000" dirty="0"/>
          </a:p>
        </p:txBody>
      </p:sp>
      <p:cxnSp>
        <p:nvCxnSpPr>
          <p:cNvPr id="13" name="Conector de seta reta 12"/>
          <p:cNvCxnSpPr/>
          <p:nvPr/>
        </p:nvCxnSpPr>
        <p:spPr>
          <a:xfrm flipH="1" flipV="1">
            <a:off x="3776951" y="870332"/>
            <a:ext cx="28683" cy="12999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itle 1"/>
          <p:cNvSpPr txBox="1">
            <a:spLocks/>
          </p:cNvSpPr>
          <p:nvPr/>
        </p:nvSpPr>
        <p:spPr>
          <a:xfrm>
            <a:off x="2997617" y="180065"/>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Author</a:t>
            </a:r>
          </a:p>
        </p:txBody>
      </p:sp>
      <p:cxnSp>
        <p:nvCxnSpPr>
          <p:cNvPr id="15" name="Conector de seta reta 14"/>
          <p:cNvCxnSpPr/>
          <p:nvPr/>
        </p:nvCxnSpPr>
        <p:spPr>
          <a:xfrm flipV="1">
            <a:off x="5722755" y="841408"/>
            <a:ext cx="0" cy="132891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itle 1"/>
          <p:cNvSpPr txBox="1">
            <a:spLocks/>
          </p:cNvSpPr>
          <p:nvPr/>
        </p:nvSpPr>
        <p:spPr>
          <a:xfrm>
            <a:off x="5093169" y="215075"/>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woman</a:t>
            </a:r>
          </a:p>
        </p:txBody>
      </p:sp>
      <p:sp>
        <p:nvSpPr>
          <p:cNvPr id="17" name="Title 1"/>
          <p:cNvSpPr txBox="1">
            <a:spLocks/>
          </p:cNvSpPr>
          <p:nvPr/>
        </p:nvSpPr>
        <p:spPr>
          <a:xfrm>
            <a:off x="918175" y="4833102"/>
            <a:ext cx="1332611" cy="690267"/>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500" b="1" dirty="0"/>
              <a:t>Mr. Wu</a:t>
            </a:r>
          </a:p>
        </p:txBody>
      </p:sp>
      <p:cxnSp>
        <p:nvCxnSpPr>
          <p:cNvPr id="18" name="Conector de seta reta 17"/>
          <p:cNvCxnSpPr/>
          <p:nvPr/>
        </p:nvCxnSpPr>
        <p:spPr>
          <a:xfrm flipH="1">
            <a:off x="1584481" y="3125058"/>
            <a:ext cx="2035518" cy="175954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Conector de seta reta 20"/>
          <p:cNvCxnSpPr/>
          <p:nvPr/>
        </p:nvCxnSpPr>
        <p:spPr>
          <a:xfrm flipH="1" flipV="1">
            <a:off x="6169447" y="841409"/>
            <a:ext cx="986824" cy="1850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Conector de seta reta 24"/>
          <p:cNvCxnSpPr/>
          <p:nvPr/>
        </p:nvCxnSpPr>
        <p:spPr>
          <a:xfrm flipH="1">
            <a:off x="2082190" y="3158108"/>
            <a:ext cx="5860971" cy="186374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60481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ppt_x"/>
                                          </p:val>
                                        </p:tav>
                                        <p:tav tm="100000">
                                          <p:val>
                                            <p:strVal val="#ppt_x"/>
                                          </p:val>
                                        </p:tav>
                                      </p:tavLst>
                                    </p:anim>
                                    <p:anim calcmode="lin" valueType="num">
                                      <p:cBhvr additive="base">
                                        <p:cTn id="6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 calcmode="lin" valueType="num">
                                      <p:cBhvr additive="base">
                                        <p:cTn id="71" dur="500" fill="hold"/>
                                        <p:tgtEl>
                                          <p:spTgt spid="10"/>
                                        </p:tgtEl>
                                        <p:attrNameLst>
                                          <p:attrName>ppt_x</p:attrName>
                                        </p:attrNameLst>
                                      </p:cBhvr>
                                      <p:tavLst>
                                        <p:tav tm="0">
                                          <p:val>
                                            <p:strVal val="#ppt_x"/>
                                          </p:val>
                                        </p:tav>
                                        <p:tav tm="100000">
                                          <p:val>
                                            <p:strVal val="#ppt_x"/>
                                          </p:val>
                                        </p:tav>
                                      </p:tavLst>
                                    </p:anim>
                                    <p:anim calcmode="lin" valueType="num">
                                      <p:cBhvr additive="base">
                                        <p:cTn id="72" dur="500" fill="hold"/>
                                        <p:tgtEl>
                                          <p:spTgt spid="10"/>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21"/>
                                        </p:tgtEl>
                                        <p:attrNameLst>
                                          <p:attrName>style.visibility</p:attrName>
                                        </p:attrNameLst>
                                      </p:cBhvr>
                                      <p:to>
                                        <p:strVal val="visible"/>
                                      </p:to>
                                    </p:set>
                                    <p:anim calcmode="lin" valueType="num">
                                      <p:cBhvr additive="base">
                                        <p:cTn id="75" dur="500" fill="hold"/>
                                        <p:tgtEl>
                                          <p:spTgt spid="21"/>
                                        </p:tgtEl>
                                        <p:attrNameLst>
                                          <p:attrName>ppt_x</p:attrName>
                                        </p:attrNameLst>
                                      </p:cBhvr>
                                      <p:tavLst>
                                        <p:tav tm="0">
                                          <p:val>
                                            <p:strVal val="#ppt_x"/>
                                          </p:val>
                                        </p:tav>
                                        <p:tav tm="100000">
                                          <p:val>
                                            <p:strVal val="#ppt_x"/>
                                          </p:val>
                                        </p:tav>
                                      </p:tavLst>
                                    </p:anim>
                                    <p:anim calcmode="lin" valueType="num">
                                      <p:cBhvr additive="base">
                                        <p:cTn id="7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 calcmode="lin" valueType="num">
                                      <p:cBhvr additive="base">
                                        <p:cTn id="81" dur="500" fill="hold"/>
                                        <p:tgtEl>
                                          <p:spTgt spid="6"/>
                                        </p:tgtEl>
                                        <p:attrNameLst>
                                          <p:attrName>ppt_x</p:attrName>
                                        </p:attrNameLst>
                                      </p:cBhvr>
                                      <p:tavLst>
                                        <p:tav tm="0">
                                          <p:val>
                                            <p:strVal val="#ppt_x"/>
                                          </p:val>
                                        </p:tav>
                                        <p:tav tm="100000">
                                          <p:val>
                                            <p:strVal val="#ppt_x"/>
                                          </p:val>
                                        </p:tav>
                                      </p:tavLst>
                                    </p:anim>
                                    <p:anim calcmode="lin" valueType="num">
                                      <p:cBhvr additive="base">
                                        <p:cTn id="82" dur="500" fill="hold"/>
                                        <p:tgtEl>
                                          <p:spTgt spid="6"/>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additive="base">
                                        <p:cTn id="85" dur="500" fill="hold"/>
                                        <p:tgtEl>
                                          <p:spTgt spid="25"/>
                                        </p:tgtEl>
                                        <p:attrNameLst>
                                          <p:attrName>ppt_x</p:attrName>
                                        </p:attrNameLst>
                                      </p:cBhvr>
                                      <p:tavLst>
                                        <p:tav tm="0">
                                          <p:val>
                                            <p:strVal val="#ppt_x"/>
                                          </p:val>
                                        </p:tav>
                                        <p:tav tm="100000">
                                          <p:val>
                                            <p:strVal val="#ppt_x"/>
                                          </p:val>
                                        </p:tav>
                                      </p:tavLst>
                                    </p:anim>
                                    <p:anim calcmode="lin" valueType="num">
                                      <p:cBhvr additive="base">
                                        <p:cTn id="8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9" grpId="0" animBg="1"/>
      <p:bldP spid="8" grpId="0" animBg="1"/>
      <p:bldP spid="7" grpId="0" animBg="1"/>
      <p:bldP spid="4" grpId="0" animBg="1"/>
      <p:bldP spid="12" grpId="0"/>
      <p:bldP spid="14" grpId="0"/>
      <p:bldP spid="16" grpId="0"/>
      <p:bldP spid="17" grpId="0"/>
    </p:bldLst>
  </p:timing>
</p:sld>
</file>

<file path=ppt/theme/theme1.xml><?xml version="1.0" encoding="utf-8"?>
<a:theme xmlns:a="http://schemas.openxmlformats.org/drawingml/2006/main" name="erw">
  <a:themeElements>
    <a:clrScheme name="Custom 1">
      <a:dk1>
        <a:sysClr val="windowText" lastClr="000000"/>
      </a:dk1>
      <a:lt1>
        <a:sysClr val="window" lastClr="FFFFFF"/>
      </a:lt1>
      <a:dk2>
        <a:srgbClr val="1F497D"/>
      </a:dk2>
      <a:lt2>
        <a:srgbClr val="EEECE1"/>
      </a:lt2>
      <a:accent1>
        <a:srgbClr val="FF0000"/>
      </a:accent1>
      <a:accent2>
        <a:srgbClr val="BFBFBF"/>
      </a:accent2>
      <a:accent3>
        <a:srgbClr val="DADADA"/>
      </a:accent3>
      <a:accent4>
        <a:srgbClr val="0000FF"/>
      </a:accent4>
      <a:accent5>
        <a:srgbClr val="00FF00"/>
      </a:accent5>
      <a:accent6>
        <a:srgbClr val="FF8000"/>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erw.thmx</Template>
  <TotalTime>4527</TotalTime>
  <Words>1199</Words>
  <Application>Microsoft Office PowerPoint</Application>
  <PresentationFormat>Apresentação na tela (4:3)</PresentationFormat>
  <Paragraphs>80</Paragraphs>
  <Slides>19</Slides>
  <Notes>2</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19</vt:i4>
      </vt:variant>
    </vt:vector>
  </HeadingPairs>
  <TitlesOfParts>
    <vt:vector size="22" baseType="lpstr">
      <vt:lpstr>Arial</vt:lpstr>
      <vt:lpstr>Calibri</vt:lpstr>
      <vt:lpstr>erw</vt:lpstr>
      <vt:lpstr>Text  Referents</vt:lpstr>
      <vt:lpstr>That’s not my wife</vt:lpstr>
      <vt:lpstr>That’s not my wife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Transitional   words</vt:lpstr>
      <vt:lpstr>That’s not my wife</vt:lpstr>
      <vt:lpstr>Apresentação do PowerPoint</vt:lpstr>
      <vt:lpstr>Apresentação do PowerPoint</vt:lpstr>
      <vt:lpstr>Apresentação do PowerPoint</vt:lpstr>
      <vt:lpstr>Apresentação do PowerPoint</vt:lpstr>
      <vt:lpstr>Apresentação do PowerPoint</vt:lpstr>
    </vt:vector>
  </TitlesOfParts>
  <Company>ereadingworksheets.com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Pronouns</dc:title>
  <dc:creator>Don Morton</dc:creator>
  <cp:lastModifiedBy>Cristiane de Brito Cruz</cp:lastModifiedBy>
  <cp:revision>79</cp:revision>
  <dcterms:created xsi:type="dcterms:W3CDTF">2015-09-25T19:16:23Z</dcterms:created>
  <dcterms:modified xsi:type="dcterms:W3CDTF">2020-11-16T12:08:55Z</dcterms:modified>
</cp:coreProperties>
</file>