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21" r:id="rId3"/>
    <p:sldId id="356" r:id="rId4"/>
    <p:sldId id="362" r:id="rId5"/>
    <p:sldId id="363" r:id="rId6"/>
    <p:sldId id="328" r:id="rId7"/>
    <p:sldId id="332" r:id="rId8"/>
    <p:sldId id="329" r:id="rId9"/>
    <p:sldId id="333" r:id="rId10"/>
    <p:sldId id="330" r:id="rId11"/>
    <p:sldId id="335" r:id="rId12"/>
    <p:sldId id="331" r:id="rId13"/>
    <p:sldId id="336" r:id="rId14"/>
    <p:sldId id="338" r:id="rId15"/>
    <p:sldId id="337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64" r:id="rId3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84EC4-1F25-4BBF-8AC5-18CA5834A790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75775-DFA6-4776-B68A-6FAAAF7778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094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Imagem de Slide 1">
            <a:extLst>
              <a:ext uri="{FF2B5EF4-FFF2-40B4-BE49-F238E27FC236}">
                <a16:creationId xmlns:a16="http://schemas.microsoft.com/office/drawing/2014/main" id="{64C87364-D410-4F72-9383-9DEF442DDA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ço Reservado para Anotações 2">
            <a:extLst>
              <a:ext uri="{FF2B5EF4-FFF2-40B4-BE49-F238E27FC236}">
                <a16:creationId xmlns:a16="http://schemas.microsoft.com/office/drawing/2014/main" id="{859C5BCB-F472-41FB-AB62-BC66236E5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2292" name="Espaço Reservado para Número de Slide 3">
            <a:extLst>
              <a:ext uri="{FF2B5EF4-FFF2-40B4-BE49-F238E27FC236}">
                <a16:creationId xmlns:a16="http://schemas.microsoft.com/office/drawing/2014/main" id="{B2C61AF8-1A5C-4692-AB43-7853B51324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16CE1E-98F3-4E87-82A5-52F3706AA456}" type="slidenum">
              <a:rPr lang="pt-BR" altLang="pt-BR"/>
              <a:pPr>
                <a:spcBef>
                  <a:spcPct val="0"/>
                </a:spcBef>
              </a:pPr>
              <a:t>2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0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31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7300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5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801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51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752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11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83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31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63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12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2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91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23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86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A8CD-C37B-44E8-917A-02795B51A8BB}" type="datetimeFigureOut">
              <a:rPr lang="pt-BR" smtClean="0"/>
              <a:t>29/12/2020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349C4A-2674-4782-8DD2-E0A35E88F4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95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0882" y="2996816"/>
            <a:ext cx="9247909" cy="1646302"/>
          </a:xfrm>
        </p:spPr>
        <p:txBody>
          <a:bodyPr/>
          <a:lstStyle/>
          <a:p>
            <a:r>
              <a:rPr lang="pt-BR" sz="7000" b="1" dirty="0"/>
              <a:t>Modal </a:t>
            </a:r>
            <a:r>
              <a:rPr lang="pt-BR" sz="7000" b="1" dirty="0" err="1"/>
              <a:t>verbs</a:t>
            </a:r>
            <a:r>
              <a:rPr lang="pt-BR" sz="7000" b="1" dirty="0"/>
              <a:t> </a:t>
            </a:r>
            <a:r>
              <a:rPr lang="pt-BR" sz="7000" b="1" dirty="0" err="1"/>
              <a:t>exercise</a:t>
            </a:r>
            <a:endParaRPr lang="pt-BR" sz="7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35667" y="4643115"/>
            <a:ext cx="7766936" cy="1096899"/>
          </a:xfrm>
        </p:spPr>
        <p:txBody>
          <a:bodyPr>
            <a:normAutofit/>
          </a:bodyPr>
          <a:lstStyle/>
          <a:p>
            <a:r>
              <a:rPr lang="pt-BR" sz="2500" b="1" dirty="0"/>
              <a:t>TEACHER CRISTIANE DE BRITO CRUZ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20" y="115936"/>
            <a:ext cx="2692528" cy="269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02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4B61B-65B6-487F-84A3-48D6B7EB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538538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8435" name="Espaço Reservado para Conteúdo 2">
            <a:extLst>
              <a:ext uri="{FF2B5EF4-FFF2-40B4-BE49-F238E27FC236}">
                <a16:creationId xmlns:a16="http://schemas.microsoft.com/office/drawing/2014/main" id="{8B9B2934-7068-4458-84D8-4C33C9AABEC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6258110-40A9-4987-AE48-E99EE969D145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LOW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8437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664BC466-8E27-4121-A97A-6D4CA4644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0FFED-9206-4BCF-8415-9676682D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9459" name="Espaço Reservado para Conteúdo 2">
            <a:extLst>
              <a:ext uri="{FF2B5EF4-FFF2-40B4-BE49-F238E27FC236}">
                <a16:creationId xmlns:a16="http://schemas.microsoft.com/office/drawing/2014/main" id="{7EADEDF7-4DF1-4E50-AE9E-A59F43EA52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They might be drinking</a:t>
            </a:r>
            <a:r>
              <a:rPr lang="pt-BR" altLang="pt-BR" sz="3000"/>
              <a:t> </a:t>
            </a:r>
            <a:r>
              <a:rPr lang="pt-BR" altLang="pt-BR" sz="3000" b="1" i="1">
                <a:solidFill>
                  <a:srgbClr val="FF0000"/>
                </a:solidFill>
              </a:rPr>
              <a:t>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pic>
        <p:nvPicPr>
          <p:cNvPr id="19460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E282DF8D-F326-49C0-A9C2-A2D0C5245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D54FF4B5-A5C9-4954-9CE2-9A3043B7D38D}"/>
              </a:ext>
            </a:extLst>
          </p:cNvPr>
          <p:cNvSpPr txBox="1">
            <a:spLocks/>
          </p:cNvSpPr>
          <p:nvPr/>
        </p:nvSpPr>
        <p:spPr>
          <a:xfrm>
            <a:off x="6146801" y="765175"/>
            <a:ext cx="3432175" cy="571500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LOW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3D616-EE94-48DF-ADEB-E32EAF32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0483" name="Espaço Reservado para Conteúdo 2">
            <a:extLst>
              <a:ext uri="{FF2B5EF4-FFF2-40B4-BE49-F238E27FC236}">
                <a16:creationId xmlns:a16="http://schemas.microsoft.com/office/drawing/2014/main" id="{183A8DB9-0BE4-4B7A-846B-2364273025A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F4562AC-7E50-45FB-86BB-7C7B9756E329}"/>
              </a:ext>
            </a:extLst>
          </p:cNvPr>
          <p:cNvSpPr txBox="1">
            <a:spLocks/>
          </p:cNvSpPr>
          <p:nvPr/>
        </p:nvSpPr>
        <p:spPr>
          <a:xfrm>
            <a:off x="6096001" y="549275"/>
            <a:ext cx="3675063" cy="712788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HIGHER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0485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E2CEA96F-AB13-4F39-8EF0-EB03D6ABC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EBEEA-BB4C-456A-B344-3E4C6EB6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1507" name="Espaço Reservado para Conteúdo 2">
            <a:extLst>
              <a:ext uri="{FF2B5EF4-FFF2-40B4-BE49-F238E27FC236}">
                <a16:creationId xmlns:a16="http://schemas.microsoft.com/office/drawing/2014/main" id="{C704FA7B-42D3-4A6B-9023-AD994414485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They may 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pic>
        <p:nvPicPr>
          <p:cNvPr id="21508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97377028-130B-4A1E-A252-0B7200DBE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DC4A10B7-7272-4E9F-AE76-96623AE8BE01}"/>
              </a:ext>
            </a:extLst>
          </p:cNvPr>
          <p:cNvSpPr txBox="1">
            <a:spLocks/>
          </p:cNvSpPr>
          <p:nvPr/>
        </p:nvSpPr>
        <p:spPr>
          <a:xfrm>
            <a:off x="6096001" y="549275"/>
            <a:ext cx="3675063" cy="712788"/>
          </a:xfrm>
          <a:prstGeom prst="rect">
            <a:avLst/>
          </a:prstGeom>
        </p:spPr>
        <p:txBody>
          <a:bodyPr anchor="b">
            <a:normAutofit fontScale="77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HIGHER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A5B53-15CF-441B-A3BE-B48EF6A4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2531" name="Espaço Reservado para Conteúdo 2">
            <a:extLst>
              <a:ext uri="{FF2B5EF4-FFF2-40B4-BE49-F238E27FC236}">
                <a16:creationId xmlns:a16="http://schemas.microsoft.com/office/drawing/2014/main" id="{3F40FEB9-F573-4715-9B75-03AA419FF7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8FF6D21-2829-4918-AE91-DC6AA03DD3AE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2533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0095A199-5627-4AF1-96F0-B8D78B7A6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94B65-7D6B-4D19-A601-158BCCC5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3555" name="Espaço Reservado para Conteúdo 2">
            <a:extLst>
              <a:ext uri="{FF2B5EF4-FFF2-40B4-BE49-F238E27FC236}">
                <a16:creationId xmlns:a16="http://schemas.microsoft.com/office/drawing/2014/main" id="{E3B331CE-3E77-4181-B128-0EAD0F5793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They must 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be drinking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753C7B5-A0EF-4161-B2E2-D039B03B4F49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3557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C912606E-F773-40D5-A0F6-098ABD97C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A0985-4DE2-4BEF-9BE5-0897BD1D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4579" name="Espaço Reservado para Conteúdo 2">
            <a:extLst>
              <a:ext uri="{FF2B5EF4-FFF2-40B4-BE49-F238E27FC236}">
                <a16:creationId xmlns:a16="http://schemas.microsoft.com/office/drawing/2014/main" id="{311E7D94-557E-44B4-B1B7-E4610C5BB4A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/>
              <a:t> 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E9FACEC-3001-49C3-8DF5-CB1EDA32566F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Asking</a:t>
            </a: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 for help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4581" name="Picture 2" descr="http://1.bp.blogspot.com/-RpqKBURqWNA/TscLjHoP-II/AAAAAAAAA6M/B18Z-zJUi3w/s1600/Screen+shot+2011-11-19+at+2.57.34+PM.png">
            <a:extLst>
              <a:ext uri="{FF2B5EF4-FFF2-40B4-BE49-F238E27FC236}">
                <a16:creationId xmlns:a16="http://schemas.microsoft.com/office/drawing/2014/main" id="{E3712CC1-9552-413C-A733-ED6420B61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1406525"/>
            <a:ext cx="4105275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B77C3-C3DB-4788-8288-8078D22E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5603" name="Espaço Reservado para Conteúdo 2">
            <a:extLst>
              <a:ext uri="{FF2B5EF4-FFF2-40B4-BE49-F238E27FC236}">
                <a16:creationId xmlns:a16="http://schemas.microsoft.com/office/drawing/2014/main" id="{191D1BC5-C015-42E4-89E1-038E98E485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/>
              <a:t> 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Could 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you help me Sir?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CB45E7C-5653-4BDF-9929-FE39F45DEEE8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Asking</a:t>
            </a: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 for help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5605" name="Picture 2" descr="http://1.bp.blogspot.com/-RpqKBURqWNA/TscLjHoP-II/AAAAAAAAA6M/B18Z-zJUi3w/s1600/Screen+shot+2011-11-19+at+2.57.34+PM.png">
            <a:extLst>
              <a:ext uri="{FF2B5EF4-FFF2-40B4-BE49-F238E27FC236}">
                <a16:creationId xmlns:a16="http://schemas.microsoft.com/office/drawing/2014/main" id="{C427094A-23B5-4ECD-AF9E-607036CC4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6" y="1406525"/>
            <a:ext cx="4105275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7C653-3A23-45B7-9B2F-594CF5229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6627" name="Espaço Reservado para Conteúdo 2">
            <a:extLst>
              <a:ext uri="{FF2B5EF4-FFF2-40B4-BE49-F238E27FC236}">
                <a16:creationId xmlns:a16="http://schemas.microsoft.com/office/drawing/2014/main" id="{EE1E5745-5F12-496B-9094-0BB06C5664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DC20E01-9B2E-4D4C-8706-B0455DD37748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Hability</a:t>
            </a: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capacity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6629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74F695D6-72F3-4261-83EE-2A348911C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11317-2D4B-44EE-A5D3-00B52D33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7651" name="Espaço Reservado para Conteúdo 2">
            <a:extLst>
              <a:ext uri="{FF2B5EF4-FFF2-40B4-BE49-F238E27FC236}">
                <a16:creationId xmlns:a16="http://schemas.microsoft.com/office/drawing/2014/main" id="{702C4499-563E-44B5-BC18-267DE10B87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She can play the guitar</a:t>
            </a:r>
            <a:r>
              <a:rPr lang="pt-BR" altLang="pt-BR" sz="3000"/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4E373238-2C71-419E-BB35-DBD163EF409F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Hability</a:t>
            </a: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capacity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7653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FD092FE7-C662-4A69-820B-9486D4B5C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E67B928A-61B1-49AB-BFB1-A3913796C6B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2630081"/>
              </p:ext>
            </p:extLst>
          </p:nvPr>
        </p:nvGraphicFramePr>
        <p:xfrm>
          <a:off x="356704" y="13252"/>
          <a:ext cx="9118600" cy="683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0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5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42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MODAL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USO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MODAL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USO</a:t>
                      </a: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360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WOULD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descrever hábitos passados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exprimir preferência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fazer uma oferta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80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fazer um pedido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MAY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Possibilidade - real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Pedir</a:t>
                      </a: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permissão (formal)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Dar permissão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Proibição – não tão forte quanto must</a:t>
                      </a: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453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SHOULD</a:t>
                      </a:r>
                      <a:r>
                        <a:rPr lang="pt-BR" sz="180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Conselho, obrigação moral, dever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CAN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Habilidade,</a:t>
                      </a: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capacidade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Permissão - informal</a:t>
                      </a: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60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MUST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Obrigação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Dedução,</a:t>
                      </a: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possibilidade maior que 80%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Na negativa: proibição</a:t>
                      </a: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COULD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Oferta,</a:t>
                      </a: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oferecimento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Sugestão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Habilidade, capacidade no passado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Fazer um pedido (polidez)</a:t>
                      </a: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0429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MIGHT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Possibilidade muito pequena ou imaginária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Possibilidade no passado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OUGHT TO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Conselho</a:t>
                      </a:r>
                    </a:p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Sugestão</a:t>
                      </a:r>
                      <a:r>
                        <a:rPr kumimoji="0" lang="pt-BR" sz="1800" kern="1200" baseline="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429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r>
                        <a:rPr kumimoji="0" lang="pt-BR" sz="1800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Futuro </a:t>
                      </a:r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1437" marR="91437" marT="45725" marB="45725"/>
                </a:tc>
                <a:tc>
                  <a:txBody>
                    <a:bodyPr/>
                    <a:lstStyle/>
                    <a:p>
                      <a:pPr marL="285750" indent="-285750" algn="l" rtl="0" eaLnBrk="1" latinLnBrk="0" hangingPunct="1">
                        <a:buFont typeface="Arial" pitchFamily="34" charset="0"/>
                        <a:buChar char="•"/>
                      </a:pPr>
                      <a:endParaRPr kumimoji="0" lang="pt-BR" sz="1800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91437" marR="91437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E0155-FA67-48C7-9175-1661CB3DF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8675" name="Espaço Reservado para Conteúdo 2">
            <a:extLst>
              <a:ext uri="{FF2B5EF4-FFF2-40B4-BE49-F238E27FC236}">
                <a16:creationId xmlns:a16="http://schemas.microsoft.com/office/drawing/2014/main" id="{C5C040C8-696A-483F-8C2D-9389D42BED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EC47C8E-4DA3-4D3A-9DD8-C947BB66BFC2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8677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51F6E566-41EA-45E6-A217-D7901E60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2AD06-65F6-47DD-AE81-6F0EC3EB2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29699" name="Espaço Reservado para Conteúdo 2">
            <a:extLst>
              <a:ext uri="{FF2B5EF4-FFF2-40B4-BE49-F238E27FC236}">
                <a16:creationId xmlns:a16="http://schemas.microsoft.com/office/drawing/2014/main" id="{3B79661A-ADED-4934-9870-66FC3B72D2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She must 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A010B57-CB67-4897-BA18-9BB55699C9F1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29701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9D2AD376-3B60-483C-89BA-DD59F3390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62378-8042-48AF-BD07-587A45C4A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0723" name="Espaço Reservado para Conteúdo 2">
            <a:extLst>
              <a:ext uri="{FF2B5EF4-FFF2-40B4-BE49-F238E27FC236}">
                <a16:creationId xmlns:a16="http://schemas.microsoft.com/office/drawing/2014/main" id="{9DC27AF6-D2C0-4C3B-ACE7-D36D7ACBDA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 tomorrow.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415DD87-0747-48AE-8405-3D65DA190919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Future </a:t>
            </a: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fact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0725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EA019778-57B5-48CC-AF27-2E2EECB53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8BC2B-CDB4-4635-BC66-78804FEA9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1747" name="Espaço Reservado para Conteúdo 2">
            <a:extLst>
              <a:ext uri="{FF2B5EF4-FFF2-40B4-BE49-F238E27FC236}">
                <a16:creationId xmlns:a16="http://schemas.microsoft.com/office/drawing/2014/main" id="{4E9F009F-1863-4DCF-8881-9CE8355DDFA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She will 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 </a:t>
            </a:r>
            <a:r>
              <a:rPr lang="pt-BR" altLang="pt-BR" sz="3000"/>
              <a:t>play the guitar tomorrow.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play the guitar tomorrow.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C1F0453-A6BF-42BD-863B-2995FBE9FFA1}"/>
              </a:ext>
            </a:extLst>
          </p:cNvPr>
          <p:cNvSpPr txBox="1">
            <a:spLocks/>
          </p:cNvSpPr>
          <p:nvPr/>
        </p:nvSpPr>
        <p:spPr>
          <a:xfrm>
            <a:off x="6024563" y="508001"/>
            <a:ext cx="4127500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Future </a:t>
            </a: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fact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1749" name="Picture 2" descr="http://www.londonguitarschool.co.uk/wp-content/uploads/2014/05/Guitar-Lessons-in-London-Golders-Green-Willesden-Green-Belsize-Park-Finchley-Rd-Kilburn-West-jpg.jpg">
            <a:extLst>
              <a:ext uri="{FF2B5EF4-FFF2-40B4-BE49-F238E27FC236}">
                <a16:creationId xmlns:a16="http://schemas.microsoft.com/office/drawing/2014/main" id="{D3736023-52AA-46D5-AC8D-90B1BD105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557339"/>
            <a:ext cx="4176713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F737D-5395-4F66-AF4D-40F086013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2771" name="Espaço Reservado para Conteúdo 2">
            <a:extLst>
              <a:ext uri="{FF2B5EF4-FFF2-40B4-BE49-F238E27FC236}">
                <a16:creationId xmlns:a16="http://schemas.microsoft.com/office/drawing/2014/main" id="{B819C3A1-D45E-4AEB-B85C-8156F90C22B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700214"/>
            <a:ext cx="4392613" cy="46815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FFE68C5-50DE-4D54-86D9-45045A0AABA2}"/>
              </a:ext>
            </a:extLst>
          </p:cNvPr>
          <p:cNvSpPr txBox="1">
            <a:spLocks/>
          </p:cNvSpPr>
          <p:nvPr/>
        </p:nvSpPr>
        <p:spPr>
          <a:xfrm>
            <a:off x="5519739" y="508001"/>
            <a:ext cx="4632325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PERMISSION - formal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2773" name="Picture 2" descr="http://www.dvdizzy.com/images/a-c/ccf11dad13.jpg">
            <a:extLst>
              <a:ext uri="{FF2B5EF4-FFF2-40B4-BE49-F238E27FC236}">
                <a16:creationId xmlns:a16="http://schemas.microsoft.com/office/drawing/2014/main" id="{4268653D-2FF4-47A3-BA1B-A21D08A67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CCCB7-0ECA-425E-9701-3586FD618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3795" name="Espaço Reservado para Conteúdo 2">
            <a:extLst>
              <a:ext uri="{FF2B5EF4-FFF2-40B4-BE49-F238E27FC236}">
                <a16:creationId xmlns:a16="http://schemas.microsoft.com/office/drawing/2014/main" id="{A0121308-549E-4A45-8B6A-4EDCD53920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700214"/>
            <a:ext cx="4392613" cy="46815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May 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9026B1C-2836-4C94-B82F-20D0C7632CF9}"/>
              </a:ext>
            </a:extLst>
          </p:cNvPr>
          <p:cNvSpPr txBox="1">
            <a:spLocks/>
          </p:cNvSpPr>
          <p:nvPr/>
        </p:nvSpPr>
        <p:spPr>
          <a:xfrm>
            <a:off x="5519739" y="508001"/>
            <a:ext cx="4632325" cy="7143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PERMISSION - formal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3797" name="Picture 2" descr="http://www.dvdizzy.com/images/a-c/ccf11dad13.jpg">
            <a:extLst>
              <a:ext uri="{FF2B5EF4-FFF2-40B4-BE49-F238E27FC236}">
                <a16:creationId xmlns:a16="http://schemas.microsoft.com/office/drawing/2014/main" id="{F25E975B-ED9C-42AD-AAE8-C081776AE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23D3F-C634-4CB1-A610-12A0B8D7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4819" name="Espaço Reservado para Conteúdo 2">
            <a:extLst>
              <a:ext uri="{FF2B5EF4-FFF2-40B4-BE49-F238E27FC236}">
                <a16:creationId xmlns:a16="http://schemas.microsoft.com/office/drawing/2014/main" id="{922B8CA4-757D-4810-8A8C-5E0B68952E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700214"/>
            <a:ext cx="4392613" cy="46815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Can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05D40F2-6BAB-43CB-AEDC-C32B05EAE1C5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PERMISSION - INFORMAL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4821" name="Picture 2" descr="http://www.dvdizzy.com/images/a-c/ccf11dad13.jpg">
            <a:extLst>
              <a:ext uri="{FF2B5EF4-FFF2-40B4-BE49-F238E27FC236}">
                <a16:creationId xmlns:a16="http://schemas.microsoft.com/office/drawing/2014/main" id="{C93D07CE-FF61-48A5-BDDD-2B9AE1719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DC1D3-8424-45B9-AB6F-E4647495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5843" name="Espaço Reservado para Conteúdo 2">
            <a:extLst>
              <a:ext uri="{FF2B5EF4-FFF2-40B4-BE49-F238E27FC236}">
                <a16:creationId xmlns:a16="http://schemas.microsoft.com/office/drawing/2014/main" id="{AAA73317-B9F2-4A3B-A94B-84602896B3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700214"/>
            <a:ext cx="4392613" cy="4681537"/>
          </a:xfrm>
        </p:spPr>
        <p:txBody>
          <a:bodyPr/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Can 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I come in?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953AF5C-D4C9-4CCB-A8FF-A6E3FF09F0E8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PERMISSION - INFORMAL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5845" name="Picture 2" descr="http://www.dvdizzy.com/images/a-c/ccf11dad13.jpg">
            <a:extLst>
              <a:ext uri="{FF2B5EF4-FFF2-40B4-BE49-F238E27FC236}">
                <a16:creationId xmlns:a16="http://schemas.microsoft.com/office/drawing/2014/main" id="{E3BC05A6-C255-4355-99C4-42DDE7287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B657F-0749-408B-8576-03A05341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6867" name="Espaço Reservado para Conteúdo 2">
            <a:extLst>
              <a:ext uri="{FF2B5EF4-FFF2-40B4-BE49-F238E27FC236}">
                <a16:creationId xmlns:a16="http://schemas.microsoft.com/office/drawing/2014/main" id="{A782001F-D7AF-4FDB-9895-5DCAEC6BC58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412876"/>
            <a:ext cx="4392613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B29370C-C9B1-416A-AC1E-8F88A63178E0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6869" name="Picture 2" descr="http://www.dvdizzy.com/images/a-c/ccf11dad13.jpg">
            <a:extLst>
              <a:ext uri="{FF2B5EF4-FFF2-40B4-BE49-F238E27FC236}">
                <a16:creationId xmlns:a16="http://schemas.microsoft.com/office/drawing/2014/main" id="{B79A24EF-0EAE-4504-8013-35CC3874A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077B3-1168-4E30-AD15-7C4F2F53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7891" name="Espaço Reservado para Conteúdo 2">
            <a:extLst>
              <a:ext uri="{FF2B5EF4-FFF2-40B4-BE49-F238E27FC236}">
                <a16:creationId xmlns:a16="http://schemas.microsoft.com/office/drawing/2014/main" id="{6299A81B-711B-423A-AA5B-DF1788AC660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1825" y="1339851"/>
            <a:ext cx="4705350" cy="49704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She must 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043E4F0-3897-4367-ACA7-FED6AFFB50E5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DEDUCTION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7893" name="Picture 2" descr="http://www.dvdizzy.com/images/a-c/ccf11dad13.jpg">
            <a:extLst>
              <a:ext uri="{FF2B5EF4-FFF2-40B4-BE49-F238E27FC236}">
                <a16:creationId xmlns:a16="http://schemas.microsoft.com/office/drawing/2014/main" id="{D4CB8653-D2DF-4009-9AE4-E33B5B6B5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740C046-9D0B-4E30-A5FA-07000C578242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55844187"/>
              </p:ext>
            </p:extLst>
          </p:nvPr>
        </p:nvGraphicFramePr>
        <p:xfrm>
          <a:off x="514558" y="549276"/>
          <a:ext cx="3744912" cy="3959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1443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“PRESENTE”</a:t>
                      </a:r>
                    </a:p>
                  </a:txBody>
                  <a:tcPr marL="91452" marR="91452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PASSADO</a:t>
                      </a:r>
                    </a:p>
                  </a:txBody>
                  <a:tcPr marL="91452" marR="91452" marT="45706" marB="457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4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CAN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COULD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4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MAY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MIGHT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4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SHALL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SHOULD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3452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WILL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WOULD</a:t>
                      </a:r>
                    </a:p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HAD TO</a:t>
                      </a:r>
                      <a:endParaRPr lang="pt-BR" sz="1800" dirty="0"/>
                    </a:p>
                  </a:txBody>
                  <a:tcPr marL="91452" marR="91452" marT="45706" marB="457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73A472A1-BDD9-40E8-BA25-DE4BBFACE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400318"/>
              </p:ext>
            </p:extLst>
          </p:nvPr>
        </p:nvGraphicFramePr>
        <p:xfrm>
          <a:off x="4448867" y="549276"/>
          <a:ext cx="4392614" cy="5832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MODAL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“MESMO” USO</a:t>
                      </a: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CAN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BE ABLE TO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MAY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MIGHT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MUST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HAVE TO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MUST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NEED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SHOULD</a:t>
                      </a:r>
                      <a:endParaRPr lang="pt-BR" sz="1800" dirty="0"/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OUGHT TO</a:t>
                      </a: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WILL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>
                          <a:solidFill>
                            <a:srgbClr val="0070C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BE GOING TO</a:t>
                      </a: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B58B0B-62F4-48A0-B881-0644702D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8915" name="Espaço Reservado para Conteúdo 2">
            <a:extLst>
              <a:ext uri="{FF2B5EF4-FFF2-40B4-BE49-F238E27FC236}">
                <a16:creationId xmlns:a16="http://schemas.microsoft.com/office/drawing/2014/main" id="{D118C822-51BC-4BBC-91F4-0B2FF5194DD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1825" y="1412876"/>
            <a:ext cx="4705350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460359-B8FE-4FBB-B9C6-B2B29C5321AC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advice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8917" name="Picture 2" descr="http://www.dvdizzy.com/images/a-c/ccf11dad13.jpg">
            <a:extLst>
              <a:ext uri="{FF2B5EF4-FFF2-40B4-BE49-F238E27FC236}">
                <a16:creationId xmlns:a16="http://schemas.microsoft.com/office/drawing/2014/main" id="{6848AE84-FDD0-490B-890D-513254F1B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8447BC-849B-448C-8932-8A313D73B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39939" name="Espaço Reservado para Conteúdo 2">
            <a:extLst>
              <a:ext uri="{FF2B5EF4-FFF2-40B4-BE49-F238E27FC236}">
                <a16:creationId xmlns:a16="http://schemas.microsoft.com/office/drawing/2014/main" id="{E8690500-94EB-4C8D-B663-FFA6861B1ED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1825" y="1412876"/>
            <a:ext cx="4705350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She should 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54337D5-5376-4A65-B9C3-29BECEFA069D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advice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39941" name="Picture 2" descr="http://www.dvdizzy.com/images/a-c/ccf11dad13.jpg">
            <a:extLst>
              <a:ext uri="{FF2B5EF4-FFF2-40B4-BE49-F238E27FC236}">
                <a16:creationId xmlns:a16="http://schemas.microsoft.com/office/drawing/2014/main" id="{B74ABF48-BF37-4388-AB5E-4E3C517FF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92564-123A-4AC7-9D37-8E45240F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40963" name="Espaço Reservado para Conteúdo 2">
            <a:extLst>
              <a:ext uri="{FF2B5EF4-FFF2-40B4-BE49-F238E27FC236}">
                <a16:creationId xmlns:a16="http://schemas.microsoft.com/office/drawing/2014/main" id="{1F6887B7-93B0-471D-8B02-FF43728EA6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1825" y="1412876"/>
            <a:ext cx="4705350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should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must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might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She </a:t>
            </a:r>
            <a:r>
              <a:rPr lang="pt-BR" altLang="pt-BR" sz="3000" b="1">
                <a:solidFill>
                  <a:srgbClr val="FF0000"/>
                </a:solidFill>
              </a:rPr>
              <a:t>will </a:t>
            </a:r>
            <a:r>
              <a:rPr lang="pt-BR" altLang="pt-BR" sz="3000"/>
              <a:t>let Donald come inside.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176C60-6004-40D0-91F3-BF809F958111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LOW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40965" name="Picture 2" descr="http://www.dvdizzy.com/images/a-c/ccf11dad13.jpg">
            <a:extLst>
              <a:ext uri="{FF2B5EF4-FFF2-40B4-BE49-F238E27FC236}">
                <a16:creationId xmlns:a16="http://schemas.microsoft.com/office/drawing/2014/main" id="{E9F5BF12-4F90-4E93-8E28-2C9B314F1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92564-123A-4AC7-9D37-8E45240F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3251200" cy="1143000"/>
          </a:xfrm>
        </p:spPr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40963" name="Espaço Reservado para Conteúdo 2">
            <a:extLst>
              <a:ext uri="{FF2B5EF4-FFF2-40B4-BE49-F238E27FC236}">
                <a16:creationId xmlns:a16="http://schemas.microsoft.com/office/drawing/2014/main" id="{1F6887B7-93B0-471D-8B02-FF43728EA6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1825" y="1412876"/>
            <a:ext cx="4705350" cy="49688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dirty="0" err="1"/>
              <a:t>She</a:t>
            </a:r>
            <a:r>
              <a:rPr lang="pt-BR" altLang="pt-BR" sz="3000" dirty="0"/>
              <a:t> </a:t>
            </a:r>
            <a:r>
              <a:rPr lang="pt-BR" altLang="pt-BR" sz="3000" b="1" dirty="0" err="1">
                <a:solidFill>
                  <a:srgbClr val="FF0000"/>
                </a:solidFill>
              </a:rPr>
              <a:t>may</a:t>
            </a:r>
            <a:r>
              <a:rPr lang="pt-BR" altLang="pt-BR" sz="3000" dirty="0">
                <a:solidFill>
                  <a:srgbClr val="FF0000"/>
                </a:solidFill>
              </a:rPr>
              <a:t> </a:t>
            </a:r>
            <a:r>
              <a:rPr lang="pt-BR" altLang="pt-BR" sz="3000" dirty="0" err="1"/>
              <a:t>let</a:t>
            </a:r>
            <a:r>
              <a:rPr lang="pt-BR" altLang="pt-BR" sz="3000" dirty="0"/>
              <a:t> Donald come </a:t>
            </a:r>
            <a:r>
              <a:rPr lang="pt-BR" altLang="pt-BR" sz="3000" dirty="0" err="1"/>
              <a:t>inside</a:t>
            </a:r>
            <a:r>
              <a:rPr lang="pt-BR" altLang="pt-BR" sz="3000" dirty="0"/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dirty="0" err="1"/>
              <a:t>She</a:t>
            </a:r>
            <a:r>
              <a:rPr lang="pt-BR" altLang="pt-BR" sz="3000" dirty="0"/>
              <a:t> </a:t>
            </a:r>
            <a:r>
              <a:rPr lang="pt-BR" altLang="pt-BR" sz="3000" b="1" dirty="0" err="1">
                <a:solidFill>
                  <a:srgbClr val="FF0000"/>
                </a:solidFill>
              </a:rPr>
              <a:t>should</a:t>
            </a:r>
            <a:r>
              <a:rPr lang="pt-BR" altLang="pt-BR" sz="3000" b="1" dirty="0">
                <a:solidFill>
                  <a:srgbClr val="FF0000"/>
                </a:solidFill>
              </a:rPr>
              <a:t> </a:t>
            </a:r>
            <a:r>
              <a:rPr lang="pt-BR" altLang="pt-BR" sz="3000" dirty="0" err="1"/>
              <a:t>let</a:t>
            </a:r>
            <a:r>
              <a:rPr lang="pt-BR" altLang="pt-BR" sz="3000" dirty="0"/>
              <a:t> Donald come </a:t>
            </a:r>
            <a:r>
              <a:rPr lang="pt-BR" altLang="pt-BR" sz="3000" dirty="0" err="1"/>
              <a:t>inside</a:t>
            </a:r>
            <a:r>
              <a:rPr lang="pt-BR" altLang="pt-BR" sz="3000" dirty="0"/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dirty="0" err="1"/>
              <a:t>She</a:t>
            </a:r>
            <a:r>
              <a:rPr lang="pt-BR" altLang="pt-BR" sz="3000" dirty="0"/>
              <a:t> </a:t>
            </a:r>
            <a:r>
              <a:rPr lang="pt-BR" altLang="pt-BR" sz="3000" b="1" dirty="0">
                <a:solidFill>
                  <a:srgbClr val="FF0000"/>
                </a:solidFill>
              </a:rPr>
              <a:t>must </a:t>
            </a:r>
            <a:r>
              <a:rPr lang="pt-BR" altLang="pt-BR" sz="3000" dirty="0" err="1"/>
              <a:t>let</a:t>
            </a:r>
            <a:r>
              <a:rPr lang="pt-BR" altLang="pt-BR" sz="3000" dirty="0"/>
              <a:t> Donald come </a:t>
            </a:r>
            <a:r>
              <a:rPr lang="pt-BR" altLang="pt-BR" sz="3000" dirty="0" err="1"/>
              <a:t>inside</a:t>
            </a:r>
            <a:r>
              <a:rPr lang="pt-BR" altLang="pt-BR" sz="3000" dirty="0"/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i="1" dirty="0" err="1">
                <a:solidFill>
                  <a:srgbClr val="FF0000"/>
                </a:solidFill>
              </a:rPr>
              <a:t>She</a:t>
            </a:r>
            <a:r>
              <a:rPr lang="pt-BR" altLang="pt-BR" sz="3000" i="1" dirty="0">
                <a:solidFill>
                  <a:srgbClr val="FF0000"/>
                </a:solidFill>
              </a:rPr>
              <a:t> </a:t>
            </a:r>
            <a:r>
              <a:rPr lang="pt-BR" altLang="pt-BR" sz="3000" b="1" i="1" dirty="0" err="1">
                <a:solidFill>
                  <a:srgbClr val="FF0000"/>
                </a:solidFill>
              </a:rPr>
              <a:t>might</a:t>
            </a:r>
            <a:r>
              <a:rPr lang="pt-BR" altLang="pt-BR" sz="3000" b="1" i="1" dirty="0">
                <a:solidFill>
                  <a:srgbClr val="FF0000"/>
                </a:solidFill>
              </a:rPr>
              <a:t> </a:t>
            </a:r>
            <a:r>
              <a:rPr lang="pt-BR" altLang="pt-BR" sz="3000" i="1" dirty="0" err="1">
                <a:solidFill>
                  <a:srgbClr val="FF0000"/>
                </a:solidFill>
              </a:rPr>
              <a:t>let</a:t>
            </a:r>
            <a:r>
              <a:rPr lang="pt-BR" altLang="pt-BR" sz="3000" i="1" dirty="0">
                <a:solidFill>
                  <a:srgbClr val="FF0000"/>
                </a:solidFill>
              </a:rPr>
              <a:t> Donald come </a:t>
            </a:r>
            <a:r>
              <a:rPr lang="pt-BR" altLang="pt-BR" sz="3000" i="1" dirty="0" err="1">
                <a:solidFill>
                  <a:srgbClr val="FF0000"/>
                </a:solidFill>
              </a:rPr>
              <a:t>inside</a:t>
            </a:r>
            <a:r>
              <a:rPr lang="pt-BR" altLang="pt-BR" sz="3000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dirty="0" err="1"/>
              <a:t>She</a:t>
            </a:r>
            <a:r>
              <a:rPr lang="pt-BR" altLang="pt-BR" sz="3000" dirty="0"/>
              <a:t> </a:t>
            </a:r>
            <a:r>
              <a:rPr lang="pt-BR" altLang="pt-BR" sz="3000" b="1" dirty="0" err="1">
                <a:solidFill>
                  <a:srgbClr val="FF0000"/>
                </a:solidFill>
              </a:rPr>
              <a:t>will</a:t>
            </a:r>
            <a:r>
              <a:rPr lang="pt-BR" altLang="pt-BR" sz="3000" b="1" dirty="0">
                <a:solidFill>
                  <a:srgbClr val="FF0000"/>
                </a:solidFill>
              </a:rPr>
              <a:t> </a:t>
            </a:r>
            <a:r>
              <a:rPr lang="pt-BR" altLang="pt-BR" sz="3000" dirty="0" err="1"/>
              <a:t>let</a:t>
            </a:r>
            <a:r>
              <a:rPr lang="pt-BR" altLang="pt-BR" sz="3000" dirty="0"/>
              <a:t> Donald come </a:t>
            </a:r>
            <a:r>
              <a:rPr lang="pt-BR" altLang="pt-BR" sz="3000" dirty="0" err="1"/>
              <a:t>inside</a:t>
            </a:r>
            <a:r>
              <a:rPr lang="pt-BR" altLang="pt-BR" sz="3000" dirty="0"/>
              <a:t>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 dirty="0"/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176C60-6004-40D0-91F3-BF809F958111}"/>
              </a:ext>
            </a:extLst>
          </p:cNvPr>
          <p:cNvSpPr txBox="1">
            <a:spLocks/>
          </p:cNvSpPr>
          <p:nvPr/>
        </p:nvSpPr>
        <p:spPr>
          <a:xfrm>
            <a:off x="5232401" y="333375"/>
            <a:ext cx="5184775" cy="889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LOW POSSIBILITY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40965" name="Picture 2" descr="http://www.dvdizzy.com/images/a-c/ccf11dad13.jpg">
            <a:extLst>
              <a:ext uri="{FF2B5EF4-FFF2-40B4-BE49-F238E27FC236}">
                <a16:creationId xmlns:a16="http://schemas.microsoft.com/office/drawing/2014/main" id="{E9F5BF12-4F90-4E93-8E28-2C9B314F1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5" y="1412876"/>
            <a:ext cx="403225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494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4.bp.blogspot.com/-U1nqYAlagYs/US9_moyN2QI/AAAAAAAAGxo/P_xr4QKPnyY/s1600/MODALS.png">
            <a:extLst>
              <a:ext uri="{FF2B5EF4-FFF2-40B4-BE49-F238E27FC236}">
                <a16:creationId xmlns:a16="http://schemas.microsoft.com/office/drawing/2014/main" id="{25A6E512-B419-4019-928A-932BE06935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2" t="5389" r="5508" b="42847"/>
          <a:stretch/>
        </p:blipFill>
        <p:spPr bwMode="auto">
          <a:xfrm>
            <a:off x="344457" y="427382"/>
            <a:ext cx="11503085" cy="600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4.bp.blogspot.com/-U1nqYAlagYs/US9_moyN2QI/AAAAAAAAGxo/P_xr4QKPnyY/s1600/MODALS.png">
            <a:extLst>
              <a:ext uri="{FF2B5EF4-FFF2-40B4-BE49-F238E27FC236}">
                <a16:creationId xmlns:a16="http://schemas.microsoft.com/office/drawing/2014/main" id="{25A6E512-B419-4019-928A-932BE06935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2" t="56192" r="4348" b="5706"/>
          <a:stretch/>
        </p:blipFill>
        <p:spPr bwMode="auto">
          <a:xfrm>
            <a:off x="397565" y="331304"/>
            <a:ext cx="11498469" cy="4439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2BEAB-3D5F-4800-A17A-082BE9D0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4339" name="Espaço Reservado para Conteúdo 2">
            <a:extLst>
              <a:ext uri="{FF2B5EF4-FFF2-40B4-BE49-F238E27FC236}">
                <a16:creationId xmlns:a16="http://schemas.microsoft.com/office/drawing/2014/main" id="{382D9815-66F5-4F1A-97C7-1FA80AE621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9F793ED-E58A-4B95-80E2-235F094E51C5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PROHIBITION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4341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C5A818A1-9C87-4869-87B9-9D607685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44193-1BB5-4CCA-9587-478B7C4A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5363" name="Espaço Reservado para Conteúdo 2">
            <a:extLst>
              <a:ext uri="{FF2B5EF4-FFF2-40B4-BE49-F238E27FC236}">
                <a16:creationId xmlns:a16="http://schemas.microsoft.com/office/drawing/2014/main" id="{979337F2-0892-443C-9D69-F9C270C4364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They must 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7FADFB9-EB18-4C9E-AD7A-833C34554D0F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rgbClr val="0070C0"/>
                </a:solidFill>
                <a:latin typeface="Comic Sans MS" pitchFamily="66" charset="0"/>
              </a:rPr>
              <a:t>PROHIBITION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5365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0ACA3B1D-745B-44F7-B958-0A6C19480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86D39-9055-4206-BA1D-5C7452F5F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6387" name="Espaço Reservado para Conteúdo 2">
            <a:extLst>
              <a:ext uri="{FF2B5EF4-FFF2-40B4-BE49-F238E27FC236}">
                <a16:creationId xmlns:a16="http://schemas.microsoft.com/office/drawing/2014/main" id="{093874CC-A177-466F-BB41-87515FBFC50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should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B2675DFF-529B-4828-BE7C-9FD81650518C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advice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6389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4CEBAAC4-13B7-43FF-AAFC-B26B9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3DAEA-C2C9-416F-9357-17AF04D6C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Exercícios</a:t>
            </a:r>
          </a:p>
        </p:txBody>
      </p:sp>
      <p:sp>
        <p:nvSpPr>
          <p:cNvPr id="17411" name="Espaço Reservado para Conteúdo 2">
            <a:extLst>
              <a:ext uri="{FF2B5EF4-FFF2-40B4-BE49-F238E27FC236}">
                <a16:creationId xmlns:a16="http://schemas.microsoft.com/office/drawing/2014/main" id="{7CF0198E-B10F-42DA-B36D-3D4D59916A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80101" y="1268414"/>
            <a:ext cx="4392613" cy="511333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can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may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might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/>
              <a:t>They </a:t>
            </a:r>
            <a:r>
              <a:rPr lang="pt-BR" altLang="pt-BR" sz="3000" b="1">
                <a:solidFill>
                  <a:srgbClr val="FF0000"/>
                </a:solidFill>
              </a:rPr>
              <a:t>must</a:t>
            </a:r>
            <a:r>
              <a:rPr lang="pt-BR" altLang="pt-BR" sz="3000">
                <a:solidFill>
                  <a:srgbClr val="FF0000"/>
                </a:solidFill>
              </a:rPr>
              <a:t> </a:t>
            </a:r>
            <a:r>
              <a:rPr lang="pt-BR" altLang="pt-BR" sz="3000"/>
              <a:t>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r>
              <a:rPr lang="pt-BR" altLang="pt-BR" sz="3000" b="1" i="1">
                <a:solidFill>
                  <a:srgbClr val="FF0000"/>
                </a:solidFill>
              </a:rPr>
              <a:t>They should not drink alcohool.</a:t>
            </a:r>
          </a:p>
          <a:p>
            <a:pPr marL="514350" indent="-514350">
              <a:buFont typeface="Century Schoolbook" panose="02040604050505020304" pitchFamily="18" charset="0"/>
              <a:buAutoNum type="alphaUcPeriod"/>
            </a:pPr>
            <a:endParaRPr lang="pt-BR" altLang="pt-BR" sz="30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F7E7395-F84D-49AE-A26C-217AA5E24824}"/>
              </a:ext>
            </a:extLst>
          </p:cNvPr>
          <p:cNvSpPr txBox="1">
            <a:spLocks/>
          </p:cNvSpPr>
          <p:nvPr/>
        </p:nvSpPr>
        <p:spPr>
          <a:xfrm>
            <a:off x="6146801" y="835025"/>
            <a:ext cx="3432175" cy="571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pt-BR" b="1" dirty="0" err="1">
                <a:solidFill>
                  <a:srgbClr val="0070C0"/>
                </a:solidFill>
                <a:latin typeface="Comic Sans MS" pitchFamily="66" charset="0"/>
              </a:rPr>
              <a:t>advice</a:t>
            </a:r>
            <a:endParaRPr lang="pt-B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7413" name="Picture 2" descr="http://revistagalileu.globo.com/Revista/Galileu2/foto/0,,55607251,00.jpg">
            <a:extLst>
              <a:ext uri="{FF2B5EF4-FFF2-40B4-BE49-F238E27FC236}">
                <a16:creationId xmlns:a16="http://schemas.microsoft.com/office/drawing/2014/main" id="{624FA0AE-C8E7-4BA7-B366-3CA85D990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406526"/>
            <a:ext cx="40560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</TotalTime>
  <Words>1078</Words>
  <Application>Microsoft Office PowerPoint</Application>
  <PresentationFormat>Widescreen</PresentationFormat>
  <Paragraphs>260</Paragraphs>
  <Slides>33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Century Schoolbook</vt:lpstr>
      <vt:lpstr>Comic Sans MS</vt:lpstr>
      <vt:lpstr>Trebuchet MS</vt:lpstr>
      <vt:lpstr>Wingdings 3</vt:lpstr>
      <vt:lpstr>Facetado</vt:lpstr>
      <vt:lpstr>Modal verbs exercise</vt:lpstr>
      <vt:lpstr>Apresentação do PowerPoint</vt:lpstr>
      <vt:lpstr>Apresentação do PowerPoint</vt:lpstr>
      <vt:lpstr>Apresentação do PowerPoint</vt:lpstr>
      <vt:lpstr>Apresentação do PowerPoint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 exercise</dc:title>
  <dc:creator>Cristiane de Brito Cruz</dc:creator>
  <cp:lastModifiedBy>Cristiane de Brito Cruz</cp:lastModifiedBy>
  <cp:revision>36</cp:revision>
  <dcterms:created xsi:type="dcterms:W3CDTF">2019-05-07T22:45:17Z</dcterms:created>
  <dcterms:modified xsi:type="dcterms:W3CDTF">2020-12-29T11:11:48Z</dcterms:modified>
</cp:coreProperties>
</file>