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83" r:id="rId2"/>
    <p:sldId id="323" r:id="rId3"/>
    <p:sldId id="330" r:id="rId4"/>
    <p:sldId id="315" r:id="rId5"/>
    <p:sldId id="324" r:id="rId6"/>
    <p:sldId id="317" r:id="rId7"/>
    <p:sldId id="319" r:id="rId8"/>
    <p:sldId id="327" r:id="rId9"/>
    <p:sldId id="328" r:id="rId10"/>
    <p:sldId id="325" r:id="rId11"/>
    <p:sldId id="326" r:id="rId12"/>
    <p:sldId id="334" r:id="rId13"/>
    <p:sldId id="304" r:id="rId14"/>
    <p:sldId id="305" r:id="rId15"/>
    <p:sldId id="307" r:id="rId16"/>
    <p:sldId id="308" r:id="rId17"/>
    <p:sldId id="332" r:id="rId18"/>
    <p:sldId id="311" r:id="rId19"/>
    <p:sldId id="333" r:id="rId20"/>
    <p:sldId id="312" r:id="rId21"/>
    <p:sldId id="313" r:id="rId22"/>
    <p:sldId id="329" r:id="rId23"/>
    <p:sldId id="335" r:id="rId24"/>
    <p:sldId id="336" r:id="rId25"/>
    <p:sldId id="337" r:id="rId26"/>
    <p:sldId id="338" r:id="rId27"/>
    <p:sldId id="339" r:id="rId28"/>
    <p:sldId id="340" r:id="rId29"/>
    <p:sldId id="341" r:id="rId3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6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pt-BR"/>
              <a:t>Clique para editar o título mestre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a:xfrm>
            <a:off x="3623733" y="6117336"/>
            <a:ext cx="3609438" cy="365125"/>
          </a:xfrm>
        </p:spPr>
        <p:txBody>
          <a:bodyPr/>
          <a:lstStyle/>
          <a:p>
            <a:endParaRPr lang="pt-BR"/>
          </a:p>
        </p:txBody>
      </p:sp>
      <p:sp>
        <p:nvSpPr>
          <p:cNvPr id="6" name="Slide Number Placeholder 5"/>
          <p:cNvSpPr>
            <a:spLocks noGrp="1"/>
          </p:cNvSpPr>
          <p:nvPr>
            <p:ph type="sldNum" sz="quarter" idx="12"/>
          </p:nvPr>
        </p:nvSpPr>
        <p:spPr>
          <a:xfrm>
            <a:off x="8275320" y="6117336"/>
            <a:ext cx="411480" cy="365125"/>
          </a:xfrm>
        </p:spPr>
        <p:txBody>
          <a:bodyPr/>
          <a:lstStyle/>
          <a:p>
            <a:fld id="{F348AE27-B0FE-4B77-BDE5-56104DE6FF17}" type="slidenum">
              <a:rPr lang="pt-BR" smtClean="0"/>
              <a:t>‹nº›</a:t>
            </a:fld>
            <a:endParaRPr lang="pt-B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58436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203362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388178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4248787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073554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Clique para editar o texto mestre</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94297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 texto mestre</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45664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863930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2543036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pt-BR"/>
              <a:t>Clique para editar o título mestre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a:xfrm>
            <a:off x="1972647" y="6108173"/>
            <a:ext cx="5314517" cy="365125"/>
          </a:xfrm>
        </p:spPr>
        <p:txBody>
          <a:bodyPr/>
          <a:lstStyle/>
          <a:p>
            <a:endParaRPr lang="pt-BR"/>
          </a:p>
        </p:txBody>
      </p:sp>
      <p:sp>
        <p:nvSpPr>
          <p:cNvPr id="6" name="Slide Number Placeholder 5"/>
          <p:cNvSpPr>
            <a:spLocks noGrp="1"/>
          </p:cNvSpPr>
          <p:nvPr>
            <p:ph type="sldNum" sz="quarter" idx="12"/>
          </p:nvPr>
        </p:nvSpPr>
        <p:spPr>
          <a:xfrm>
            <a:off x="8258967" y="6108173"/>
            <a:ext cx="427833" cy="365125"/>
          </a:xfrm>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3623224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DEE48D2E-549C-4C8A-A5A7-9F4493305953}" type="datetimeFigureOut">
              <a:rPr lang="pt-BR" smtClean="0"/>
              <a:t>11/02/2020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a:xfrm>
            <a:off x="8273317" y="6116070"/>
            <a:ext cx="413483" cy="365125"/>
          </a:xfrm>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80307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248394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EE48D2E-549C-4C8A-A5A7-9F4493305953}" type="datetimeFigureOut">
              <a:rPr lang="pt-BR" smtClean="0"/>
              <a:t>11/02/2020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54190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EE48D2E-549C-4C8A-A5A7-9F4493305953}" type="datetimeFigureOut">
              <a:rPr lang="pt-BR" smtClean="0"/>
              <a:t>11/02/2020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923867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E48D2E-549C-4C8A-A5A7-9F4493305953}" type="datetimeFigureOut">
              <a:rPr lang="pt-BR" smtClean="0"/>
              <a:t>11/02/2020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08251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87743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EE48D2E-549C-4C8A-A5A7-9F4493305953}" type="datetimeFigureOut">
              <a:rPr lang="pt-BR" smtClean="0"/>
              <a:t>11/02/2020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F348AE27-B0FE-4B77-BDE5-56104DE6FF17}" type="slidenum">
              <a:rPr lang="pt-BR" smtClean="0"/>
              <a:t>‹nº›</a:t>
            </a:fld>
            <a:endParaRPr lang="pt-BR"/>
          </a:p>
        </p:txBody>
      </p:sp>
    </p:spTree>
    <p:extLst>
      <p:ext uri="{BB962C8B-B14F-4D97-AF65-F5344CB8AC3E}">
        <p14:creationId xmlns:p14="http://schemas.microsoft.com/office/powerpoint/2010/main" val="1683059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EE48D2E-549C-4C8A-A5A7-9F4493305953}" type="datetimeFigureOut">
              <a:rPr lang="pt-BR" smtClean="0"/>
              <a:t>11/02/2020</a:t>
            </a:fld>
            <a:endParaRPr lang="pt-BR"/>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pt-BR"/>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48AE27-B0FE-4B77-BDE5-56104DE6FF17}" type="slidenum">
              <a:rPr lang="pt-BR" smtClean="0"/>
              <a:t>‹nº›</a:t>
            </a:fld>
            <a:endParaRPr lang="pt-BR"/>
          </a:p>
        </p:txBody>
      </p:sp>
    </p:spTree>
    <p:extLst>
      <p:ext uri="{BB962C8B-B14F-4D97-AF65-F5344CB8AC3E}">
        <p14:creationId xmlns:p14="http://schemas.microsoft.com/office/powerpoint/2010/main" val="3217583081"/>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icsi.berkeley.edu/icsi/"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icsi.berkeley.edu/icsi/abou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icsi.berkeley.edu/icsi/partnerships/sponsors-and-research-partners" TargetMode="External"/><Relationship Id="rId2" Type="http://schemas.openxmlformats.org/officeDocument/2006/relationships/hyperlink" Target="http://www.icsi.berkeley.edu/icsi/about" TargetMode="External"/><Relationship Id="rId1" Type="http://schemas.openxmlformats.org/officeDocument/2006/relationships/slideLayout" Target="../slideLayouts/slideLayout2.xml"/><Relationship Id="rId4" Type="http://schemas.openxmlformats.org/officeDocument/2006/relationships/hyperlink" Target="http://www.berkeley.ed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s://www.isc.or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isc.org/abou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isc.org/abou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isc.org/abou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gif"/><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hyperlink" Target="https://moodle.ifrs.edu.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pbs.twimg.com/profile_images/666407537084796928/YBGgi9B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2326" y="3067101"/>
            <a:ext cx="586722" cy="586722"/>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p:cNvSpPr>
            <a:spLocks noGrp="1"/>
          </p:cNvSpPr>
          <p:nvPr>
            <p:ph type="subTitle" idx="1"/>
          </p:nvPr>
        </p:nvSpPr>
        <p:spPr>
          <a:xfrm>
            <a:off x="3874603" y="4831988"/>
            <a:ext cx="5064890" cy="479009"/>
          </a:xfrm>
        </p:spPr>
        <p:txBody>
          <a:bodyPr>
            <a:normAutofit/>
          </a:bodyPr>
          <a:lstStyle/>
          <a:p>
            <a:pPr algn="l"/>
            <a:r>
              <a:rPr lang="pt-BR" sz="2250" b="1" dirty="0">
                <a:solidFill>
                  <a:schemeClr val="accent5">
                    <a:lumMod val="75000"/>
                  </a:schemeClr>
                </a:solidFill>
              </a:rPr>
              <a:t>http://docente.ifrn.edu.br/cristianecruz</a:t>
            </a:r>
          </a:p>
        </p:txBody>
      </p:sp>
      <p:pic>
        <p:nvPicPr>
          <p:cNvPr id="1026" name="Picture 2" descr="https://pbs.twimg.com/profile_images/674026885580386304/a3rxT9c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2884" y="2415227"/>
            <a:ext cx="558911" cy="55891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pngall.com/wp-content/uploads/2016/03/Email-PN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7322" y="3616730"/>
            <a:ext cx="630157" cy="64193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m 3"/>
          <p:cNvPicPr>
            <a:picLocks noChangeAspect="1"/>
          </p:cNvPicPr>
          <p:nvPr/>
        </p:nvPicPr>
        <p:blipFill>
          <a:blip r:embed="rId5"/>
          <a:stretch>
            <a:fillRect/>
          </a:stretch>
        </p:blipFill>
        <p:spPr>
          <a:xfrm>
            <a:off x="3322765" y="4730868"/>
            <a:ext cx="656985" cy="690676"/>
          </a:xfrm>
          <a:prstGeom prst="rect">
            <a:avLst/>
          </a:prstGeom>
        </p:spPr>
      </p:pic>
      <p:pic>
        <p:nvPicPr>
          <p:cNvPr id="5" name="Imagem 4"/>
          <p:cNvPicPr>
            <a:picLocks noChangeAspect="1"/>
          </p:cNvPicPr>
          <p:nvPr/>
        </p:nvPicPr>
        <p:blipFill>
          <a:blip r:embed="rId6"/>
          <a:stretch>
            <a:fillRect/>
          </a:stretch>
        </p:blipFill>
        <p:spPr>
          <a:xfrm>
            <a:off x="3750573" y="5405839"/>
            <a:ext cx="997612" cy="574711"/>
          </a:xfrm>
          <a:prstGeom prst="rect">
            <a:avLst/>
          </a:prstGeom>
        </p:spPr>
      </p:pic>
      <p:pic>
        <p:nvPicPr>
          <p:cNvPr id="6" name="Picture 2" descr="Resultado de imagem para google classroo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102" y="5839047"/>
            <a:ext cx="1348467" cy="1011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m para gmail"/>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966197" y="4267675"/>
            <a:ext cx="570495" cy="4321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m para ifrn currais nov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0"/>
            <a:ext cx="2627784" cy="2994626"/>
          </a:xfrm>
          <a:prstGeom prst="rect">
            <a:avLst/>
          </a:prstGeom>
          <a:noFill/>
          <a:extLst>
            <a:ext uri="{909E8E84-426E-40DD-AFC4-6F175D3DCCD1}">
              <a14:hiddenFill xmlns:a14="http://schemas.microsoft.com/office/drawing/2010/main">
                <a:solidFill>
                  <a:srgbClr val="FFFFFF"/>
                </a:solidFill>
              </a14:hiddenFill>
            </a:ext>
          </a:extLst>
        </p:spPr>
      </p:pic>
      <p:sp>
        <p:nvSpPr>
          <p:cNvPr id="14" name="Subtítulo 2"/>
          <p:cNvSpPr txBox="1">
            <a:spLocks/>
          </p:cNvSpPr>
          <p:nvPr/>
        </p:nvSpPr>
        <p:spPr>
          <a:xfrm>
            <a:off x="2118025" y="2525316"/>
            <a:ext cx="2038907" cy="412924"/>
          </a:xfrm>
          <a:prstGeom prst="rect">
            <a:avLst/>
          </a:prstGeom>
        </p:spPr>
        <p:txBody>
          <a:bodyPr vert="horz" lIns="91440" tIns="45720" rIns="91440" bIns="45720" rtlCol="0" anchor="t">
            <a:normAutofit lnSpcReduction="10000"/>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a:t>
            </a:r>
            <a:r>
              <a:rPr lang="pt-BR" sz="2250" b="1" dirty="0" err="1">
                <a:solidFill>
                  <a:schemeClr val="accent5">
                    <a:lumMod val="75000"/>
                  </a:schemeClr>
                </a:solidFill>
              </a:rPr>
              <a:t>chris_divine</a:t>
            </a:r>
            <a:endParaRPr lang="pt-BR" sz="2250" b="1" dirty="0">
              <a:solidFill>
                <a:schemeClr val="accent5">
                  <a:lumMod val="75000"/>
                </a:schemeClr>
              </a:solidFill>
            </a:endParaRPr>
          </a:p>
        </p:txBody>
      </p:sp>
      <p:sp>
        <p:nvSpPr>
          <p:cNvPr id="15" name="Subtítulo 2"/>
          <p:cNvSpPr txBox="1">
            <a:spLocks/>
          </p:cNvSpPr>
          <p:nvPr/>
        </p:nvSpPr>
        <p:spPr>
          <a:xfrm>
            <a:off x="2551383" y="3094052"/>
            <a:ext cx="2275554" cy="522678"/>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@chris_divine09</a:t>
            </a:r>
          </a:p>
        </p:txBody>
      </p:sp>
      <p:sp>
        <p:nvSpPr>
          <p:cNvPr id="17" name="Subtítulo 2"/>
          <p:cNvSpPr txBox="1">
            <a:spLocks/>
          </p:cNvSpPr>
          <p:nvPr/>
        </p:nvSpPr>
        <p:spPr>
          <a:xfrm>
            <a:off x="3103033" y="3689940"/>
            <a:ext cx="5093594" cy="472623"/>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cristiane.cruz@ifrn.edu.br</a:t>
            </a:r>
          </a:p>
        </p:txBody>
      </p:sp>
      <p:sp>
        <p:nvSpPr>
          <p:cNvPr id="18" name="Subtítulo 2"/>
          <p:cNvSpPr txBox="1">
            <a:spLocks/>
          </p:cNvSpPr>
          <p:nvPr/>
        </p:nvSpPr>
        <p:spPr>
          <a:xfrm>
            <a:off x="3510754" y="4314623"/>
            <a:ext cx="4328746" cy="47572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cristianebrito1978@gmail.com</a:t>
            </a:r>
          </a:p>
        </p:txBody>
      </p:sp>
      <p:sp>
        <p:nvSpPr>
          <p:cNvPr id="19" name="Subtítulo 2"/>
          <p:cNvSpPr txBox="1">
            <a:spLocks/>
          </p:cNvSpPr>
          <p:nvPr/>
        </p:nvSpPr>
        <p:spPr>
          <a:xfrm>
            <a:off x="4748185" y="5405839"/>
            <a:ext cx="2175084" cy="464164"/>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suap.ifrn.edu.br</a:t>
            </a:r>
          </a:p>
        </p:txBody>
      </p:sp>
      <p:sp>
        <p:nvSpPr>
          <p:cNvPr id="20" name="Subtítulo 2"/>
          <p:cNvSpPr txBox="1">
            <a:spLocks/>
          </p:cNvSpPr>
          <p:nvPr/>
        </p:nvSpPr>
        <p:spPr>
          <a:xfrm>
            <a:off x="5497833" y="5901946"/>
            <a:ext cx="2668134" cy="885552"/>
          </a:xfrm>
          <a:prstGeom prst="rect">
            <a:avLst/>
          </a:prstGeom>
        </p:spPr>
        <p:txBody>
          <a:bodyPr vert="horz" lIns="91440" tIns="45720" rIns="91440" bIns="45720" rtlCol="0" anchor="t">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pt-BR" sz="2250" b="1" dirty="0">
                <a:solidFill>
                  <a:schemeClr val="accent5">
                    <a:lumMod val="75000"/>
                  </a:schemeClr>
                </a:solidFill>
              </a:rPr>
              <a:t>Ambiente virtual de aprendizagem</a:t>
            </a:r>
          </a:p>
        </p:txBody>
      </p:sp>
      <p:sp>
        <p:nvSpPr>
          <p:cNvPr id="21" name="Título 1">
            <a:extLst>
              <a:ext uri="{FF2B5EF4-FFF2-40B4-BE49-F238E27FC236}">
                <a16:creationId xmlns:a16="http://schemas.microsoft.com/office/drawing/2014/main" xmlns="" id="{47F34F08-9A44-49F5-8A03-3CDD89A68CD8}"/>
              </a:ext>
            </a:extLst>
          </p:cNvPr>
          <p:cNvSpPr>
            <a:spLocks noGrp="1"/>
          </p:cNvSpPr>
          <p:nvPr>
            <p:ph type="ctrTitle"/>
          </p:nvPr>
        </p:nvSpPr>
        <p:spPr>
          <a:xfrm>
            <a:off x="2627785" y="280358"/>
            <a:ext cx="3108733" cy="722628"/>
          </a:xfrm>
        </p:spPr>
        <p:txBody>
          <a:bodyPr>
            <a:normAutofit fontScale="90000"/>
          </a:bodyPr>
          <a:lstStyle/>
          <a:p>
            <a:r>
              <a:rPr lang="pt-BR" sz="4500" b="1" dirty="0" err="1"/>
              <a:t>English</a:t>
            </a:r>
            <a:r>
              <a:rPr lang="pt-BR" sz="4500" b="1" dirty="0"/>
              <a:t> </a:t>
            </a:r>
            <a:r>
              <a:rPr lang="pt-BR" sz="4500" b="1" dirty="0" err="1"/>
              <a:t>Class</a:t>
            </a:r>
            <a:endParaRPr lang="pt-BR" sz="4500" b="1" dirty="0"/>
          </a:p>
        </p:txBody>
      </p:sp>
      <p:sp>
        <p:nvSpPr>
          <p:cNvPr id="22" name="Retângulo 21">
            <a:extLst>
              <a:ext uri="{FF2B5EF4-FFF2-40B4-BE49-F238E27FC236}">
                <a16:creationId xmlns:a16="http://schemas.microsoft.com/office/drawing/2014/main" xmlns="" id="{5DF5AEF8-FF65-484F-884D-BED5974075DB}"/>
              </a:ext>
            </a:extLst>
          </p:cNvPr>
          <p:cNvSpPr/>
          <p:nvPr/>
        </p:nvSpPr>
        <p:spPr>
          <a:xfrm>
            <a:off x="1982326" y="1099967"/>
            <a:ext cx="4228658" cy="830997"/>
          </a:xfrm>
          <a:prstGeom prst="rect">
            <a:avLst/>
          </a:prstGeom>
        </p:spPr>
        <p:txBody>
          <a:bodyPr wrap="none">
            <a:spAutoFit/>
          </a:bodyPr>
          <a:lstStyle/>
          <a:p>
            <a:r>
              <a:rPr lang="pt-BR" sz="2400" b="1" dirty="0" err="1">
                <a:solidFill>
                  <a:srgbClr val="002060"/>
                </a:solidFill>
              </a:rPr>
              <a:t>Teacher</a:t>
            </a:r>
            <a:r>
              <a:rPr lang="pt-BR" sz="2400" b="1" dirty="0">
                <a:solidFill>
                  <a:srgbClr val="002060"/>
                </a:solidFill>
              </a:rPr>
              <a:t> Cristiane de Brito Cruz</a:t>
            </a:r>
          </a:p>
          <a:p>
            <a:r>
              <a:rPr lang="pt-BR" sz="2400" b="1" dirty="0">
                <a:solidFill>
                  <a:srgbClr val="002060"/>
                </a:solidFill>
              </a:rPr>
              <a:t>(84) 996-087-119</a:t>
            </a:r>
          </a:p>
        </p:txBody>
      </p:sp>
    </p:spTree>
    <p:extLst>
      <p:ext uri="{BB962C8B-B14F-4D97-AF65-F5344CB8AC3E}">
        <p14:creationId xmlns:p14="http://schemas.microsoft.com/office/powerpoint/2010/main" val="2214303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ítulo 1"/>
          <p:cNvSpPr>
            <a:spLocks noGrp="1"/>
          </p:cNvSpPr>
          <p:nvPr>
            <p:ph type="title"/>
          </p:nvPr>
        </p:nvSpPr>
        <p:spPr>
          <a:xfrm rot="620023">
            <a:off x="1799774" y="137919"/>
            <a:ext cx="3513844" cy="720080"/>
          </a:xfrm>
        </p:spPr>
        <p:txBody>
          <a:bodyPr>
            <a:noAutofit/>
          </a:bodyPr>
          <a:lstStyle/>
          <a:p>
            <a:r>
              <a:rPr lang="pt-BR" b="1" dirty="0">
                <a:solidFill>
                  <a:srgbClr val="FFFF00"/>
                </a:solidFill>
                <a:effectLst>
                  <a:outerShdw blurRad="38100" dist="38100" dir="2700000" algn="tl">
                    <a:srgbClr val="000000">
                      <a:alpha val="43137"/>
                    </a:srgbClr>
                  </a:outerShdw>
                </a:effectLst>
              </a:rPr>
              <a:t>10 STUDY TIPS</a:t>
            </a:r>
          </a:p>
        </p:txBody>
      </p:sp>
      <p:pic>
        <p:nvPicPr>
          <p:cNvPr id="3" name="Imagem 2"/>
          <p:cNvPicPr>
            <a:picLocks noChangeAspect="1"/>
          </p:cNvPicPr>
          <p:nvPr/>
        </p:nvPicPr>
        <p:blipFill rotWithShape="1">
          <a:blip r:embed="rId3" cstate="print">
            <a:extLst>
              <a:ext uri="{28A0092B-C50C-407E-A947-70E740481C1C}">
                <a14:useLocalDpi xmlns:a14="http://schemas.microsoft.com/office/drawing/2010/main" val="0"/>
              </a:ext>
            </a:extLst>
          </a:blip>
          <a:srcRect l="2713" t="16800" r="51175" b="69550"/>
          <a:stretch/>
        </p:blipFill>
        <p:spPr>
          <a:xfrm>
            <a:off x="248207" y="1916832"/>
            <a:ext cx="2759474" cy="2110186"/>
          </a:xfrm>
          <a:prstGeom prst="rect">
            <a:avLst/>
          </a:prstGeom>
        </p:spPr>
      </p:pic>
      <p:pic>
        <p:nvPicPr>
          <p:cNvPr id="4" name="Imagem 3"/>
          <p:cNvPicPr>
            <a:picLocks noChangeAspect="1"/>
          </p:cNvPicPr>
          <p:nvPr/>
        </p:nvPicPr>
        <p:blipFill rotWithShape="1">
          <a:blip r:embed="rId3" cstate="print">
            <a:extLst>
              <a:ext uri="{28A0092B-C50C-407E-A947-70E740481C1C}">
                <a14:useLocalDpi xmlns:a14="http://schemas.microsoft.com/office/drawing/2010/main" val="0"/>
              </a:ext>
            </a:extLst>
          </a:blip>
          <a:srcRect l="50000" t="16980" r="2778" b="69950"/>
          <a:stretch/>
        </p:blipFill>
        <p:spPr>
          <a:xfrm>
            <a:off x="3120616" y="1916832"/>
            <a:ext cx="3001166" cy="2087057"/>
          </a:xfrm>
          <a:prstGeom prst="rect">
            <a:avLst/>
          </a:prstGeom>
        </p:spPr>
      </p:pic>
      <p:pic>
        <p:nvPicPr>
          <p:cNvPr id="7" name="Imagem 6"/>
          <p:cNvPicPr>
            <a:picLocks noChangeAspect="1"/>
          </p:cNvPicPr>
          <p:nvPr/>
        </p:nvPicPr>
        <p:blipFill rotWithShape="1">
          <a:blip r:embed="rId3" cstate="print">
            <a:extLst>
              <a:ext uri="{28A0092B-C50C-407E-A947-70E740481C1C}">
                <a14:useLocalDpi xmlns:a14="http://schemas.microsoft.com/office/drawing/2010/main" val="0"/>
              </a:ext>
            </a:extLst>
          </a:blip>
          <a:srcRect l="1176" t="31100" r="50000" b="56300"/>
          <a:stretch/>
        </p:blipFill>
        <p:spPr>
          <a:xfrm>
            <a:off x="6234717" y="1892857"/>
            <a:ext cx="2796222" cy="2111032"/>
          </a:xfrm>
          <a:prstGeom prst="rect">
            <a:avLst/>
          </a:prstGeom>
        </p:spPr>
      </p:pic>
      <p:pic>
        <p:nvPicPr>
          <p:cNvPr id="9" name="Imagem 8"/>
          <p:cNvPicPr>
            <a:picLocks noChangeAspect="1"/>
          </p:cNvPicPr>
          <p:nvPr/>
        </p:nvPicPr>
        <p:blipFill rotWithShape="1">
          <a:blip r:embed="rId3" cstate="print">
            <a:extLst>
              <a:ext uri="{28A0092B-C50C-407E-A947-70E740481C1C}">
                <a14:useLocalDpi xmlns:a14="http://schemas.microsoft.com/office/drawing/2010/main" val="0"/>
              </a:ext>
            </a:extLst>
          </a:blip>
          <a:srcRect l="52712" t="31100" r="1176" b="56300"/>
          <a:stretch/>
        </p:blipFill>
        <p:spPr>
          <a:xfrm>
            <a:off x="1529264" y="4066977"/>
            <a:ext cx="2956834" cy="2247143"/>
          </a:xfrm>
          <a:prstGeom prst="rect">
            <a:avLst/>
          </a:prstGeom>
        </p:spPr>
      </p:pic>
      <p:pic>
        <p:nvPicPr>
          <p:cNvPr id="10" name="Imagem 9"/>
          <p:cNvPicPr>
            <a:picLocks noChangeAspect="1"/>
          </p:cNvPicPr>
          <p:nvPr/>
        </p:nvPicPr>
        <p:blipFill rotWithShape="1">
          <a:blip r:embed="rId3" cstate="print">
            <a:extLst>
              <a:ext uri="{28A0092B-C50C-407E-A947-70E740481C1C}">
                <a14:useLocalDpi xmlns:a14="http://schemas.microsoft.com/office/drawing/2010/main" val="0"/>
              </a:ext>
            </a:extLst>
          </a:blip>
          <a:srcRect t="43700" r="50000" b="42650"/>
          <a:stretch/>
        </p:blipFill>
        <p:spPr>
          <a:xfrm>
            <a:off x="4621199" y="4084937"/>
            <a:ext cx="2946827" cy="2247143"/>
          </a:xfrm>
          <a:prstGeom prst="rect">
            <a:avLst/>
          </a:prstGeom>
        </p:spPr>
      </p:pic>
    </p:spTree>
    <p:extLst>
      <p:ext uri="{BB962C8B-B14F-4D97-AF65-F5344CB8AC3E}">
        <p14:creationId xmlns:p14="http://schemas.microsoft.com/office/powerpoint/2010/main" val="3338206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m 11"/>
          <p:cNvPicPr>
            <a:picLocks noChangeAspect="1"/>
          </p:cNvPicPr>
          <p:nvPr/>
        </p:nvPicPr>
        <p:blipFill rotWithShape="1">
          <a:blip r:embed="rId3" cstate="print">
            <a:extLst>
              <a:ext uri="{28A0092B-C50C-407E-A947-70E740481C1C}">
                <a14:useLocalDpi xmlns:a14="http://schemas.microsoft.com/office/drawing/2010/main" val="0"/>
              </a:ext>
            </a:extLst>
          </a:blip>
          <a:srcRect l="50060" t="43700" r="3828" b="42650"/>
          <a:stretch/>
        </p:blipFill>
        <p:spPr>
          <a:xfrm>
            <a:off x="248207" y="1916832"/>
            <a:ext cx="2759474" cy="2110186"/>
          </a:xfrm>
          <a:prstGeom prst="rect">
            <a:avLst/>
          </a:prstGeom>
        </p:spPr>
      </p:pic>
      <p:pic>
        <p:nvPicPr>
          <p:cNvPr id="14" name="Imagem 13"/>
          <p:cNvPicPr>
            <a:picLocks noChangeAspect="1"/>
          </p:cNvPicPr>
          <p:nvPr/>
        </p:nvPicPr>
        <p:blipFill rotWithShape="1">
          <a:blip r:embed="rId3" cstate="print">
            <a:extLst>
              <a:ext uri="{28A0092B-C50C-407E-A947-70E740481C1C}">
                <a14:useLocalDpi xmlns:a14="http://schemas.microsoft.com/office/drawing/2010/main" val="0"/>
              </a:ext>
            </a:extLst>
          </a:blip>
          <a:srcRect t="56836" r="50547" b="29514"/>
          <a:stretch/>
        </p:blipFill>
        <p:spPr>
          <a:xfrm>
            <a:off x="3094111" y="1906924"/>
            <a:ext cx="3027671" cy="2110186"/>
          </a:xfrm>
          <a:prstGeom prst="rect">
            <a:avLst/>
          </a:prstGeom>
        </p:spPr>
      </p:pic>
      <p:pic>
        <p:nvPicPr>
          <p:cNvPr id="16" name="Imagem 15"/>
          <p:cNvPicPr>
            <a:picLocks noChangeAspect="1"/>
          </p:cNvPicPr>
          <p:nvPr/>
        </p:nvPicPr>
        <p:blipFill rotWithShape="1">
          <a:blip r:embed="rId3" cstate="print">
            <a:extLst>
              <a:ext uri="{28A0092B-C50C-407E-A947-70E740481C1C}">
                <a14:useLocalDpi xmlns:a14="http://schemas.microsoft.com/office/drawing/2010/main" val="0"/>
              </a:ext>
            </a:extLst>
          </a:blip>
          <a:srcRect l="51536" t="56963" r="2352" b="29387"/>
          <a:stretch/>
        </p:blipFill>
        <p:spPr>
          <a:xfrm>
            <a:off x="6234716" y="1885287"/>
            <a:ext cx="2796223" cy="2118602"/>
          </a:xfrm>
          <a:prstGeom prst="rect">
            <a:avLst/>
          </a:prstGeom>
        </p:spPr>
      </p:pic>
      <p:pic>
        <p:nvPicPr>
          <p:cNvPr id="18" name="Imagem 17"/>
          <p:cNvPicPr>
            <a:picLocks noChangeAspect="1"/>
          </p:cNvPicPr>
          <p:nvPr/>
        </p:nvPicPr>
        <p:blipFill rotWithShape="1">
          <a:blip r:embed="rId3" cstate="print">
            <a:extLst>
              <a:ext uri="{28A0092B-C50C-407E-A947-70E740481C1C}">
                <a14:useLocalDpi xmlns:a14="http://schemas.microsoft.com/office/drawing/2010/main" val="0"/>
              </a:ext>
            </a:extLst>
          </a:blip>
          <a:srcRect t="70625" r="49499" b="15725"/>
          <a:stretch/>
        </p:blipFill>
        <p:spPr>
          <a:xfrm>
            <a:off x="1529264" y="4076884"/>
            <a:ext cx="2956834" cy="2237236"/>
          </a:xfrm>
          <a:prstGeom prst="rect">
            <a:avLst/>
          </a:prstGeom>
        </p:spPr>
      </p:pic>
      <p:pic>
        <p:nvPicPr>
          <p:cNvPr id="19" name="Imagem 18"/>
          <p:cNvPicPr>
            <a:picLocks noChangeAspect="1"/>
          </p:cNvPicPr>
          <p:nvPr/>
        </p:nvPicPr>
        <p:blipFill rotWithShape="1">
          <a:blip r:embed="rId3" cstate="print">
            <a:extLst>
              <a:ext uri="{28A0092B-C50C-407E-A947-70E740481C1C}">
                <a14:useLocalDpi xmlns:a14="http://schemas.microsoft.com/office/drawing/2010/main" val="0"/>
              </a:ext>
            </a:extLst>
          </a:blip>
          <a:srcRect l="50817" t="70348" r="3071" b="16002"/>
          <a:stretch/>
        </p:blipFill>
        <p:spPr>
          <a:xfrm>
            <a:off x="4621199" y="4084937"/>
            <a:ext cx="2938571" cy="2229183"/>
          </a:xfrm>
          <a:prstGeom prst="rect">
            <a:avLst/>
          </a:prstGeom>
        </p:spPr>
      </p:pic>
      <p:sp>
        <p:nvSpPr>
          <p:cNvPr id="10" name="Título 1"/>
          <p:cNvSpPr>
            <a:spLocks noGrp="1"/>
          </p:cNvSpPr>
          <p:nvPr>
            <p:ph type="title"/>
          </p:nvPr>
        </p:nvSpPr>
        <p:spPr>
          <a:xfrm rot="620023">
            <a:off x="1799774" y="137919"/>
            <a:ext cx="3513844" cy="720080"/>
          </a:xfrm>
        </p:spPr>
        <p:txBody>
          <a:bodyPr>
            <a:noAutofit/>
          </a:bodyPr>
          <a:lstStyle/>
          <a:p>
            <a:r>
              <a:rPr lang="pt-BR" b="1" dirty="0">
                <a:solidFill>
                  <a:srgbClr val="FFFF00"/>
                </a:solidFill>
                <a:effectLst>
                  <a:outerShdw blurRad="38100" dist="38100" dir="2700000" algn="tl">
                    <a:srgbClr val="000000">
                      <a:alpha val="43137"/>
                    </a:srgbClr>
                  </a:outerShdw>
                </a:effectLst>
              </a:rPr>
              <a:t>10 STUDY TIPS</a:t>
            </a:r>
          </a:p>
        </p:txBody>
      </p:sp>
    </p:spTree>
    <p:extLst>
      <p:ext uri="{BB962C8B-B14F-4D97-AF65-F5344CB8AC3E}">
        <p14:creationId xmlns:p14="http://schemas.microsoft.com/office/powerpoint/2010/main" val="952090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nvPr>
        </p:nvGraphicFramePr>
        <p:xfrm>
          <a:off x="179512" y="620688"/>
          <a:ext cx="8820473" cy="5665746"/>
        </p:xfrm>
        <a:graphic>
          <a:graphicData uri="http://schemas.openxmlformats.org/drawingml/2006/table">
            <a:tbl>
              <a:tblPr firstRow="1" bandRow="1">
                <a:tableStyleId>{5C22544A-7EE6-4342-B048-85BDC9FD1C3A}</a:tableStyleId>
              </a:tblPr>
              <a:tblGrid>
                <a:gridCol w="1764095">
                  <a:extLst>
                    <a:ext uri="{9D8B030D-6E8A-4147-A177-3AD203B41FA5}">
                      <a16:colId xmlns:a16="http://schemas.microsoft.com/office/drawing/2014/main" xmlns="" val="20000"/>
                    </a:ext>
                  </a:extLst>
                </a:gridCol>
                <a:gridCol w="2405583">
                  <a:extLst>
                    <a:ext uri="{9D8B030D-6E8A-4147-A177-3AD203B41FA5}">
                      <a16:colId xmlns:a16="http://schemas.microsoft.com/office/drawing/2014/main" xmlns="" val="20001"/>
                    </a:ext>
                  </a:extLst>
                </a:gridCol>
                <a:gridCol w="2423403">
                  <a:extLst>
                    <a:ext uri="{9D8B030D-6E8A-4147-A177-3AD203B41FA5}">
                      <a16:colId xmlns:a16="http://schemas.microsoft.com/office/drawing/2014/main" xmlns="" val="20002"/>
                    </a:ext>
                  </a:extLst>
                </a:gridCol>
                <a:gridCol w="2227392">
                  <a:extLst>
                    <a:ext uri="{9D8B030D-6E8A-4147-A177-3AD203B41FA5}">
                      <a16:colId xmlns:a16="http://schemas.microsoft.com/office/drawing/2014/main" xmlns="" val="20003"/>
                    </a:ext>
                  </a:extLst>
                </a:gridCol>
              </a:tblGrid>
              <a:tr h="334603">
                <a:tc>
                  <a:txBody>
                    <a:bodyPr/>
                    <a:lstStyle/>
                    <a:p>
                      <a:pPr algn="ctr"/>
                      <a:r>
                        <a:rPr lang="pt-BR" sz="2000" dirty="0">
                          <a:effectLst>
                            <a:outerShdw blurRad="38100" dist="38100" dir="2700000" algn="tl">
                              <a:srgbClr val="000000">
                                <a:alpha val="43137"/>
                              </a:srgbClr>
                            </a:outerShdw>
                          </a:effectLst>
                        </a:rPr>
                        <a:t>TIME</a:t>
                      </a:r>
                    </a:p>
                  </a:txBody>
                  <a:tcPr/>
                </a:tc>
                <a:tc>
                  <a:txBody>
                    <a:bodyPr/>
                    <a:lstStyle/>
                    <a:p>
                      <a:pPr algn="ctr"/>
                      <a:r>
                        <a:rPr lang="pt-BR" sz="2000" dirty="0">
                          <a:effectLst>
                            <a:outerShdw blurRad="38100" dist="38100" dir="2700000" algn="tl">
                              <a:srgbClr val="000000">
                                <a:alpha val="43137"/>
                              </a:srgbClr>
                            </a:outerShdw>
                          </a:effectLst>
                        </a:rPr>
                        <a:t>MONDAY</a:t>
                      </a:r>
                    </a:p>
                  </a:txBody>
                  <a:tcPr/>
                </a:tc>
                <a:tc>
                  <a:txBody>
                    <a:bodyPr/>
                    <a:lstStyle/>
                    <a:p>
                      <a:pPr algn="ctr"/>
                      <a:r>
                        <a:rPr lang="pt-BR" sz="2000" dirty="0">
                          <a:effectLst>
                            <a:outerShdw blurRad="38100" dist="38100" dir="2700000" algn="tl">
                              <a:srgbClr val="000000">
                                <a:alpha val="43137"/>
                              </a:srgbClr>
                            </a:outerShdw>
                          </a:effectLst>
                        </a:rPr>
                        <a:t>TUESDAY</a:t>
                      </a:r>
                    </a:p>
                  </a:txBody>
                  <a:tcPr/>
                </a:tc>
                <a:tc>
                  <a:txBody>
                    <a:bodyPr/>
                    <a:lstStyle/>
                    <a:p>
                      <a:pPr algn="ctr"/>
                      <a:r>
                        <a:rPr lang="pt-BR" sz="2000" dirty="0">
                          <a:effectLst>
                            <a:outerShdw blurRad="38100" dist="38100" dir="2700000" algn="tl">
                              <a:srgbClr val="000000">
                                <a:alpha val="43137"/>
                              </a:srgbClr>
                            </a:outerShdw>
                          </a:effectLst>
                        </a:rPr>
                        <a:t>WEDNESDAY</a:t>
                      </a:r>
                    </a:p>
                  </a:txBody>
                  <a:tcPr/>
                </a:tc>
                <a:extLst>
                  <a:ext uri="{0D108BD9-81ED-4DB2-BD59-A6C34878D82A}">
                    <a16:rowId xmlns:a16="http://schemas.microsoft.com/office/drawing/2014/main" xmlns="" val="10000"/>
                  </a:ext>
                </a:extLst>
              </a:tr>
              <a:tr h="334603">
                <a:tc>
                  <a:txBody>
                    <a:bodyPr/>
                    <a:lstStyle/>
                    <a:p>
                      <a:r>
                        <a:rPr lang="pt-BR" sz="2000" dirty="0"/>
                        <a:t>7h</a:t>
                      </a:r>
                      <a:r>
                        <a:rPr lang="pt-BR" sz="2000" baseline="0" dirty="0"/>
                        <a:t> – 7h50</a:t>
                      </a:r>
                      <a:endParaRPr lang="pt-BR" sz="2000" dirty="0"/>
                    </a:p>
                  </a:txBody>
                  <a:tcPr/>
                </a:tc>
                <a:tc>
                  <a:txBody>
                    <a:bodyPr/>
                    <a:lstStyle/>
                    <a:p>
                      <a:pPr algn="ctr"/>
                      <a:r>
                        <a:rPr lang="pt-BR" sz="2000" dirty="0"/>
                        <a:t>---</a:t>
                      </a:r>
                    </a:p>
                  </a:txBody>
                  <a:tcPr/>
                </a:tc>
                <a:tc>
                  <a:txBody>
                    <a:bodyPr/>
                    <a:lstStyle/>
                    <a:p>
                      <a:pPr algn="ctr"/>
                      <a:r>
                        <a:rPr lang="pt-BR" sz="2000" dirty="0"/>
                        <a:t>---</a:t>
                      </a:r>
                    </a:p>
                  </a:txBody>
                  <a:tcPr/>
                </a:tc>
                <a:tc>
                  <a:txBody>
                    <a:bodyPr/>
                    <a:lstStyle/>
                    <a:p>
                      <a:pPr algn="ctr"/>
                      <a:r>
                        <a:rPr lang="pt-BR" sz="2000" b="1" dirty="0">
                          <a:solidFill>
                            <a:srgbClr val="7030A0"/>
                          </a:solidFill>
                        </a:rPr>
                        <a:t>4º MSI</a:t>
                      </a:r>
                      <a:r>
                        <a:rPr lang="pt-BR" sz="2000" b="1" baseline="0" dirty="0">
                          <a:solidFill>
                            <a:srgbClr val="7030A0"/>
                          </a:solidFill>
                        </a:rPr>
                        <a:t> Matutino</a:t>
                      </a:r>
                      <a:endParaRPr lang="pt-BR" sz="2000" b="1" dirty="0">
                        <a:solidFill>
                          <a:srgbClr val="7030A0"/>
                        </a:solidFill>
                      </a:endParaRPr>
                    </a:p>
                  </a:txBody>
                  <a:tcPr/>
                </a:tc>
                <a:extLst>
                  <a:ext uri="{0D108BD9-81ED-4DB2-BD59-A6C34878D82A}">
                    <a16:rowId xmlns:a16="http://schemas.microsoft.com/office/drawing/2014/main" xmlns="" val="10001"/>
                  </a:ext>
                </a:extLst>
              </a:tr>
              <a:tr h="334603">
                <a:tc>
                  <a:txBody>
                    <a:bodyPr/>
                    <a:lstStyle/>
                    <a:p>
                      <a:r>
                        <a:rPr lang="pt-BR" sz="2000" dirty="0"/>
                        <a:t>7h50 – 8h30</a:t>
                      </a:r>
                    </a:p>
                  </a:txBody>
                  <a:tcPr/>
                </a:tc>
                <a:tc>
                  <a:txBody>
                    <a:bodyPr/>
                    <a:lstStyle/>
                    <a:p>
                      <a:pPr algn="ctr"/>
                      <a:r>
                        <a:rPr lang="pt-BR" sz="2000" dirty="0" smtClean="0"/>
                        <a:t>---</a:t>
                      </a:r>
                      <a:endParaRPr lang="pt-BR" sz="2000" dirty="0"/>
                    </a:p>
                  </a:txBody>
                  <a:tcPr/>
                </a:tc>
                <a:tc>
                  <a:txBody>
                    <a:bodyPr/>
                    <a:lstStyle/>
                    <a:p>
                      <a:pPr algn="ctr"/>
                      <a:r>
                        <a:rPr lang="pt-BR" sz="2000" dirty="0" smtClean="0"/>
                        <a:t>---</a:t>
                      </a:r>
                      <a:endParaRPr lang="pt-BR" sz="2000" dirty="0"/>
                    </a:p>
                  </a:txBody>
                  <a:tcPr/>
                </a:tc>
                <a:tc>
                  <a:txBody>
                    <a:bodyPr/>
                    <a:lstStyle/>
                    <a:p>
                      <a:pPr algn="ctr"/>
                      <a:r>
                        <a:rPr lang="pt-BR" sz="2000" b="1" dirty="0">
                          <a:solidFill>
                            <a:srgbClr val="7030A0"/>
                          </a:solidFill>
                        </a:rPr>
                        <a:t>4º MSI</a:t>
                      </a:r>
                      <a:r>
                        <a:rPr lang="pt-BR" sz="2000" b="1" baseline="0" dirty="0">
                          <a:solidFill>
                            <a:srgbClr val="7030A0"/>
                          </a:solidFill>
                        </a:rPr>
                        <a:t> Matutino</a:t>
                      </a:r>
                      <a:endParaRPr lang="pt-BR" sz="2000" b="1" dirty="0">
                        <a:solidFill>
                          <a:srgbClr val="7030A0"/>
                        </a:solidFill>
                      </a:endParaRPr>
                    </a:p>
                  </a:txBody>
                  <a:tcPr/>
                </a:tc>
                <a:extLst>
                  <a:ext uri="{0D108BD9-81ED-4DB2-BD59-A6C34878D82A}">
                    <a16:rowId xmlns:a16="http://schemas.microsoft.com/office/drawing/2014/main" xmlns="" val="10002"/>
                  </a:ext>
                </a:extLst>
              </a:tr>
              <a:tr h="334603">
                <a:tc>
                  <a:txBody>
                    <a:bodyPr/>
                    <a:lstStyle/>
                    <a:p>
                      <a:r>
                        <a:rPr lang="pt-BR" sz="2000" dirty="0"/>
                        <a:t>8h50 – 9h35</a:t>
                      </a:r>
                    </a:p>
                  </a:txBody>
                  <a:tcPr/>
                </a:tc>
                <a:tc>
                  <a:txBody>
                    <a:bodyPr/>
                    <a:lstStyle/>
                    <a:p>
                      <a:pPr algn="ctr"/>
                      <a:r>
                        <a:rPr lang="pt-BR" sz="2000" b="1" dirty="0">
                          <a:solidFill>
                            <a:srgbClr val="7030A0"/>
                          </a:solidFill>
                        </a:rPr>
                        <a:t>4º MSI</a:t>
                      </a:r>
                      <a:r>
                        <a:rPr lang="pt-BR" sz="2000" b="1" baseline="0" dirty="0">
                          <a:solidFill>
                            <a:srgbClr val="7030A0"/>
                          </a:solidFill>
                        </a:rPr>
                        <a:t> Matutino</a:t>
                      </a:r>
                      <a:endParaRPr lang="pt-BR" sz="2000" b="1" dirty="0">
                        <a:solidFill>
                          <a:srgbClr val="7030A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kern="1200" dirty="0" smtClean="0">
                          <a:solidFill>
                            <a:srgbClr val="0070C0"/>
                          </a:solidFill>
                          <a:latin typeface="+mn-lt"/>
                          <a:ea typeface="+mn-ea"/>
                          <a:cs typeface="+mn-cs"/>
                        </a:rPr>
                        <a:t>C.A 2º Info</a:t>
                      </a:r>
                    </a:p>
                  </a:txBody>
                  <a:tcPr/>
                </a:tc>
                <a:tc>
                  <a:txBody>
                    <a:bodyPr/>
                    <a:lstStyle/>
                    <a:p>
                      <a:pPr marL="0" algn="ctr" defTabSz="457200" rtl="0" eaLnBrk="1" latinLnBrk="0" hangingPunct="1"/>
                      <a:r>
                        <a:rPr lang="pt-BR" sz="2000" b="1" kern="1200" dirty="0" smtClean="0">
                          <a:solidFill>
                            <a:srgbClr val="0070C0"/>
                          </a:solidFill>
                          <a:effectLst>
                            <a:outerShdw blurRad="38100" dist="38100" dir="2700000" algn="tl">
                              <a:srgbClr val="000000">
                                <a:alpha val="43137"/>
                              </a:srgbClr>
                            </a:outerShdw>
                          </a:effectLst>
                          <a:latin typeface="+mn-lt"/>
                          <a:ea typeface="+mn-ea"/>
                          <a:cs typeface="+mn-cs"/>
                        </a:rPr>
                        <a:t>R.G.</a:t>
                      </a:r>
                      <a:endParaRPr lang="pt-BR" sz="2000" b="1"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xmlns="" val="10003"/>
                  </a:ext>
                </a:extLst>
              </a:tr>
              <a:tr h="334603">
                <a:tc>
                  <a:txBody>
                    <a:bodyPr/>
                    <a:lstStyle/>
                    <a:p>
                      <a:r>
                        <a:rPr lang="pt-BR" sz="2000" dirty="0"/>
                        <a:t>9h35 – 10h20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kern="1200" dirty="0" smtClean="0">
                          <a:solidFill>
                            <a:schemeClr val="accent3">
                              <a:lumMod val="75000"/>
                            </a:schemeClr>
                          </a:solidFill>
                          <a:latin typeface="+mn-lt"/>
                          <a:ea typeface="+mn-ea"/>
                          <a:cs typeface="+mn-cs"/>
                        </a:rPr>
                        <a:t>C.A.T.A.L.</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kern="1200" dirty="0" smtClean="0">
                          <a:solidFill>
                            <a:srgbClr val="00B050"/>
                          </a:solidFill>
                          <a:latin typeface="+mn-lt"/>
                          <a:ea typeface="+mn-ea"/>
                          <a:cs typeface="+mn-cs"/>
                        </a:rPr>
                        <a:t>C.A. 3º </a:t>
                      </a:r>
                      <a:r>
                        <a:rPr lang="pt-BR" sz="2000" b="1" kern="1200" dirty="0" err="1" smtClean="0">
                          <a:solidFill>
                            <a:srgbClr val="00B050"/>
                          </a:solidFill>
                          <a:latin typeface="+mn-lt"/>
                          <a:ea typeface="+mn-ea"/>
                          <a:cs typeface="+mn-cs"/>
                        </a:rPr>
                        <a:t>Alim</a:t>
                      </a:r>
                      <a:r>
                        <a:rPr lang="pt-BR" sz="2000" b="1" kern="1200" dirty="0" smtClean="0">
                          <a:solidFill>
                            <a:srgbClr val="00B050"/>
                          </a:solidFill>
                          <a:latin typeface="+mn-lt"/>
                          <a:ea typeface="+mn-ea"/>
                          <a:cs typeface="+mn-cs"/>
                        </a:rPr>
                        <a:t>.</a:t>
                      </a:r>
                    </a:p>
                  </a:txBody>
                  <a:tcPr/>
                </a:tc>
                <a:tc>
                  <a:txBody>
                    <a:bodyPr/>
                    <a:lstStyle/>
                    <a:p>
                      <a:pPr marL="0" algn="ctr" defTabSz="457200" rtl="0" eaLnBrk="1" latinLnBrk="0" hangingPunct="1"/>
                      <a:r>
                        <a:rPr lang="pt-BR" sz="2000" b="1" kern="1200" dirty="0" smtClean="0">
                          <a:solidFill>
                            <a:srgbClr val="0070C0"/>
                          </a:solidFill>
                          <a:effectLst>
                            <a:outerShdw blurRad="38100" dist="38100" dir="2700000" algn="tl">
                              <a:srgbClr val="000000">
                                <a:alpha val="43137"/>
                              </a:srgbClr>
                            </a:outerShdw>
                          </a:effectLst>
                          <a:latin typeface="+mn-lt"/>
                          <a:ea typeface="+mn-ea"/>
                          <a:cs typeface="+mn-cs"/>
                        </a:rPr>
                        <a:t>R.G.</a:t>
                      </a:r>
                      <a:endParaRPr lang="pt-BR" sz="2000" b="1" kern="1200" dirty="0">
                        <a:solidFill>
                          <a:srgbClr val="0070C0"/>
                        </a:solidFill>
                        <a:effectLst>
                          <a:outerShdw blurRad="38100" dist="38100" dir="2700000" algn="tl">
                            <a:srgbClr val="000000">
                              <a:alpha val="43137"/>
                            </a:srgbClr>
                          </a:outerShdw>
                        </a:effectLst>
                        <a:latin typeface="+mn-lt"/>
                        <a:ea typeface="+mn-ea"/>
                        <a:cs typeface="+mn-cs"/>
                      </a:endParaRPr>
                    </a:p>
                  </a:txBody>
                  <a:tcPr/>
                </a:tc>
                <a:extLst>
                  <a:ext uri="{0D108BD9-81ED-4DB2-BD59-A6C34878D82A}">
                    <a16:rowId xmlns:a16="http://schemas.microsoft.com/office/drawing/2014/main" xmlns="" val="10004"/>
                  </a:ext>
                </a:extLst>
              </a:tr>
              <a:tr h="334603">
                <a:tc>
                  <a:txBody>
                    <a:bodyPr/>
                    <a:lstStyle/>
                    <a:p>
                      <a:r>
                        <a:rPr lang="pt-BR" sz="2000" dirty="0"/>
                        <a:t>10h20 – 11h15</a:t>
                      </a:r>
                    </a:p>
                  </a:txBody>
                  <a:tcPr/>
                </a:tc>
                <a:tc>
                  <a:txBody>
                    <a:bodyPr/>
                    <a:lstStyle/>
                    <a:p>
                      <a:pPr algn="ctr"/>
                      <a:r>
                        <a:rPr lang="pt-BR" sz="2000" b="1" dirty="0">
                          <a:solidFill>
                            <a:srgbClr val="FF0000"/>
                          </a:solidFill>
                        </a:rPr>
                        <a:t>T.S.I. 1º Período</a:t>
                      </a:r>
                    </a:p>
                  </a:txBody>
                  <a:tcPr/>
                </a:tc>
                <a:tc>
                  <a:txBody>
                    <a:bodyPr/>
                    <a:lstStyle/>
                    <a:p>
                      <a:pPr algn="ctr"/>
                      <a:r>
                        <a:rPr lang="pt-BR" sz="2000" b="1" dirty="0">
                          <a:solidFill>
                            <a:srgbClr val="FF0000"/>
                          </a:solidFill>
                        </a:rPr>
                        <a:t>T.S.I. 1º Período</a:t>
                      </a:r>
                    </a:p>
                  </a:txBody>
                  <a:tcPr/>
                </a:tc>
                <a:tc>
                  <a:txBody>
                    <a:bodyPr/>
                    <a:lstStyle/>
                    <a:p>
                      <a:pPr algn="ctr"/>
                      <a:r>
                        <a:rPr lang="pt-BR" sz="2000" b="1" dirty="0" smtClean="0">
                          <a:effectLst>
                            <a:outerShdw blurRad="38100" dist="38100" dir="2700000" algn="tl">
                              <a:srgbClr val="000000">
                                <a:alpha val="43137"/>
                              </a:srgbClr>
                            </a:outerShdw>
                          </a:effectLst>
                        </a:rPr>
                        <a:t>R.P</a:t>
                      </a:r>
                      <a:endParaRPr lang="pt-BR" sz="20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5"/>
                  </a:ext>
                </a:extLst>
              </a:tr>
              <a:tr h="334603">
                <a:tc>
                  <a:txBody>
                    <a:bodyPr/>
                    <a:lstStyle/>
                    <a:p>
                      <a:r>
                        <a:rPr lang="pt-BR" sz="2000" dirty="0"/>
                        <a:t>11h15 – 12h</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FF0000"/>
                          </a:solidFill>
                        </a:rPr>
                        <a:t>T.S.I. 1º Período</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FF0000"/>
                          </a:solidFill>
                        </a:rPr>
                        <a:t>T.S.I. 1º Período</a:t>
                      </a:r>
                    </a:p>
                  </a:txBody>
                  <a:tcPr/>
                </a:tc>
                <a:tc>
                  <a:txBody>
                    <a:bodyPr/>
                    <a:lstStyle/>
                    <a:p>
                      <a:pPr algn="ctr"/>
                      <a:r>
                        <a:rPr lang="pt-BR" sz="2000" b="1" dirty="0" smtClean="0">
                          <a:effectLst>
                            <a:outerShdw blurRad="38100" dist="38100" dir="2700000" algn="tl">
                              <a:srgbClr val="000000">
                                <a:alpha val="43137"/>
                              </a:srgbClr>
                            </a:outerShdw>
                          </a:effectLst>
                        </a:rPr>
                        <a:t>R.P</a:t>
                      </a:r>
                      <a:endParaRPr lang="pt-BR" sz="2000" b="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6"/>
                  </a:ext>
                </a:extLst>
              </a:tr>
              <a:tr h="334603">
                <a:tc gridSpan="4">
                  <a:txBody>
                    <a:bodyPr/>
                    <a:lstStyle/>
                    <a:p>
                      <a:pPr algn="ctr"/>
                      <a:r>
                        <a:rPr lang="pt-BR" sz="2000" b="1" dirty="0" smtClean="0">
                          <a:effectLst>
                            <a:outerShdw blurRad="38100" dist="38100" dir="2700000" algn="tl">
                              <a:srgbClr val="000000">
                                <a:alpha val="43137"/>
                              </a:srgbClr>
                            </a:outerShdw>
                          </a:effectLst>
                        </a:rPr>
                        <a:t>INTERVALO PARA ALMOÇO</a:t>
                      </a:r>
                      <a:endParaRPr lang="pt-BR" sz="2000" b="1" dirty="0">
                        <a:effectLst>
                          <a:outerShdw blurRad="38100" dist="38100" dir="2700000" algn="tl">
                            <a:srgbClr val="000000">
                              <a:alpha val="43137"/>
                            </a:srgbClr>
                          </a:outerShdw>
                        </a:effectLst>
                      </a:endParaRPr>
                    </a:p>
                  </a:txBody>
                  <a:tcPr>
                    <a:solidFill>
                      <a:schemeClr val="bg1">
                        <a:lumMod val="75000"/>
                      </a:schemeClr>
                    </a:solidFill>
                  </a:tcPr>
                </a:tc>
                <a:tc hMerge="1">
                  <a:txBody>
                    <a:bodyPr/>
                    <a:lstStyle/>
                    <a:p>
                      <a:pPr algn="ctr"/>
                      <a:endParaRPr lang="pt-BR" sz="2000" dirty="0"/>
                    </a:p>
                  </a:txBody>
                  <a:tcPr/>
                </a:tc>
                <a:tc hMerge="1">
                  <a:txBody>
                    <a:bodyPr/>
                    <a:lstStyle/>
                    <a:p>
                      <a:pPr algn="ctr"/>
                      <a:endParaRPr lang="pt-BR" sz="2000" dirty="0"/>
                    </a:p>
                  </a:txBody>
                  <a:tcPr/>
                </a:tc>
                <a:tc hMerge="1">
                  <a:txBody>
                    <a:bodyPr/>
                    <a:lstStyle/>
                    <a:p>
                      <a:pPr algn="ctr"/>
                      <a:endParaRPr lang="pt-BR" sz="2000" dirty="0"/>
                    </a:p>
                  </a:txBody>
                  <a:tcPr/>
                </a:tc>
              </a:tr>
              <a:tr h="334603">
                <a:tc>
                  <a:txBody>
                    <a:bodyPr/>
                    <a:lstStyle/>
                    <a:p>
                      <a:r>
                        <a:rPr lang="pt-BR" sz="2000" dirty="0"/>
                        <a:t>13h</a:t>
                      </a:r>
                      <a:r>
                        <a:rPr lang="pt-BR" sz="2000" baseline="0" dirty="0"/>
                        <a:t> – 13h50</a:t>
                      </a:r>
                      <a:endParaRPr lang="pt-BR" sz="2000" dirty="0"/>
                    </a:p>
                  </a:txBody>
                  <a:tcPr/>
                </a:tc>
                <a:tc>
                  <a:txBody>
                    <a:bodyPr/>
                    <a:lstStyle/>
                    <a:p>
                      <a:pPr algn="ctr"/>
                      <a:r>
                        <a:rPr lang="pt-BR" sz="2000" b="1" dirty="0">
                          <a:solidFill>
                            <a:srgbClr val="00B050"/>
                          </a:solidFill>
                        </a:rPr>
                        <a:t>3º Alimentos</a:t>
                      </a:r>
                      <a:r>
                        <a:rPr lang="pt-BR" sz="2000" b="1" baseline="0" dirty="0">
                          <a:solidFill>
                            <a:srgbClr val="00B050"/>
                          </a:solidFill>
                        </a:rPr>
                        <a:t> VESP.</a:t>
                      </a:r>
                      <a:endParaRPr lang="pt-BR" sz="2000" b="1" dirty="0">
                        <a:solidFill>
                          <a:srgbClr val="00B050"/>
                        </a:solidFill>
                      </a:endParaRPr>
                    </a:p>
                  </a:txBody>
                  <a:tcPr/>
                </a:tc>
                <a:tc>
                  <a:txBody>
                    <a:bodyPr/>
                    <a:lstStyle/>
                    <a:p>
                      <a:pPr algn="ctr"/>
                      <a:r>
                        <a:rPr lang="pt-BR" sz="2000" b="1" kern="1200" dirty="0">
                          <a:solidFill>
                            <a:srgbClr val="FF0000"/>
                          </a:solidFill>
                          <a:latin typeface="+mn-lt"/>
                          <a:ea typeface="+mn-ea"/>
                          <a:cs typeface="+mn-cs"/>
                        </a:rPr>
                        <a:t>C.A.T.S.I.</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chemeClr val="accent3">
                              <a:lumMod val="75000"/>
                            </a:schemeClr>
                          </a:solidFill>
                        </a:rPr>
                        <a:t>T.A.L.</a:t>
                      </a:r>
                      <a:r>
                        <a:rPr lang="pt-BR" sz="2000" b="1" baseline="0" dirty="0">
                          <a:solidFill>
                            <a:schemeClr val="accent3">
                              <a:lumMod val="75000"/>
                            </a:schemeClr>
                          </a:solidFill>
                        </a:rPr>
                        <a:t> </a:t>
                      </a:r>
                      <a:r>
                        <a:rPr lang="pt-BR" sz="2000" b="1" dirty="0">
                          <a:solidFill>
                            <a:schemeClr val="accent3">
                              <a:lumMod val="75000"/>
                            </a:schemeClr>
                          </a:solidFill>
                        </a:rPr>
                        <a:t>1º Período</a:t>
                      </a:r>
                    </a:p>
                  </a:txBody>
                  <a:tcPr/>
                </a:tc>
                <a:extLst>
                  <a:ext uri="{0D108BD9-81ED-4DB2-BD59-A6C34878D82A}">
                    <a16:rowId xmlns:a16="http://schemas.microsoft.com/office/drawing/2014/main" xmlns="" val="10007"/>
                  </a:ext>
                </a:extLst>
              </a:tr>
              <a:tr h="334603">
                <a:tc>
                  <a:txBody>
                    <a:bodyPr/>
                    <a:lstStyle/>
                    <a:p>
                      <a:r>
                        <a:rPr lang="pt-BR" sz="2000" dirty="0"/>
                        <a:t>13h50 – 14h30</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B050"/>
                          </a:solidFill>
                        </a:rPr>
                        <a:t>3º Alimentos</a:t>
                      </a:r>
                      <a:r>
                        <a:rPr lang="pt-BR" sz="2000" b="1" baseline="0" dirty="0">
                          <a:solidFill>
                            <a:srgbClr val="00B050"/>
                          </a:solidFill>
                        </a:rPr>
                        <a:t> VESP.</a:t>
                      </a:r>
                      <a:endParaRPr lang="pt-BR" sz="2000" b="1" dirty="0">
                        <a:solidFill>
                          <a:srgbClr val="00B050"/>
                        </a:solidFill>
                      </a:endParaRPr>
                    </a:p>
                  </a:txBody>
                  <a:tcPr/>
                </a:tc>
                <a:tc>
                  <a:txBody>
                    <a:bodyPr/>
                    <a:lstStyle/>
                    <a:p>
                      <a:pPr algn="ctr"/>
                      <a:r>
                        <a:rPr lang="pt-BR" sz="2000" b="1" dirty="0" smtClean="0">
                          <a:solidFill>
                            <a:srgbClr val="7030A0"/>
                          </a:solidFill>
                        </a:rPr>
                        <a:t>C.A.</a:t>
                      </a:r>
                      <a:r>
                        <a:rPr lang="pt-BR" sz="2000" b="1" baseline="0" dirty="0" smtClean="0">
                          <a:solidFill>
                            <a:srgbClr val="7030A0"/>
                          </a:solidFill>
                        </a:rPr>
                        <a:t> 4º MSI</a:t>
                      </a:r>
                      <a:endParaRPr lang="pt-BR" sz="2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chemeClr val="accent3">
                              <a:lumMod val="75000"/>
                            </a:schemeClr>
                          </a:solidFill>
                        </a:rPr>
                        <a:t>T.A.L.</a:t>
                      </a:r>
                      <a:r>
                        <a:rPr lang="pt-BR" sz="2000" b="1" baseline="0" dirty="0">
                          <a:solidFill>
                            <a:schemeClr val="accent3">
                              <a:lumMod val="75000"/>
                            </a:schemeClr>
                          </a:solidFill>
                        </a:rPr>
                        <a:t> </a:t>
                      </a:r>
                      <a:r>
                        <a:rPr lang="pt-BR" sz="2000" b="1" dirty="0">
                          <a:solidFill>
                            <a:schemeClr val="accent3">
                              <a:lumMod val="75000"/>
                            </a:schemeClr>
                          </a:solidFill>
                        </a:rPr>
                        <a:t>1º Período</a:t>
                      </a:r>
                    </a:p>
                  </a:txBody>
                  <a:tcPr/>
                </a:tc>
                <a:extLst>
                  <a:ext uri="{0D108BD9-81ED-4DB2-BD59-A6C34878D82A}">
                    <a16:rowId xmlns:a16="http://schemas.microsoft.com/office/drawing/2014/main" xmlns="" val="10008"/>
                  </a:ext>
                </a:extLst>
              </a:tr>
              <a:tr h="435702">
                <a:tc>
                  <a:txBody>
                    <a:bodyPr/>
                    <a:lstStyle/>
                    <a:p>
                      <a:r>
                        <a:rPr lang="pt-BR" sz="2000" dirty="0"/>
                        <a:t>14h50 – 15h35</a:t>
                      </a: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70C0"/>
                          </a:solidFill>
                        </a:rPr>
                        <a:t>2º Informática</a:t>
                      </a:r>
                      <a:r>
                        <a:rPr lang="pt-BR" sz="2000" b="1" baseline="0" dirty="0">
                          <a:solidFill>
                            <a:srgbClr val="0070C0"/>
                          </a:solidFill>
                        </a:rPr>
                        <a:t> </a:t>
                      </a:r>
                      <a:r>
                        <a:rPr lang="pt-BR" sz="2000" b="1" baseline="0" dirty="0" err="1">
                          <a:solidFill>
                            <a:srgbClr val="0070C0"/>
                          </a:solidFill>
                        </a:rPr>
                        <a:t>Vesp</a:t>
                      </a:r>
                      <a:r>
                        <a:rPr lang="pt-BR" sz="2000" b="1" baseline="0" dirty="0">
                          <a:solidFill>
                            <a:srgbClr val="0070C0"/>
                          </a:solidFill>
                        </a:rPr>
                        <a:t>.</a:t>
                      </a:r>
                      <a:endParaRPr lang="pt-BR" sz="2000" b="1" dirty="0">
                        <a:solidFill>
                          <a:srgbClr val="0070C0"/>
                        </a:solidFill>
                      </a:endParaRP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09"/>
                  </a:ext>
                </a:extLst>
              </a:tr>
              <a:tr h="435702">
                <a:tc>
                  <a:txBody>
                    <a:bodyPr/>
                    <a:lstStyle/>
                    <a:p>
                      <a:r>
                        <a:rPr lang="pt-BR" sz="2000" dirty="0"/>
                        <a:t>15h35 – 16h20</a:t>
                      </a: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70C0"/>
                          </a:solidFill>
                        </a:rPr>
                        <a:t>2º Informática</a:t>
                      </a:r>
                      <a:r>
                        <a:rPr lang="pt-BR" sz="2000" b="1" baseline="0" dirty="0">
                          <a:solidFill>
                            <a:srgbClr val="0070C0"/>
                          </a:solidFill>
                        </a:rPr>
                        <a:t> </a:t>
                      </a:r>
                      <a:r>
                        <a:rPr lang="pt-BR" sz="2000" b="1" baseline="0" dirty="0" err="1">
                          <a:solidFill>
                            <a:srgbClr val="0070C0"/>
                          </a:solidFill>
                        </a:rPr>
                        <a:t>Vesp</a:t>
                      </a:r>
                      <a:r>
                        <a:rPr lang="pt-BR" sz="2000" b="1" baseline="0" dirty="0">
                          <a:solidFill>
                            <a:srgbClr val="0070C0"/>
                          </a:solidFill>
                        </a:rPr>
                        <a:t>.</a:t>
                      </a:r>
                      <a:endParaRPr lang="pt-BR" sz="2000" b="1" dirty="0">
                        <a:solidFill>
                          <a:srgbClr val="0070C0"/>
                        </a:solidFill>
                      </a:endParaRPr>
                    </a:p>
                  </a:txBody>
                  <a:tcPr/>
                </a:tc>
                <a:tc>
                  <a:txBody>
                    <a:bodyPr/>
                    <a:lstStyle/>
                    <a:p>
                      <a:pPr algn="ctr"/>
                      <a:r>
                        <a:rPr lang="pt-BR" sz="2000" b="1" dirty="0" smtClean="0">
                          <a:solidFill>
                            <a:schemeClr val="accent5">
                              <a:lumMod val="75000"/>
                            </a:schemeClr>
                          </a:solidFill>
                          <a:effectLst>
                            <a:outerShdw blurRad="38100" dist="38100" dir="2700000" algn="tl">
                              <a:srgbClr val="000000">
                                <a:alpha val="43137"/>
                              </a:srgbClr>
                            </a:outerShdw>
                          </a:effectLst>
                        </a:rPr>
                        <a:t>Curso FIC</a:t>
                      </a:r>
                      <a:endParaRPr lang="pt-BR" sz="2000" b="1" dirty="0">
                        <a:solidFill>
                          <a:schemeClr val="accent5">
                            <a:lumMod val="75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10010"/>
                  </a:ext>
                </a:extLst>
              </a:tr>
              <a:tr h="435702">
                <a:tc>
                  <a:txBody>
                    <a:bodyPr/>
                    <a:lstStyle/>
                    <a:p>
                      <a:r>
                        <a:rPr lang="pt-BR" sz="2000" dirty="0"/>
                        <a:t>16h20 – 17h15</a:t>
                      </a:r>
                    </a:p>
                  </a:txBody>
                  <a:tcPr/>
                </a:tc>
                <a:tc>
                  <a:txBody>
                    <a:bodyPr/>
                    <a:lstStyle/>
                    <a:p>
                      <a:pPr algn="ctr"/>
                      <a:r>
                        <a:rPr lang="pt-BR" sz="2000" b="1" dirty="0">
                          <a:solidFill>
                            <a:srgbClr val="0070C0"/>
                          </a:solidFill>
                        </a:rPr>
                        <a:t>2º Informática</a:t>
                      </a:r>
                      <a:r>
                        <a:rPr lang="pt-BR" sz="2000" b="1" baseline="0" dirty="0">
                          <a:solidFill>
                            <a:srgbClr val="0070C0"/>
                          </a:solidFill>
                        </a:rPr>
                        <a:t> </a:t>
                      </a:r>
                      <a:r>
                        <a:rPr lang="pt-BR" sz="2000" b="1" baseline="0" dirty="0" err="1">
                          <a:solidFill>
                            <a:srgbClr val="0070C0"/>
                          </a:solidFill>
                        </a:rPr>
                        <a:t>Vesp</a:t>
                      </a:r>
                      <a:r>
                        <a:rPr lang="pt-BR" sz="2000" b="1" baseline="0" dirty="0">
                          <a:solidFill>
                            <a:srgbClr val="0070C0"/>
                          </a:solidFill>
                        </a:rPr>
                        <a:t>.</a:t>
                      </a:r>
                      <a:endParaRPr lang="pt-BR" sz="2000" b="1" dirty="0">
                        <a:solidFill>
                          <a:srgbClr val="0070C0"/>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pt-BR" sz="2000" b="1" dirty="0">
                          <a:solidFill>
                            <a:srgbClr val="00B050"/>
                          </a:solidFill>
                        </a:rPr>
                        <a:t>3º Alimentos</a:t>
                      </a:r>
                      <a:r>
                        <a:rPr lang="pt-BR" sz="2000" b="1" baseline="0" dirty="0">
                          <a:solidFill>
                            <a:srgbClr val="00B050"/>
                          </a:solidFill>
                        </a:rPr>
                        <a:t> VESP.</a:t>
                      </a:r>
                      <a:endParaRPr lang="pt-BR" sz="2000" b="1" dirty="0">
                        <a:solidFill>
                          <a:srgbClr val="00B050"/>
                        </a:solidFill>
                      </a:endParaRPr>
                    </a:p>
                  </a:txBody>
                  <a:tcPr/>
                </a:tc>
                <a:tc>
                  <a:txBody>
                    <a:bodyPr/>
                    <a:lstStyle/>
                    <a:p>
                      <a:pPr algn="ctr"/>
                      <a:r>
                        <a:rPr lang="pt-BR" sz="2000" dirty="0"/>
                        <a:t>---</a:t>
                      </a:r>
                    </a:p>
                  </a:txBody>
                  <a:tcPr/>
                </a:tc>
                <a:extLst>
                  <a:ext uri="{0D108BD9-81ED-4DB2-BD59-A6C34878D82A}">
                    <a16:rowId xmlns:a16="http://schemas.microsoft.com/office/drawing/2014/main" xmlns="" val="10011"/>
                  </a:ext>
                </a:extLst>
              </a:tr>
              <a:tr h="334603">
                <a:tc>
                  <a:txBody>
                    <a:bodyPr/>
                    <a:lstStyle/>
                    <a:p>
                      <a:r>
                        <a:rPr lang="pt-BR" sz="2000" dirty="0"/>
                        <a:t>17h15 – 18h</a:t>
                      </a:r>
                    </a:p>
                  </a:txBody>
                  <a:tcPr/>
                </a:tc>
                <a:tc>
                  <a:txBody>
                    <a:bodyPr/>
                    <a:lstStyle/>
                    <a:p>
                      <a:pPr algn="ctr"/>
                      <a:r>
                        <a:rPr lang="pt-BR" sz="2000" dirty="0"/>
                        <a:t>---</a:t>
                      </a:r>
                    </a:p>
                  </a:txBody>
                  <a:tcPr/>
                </a:tc>
                <a:tc>
                  <a:txBody>
                    <a:bodyPr/>
                    <a:lstStyle/>
                    <a:p>
                      <a:pPr algn="ctr"/>
                      <a:r>
                        <a:rPr lang="pt-BR" sz="2000" dirty="0"/>
                        <a:t>---</a:t>
                      </a:r>
                    </a:p>
                  </a:txBody>
                  <a:tcPr/>
                </a:tc>
                <a:tc>
                  <a:txBody>
                    <a:bodyPr/>
                    <a:lstStyle/>
                    <a:p>
                      <a:pPr algn="ctr"/>
                      <a:r>
                        <a:rPr lang="pt-BR" sz="2000" dirty="0"/>
                        <a:t>---</a:t>
                      </a:r>
                    </a:p>
                  </a:txBody>
                  <a:tcPr/>
                </a:tc>
                <a:extLst>
                  <a:ext uri="{0D108BD9-81ED-4DB2-BD59-A6C34878D82A}">
                    <a16:rowId xmlns:a16="http://schemas.microsoft.com/office/drawing/2014/main" xmlns="" val="10012"/>
                  </a:ext>
                </a:extLst>
              </a:tr>
            </a:tbl>
          </a:graphicData>
        </a:graphic>
      </p:graphicFrame>
      <p:sp>
        <p:nvSpPr>
          <p:cNvPr id="8" name="Título 1"/>
          <p:cNvSpPr>
            <a:spLocks noGrp="1"/>
          </p:cNvSpPr>
          <p:nvPr>
            <p:ph type="title"/>
          </p:nvPr>
        </p:nvSpPr>
        <p:spPr>
          <a:xfrm>
            <a:off x="971600" y="0"/>
            <a:ext cx="7128792" cy="548680"/>
          </a:xfrm>
        </p:spPr>
        <p:txBody>
          <a:bodyPr>
            <a:normAutofit fontScale="90000"/>
          </a:bodyPr>
          <a:lstStyle/>
          <a:p>
            <a:r>
              <a:rPr lang="pt-BR" b="1" dirty="0">
                <a:effectLst>
                  <a:outerShdw blurRad="38100" dist="38100" dir="2700000" algn="tl">
                    <a:srgbClr val="000000">
                      <a:alpha val="43137"/>
                    </a:srgbClr>
                  </a:outerShdw>
                </a:effectLst>
              </a:rPr>
              <a:t>Horários da Prof.ª. Cristiane</a:t>
            </a:r>
          </a:p>
        </p:txBody>
      </p:sp>
    </p:spTree>
    <p:extLst>
      <p:ext uri="{BB962C8B-B14F-4D97-AF65-F5344CB8AC3E}">
        <p14:creationId xmlns:p14="http://schemas.microsoft.com/office/powerpoint/2010/main" val="1330481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60648"/>
            <a:ext cx="3921351" cy="550572"/>
          </a:xfrm>
        </p:spPr>
        <p:txBody>
          <a:bodyPr>
            <a:normAutofit fontScale="90000"/>
          </a:bodyPr>
          <a:lstStyle/>
          <a:p>
            <a:r>
              <a:rPr lang="pt-BR" b="1" dirty="0">
                <a:solidFill>
                  <a:srgbClr val="FF0000"/>
                </a:solidFill>
              </a:rPr>
              <a:t>Inglês no IFRN</a:t>
            </a:r>
          </a:p>
        </p:txBody>
      </p:sp>
      <p:sp>
        <p:nvSpPr>
          <p:cNvPr id="3" name="Espaço Reservado para Conteúdo 2"/>
          <p:cNvSpPr>
            <a:spLocks noGrp="1"/>
          </p:cNvSpPr>
          <p:nvPr>
            <p:ph idx="1"/>
          </p:nvPr>
        </p:nvSpPr>
        <p:spPr>
          <a:xfrm>
            <a:off x="1187624" y="980728"/>
            <a:ext cx="7776863" cy="5400600"/>
          </a:xfrm>
        </p:spPr>
        <p:txBody>
          <a:bodyPr>
            <a:noAutofit/>
          </a:bodyPr>
          <a:lstStyle/>
          <a:p>
            <a:pPr>
              <a:spcBef>
                <a:spcPts val="0"/>
              </a:spcBef>
              <a:spcAft>
                <a:spcPts val="0"/>
              </a:spcAft>
            </a:pPr>
            <a:r>
              <a:rPr lang="pt-BR" sz="2800" b="1" dirty="0"/>
              <a:t>Curso: </a:t>
            </a:r>
            <a:r>
              <a:rPr lang="pt-BR" sz="2800" dirty="0"/>
              <a:t>Curso Superior de Tecnologia em Sistemas para Internet</a:t>
            </a:r>
          </a:p>
          <a:p>
            <a:pPr>
              <a:spcBef>
                <a:spcPts val="0"/>
              </a:spcBef>
              <a:spcAft>
                <a:spcPts val="0"/>
              </a:spcAft>
            </a:pPr>
            <a:r>
              <a:rPr lang="pt-BR" sz="2800" b="1" dirty="0"/>
              <a:t>Disciplina: </a:t>
            </a:r>
            <a:r>
              <a:rPr lang="pt-BR" sz="2800" dirty="0" err="1"/>
              <a:t>Lingua</a:t>
            </a:r>
            <a:r>
              <a:rPr lang="pt-BR" sz="2800" dirty="0"/>
              <a:t> Inglesa </a:t>
            </a:r>
          </a:p>
          <a:p>
            <a:pPr>
              <a:spcBef>
                <a:spcPts val="0"/>
              </a:spcBef>
              <a:spcAft>
                <a:spcPts val="0"/>
              </a:spcAft>
            </a:pPr>
            <a:r>
              <a:rPr lang="pt-BR" sz="2800" b="1" dirty="0"/>
              <a:t>Carga-Horária: </a:t>
            </a:r>
            <a:r>
              <a:rPr lang="pt-BR" sz="2800" dirty="0"/>
              <a:t>60h (80h/a) – 40 por Etapa.</a:t>
            </a:r>
          </a:p>
          <a:p>
            <a:pPr>
              <a:spcBef>
                <a:spcPts val="0"/>
              </a:spcBef>
              <a:spcAft>
                <a:spcPts val="0"/>
              </a:spcAft>
            </a:pPr>
            <a:r>
              <a:rPr lang="pt-BR" sz="2800" b="1" dirty="0"/>
              <a:t>Pré-Requisito(s): </a:t>
            </a:r>
            <a:r>
              <a:rPr lang="pt-BR" sz="2800" dirty="0"/>
              <a:t>--- </a:t>
            </a:r>
          </a:p>
          <a:p>
            <a:pPr>
              <a:spcBef>
                <a:spcPts val="0"/>
              </a:spcBef>
              <a:spcAft>
                <a:spcPts val="0"/>
              </a:spcAft>
            </a:pPr>
            <a:r>
              <a:rPr lang="pt-BR" sz="2800" b="1" dirty="0"/>
              <a:t>Número de créditos: </a:t>
            </a:r>
            <a:r>
              <a:rPr lang="pt-BR" sz="2800" dirty="0"/>
              <a:t>4</a:t>
            </a:r>
          </a:p>
          <a:p>
            <a:pPr>
              <a:spcBef>
                <a:spcPts val="0"/>
              </a:spcBef>
              <a:spcAft>
                <a:spcPts val="0"/>
              </a:spcAft>
            </a:pPr>
            <a:endParaRPr lang="pt-BR" sz="2800" b="1" dirty="0"/>
          </a:p>
          <a:p>
            <a:pPr>
              <a:spcBef>
                <a:spcPts val="0"/>
              </a:spcBef>
              <a:spcAft>
                <a:spcPts val="0"/>
              </a:spcAft>
            </a:pPr>
            <a:r>
              <a:rPr lang="pt-BR" sz="2800" b="1" dirty="0"/>
              <a:t>EMENTA:</a:t>
            </a:r>
          </a:p>
          <a:p>
            <a:pPr>
              <a:spcBef>
                <a:spcPts val="0"/>
              </a:spcBef>
              <a:spcAft>
                <a:spcPts val="0"/>
              </a:spcAft>
            </a:pPr>
            <a:r>
              <a:rPr lang="pt-BR" sz="2800" dirty="0"/>
              <a:t>Introdução e pratica das estratégias de compreensão escrita que favoreçam uma leitura mais eficiente e independente de textos variados em língua inglesa.</a:t>
            </a:r>
            <a:endParaRPr lang="pt-BR" sz="2600" dirty="0"/>
          </a:p>
        </p:txBody>
      </p:sp>
    </p:spTree>
    <p:extLst>
      <p:ext uri="{BB962C8B-B14F-4D97-AF65-F5344CB8AC3E}">
        <p14:creationId xmlns:p14="http://schemas.microsoft.com/office/powerpoint/2010/main" val="1266552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3" name="Espaço Reservado para Conteúdo 2"/>
          <p:cNvSpPr>
            <a:spLocks noGrp="1"/>
          </p:cNvSpPr>
          <p:nvPr>
            <p:ph idx="1"/>
          </p:nvPr>
        </p:nvSpPr>
        <p:spPr>
          <a:xfrm>
            <a:off x="971600" y="692696"/>
            <a:ext cx="7949484" cy="5760640"/>
          </a:xfrm>
        </p:spPr>
        <p:txBody>
          <a:bodyPr>
            <a:noAutofit/>
          </a:bodyPr>
          <a:lstStyle/>
          <a:p>
            <a:pPr>
              <a:spcBef>
                <a:spcPts val="0"/>
              </a:spcBef>
              <a:spcAft>
                <a:spcPts val="0"/>
              </a:spcAft>
            </a:pPr>
            <a:r>
              <a:rPr lang="pt-BR" sz="2600" b="1" dirty="0"/>
              <a:t>Objetivos</a:t>
            </a:r>
          </a:p>
          <a:p>
            <a:pPr>
              <a:spcBef>
                <a:spcPts val="0"/>
              </a:spcBef>
            </a:pPr>
            <a:r>
              <a:rPr lang="pt-BR" sz="2600" dirty="0"/>
              <a:t>Desenvolver habilidades de leitura e escrita na língua inglesa e o uso competente dessa no cotidiano;</a:t>
            </a:r>
          </a:p>
          <a:p>
            <a:pPr>
              <a:spcBef>
                <a:spcPts val="0"/>
              </a:spcBef>
            </a:pPr>
            <a:r>
              <a:rPr lang="pt-BR" sz="2600" dirty="0"/>
              <a:t>Construir textos básicos, em inglês, usando as estruturas gramaticais adequadas;</a:t>
            </a:r>
          </a:p>
          <a:p>
            <a:pPr>
              <a:spcBef>
                <a:spcPts val="0"/>
              </a:spcBef>
            </a:pPr>
            <a:r>
              <a:rPr lang="pt-BR" sz="2600" dirty="0"/>
              <a:t>Compreender textos em inglês, através de estratégias cognitivas e estruturas básicas da língua;</a:t>
            </a:r>
          </a:p>
          <a:p>
            <a:pPr>
              <a:spcBef>
                <a:spcPts val="0"/>
              </a:spcBef>
            </a:pPr>
            <a:r>
              <a:rPr lang="pt-BR" sz="2600" dirty="0"/>
              <a:t>Utilizar vocabulário da língua inglesa nas áreas de formação profissional;</a:t>
            </a:r>
          </a:p>
          <a:p>
            <a:pPr>
              <a:spcBef>
                <a:spcPts val="0"/>
              </a:spcBef>
            </a:pPr>
            <a:r>
              <a:rPr lang="pt-BR" sz="2600" dirty="0"/>
              <a:t>Desenvolver projetos multidisciplinares, interdisciplinares utilizando a língua inglesa como fonte de pesquisa.</a:t>
            </a:r>
            <a:endParaRPr lang="pt-BR" sz="2600" b="1" dirty="0">
              <a:solidFill>
                <a:srgbClr val="FF0000"/>
              </a:solidFill>
            </a:endParaRPr>
          </a:p>
        </p:txBody>
      </p:sp>
    </p:spTree>
    <p:extLst>
      <p:ext uri="{BB962C8B-B14F-4D97-AF65-F5344CB8AC3E}">
        <p14:creationId xmlns:p14="http://schemas.microsoft.com/office/powerpoint/2010/main" val="1584384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007096" y="521368"/>
            <a:ext cx="8136904" cy="2736304"/>
          </a:xfrm>
        </p:spPr>
        <p:txBody>
          <a:bodyPr>
            <a:noAutofit/>
          </a:bodyPr>
          <a:lstStyle/>
          <a:p>
            <a:pPr>
              <a:spcBef>
                <a:spcPts val="0"/>
              </a:spcBef>
              <a:spcAft>
                <a:spcPts val="0"/>
              </a:spcAft>
            </a:pPr>
            <a:r>
              <a:rPr lang="pt-BR" b="1" dirty="0"/>
              <a:t>Bases Científico-Tecnológicas (Conteúdos)</a:t>
            </a:r>
          </a:p>
          <a:p>
            <a:pPr>
              <a:spcBef>
                <a:spcPts val="0"/>
              </a:spcBef>
              <a:spcAft>
                <a:spcPts val="0"/>
              </a:spcAft>
            </a:pPr>
            <a:r>
              <a:rPr lang="pt-BR" b="1" dirty="0"/>
              <a:t>1. Considerações gerais sobre a leitura </a:t>
            </a:r>
          </a:p>
          <a:p>
            <a:pPr>
              <a:spcBef>
                <a:spcPts val="0"/>
              </a:spcBef>
              <a:spcAft>
                <a:spcPts val="0"/>
              </a:spcAft>
            </a:pPr>
            <a:r>
              <a:rPr lang="pt-BR" dirty="0"/>
              <a:t>1.1. Conceituação sobre leitura geral e em língua estrangeira;</a:t>
            </a:r>
          </a:p>
          <a:p>
            <a:pPr>
              <a:spcBef>
                <a:spcPts val="0"/>
              </a:spcBef>
              <a:spcAft>
                <a:spcPts val="0"/>
              </a:spcAft>
            </a:pPr>
            <a:r>
              <a:rPr lang="pt-BR" dirty="0"/>
              <a:t>1.2. O processo comunicativo e leitura;</a:t>
            </a:r>
          </a:p>
          <a:p>
            <a:pPr>
              <a:spcBef>
                <a:spcPts val="0"/>
              </a:spcBef>
              <a:spcAft>
                <a:spcPts val="0"/>
              </a:spcAft>
            </a:pPr>
            <a:r>
              <a:rPr lang="pt-BR" dirty="0"/>
              <a:t>1.3. Abordagem intensiva e extensiva da leitura;</a:t>
            </a:r>
          </a:p>
          <a:p>
            <a:pPr>
              <a:spcBef>
                <a:spcPts val="0"/>
              </a:spcBef>
              <a:spcAft>
                <a:spcPts val="0"/>
              </a:spcAft>
            </a:pPr>
            <a:r>
              <a:rPr lang="pt-BR" dirty="0"/>
              <a:t>1.4. Relação entre técnicas de leitura e os níveis de compreensão do texto.</a:t>
            </a:r>
          </a:p>
        </p:txBody>
      </p:sp>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7" name="Espaço Reservado para Conteúdo 2"/>
          <p:cNvSpPr txBox="1">
            <a:spLocks/>
          </p:cNvSpPr>
          <p:nvPr/>
        </p:nvSpPr>
        <p:spPr>
          <a:xfrm>
            <a:off x="5220072" y="3257672"/>
            <a:ext cx="3923928" cy="3339680"/>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b="1" dirty="0"/>
              <a:t>3. Vocabulário e gramática</a:t>
            </a:r>
            <a:r>
              <a:rPr lang="pt-BR" dirty="0"/>
              <a:t> </a:t>
            </a:r>
          </a:p>
          <a:p>
            <a:pPr>
              <a:spcBef>
                <a:spcPts val="0"/>
              </a:spcBef>
              <a:spcAft>
                <a:spcPts val="0"/>
              </a:spcAft>
            </a:pPr>
            <a:r>
              <a:rPr lang="pt-BR" dirty="0"/>
              <a:t>3.1. Word </a:t>
            </a:r>
            <a:r>
              <a:rPr lang="pt-BR" dirty="0" err="1"/>
              <a:t>formation</a:t>
            </a:r>
            <a:r>
              <a:rPr lang="pt-BR" dirty="0"/>
              <a:t>;</a:t>
            </a:r>
          </a:p>
          <a:p>
            <a:pPr>
              <a:spcBef>
                <a:spcPts val="0"/>
              </a:spcBef>
              <a:spcAft>
                <a:spcPts val="0"/>
              </a:spcAft>
            </a:pPr>
            <a:r>
              <a:rPr lang="pt-BR" dirty="0"/>
              <a:t>3.2. Referentes textuais;</a:t>
            </a:r>
          </a:p>
          <a:p>
            <a:pPr>
              <a:spcBef>
                <a:spcPts val="0"/>
              </a:spcBef>
              <a:spcAft>
                <a:spcPts val="0"/>
              </a:spcAft>
            </a:pPr>
            <a:r>
              <a:rPr lang="pt-BR" dirty="0"/>
              <a:t>3.3. </a:t>
            </a:r>
            <a:r>
              <a:rPr lang="pt-BR" dirty="0" err="1"/>
              <a:t>Linking</a:t>
            </a:r>
            <a:r>
              <a:rPr lang="pt-BR" dirty="0"/>
              <a:t> </a:t>
            </a:r>
            <a:r>
              <a:rPr lang="pt-BR" dirty="0" err="1"/>
              <a:t>words</a:t>
            </a:r>
            <a:r>
              <a:rPr lang="pt-BR" dirty="0"/>
              <a:t> (</a:t>
            </a:r>
            <a:r>
              <a:rPr lang="pt-BR" dirty="0" err="1"/>
              <a:t>conjunctions</a:t>
            </a:r>
            <a:r>
              <a:rPr lang="pt-BR" dirty="0"/>
              <a:t>);</a:t>
            </a:r>
          </a:p>
          <a:p>
            <a:pPr>
              <a:spcBef>
                <a:spcPts val="0"/>
              </a:spcBef>
              <a:spcAft>
                <a:spcPts val="0"/>
              </a:spcAft>
            </a:pPr>
            <a:r>
              <a:rPr lang="pt-BR" dirty="0"/>
              <a:t>3.4. Modal </a:t>
            </a:r>
            <a:r>
              <a:rPr lang="pt-BR" dirty="0" err="1"/>
              <a:t>verbs</a:t>
            </a:r>
            <a:r>
              <a:rPr lang="pt-BR" dirty="0"/>
              <a:t>;</a:t>
            </a:r>
          </a:p>
          <a:p>
            <a:pPr>
              <a:spcBef>
                <a:spcPts val="0"/>
              </a:spcBef>
              <a:spcAft>
                <a:spcPts val="0"/>
              </a:spcAft>
            </a:pPr>
            <a:r>
              <a:rPr lang="pt-BR" dirty="0"/>
              <a:t>3.5. </a:t>
            </a:r>
            <a:r>
              <a:rPr lang="pt-BR" dirty="0" err="1"/>
              <a:t>Coerencia</a:t>
            </a:r>
            <a:r>
              <a:rPr lang="pt-BR" dirty="0"/>
              <a:t> textual;</a:t>
            </a:r>
          </a:p>
          <a:p>
            <a:pPr>
              <a:spcBef>
                <a:spcPts val="0"/>
              </a:spcBef>
              <a:spcAft>
                <a:spcPts val="0"/>
              </a:spcAft>
            </a:pPr>
            <a:r>
              <a:rPr lang="pt-BR" dirty="0"/>
              <a:t>3.6. </a:t>
            </a:r>
            <a:r>
              <a:rPr lang="pt-BR" dirty="0" err="1"/>
              <a:t>Coesao</a:t>
            </a:r>
            <a:r>
              <a:rPr lang="pt-BR" dirty="0"/>
              <a:t> textual;</a:t>
            </a:r>
          </a:p>
          <a:p>
            <a:pPr>
              <a:spcBef>
                <a:spcPts val="0"/>
              </a:spcBef>
              <a:spcAft>
                <a:spcPts val="0"/>
              </a:spcAft>
            </a:pPr>
            <a:r>
              <a:rPr lang="pt-BR" dirty="0"/>
              <a:t>3.7. </a:t>
            </a:r>
            <a:r>
              <a:rPr lang="pt-BR" dirty="0" err="1"/>
              <a:t>Verb</a:t>
            </a:r>
            <a:r>
              <a:rPr lang="pt-BR" dirty="0"/>
              <a:t> tenses.</a:t>
            </a:r>
          </a:p>
        </p:txBody>
      </p:sp>
      <p:sp>
        <p:nvSpPr>
          <p:cNvPr id="8" name="Espaço Reservado para Conteúdo 2"/>
          <p:cNvSpPr txBox="1">
            <a:spLocks/>
          </p:cNvSpPr>
          <p:nvPr/>
        </p:nvSpPr>
        <p:spPr>
          <a:xfrm>
            <a:off x="641249" y="3006170"/>
            <a:ext cx="4896544" cy="3600328"/>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b="1" dirty="0"/>
              <a:t>2. Estratégias de leitura</a:t>
            </a:r>
            <a:r>
              <a:rPr lang="pt-BR" dirty="0"/>
              <a:t> </a:t>
            </a:r>
          </a:p>
          <a:p>
            <a:pPr>
              <a:spcBef>
                <a:spcPts val="0"/>
              </a:spcBef>
              <a:spcAft>
                <a:spcPts val="0"/>
              </a:spcAft>
            </a:pPr>
            <a:r>
              <a:rPr lang="pt-BR" dirty="0"/>
              <a:t>2.1. </a:t>
            </a:r>
            <a:r>
              <a:rPr lang="pt-BR" dirty="0" err="1"/>
              <a:t>Prediction</a:t>
            </a:r>
            <a:r>
              <a:rPr lang="pt-BR" dirty="0"/>
              <a:t> (background </a:t>
            </a:r>
            <a:r>
              <a:rPr lang="pt-BR" dirty="0" err="1"/>
              <a:t>information</a:t>
            </a:r>
            <a:r>
              <a:rPr lang="pt-BR" dirty="0"/>
              <a:t>);</a:t>
            </a:r>
          </a:p>
          <a:p>
            <a:pPr>
              <a:spcBef>
                <a:spcPts val="0"/>
              </a:spcBef>
              <a:spcAft>
                <a:spcPts val="0"/>
              </a:spcAft>
            </a:pPr>
            <a:r>
              <a:rPr lang="pt-BR" dirty="0"/>
              <a:t>2.2. </a:t>
            </a:r>
            <a:r>
              <a:rPr lang="pt-BR" dirty="0" err="1"/>
              <a:t>Inference</a:t>
            </a:r>
            <a:r>
              <a:rPr lang="pt-BR" dirty="0"/>
              <a:t>;</a:t>
            </a:r>
          </a:p>
          <a:p>
            <a:pPr>
              <a:spcBef>
                <a:spcPts val="0"/>
              </a:spcBef>
              <a:spcAft>
                <a:spcPts val="0"/>
              </a:spcAft>
            </a:pPr>
            <a:r>
              <a:rPr lang="en-US" dirty="0"/>
              <a:t>2.3. Cognates and false cognates;</a:t>
            </a:r>
          </a:p>
          <a:p>
            <a:pPr>
              <a:spcBef>
                <a:spcPts val="0"/>
              </a:spcBef>
              <a:spcAft>
                <a:spcPts val="0"/>
              </a:spcAft>
            </a:pPr>
            <a:r>
              <a:rPr lang="pt-BR" dirty="0"/>
              <a:t>2.4. </a:t>
            </a:r>
            <a:r>
              <a:rPr lang="pt-BR" dirty="0" err="1"/>
              <a:t>Scanning</a:t>
            </a:r>
            <a:r>
              <a:rPr lang="pt-BR" dirty="0"/>
              <a:t>;</a:t>
            </a:r>
          </a:p>
          <a:p>
            <a:pPr>
              <a:spcBef>
                <a:spcPts val="0"/>
              </a:spcBef>
              <a:spcAft>
                <a:spcPts val="0"/>
              </a:spcAft>
            </a:pPr>
            <a:r>
              <a:rPr lang="pt-BR" dirty="0"/>
              <a:t>2.5. </a:t>
            </a:r>
            <a:r>
              <a:rPr lang="pt-BR" dirty="0" err="1"/>
              <a:t>Skimming</a:t>
            </a:r>
            <a:r>
              <a:rPr lang="pt-BR" dirty="0"/>
              <a:t>;</a:t>
            </a:r>
          </a:p>
          <a:p>
            <a:pPr>
              <a:spcBef>
                <a:spcPts val="0"/>
              </a:spcBef>
              <a:spcAft>
                <a:spcPts val="0"/>
              </a:spcAft>
            </a:pPr>
            <a:r>
              <a:rPr lang="pt-BR" dirty="0"/>
              <a:t>2.6. Key </a:t>
            </a:r>
            <a:r>
              <a:rPr lang="pt-BR" dirty="0" err="1"/>
              <a:t>words</a:t>
            </a:r>
            <a:r>
              <a:rPr lang="pt-BR" dirty="0"/>
              <a:t>;</a:t>
            </a:r>
          </a:p>
          <a:p>
            <a:pPr>
              <a:spcBef>
                <a:spcPts val="0"/>
              </a:spcBef>
              <a:spcAft>
                <a:spcPts val="0"/>
              </a:spcAft>
            </a:pPr>
            <a:r>
              <a:rPr lang="pt-BR" dirty="0"/>
              <a:t>2.7. </a:t>
            </a:r>
            <a:r>
              <a:rPr lang="pt-BR" dirty="0" err="1"/>
              <a:t>Other</a:t>
            </a:r>
            <a:r>
              <a:rPr lang="pt-BR" dirty="0"/>
              <a:t> </a:t>
            </a:r>
            <a:r>
              <a:rPr lang="pt-BR" dirty="0" err="1"/>
              <a:t>reading</a:t>
            </a:r>
            <a:r>
              <a:rPr lang="pt-BR" dirty="0"/>
              <a:t> </a:t>
            </a:r>
            <a:r>
              <a:rPr lang="pt-BR" dirty="0" err="1"/>
              <a:t>skills</a:t>
            </a:r>
            <a:r>
              <a:rPr lang="pt-BR" dirty="0"/>
              <a:t>.</a:t>
            </a:r>
          </a:p>
        </p:txBody>
      </p:sp>
    </p:spTree>
    <p:extLst>
      <p:ext uri="{BB962C8B-B14F-4D97-AF65-F5344CB8AC3E}">
        <p14:creationId xmlns:p14="http://schemas.microsoft.com/office/powerpoint/2010/main" val="95112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4" name="Espaço Reservado para Conteúdo 2"/>
          <p:cNvSpPr txBox="1">
            <a:spLocks/>
          </p:cNvSpPr>
          <p:nvPr/>
        </p:nvSpPr>
        <p:spPr>
          <a:xfrm>
            <a:off x="970693" y="764704"/>
            <a:ext cx="7921787" cy="5688631"/>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sz="2500" b="1" dirty="0"/>
              <a:t>Procedimentos Metodológicos </a:t>
            </a:r>
          </a:p>
          <a:p>
            <a:pPr>
              <a:spcBef>
                <a:spcPts val="0"/>
              </a:spcBef>
              <a:spcAft>
                <a:spcPts val="0"/>
              </a:spcAft>
            </a:pPr>
            <a:r>
              <a:rPr lang="pt-BR" sz="2500" dirty="0"/>
              <a:t>Aulas expositivas com discussão; seminários temáticos; aulas praticas em laboratório; discussões presenciais de estudos de casos e de textos previamente selecionados. Aulas a distancia com utilização da plataforma de ensino (</a:t>
            </a:r>
            <a:r>
              <a:rPr lang="pt-BR" sz="2500" b="1" i="1" dirty="0" err="1"/>
              <a:t>moodle</a:t>
            </a:r>
            <a:r>
              <a:rPr lang="pt-BR" sz="2500" dirty="0"/>
              <a:t>) no desenvolvimento das atividades individuais e em grupo, exposição de aulas impressas, discussão em fóruns, chats, apresentação de seminários temáticos, aplicação de exercícios. Utilização de ferramentas de pesquisa via Web, utilização de vídeos.</a:t>
            </a:r>
          </a:p>
          <a:p>
            <a:pPr>
              <a:spcBef>
                <a:spcPts val="0"/>
              </a:spcBef>
              <a:spcAft>
                <a:spcPts val="0"/>
              </a:spcAft>
            </a:pPr>
            <a:endParaRPr lang="pt-BR" sz="2500" dirty="0"/>
          </a:p>
          <a:p>
            <a:pPr>
              <a:spcBef>
                <a:spcPts val="0"/>
              </a:spcBef>
              <a:spcAft>
                <a:spcPts val="0"/>
              </a:spcAft>
            </a:pPr>
            <a:r>
              <a:rPr lang="pt-BR" sz="2500" b="1" dirty="0"/>
              <a:t>Recursos Didáticos</a:t>
            </a:r>
          </a:p>
          <a:p>
            <a:pPr>
              <a:spcBef>
                <a:spcPts val="0"/>
              </a:spcBef>
              <a:spcAft>
                <a:spcPts val="0"/>
              </a:spcAft>
            </a:pPr>
            <a:r>
              <a:rPr lang="pt-BR" sz="2500" dirty="0"/>
              <a:t>9 Das quais 30h (40h/a) serão ministradas na modalidade a distância para o caso de oferta no turno noturno.</a:t>
            </a:r>
            <a:endParaRPr lang="pt-BR" sz="2500" b="1" dirty="0">
              <a:solidFill>
                <a:srgbClr val="FF0000"/>
              </a:solidFill>
            </a:endParaRPr>
          </a:p>
        </p:txBody>
      </p:sp>
    </p:spTree>
    <p:extLst>
      <p:ext uri="{BB962C8B-B14F-4D97-AF65-F5344CB8AC3E}">
        <p14:creationId xmlns:p14="http://schemas.microsoft.com/office/powerpoint/2010/main" val="251402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
        <p:nvSpPr>
          <p:cNvPr id="4" name="Espaço Reservado para Conteúdo 2"/>
          <p:cNvSpPr txBox="1">
            <a:spLocks/>
          </p:cNvSpPr>
          <p:nvPr/>
        </p:nvSpPr>
        <p:spPr>
          <a:xfrm>
            <a:off x="970693" y="908719"/>
            <a:ext cx="7921787" cy="5184577"/>
          </a:xfrm>
          <a:prstGeom prst="rect">
            <a:avLst/>
          </a:prstGeom>
        </p:spPr>
        <p:txBody>
          <a:bodyPr vert="horz" lIns="91440" tIns="45720" rIns="91440" bIns="45720" rtlCol="0" anchor="ctr">
            <a:no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Bef>
                <a:spcPts val="0"/>
              </a:spcBef>
              <a:spcAft>
                <a:spcPts val="0"/>
              </a:spcAft>
            </a:pPr>
            <a:r>
              <a:rPr lang="pt-BR" sz="2600" b="1" dirty="0"/>
              <a:t>Avaliação </a:t>
            </a:r>
          </a:p>
          <a:p>
            <a:pPr>
              <a:spcBef>
                <a:spcPts val="0"/>
              </a:spcBef>
              <a:spcAft>
                <a:spcPts val="0"/>
              </a:spcAft>
            </a:pPr>
            <a:r>
              <a:rPr lang="pt-BR" sz="2600" b="1" dirty="0"/>
              <a:t>Instrumentos: </a:t>
            </a:r>
            <a:r>
              <a:rPr lang="pt-BR" sz="2600" dirty="0"/>
              <a:t>provas com questões subjetivas e objetivas; trabalhos intermediários; trabalhos de pesquisa, seminários e trabalhos em grupos. </a:t>
            </a:r>
          </a:p>
          <a:p>
            <a:pPr>
              <a:spcBef>
                <a:spcPts val="0"/>
              </a:spcBef>
              <a:spcAft>
                <a:spcPts val="0"/>
              </a:spcAft>
            </a:pPr>
            <a:endParaRPr lang="pt-BR" sz="2600" dirty="0"/>
          </a:p>
          <a:p>
            <a:pPr>
              <a:spcBef>
                <a:spcPts val="0"/>
              </a:spcBef>
              <a:spcAft>
                <a:spcPts val="0"/>
              </a:spcAft>
            </a:pPr>
            <a:r>
              <a:rPr lang="pt-BR" sz="2600" b="1" dirty="0"/>
              <a:t>Critérios:</a:t>
            </a:r>
            <a:r>
              <a:rPr lang="pt-BR" sz="2600" dirty="0"/>
              <a:t> nas avaliações serão aferidas a capacidade de leitura e compreensão de textos e documentos; com clareza, precisão e propriedade – utilização do raciocínio lógico e reflexão crítica; julgamento e tomada de decisões; utilização técnico instrumental de conhecimento de língua inglesa. A participação será também em conta na avaliação. </a:t>
            </a:r>
            <a:endParaRPr lang="pt-BR" sz="2600" b="1" dirty="0">
              <a:solidFill>
                <a:srgbClr val="FF0000"/>
              </a:solidFill>
            </a:endParaRPr>
          </a:p>
        </p:txBody>
      </p:sp>
    </p:spTree>
    <p:extLst>
      <p:ext uri="{BB962C8B-B14F-4D97-AF65-F5344CB8AC3E}">
        <p14:creationId xmlns:p14="http://schemas.microsoft.com/office/powerpoint/2010/main" val="228628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69787" y="1340768"/>
            <a:ext cx="8305129" cy="4176464"/>
          </a:xfrm>
        </p:spPr>
        <p:txBody>
          <a:bodyPr>
            <a:noAutofit/>
          </a:bodyPr>
          <a:lstStyle/>
          <a:p>
            <a:pPr>
              <a:spcBef>
                <a:spcPts val="0"/>
              </a:spcBef>
              <a:spcAft>
                <a:spcPts val="0"/>
              </a:spcAft>
            </a:pPr>
            <a:r>
              <a:rPr lang="pt-BR" sz="2600" b="1" dirty="0"/>
              <a:t>Bibliografia Básica </a:t>
            </a:r>
          </a:p>
          <a:p>
            <a:pPr>
              <a:spcBef>
                <a:spcPts val="0"/>
              </a:spcBef>
              <a:spcAft>
                <a:spcPts val="0"/>
              </a:spcAft>
            </a:pPr>
            <a:r>
              <a:rPr lang="pt-BR" sz="2600" dirty="0"/>
              <a:t>1. OLIVEIRA, SARA</a:t>
            </a:r>
            <a:r>
              <a:rPr lang="pt-BR" sz="2600" b="1" dirty="0"/>
              <a:t>. READING STRATEGIES FOR COMPUTING</a:t>
            </a:r>
            <a:r>
              <a:rPr lang="pt-BR" sz="2600" dirty="0"/>
              <a:t> BRASÍLIA: UNB, 1999. 221 P. IL. ISBN 85-230-0481-5. </a:t>
            </a:r>
          </a:p>
          <a:p>
            <a:pPr>
              <a:spcBef>
                <a:spcPts val="0"/>
              </a:spcBef>
              <a:spcAft>
                <a:spcPts val="0"/>
              </a:spcAft>
            </a:pPr>
            <a:r>
              <a:rPr lang="pt-BR" sz="2600" dirty="0"/>
              <a:t>2. GALLO, Lígia </a:t>
            </a:r>
            <a:r>
              <a:rPr lang="pt-BR" sz="2600" dirty="0" err="1"/>
              <a:t>Razera</a:t>
            </a:r>
            <a:r>
              <a:rPr lang="pt-BR" sz="2600" dirty="0"/>
              <a:t>. </a:t>
            </a:r>
            <a:r>
              <a:rPr lang="pt-BR" sz="2600" b="1" dirty="0"/>
              <a:t>Inglês instrumental para informática módulo</a:t>
            </a:r>
            <a:r>
              <a:rPr lang="pt-BR" sz="2600" dirty="0"/>
              <a:t> I. 3. ed. São Paulo: Ícone, 2014. 170 p. il. </a:t>
            </a:r>
          </a:p>
          <a:p>
            <a:pPr>
              <a:spcBef>
                <a:spcPts val="0"/>
              </a:spcBef>
              <a:spcAft>
                <a:spcPts val="0"/>
              </a:spcAft>
            </a:pPr>
            <a:r>
              <a:rPr lang="pt-BR" sz="2600" dirty="0"/>
              <a:t>3. GLENDINNING, Eric H.; MCEWAN, John. </a:t>
            </a:r>
            <a:r>
              <a:rPr lang="pt-BR" sz="2600" b="1" dirty="0"/>
              <a:t>Basic </a:t>
            </a:r>
            <a:r>
              <a:rPr lang="pt-BR" sz="2600" b="1" dirty="0" err="1"/>
              <a:t>english</a:t>
            </a:r>
            <a:r>
              <a:rPr lang="pt-BR" sz="2600" b="1" dirty="0"/>
              <a:t> for </a:t>
            </a:r>
            <a:r>
              <a:rPr lang="pt-BR" sz="2600" b="1" dirty="0" err="1"/>
              <a:t>computing</a:t>
            </a:r>
            <a:r>
              <a:rPr lang="pt-BR" sz="2600" b="1" dirty="0"/>
              <a:t>: </a:t>
            </a:r>
            <a:r>
              <a:rPr lang="pt-BR" sz="2600" b="1" dirty="0" err="1"/>
              <a:t>revised</a:t>
            </a:r>
            <a:r>
              <a:rPr lang="pt-BR" sz="2600" b="1" dirty="0"/>
              <a:t> &amp; </a:t>
            </a:r>
            <a:r>
              <a:rPr lang="pt-BR" sz="2600" b="1" dirty="0" err="1"/>
              <a:t>updated</a:t>
            </a:r>
            <a:r>
              <a:rPr lang="pt-BR" sz="2600" b="1" dirty="0"/>
              <a:t>.</a:t>
            </a:r>
            <a:r>
              <a:rPr lang="pt-BR" sz="2600" dirty="0"/>
              <a:t> New York: Oxford </a:t>
            </a:r>
            <a:r>
              <a:rPr lang="pt-BR" sz="2600" dirty="0" err="1"/>
              <a:t>University</a:t>
            </a:r>
            <a:r>
              <a:rPr lang="pt-BR" sz="2600" dirty="0"/>
              <a:t> Press, 2003. 136 p. il. </a:t>
            </a:r>
          </a:p>
        </p:txBody>
      </p:sp>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Tree>
    <p:extLst>
      <p:ext uri="{BB962C8B-B14F-4D97-AF65-F5344CB8AC3E}">
        <p14:creationId xmlns:p14="http://schemas.microsoft.com/office/powerpoint/2010/main" val="117905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971600" y="569316"/>
            <a:ext cx="8017097" cy="5884020"/>
          </a:xfrm>
        </p:spPr>
        <p:txBody>
          <a:bodyPr>
            <a:noAutofit/>
          </a:bodyPr>
          <a:lstStyle/>
          <a:p>
            <a:pPr>
              <a:spcBef>
                <a:spcPts val="0"/>
              </a:spcBef>
              <a:spcAft>
                <a:spcPts val="0"/>
              </a:spcAft>
            </a:pPr>
            <a:r>
              <a:rPr lang="pt-BR" b="1" dirty="0"/>
              <a:t>Bibliografia complementar </a:t>
            </a:r>
          </a:p>
          <a:p>
            <a:pPr>
              <a:spcBef>
                <a:spcPts val="0"/>
              </a:spcBef>
              <a:spcAft>
                <a:spcPts val="0"/>
              </a:spcAft>
            </a:pPr>
            <a:r>
              <a:rPr lang="pt-BR" dirty="0"/>
              <a:t>1. Revista e jornais de interesse geral especializados ou de divulgação científica, manuais e livros-textos editados em língua inglesa. </a:t>
            </a:r>
          </a:p>
          <a:p>
            <a:pPr>
              <a:spcBef>
                <a:spcPts val="0"/>
              </a:spcBef>
              <a:spcAft>
                <a:spcPts val="0"/>
              </a:spcAft>
            </a:pPr>
            <a:r>
              <a:rPr lang="pt-BR" dirty="0"/>
              <a:t>2. ACEVEDO, Ana; DUFF, Marisol </a:t>
            </a:r>
            <a:r>
              <a:rPr lang="pt-BR" dirty="0" err="1"/>
              <a:t>with</a:t>
            </a:r>
            <a:r>
              <a:rPr lang="pt-BR" dirty="0"/>
              <a:t> REZENDE, Paulo. Grand </a:t>
            </a:r>
            <a:r>
              <a:rPr lang="pt-BR" dirty="0" err="1"/>
              <a:t>Slam</a:t>
            </a:r>
            <a:r>
              <a:rPr lang="pt-BR" dirty="0"/>
              <a:t> Combo. </a:t>
            </a:r>
            <a:r>
              <a:rPr lang="pt-BR" b="1" dirty="0"/>
              <a:t>Pearson </a:t>
            </a:r>
            <a:r>
              <a:rPr lang="pt-BR" b="1" dirty="0" err="1"/>
              <a:t>Education</a:t>
            </a:r>
            <a:r>
              <a:rPr lang="pt-BR" dirty="0"/>
              <a:t>, 2004. </a:t>
            </a:r>
          </a:p>
          <a:p>
            <a:pPr>
              <a:spcBef>
                <a:spcPts val="0"/>
              </a:spcBef>
              <a:spcAft>
                <a:spcPts val="0"/>
              </a:spcAft>
            </a:pPr>
            <a:r>
              <a:rPr lang="pt-BR" dirty="0"/>
              <a:t>3. MURPHY, R. </a:t>
            </a:r>
            <a:r>
              <a:rPr lang="pt-BR" b="1" dirty="0" err="1"/>
              <a:t>Essential</a:t>
            </a:r>
            <a:r>
              <a:rPr lang="pt-BR" b="1" dirty="0"/>
              <a:t> </a:t>
            </a:r>
            <a:r>
              <a:rPr lang="pt-BR" b="1" dirty="0" err="1"/>
              <a:t>grammar</a:t>
            </a:r>
            <a:r>
              <a:rPr lang="pt-BR" b="1" dirty="0"/>
              <a:t> in use. </a:t>
            </a:r>
            <a:r>
              <a:rPr lang="pt-BR" dirty="0"/>
              <a:t>3 ed. Cambridge: CUP, 2007. </a:t>
            </a:r>
          </a:p>
          <a:p>
            <a:pPr>
              <a:spcBef>
                <a:spcPts val="0"/>
              </a:spcBef>
              <a:spcAft>
                <a:spcPts val="0"/>
              </a:spcAft>
            </a:pPr>
            <a:r>
              <a:rPr lang="pt-BR" dirty="0"/>
              <a:t>4. MARTINEZ, Ron. </a:t>
            </a:r>
            <a:r>
              <a:rPr lang="pt-BR" b="1" dirty="0"/>
              <a:t>Como dizer tudo em inglês fale a coisa certa em qualquer situação</a:t>
            </a:r>
            <a:r>
              <a:rPr lang="pt-BR" dirty="0"/>
              <a:t>. 36. ed. Rio de Janeiro: </a:t>
            </a:r>
            <a:r>
              <a:rPr lang="pt-BR" dirty="0" err="1"/>
              <a:t>Elsevier</a:t>
            </a:r>
            <a:r>
              <a:rPr lang="pt-BR" dirty="0"/>
              <a:t>, 2000. 250 p. </a:t>
            </a:r>
          </a:p>
          <a:p>
            <a:pPr>
              <a:spcBef>
                <a:spcPts val="0"/>
              </a:spcBef>
              <a:spcAft>
                <a:spcPts val="0"/>
              </a:spcAft>
            </a:pPr>
            <a:r>
              <a:rPr lang="pt-BR" dirty="0"/>
              <a:t>5. MARTINEZ, Ron. </a:t>
            </a:r>
            <a:r>
              <a:rPr lang="pt-BR" b="1" dirty="0"/>
              <a:t>Como escrever tudo em inglês escreva a coisa certa em qualquer situação. </a:t>
            </a:r>
            <a:r>
              <a:rPr lang="pt-BR" dirty="0"/>
              <a:t>Rio de Janeiro: </a:t>
            </a:r>
            <a:r>
              <a:rPr lang="pt-BR" dirty="0" err="1"/>
              <a:t>Elsevier</a:t>
            </a:r>
            <a:r>
              <a:rPr lang="pt-BR" dirty="0"/>
              <a:t>, 2002. 216 p.</a:t>
            </a:r>
            <a:endParaRPr lang="pt-BR" b="1" dirty="0">
              <a:solidFill>
                <a:srgbClr val="FF0000"/>
              </a:solidFill>
            </a:endParaRPr>
          </a:p>
        </p:txBody>
      </p:sp>
      <p:sp>
        <p:nvSpPr>
          <p:cNvPr id="5" name="Título 1"/>
          <p:cNvSpPr>
            <a:spLocks noGrp="1"/>
          </p:cNvSpPr>
          <p:nvPr>
            <p:ph type="title"/>
          </p:nvPr>
        </p:nvSpPr>
        <p:spPr>
          <a:xfrm>
            <a:off x="827584" y="0"/>
            <a:ext cx="3908169" cy="550572"/>
          </a:xfrm>
        </p:spPr>
        <p:txBody>
          <a:bodyPr>
            <a:normAutofit fontScale="90000"/>
          </a:bodyPr>
          <a:lstStyle/>
          <a:p>
            <a:r>
              <a:rPr lang="pt-BR" b="1" dirty="0">
                <a:solidFill>
                  <a:srgbClr val="FF0000"/>
                </a:solidFill>
              </a:rPr>
              <a:t>Inglês no IFRN</a:t>
            </a:r>
          </a:p>
        </p:txBody>
      </p:sp>
    </p:spTree>
    <p:extLst>
      <p:ext uri="{BB962C8B-B14F-4D97-AF65-F5344CB8AC3E}">
        <p14:creationId xmlns:p14="http://schemas.microsoft.com/office/powerpoint/2010/main" val="314961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3851635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95736" y="692696"/>
            <a:ext cx="5282762" cy="603538"/>
          </a:xfrm>
        </p:spPr>
        <p:txBody>
          <a:bodyPr>
            <a:normAutofit fontScale="90000"/>
          </a:bodyPr>
          <a:lstStyle/>
          <a:p>
            <a:r>
              <a:rPr lang="pt-BR" b="1" dirty="0">
                <a:solidFill>
                  <a:srgbClr val="FF0000"/>
                </a:solidFill>
                <a:effectLst>
                  <a:outerShdw blurRad="38100" dist="38100" dir="2700000" algn="tl">
                    <a:srgbClr val="000000">
                      <a:alpha val="43137"/>
                    </a:srgbClr>
                  </a:outerShdw>
                </a:effectLst>
              </a:rPr>
              <a:t>Proposta de Trabalho</a:t>
            </a:r>
          </a:p>
        </p:txBody>
      </p:sp>
      <p:sp>
        <p:nvSpPr>
          <p:cNvPr id="3" name="Espaço Reservado para Conteúdo 2"/>
          <p:cNvSpPr>
            <a:spLocks noGrp="1"/>
          </p:cNvSpPr>
          <p:nvPr>
            <p:ph idx="1"/>
          </p:nvPr>
        </p:nvSpPr>
        <p:spPr>
          <a:xfrm>
            <a:off x="1115616" y="1700808"/>
            <a:ext cx="7848871" cy="4464496"/>
          </a:xfrm>
        </p:spPr>
        <p:txBody>
          <a:bodyPr>
            <a:noAutofit/>
          </a:bodyPr>
          <a:lstStyle/>
          <a:p>
            <a:pPr>
              <a:lnSpc>
                <a:spcPct val="150000"/>
              </a:lnSpc>
            </a:pPr>
            <a:r>
              <a:rPr lang="pt-BR" sz="2500" b="1" dirty="0"/>
              <a:t>Trabalhos</a:t>
            </a:r>
            <a:r>
              <a:rPr lang="pt-BR" sz="2500" dirty="0"/>
              <a:t> – Escritos, Seminários, Apresentações, etc.</a:t>
            </a:r>
          </a:p>
          <a:p>
            <a:pPr>
              <a:lnSpc>
                <a:spcPct val="150000"/>
              </a:lnSpc>
            </a:pPr>
            <a:r>
              <a:rPr lang="pt-BR" sz="2500" b="1" dirty="0"/>
              <a:t>Exercícios </a:t>
            </a:r>
            <a:r>
              <a:rPr lang="pt-BR" sz="2500" dirty="0"/>
              <a:t>– Feitos em sala (entregues ou não), Oralidade.</a:t>
            </a:r>
          </a:p>
          <a:p>
            <a:pPr>
              <a:lnSpc>
                <a:spcPct val="150000"/>
              </a:lnSpc>
            </a:pPr>
            <a:r>
              <a:rPr lang="pt-BR" sz="2500" b="1" dirty="0"/>
              <a:t>Avaliação</a:t>
            </a:r>
            <a:r>
              <a:rPr lang="pt-BR" sz="2500" dirty="0"/>
              <a:t> – Conteúdos do Bimestre.</a:t>
            </a:r>
          </a:p>
          <a:p>
            <a:pPr>
              <a:lnSpc>
                <a:spcPct val="150000"/>
              </a:lnSpc>
            </a:pPr>
            <a:r>
              <a:rPr lang="pt-BR" sz="2500" b="1" dirty="0"/>
              <a:t>Testes </a:t>
            </a:r>
            <a:r>
              <a:rPr lang="pt-BR" sz="2500" dirty="0"/>
              <a:t>– orais e/ou escritos.</a:t>
            </a:r>
          </a:p>
          <a:p>
            <a:pPr>
              <a:lnSpc>
                <a:spcPct val="150000"/>
              </a:lnSpc>
            </a:pPr>
            <a:r>
              <a:rPr lang="pt-BR" sz="2500" b="1" dirty="0"/>
              <a:t>Participação em Sala </a:t>
            </a:r>
            <a:r>
              <a:rPr lang="pt-BR" sz="2500" dirty="0"/>
              <a:t>(Oralidade, exercícios).</a:t>
            </a:r>
          </a:p>
          <a:p>
            <a:pPr marL="0" indent="0">
              <a:lnSpc>
                <a:spcPct val="150000"/>
              </a:lnSpc>
              <a:buNone/>
            </a:pPr>
            <a:endParaRPr lang="pt-BR" sz="2500" dirty="0"/>
          </a:p>
        </p:txBody>
      </p:sp>
    </p:spTree>
    <p:extLst>
      <p:ext uri="{BB962C8B-B14F-4D97-AF65-F5344CB8AC3E}">
        <p14:creationId xmlns:p14="http://schemas.microsoft.com/office/powerpoint/2010/main" val="768306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520014"/>
            <a:ext cx="6480720" cy="550572"/>
          </a:xfrm>
        </p:spPr>
        <p:txBody>
          <a:bodyPr>
            <a:normAutofit fontScale="90000"/>
          </a:bodyPr>
          <a:lstStyle/>
          <a:p>
            <a:r>
              <a:rPr lang="pt-BR" b="1" dirty="0">
                <a:solidFill>
                  <a:srgbClr val="00B050"/>
                </a:solidFill>
                <a:effectLst>
                  <a:outerShdw blurRad="38100" dist="38100" dir="2700000" algn="tl">
                    <a:srgbClr val="000000">
                      <a:alpha val="43137"/>
                    </a:srgbClr>
                  </a:outerShdw>
                </a:effectLst>
              </a:rPr>
              <a:t>Compromisso entre as partes:</a:t>
            </a:r>
          </a:p>
        </p:txBody>
      </p:sp>
      <p:sp>
        <p:nvSpPr>
          <p:cNvPr id="3" name="Espaço Reservado para Conteúdo 2"/>
          <p:cNvSpPr>
            <a:spLocks noGrp="1"/>
          </p:cNvSpPr>
          <p:nvPr>
            <p:ph idx="1"/>
          </p:nvPr>
        </p:nvSpPr>
        <p:spPr>
          <a:xfrm>
            <a:off x="791072" y="1254427"/>
            <a:ext cx="8352928" cy="4349146"/>
          </a:xfrm>
        </p:spPr>
        <p:txBody>
          <a:bodyPr>
            <a:noAutofit/>
          </a:bodyPr>
          <a:lstStyle/>
          <a:p>
            <a:pPr>
              <a:spcBef>
                <a:spcPts val="0"/>
              </a:spcBef>
              <a:spcAft>
                <a:spcPts val="0"/>
              </a:spcAft>
            </a:pPr>
            <a:r>
              <a:rPr lang="pt-BR" sz="2500" dirty="0"/>
              <a:t>Trabalhos: entregar nas datas previstas;</a:t>
            </a:r>
          </a:p>
          <a:p>
            <a:pPr>
              <a:spcBef>
                <a:spcPts val="0"/>
              </a:spcBef>
              <a:spcAft>
                <a:spcPts val="0"/>
              </a:spcAft>
            </a:pPr>
            <a:r>
              <a:rPr lang="pt-BR" sz="2500" dirty="0"/>
              <a:t>Nas apresentações todos falarem (os que não falarem terão 0,0);</a:t>
            </a:r>
          </a:p>
          <a:p>
            <a:pPr>
              <a:spcBef>
                <a:spcPts val="0"/>
              </a:spcBef>
              <a:spcAft>
                <a:spcPts val="0"/>
              </a:spcAft>
            </a:pPr>
            <a:r>
              <a:rPr lang="pt-BR" sz="2500" dirty="0"/>
              <a:t>Não fazer leituras de slides, mas sim explicar conteúdos;</a:t>
            </a:r>
          </a:p>
          <a:p>
            <a:pPr>
              <a:spcBef>
                <a:spcPts val="0"/>
              </a:spcBef>
              <a:spcAft>
                <a:spcPts val="0"/>
              </a:spcAft>
            </a:pPr>
            <a:r>
              <a:rPr lang="pt-BR" sz="2500" dirty="0"/>
              <a:t>Não faltar injustificadamente Avaliação Individual (procurar a Secretaria para entrega de documentos);</a:t>
            </a:r>
          </a:p>
          <a:p>
            <a:pPr>
              <a:spcBef>
                <a:spcPts val="0"/>
              </a:spcBef>
              <a:spcAft>
                <a:spcPts val="0"/>
              </a:spcAft>
            </a:pPr>
            <a:r>
              <a:rPr lang="pt-BR" sz="2500" dirty="0"/>
              <a:t>Avaliações Individuais serão todas sem consulta (dicionário, caderno, celular)</a:t>
            </a:r>
          </a:p>
          <a:p>
            <a:pPr>
              <a:spcBef>
                <a:spcPts val="0"/>
              </a:spcBef>
              <a:spcAft>
                <a:spcPts val="0"/>
              </a:spcAft>
            </a:pPr>
            <a:r>
              <a:rPr lang="pt-BR" sz="2500" dirty="0"/>
              <a:t>Testes e provas terão porcentagens de Questões objetivas (70%) e subjetivas (30%) – Podendo ser modificado este item;</a:t>
            </a:r>
          </a:p>
        </p:txBody>
      </p:sp>
    </p:spTree>
    <p:extLst>
      <p:ext uri="{BB962C8B-B14F-4D97-AF65-F5344CB8AC3E}">
        <p14:creationId xmlns:p14="http://schemas.microsoft.com/office/powerpoint/2010/main" val="251530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55576" y="1556792"/>
            <a:ext cx="8388424" cy="3845090"/>
          </a:xfrm>
        </p:spPr>
        <p:txBody>
          <a:bodyPr>
            <a:noAutofit/>
          </a:bodyPr>
          <a:lstStyle/>
          <a:p>
            <a:pPr>
              <a:spcBef>
                <a:spcPts val="0"/>
              </a:spcBef>
              <a:spcAft>
                <a:spcPts val="0"/>
              </a:spcAft>
            </a:pPr>
            <a:r>
              <a:rPr lang="pt-BR" sz="2500" dirty="0"/>
              <a:t>Reposição* (Toda subjetiva);</a:t>
            </a:r>
          </a:p>
          <a:p>
            <a:pPr>
              <a:spcBef>
                <a:spcPts val="0"/>
              </a:spcBef>
              <a:spcAft>
                <a:spcPts val="0"/>
              </a:spcAft>
            </a:pPr>
            <a:r>
              <a:rPr lang="pt-BR" sz="2500" dirty="0"/>
              <a:t>Devolução de trabalhos durante o bimestre ou no final dele;</a:t>
            </a:r>
          </a:p>
          <a:p>
            <a:pPr>
              <a:spcBef>
                <a:spcPts val="0"/>
              </a:spcBef>
              <a:spcAft>
                <a:spcPts val="0"/>
              </a:spcAft>
            </a:pPr>
            <a:r>
              <a:rPr lang="pt-BR" sz="2500" dirty="0"/>
              <a:t>Atenção às explicações durante as aulas;</a:t>
            </a:r>
          </a:p>
          <a:p>
            <a:pPr>
              <a:spcBef>
                <a:spcPts val="0"/>
              </a:spcBef>
              <a:spcAft>
                <a:spcPts val="0"/>
              </a:spcAft>
            </a:pPr>
            <a:r>
              <a:rPr lang="pt-BR" sz="2500" dirty="0"/>
              <a:t>Atenção ao horário de chegada nas aulas (encaminhar a ETEP);</a:t>
            </a:r>
          </a:p>
          <a:p>
            <a:pPr>
              <a:spcBef>
                <a:spcPts val="0"/>
              </a:spcBef>
              <a:spcAft>
                <a:spcPts val="0"/>
              </a:spcAft>
            </a:pPr>
            <a:r>
              <a:rPr lang="pt-BR" sz="2500" dirty="0"/>
              <a:t>Explicação e repetição em casos de necessidade;</a:t>
            </a:r>
          </a:p>
          <a:p>
            <a:pPr>
              <a:spcBef>
                <a:spcPts val="0"/>
              </a:spcBef>
              <a:spcAft>
                <a:spcPts val="0"/>
              </a:spcAft>
            </a:pPr>
            <a:r>
              <a:rPr lang="pt-BR" sz="2500" dirty="0"/>
              <a:t>Frequência aos </a:t>
            </a:r>
            <a:r>
              <a:rPr lang="pt-BR" sz="2500" dirty="0" err="1"/>
              <a:t>C.A.s</a:t>
            </a:r>
            <a:r>
              <a:rPr lang="pt-BR" sz="2500" dirty="0"/>
              <a:t>;</a:t>
            </a:r>
          </a:p>
          <a:p>
            <a:pPr>
              <a:spcBef>
                <a:spcPts val="0"/>
              </a:spcBef>
              <a:spcAft>
                <a:spcPts val="0"/>
              </a:spcAft>
            </a:pPr>
            <a:r>
              <a:rPr lang="pt-BR" sz="2500" dirty="0"/>
              <a:t>Respeito no tratamento entre as pessoas.</a:t>
            </a:r>
          </a:p>
        </p:txBody>
      </p:sp>
      <p:sp>
        <p:nvSpPr>
          <p:cNvPr id="5" name="Título 1"/>
          <p:cNvSpPr>
            <a:spLocks noGrp="1"/>
          </p:cNvSpPr>
          <p:nvPr>
            <p:ph type="title"/>
          </p:nvPr>
        </p:nvSpPr>
        <p:spPr>
          <a:xfrm>
            <a:off x="1547664" y="836712"/>
            <a:ext cx="6480720" cy="550572"/>
          </a:xfrm>
        </p:spPr>
        <p:txBody>
          <a:bodyPr>
            <a:normAutofit fontScale="90000"/>
          </a:bodyPr>
          <a:lstStyle/>
          <a:p>
            <a:r>
              <a:rPr lang="pt-BR" b="1" dirty="0">
                <a:solidFill>
                  <a:srgbClr val="00B050"/>
                </a:solidFill>
                <a:effectLst>
                  <a:outerShdw blurRad="38100" dist="38100" dir="2700000" algn="tl">
                    <a:srgbClr val="000000">
                      <a:alpha val="43137"/>
                    </a:srgbClr>
                  </a:outerShdw>
                </a:effectLst>
              </a:rPr>
              <a:t>Compromisso entre as partes:</a:t>
            </a:r>
          </a:p>
        </p:txBody>
      </p:sp>
    </p:spTree>
    <p:extLst>
      <p:ext uri="{BB962C8B-B14F-4D97-AF65-F5344CB8AC3E}">
        <p14:creationId xmlns:p14="http://schemas.microsoft.com/office/powerpoint/2010/main" val="1820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1938842" y="4509120"/>
            <a:ext cx="5163419" cy="356911"/>
          </a:xfrm>
        </p:spPr>
        <p:txBody>
          <a:bodyPr>
            <a:noAutofit/>
          </a:bodyPr>
          <a:lstStyle/>
          <a:p>
            <a:pPr marL="0" indent="0" algn="ctr">
              <a:spcBef>
                <a:spcPts val="0"/>
              </a:spcBef>
              <a:spcAft>
                <a:spcPts val="0"/>
              </a:spcAft>
              <a:buNone/>
            </a:pPr>
            <a:r>
              <a:rPr lang="pt-BR" sz="2800" dirty="0">
                <a:hlinkClick r:id="rId2"/>
              </a:rPr>
              <a:t>http://www.icsi.berkeley.edu/icsi/</a:t>
            </a:r>
            <a:endParaRPr lang="pt-BR" sz="2500" dirty="0"/>
          </a:p>
        </p:txBody>
      </p:sp>
      <p:sp>
        <p:nvSpPr>
          <p:cNvPr id="9" name="Retângulo 8"/>
          <p:cNvSpPr/>
          <p:nvPr/>
        </p:nvSpPr>
        <p:spPr>
          <a:xfrm>
            <a:off x="1259632" y="4861077"/>
            <a:ext cx="6986208" cy="461665"/>
          </a:xfrm>
          <a:prstGeom prst="rect">
            <a:avLst/>
          </a:prstGeom>
        </p:spPr>
        <p:txBody>
          <a:bodyPr wrap="none">
            <a:spAutoFit/>
          </a:bodyPr>
          <a:lstStyle/>
          <a:p>
            <a:r>
              <a:rPr lang="en-US" sz="2400" b="1" dirty="0" smtClean="0">
                <a:latin typeface="Open Sans"/>
              </a:rPr>
              <a:t>International Computer Science Institute (ICSI)</a:t>
            </a:r>
            <a:endParaRPr lang="pt-BR" sz="2400" b="1" dirty="0"/>
          </a:p>
        </p:txBody>
      </p:sp>
      <p:pic>
        <p:nvPicPr>
          <p:cNvPr id="1026" name="Picture 2" descr="Resultado de imagem para international computer science instit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1096" y="1162783"/>
            <a:ext cx="4078910" cy="331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3520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59833" y="0"/>
            <a:ext cx="6084168" cy="361932"/>
          </a:xfrm>
        </p:spPr>
        <p:txBody>
          <a:bodyPr>
            <a:noAutofit/>
          </a:bodyPr>
          <a:lstStyle/>
          <a:p>
            <a:pPr marL="0" indent="0">
              <a:spcBef>
                <a:spcPts val="0"/>
              </a:spcBef>
              <a:spcAft>
                <a:spcPts val="0"/>
              </a:spcAft>
              <a:buNone/>
            </a:pPr>
            <a:r>
              <a:rPr lang="pt-BR" sz="2800" dirty="0">
                <a:hlinkClick r:id="rId2"/>
              </a:rPr>
              <a:t>http://www.icsi.berkeley.edu/icsi/about</a:t>
            </a:r>
            <a:endParaRPr lang="pt-BR" sz="2500" dirty="0"/>
          </a:p>
        </p:txBody>
      </p:sp>
      <p:pic>
        <p:nvPicPr>
          <p:cNvPr id="7" name="Imagem 6"/>
          <p:cNvPicPr>
            <a:picLocks noChangeAspect="1"/>
          </p:cNvPicPr>
          <p:nvPr/>
        </p:nvPicPr>
        <p:blipFill rotWithShape="1">
          <a:blip r:embed="rId3"/>
          <a:srcRect l="10067" r="9401"/>
          <a:stretch/>
        </p:blipFill>
        <p:spPr>
          <a:xfrm>
            <a:off x="-11023" y="366124"/>
            <a:ext cx="9155023" cy="6491876"/>
          </a:xfrm>
          <a:prstGeom prst="rect">
            <a:avLst/>
          </a:prstGeom>
        </p:spPr>
      </p:pic>
    </p:spTree>
    <p:extLst>
      <p:ext uri="{BB962C8B-B14F-4D97-AF65-F5344CB8AC3E}">
        <p14:creationId xmlns:p14="http://schemas.microsoft.com/office/powerpoint/2010/main" val="727734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88226" y="6481599"/>
            <a:ext cx="4321359" cy="361932"/>
          </a:xfrm>
        </p:spPr>
        <p:txBody>
          <a:bodyPr>
            <a:noAutofit/>
          </a:bodyPr>
          <a:lstStyle/>
          <a:p>
            <a:pPr marL="0" indent="0" algn="r">
              <a:spcBef>
                <a:spcPts val="0"/>
              </a:spcBef>
              <a:spcAft>
                <a:spcPts val="0"/>
              </a:spcAft>
              <a:buNone/>
            </a:pPr>
            <a:r>
              <a:rPr lang="pt-BR" sz="1700" dirty="0">
                <a:hlinkClick r:id="rId2"/>
              </a:rPr>
              <a:t>http://www.icsi.berkeley.edu/icsi/about</a:t>
            </a:r>
            <a:endParaRPr lang="pt-BR" sz="1700" dirty="0"/>
          </a:p>
        </p:txBody>
      </p:sp>
      <p:sp>
        <p:nvSpPr>
          <p:cNvPr id="2" name="Retângulo 1"/>
          <p:cNvSpPr/>
          <p:nvPr/>
        </p:nvSpPr>
        <p:spPr>
          <a:xfrm>
            <a:off x="1086811" y="73136"/>
            <a:ext cx="7992888" cy="6740307"/>
          </a:xfrm>
          <a:prstGeom prst="rect">
            <a:avLst/>
          </a:prstGeom>
        </p:spPr>
        <p:txBody>
          <a:bodyPr wrap="square">
            <a:spAutoFit/>
          </a:bodyPr>
          <a:lstStyle/>
          <a:p>
            <a:pPr algn="just"/>
            <a:r>
              <a:rPr lang="en-US" b="1" dirty="0">
                <a:latin typeface="Open Sans"/>
              </a:rPr>
              <a:t>About ICSI</a:t>
            </a:r>
          </a:p>
          <a:p>
            <a:pPr algn="just"/>
            <a:r>
              <a:rPr lang="en-US" dirty="0">
                <a:latin typeface="Open Sans"/>
              </a:rPr>
              <a:t>The International Computer Science Institute (ICSI) is a leading independent, nonprofit center for research in computer science</a:t>
            </a:r>
            <a:r>
              <a:rPr lang="en-US" dirty="0" smtClean="0">
                <a:latin typeface="Open Sans"/>
              </a:rPr>
              <a:t>.</a:t>
            </a:r>
          </a:p>
          <a:p>
            <a:pPr algn="just"/>
            <a:endParaRPr lang="en-US" sz="1200" dirty="0">
              <a:latin typeface="Open Sans"/>
            </a:endParaRPr>
          </a:p>
          <a:p>
            <a:pPr algn="just"/>
            <a:r>
              <a:rPr lang="en-US" dirty="0">
                <a:latin typeface="Open Sans"/>
              </a:rPr>
              <a:t>With its unique focus on international collaboration and through its established international programs, ICSI brings together scientists from all over the world and at all stages of their career to work with established staff researchers, UC Berkeley professors, and their networks of academic, government, and industrial </a:t>
            </a:r>
            <a:r>
              <a:rPr lang="en-US" dirty="0">
                <a:latin typeface="Open Sans"/>
                <a:hlinkClick r:id="rId3"/>
              </a:rPr>
              <a:t>partners</a:t>
            </a:r>
            <a:r>
              <a:rPr lang="en-US" dirty="0" smtClean="0">
                <a:latin typeface="Open Sans"/>
                <a:hlinkClick r:id="rId3"/>
              </a:rPr>
              <a:t>.</a:t>
            </a:r>
            <a:endParaRPr lang="en-US" dirty="0" smtClean="0">
              <a:latin typeface="Open Sans"/>
            </a:endParaRPr>
          </a:p>
          <a:p>
            <a:pPr algn="just"/>
            <a:endParaRPr lang="en-US" sz="1200" dirty="0">
              <a:latin typeface="Open Sans"/>
            </a:endParaRPr>
          </a:p>
          <a:p>
            <a:pPr algn="just"/>
            <a:r>
              <a:rPr lang="en-US" dirty="0">
                <a:latin typeface="Open Sans"/>
              </a:rPr>
              <a:t>Current areas of research include computer networking, speech and language processing, brain networks, computer vision, audio and multimedia analysis, usable security and privacy, big data, artificial intelligence, 5G, and </a:t>
            </a:r>
            <a:r>
              <a:rPr lang="en-US" dirty="0" err="1">
                <a:latin typeface="Open Sans"/>
              </a:rPr>
              <a:t>cybermanufacturing</a:t>
            </a:r>
            <a:r>
              <a:rPr lang="en-US" dirty="0">
                <a:latin typeface="Open Sans"/>
              </a:rPr>
              <a:t>. Algorithm development--with application to genomics, video and speech processing, Internet routing and measurement, and machine learning--is one of ICSI's particular strengths</a:t>
            </a:r>
            <a:r>
              <a:rPr lang="en-US" dirty="0" smtClean="0">
                <a:latin typeface="Open Sans"/>
              </a:rPr>
              <a:t>.</a:t>
            </a:r>
          </a:p>
          <a:p>
            <a:pPr algn="just"/>
            <a:endParaRPr lang="en-US" sz="1200" dirty="0">
              <a:latin typeface="Open Sans"/>
            </a:endParaRPr>
          </a:p>
          <a:p>
            <a:pPr algn="just"/>
            <a:r>
              <a:rPr lang="en-US" dirty="0">
                <a:latin typeface="Open Sans"/>
              </a:rPr>
              <a:t>Since its inauguration in 1988, ICSI has maintained an affiliation with </a:t>
            </a:r>
            <a:r>
              <a:rPr lang="en-US" dirty="0">
                <a:latin typeface="Open Sans"/>
                <a:hlinkClick r:id="rId4"/>
              </a:rPr>
              <a:t>UC Berkeley</a:t>
            </a:r>
            <a:r>
              <a:rPr lang="en-US" dirty="0">
                <a:latin typeface="Open Sans"/>
              </a:rPr>
              <a:t>. Many of ICSI's scientists hold joint faculty appointments at the university, teaching graduate and undergraduate courses and supervising students who pursue their doctoral thesis research at ICSI. ICSI's offices are located in downtown Berkeley, adjacent to the UC Berkeley campus and in close proximity to San Francisco and the Silicon Valley.</a:t>
            </a:r>
          </a:p>
          <a:p>
            <a:pPr algn="just"/>
            <a:r>
              <a:rPr lang="en-US" dirty="0">
                <a:latin typeface="Open Sans"/>
              </a:rPr>
              <a:t>The executive director of the Institute is Maria Eugenia Quintana. The chief scientist of the Institute is Scott </a:t>
            </a:r>
            <a:r>
              <a:rPr lang="en-US" dirty="0" err="1">
                <a:latin typeface="Open Sans"/>
              </a:rPr>
              <a:t>Shenker</a:t>
            </a:r>
            <a:r>
              <a:rPr lang="en-US" dirty="0">
                <a:latin typeface="Open Sans"/>
              </a:rPr>
              <a:t>.</a:t>
            </a:r>
          </a:p>
        </p:txBody>
      </p:sp>
    </p:spTree>
    <p:extLst>
      <p:ext uri="{BB962C8B-B14F-4D97-AF65-F5344CB8AC3E}">
        <p14:creationId xmlns:p14="http://schemas.microsoft.com/office/powerpoint/2010/main" val="34108328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Conteúdo 2"/>
          <p:cNvSpPr>
            <a:spLocks noGrp="1"/>
          </p:cNvSpPr>
          <p:nvPr>
            <p:ph idx="1"/>
          </p:nvPr>
        </p:nvSpPr>
        <p:spPr>
          <a:xfrm>
            <a:off x="1938842" y="4509120"/>
            <a:ext cx="5163419" cy="356911"/>
          </a:xfrm>
        </p:spPr>
        <p:txBody>
          <a:bodyPr>
            <a:noAutofit/>
          </a:bodyPr>
          <a:lstStyle/>
          <a:p>
            <a:pPr marL="0" indent="0" algn="ctr">
              <a:spcBef>
                <a:spcPts val="0"/>
              </a:spcBef>
              <a:spcAft>
                <a:spcPts val="0"/>
              </a:spcAft>
              <a:buNone/>
            </a:pPr>
            <a:r>
              <a:rPr lang="pt-BR" sz="2800" dirty="0">
                <a:hlinkClick r:id="rId2"/>
              </a:rPr>
              <a:t>https://www.isc.org/</a:t>
            </a:r>
            <a:endParaRPr lang="pt-BR" sz="2500" dirty="0"/>
          </a:p>
        </p:txBody>
      </p:sp>
      <p:sp>
        <p:nvSpPr>
          <p:cNvPr id="9" name="Retângulo 8"/>
          <p:cNvSpPr/>
          <p:nvPr/>
        </p:nvSpPr>
        <p:spPr>
          <a:xfrm>
            <a:off x="2419307" y="4877033"/>
            <a:ext cx="4477508" cy="461665"/>
          </a:xfrm>
          <a:prstGeom prst="rect">
            <a:avLst/>
          </a:prstGeom>
        </p:spPr>
        <p:txBody>
          <a:bodyPr wrap="none">
            <a:spAutoFit/>
          </a:bodyPr>
          <a:lstStyle/>
          <a:p>
            <a:r>
              <a:rPr lang="en-US" sz="2400" b="1" dirty="0" smtClean="0">
                <a:latin typeface="Open Sans"/>
              </a:rPr>
              <a:t>Internet Systems Consortium</a:t>
            </a:r>
            <a:endParaRPr lang="pt-BR" sz="2400" b="1" dirty="0"/>
          </a:p>
        </p:txBody>
      </p:sp>
      <p:pic>
        <p:nvPicPr>
          <p:cNvPr id="2050" name="Picture 2" descr="Resultado de imagem para Internet Systems Consortium"/>
          <p:cNvPicPr>
            <a:picLocks noChangeAspect="1" noChangeArrowheads="1"/>
          </p:cNvPicPr>
          <p:nvPr/>
        </p:nvPicPr>
        <p:blipFill rotWithShape="1">
          <a:blip r:embed="rId3">
            <a:extLst>
              <a:ext uri="{28A0092B-C50C-407E-A947-70E740481C1C}">
                <a14:useLocalDpi xmlns:a14="http://schemas.microsoft.com/office/drawing/2010/main" val="0"/>
              </a:ext>
            </a:extLst>
          </a:blip>
          <a:srcRect l="13671" t="16961" r="13250" b="36420"/>
          <a:stretch/>
        </p:blipFill>
        <p:spPr bwMode="auto">
          <a:xfrm>
            <a:off x="2281797" y="1477335"/>
            <a:ext cx="4752528" cy="3031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90403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059833" y="0"/>
            <a:ext cx="6084168" cy="361932"/>
          </a:xfrm>
        </p:spPr>
        <p:txBody>
          <a:bodyPr>
            <a:noAutofit/>
          </a:bodyPr>
          <a:lstStyle/>
          <a:p>
            <a:pPr marL="0" indent="0" algn="r">
              <a:spcBef>
                <a:spcPts val="0"/>
              </a:spcBef>
              <a:spcAft>
                <a:spcPts val="0"/>
              </a:spcAft>
              <a:buNone/>
            </a:pPr>
            <a:r>
              <a:rPr lang="pt-BR" sz="2800" dirty="0">
                <a:hlinkClick r:id="rId2"/>
              </a:rPr>
              <a:t>https://www.isc.org/about/</a:t>
            </a:r>
            <a:endParaRPr lang="pt-BR" sz="2500" dirty="0"/>
          </a:p>
        </p:txBody>
      </p:sp>
      <p:pic>
        <p:nvPicPr>
          <p:cNvPr id="2" name="Imagem 1"/>
          <p:cNvPicPr>
            <a:picLocks noChangeAspect="1"/>
          </p:cNvPicPr>
          <p:nvPr/>
        </p:nvPicPr>
        <p:blipFill>
          <a:blip r:embed="rId3"/>
          <a:stretch>
            <a:fillRect/>
          </a:stretch>
        </p:blipFill>
        <p:spPr>
          <a:xfrm>
            <a:off x="3314" y="360039"/>
            <a:ext cx="9144000" cy="6496068"/>
          </a:xfrm>
          <a:prstGeom prst="rect">
            <a:avLst/>
          </a:prstGeom>
        </p:spPr>
      </p:pic>
    </p:spTree>
    <p:extLst>
      <p:ext uri="{BB962C8B-B14F-4D97-AF65-F5344CB8AC3E}">
        <p14:creationId xmlns:p14="http://schemas.microsoft.com/office/powerpoint/2010/main" val="1019738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788226" y="6481599"/>
            <a:ext cx="4321359" cy="361932"/>
          </a:xfrm>
        </p:spPr>
        <p:txBody>
          <a:bodyPr>
            <a:noAutofit/>
          </a:bodyPr>
          <a:lstStyle/>
          <a:p>
            <a:pPr marL="0" indent="0" algn="r">
              <a:spcBef>
                <a:spcPts val="0"/>
              </a:spcBef>
              <a:spcAft>
                <a:spcPts val="0"/>
              </a:spcAft>
              <a:buNone/>
            </a:pPr>
            <a:r>
              <a:rPr lang="pt-BR" sz="1800" dirty="0">
                <a:hlinkClick r:id="rId2"/>
              </a:rPr>
              <a:t>https://www.isc.org/about/</a:t>
            </a:r>
            <a:endParaRPr lang="pt-BR" sz="1700" dirty="0"/>
          </a:p>
        </p:txBody>
      </p:sp>
      <p:sp>
        <p:nvSpPr>
          <p:cNvPr id="2" name="Retângulo 1"/>
          <p:cNvSpPr/>
          <p:nvPr/>
        </p:nvSpPr>
        <p:spPr>
          <a:xfrm>
            <a:off x="1086811" y="73136"/>
            <a:ext cx="7992888" cy="6524863"/>
          </a:xfrm>
          <a:prstGeom prst="rect">
            <a:avLst/>
          </a:prstGeom>
        </p:spPr>
        <p:txBody>
          <a:bodyPr wrap="square">
            <a:spAutoFit/>
          </a:bodyPr>
          <a:lstStyle/>
          <a:p>
            <a:pPr algn="just"/>
            <a:r>
              <a:rPr lang="en-US" sz="2200" b="1" dirty="0"/>
              <a:t>Open Source Software for Critical </a:t>
            </a:r>
            <a:r>
              <a:rPr lang="en-US" sz="2200" b="1" dirty="0" smtClean="0"/>
              <a:t>Services</a:t>
            </a:r>
          </a:p>
          <a:p>
            <a:pPr algn="just"/>
            <a:r>
              <a:rPr lang="en-US" sz="2200" dirty="0"/>
              <a:t>Founded in 1994, ISC develops and distributes three open source Internet networking software packages: BIND 9, ISC DHCP, and Kea DHCP. BIND 9, ISC’s Domain Name System (DNS) software program, is widely used on the Internet by enterprises and service providers, offering a robust and stable platform on top of which organizations can build distributed computing systems. ISC DHCP implements the Dynamic Host Configuration Protocol for connection to an IP network, offering a complete solution for implementing DHCP servers, relay agents, and clients. ISC DHCP is a mature program with many features, but it can be cumbersome for operators to maintain. Kea DHCP is ISC’s intended replacement for ISC DHCP, and is designed for dynamic reconfiguration. </a:t>
            </a:r>
            <a:br>
              <a:rPr lang="en-US" sz="2200" dirty="0"/>
            </a:br>
            <a:r>
              <a:rPr lang="en-US" sz="2200" dirty="0"/>
              <a:t/>
            </a:r>
            <a:br>
              <a:rPr lang="en-US" sz="2200" dirty="0"/>
            </a:br>
            <a:r>
              <a:rPr lang="en-US" sz="2200" dirty="0"/>
              <a:t>In addition to our open source software, ISC also operates critical Internet infrastructure in the form of the F-Root server, one of the 13 Internet root name servers that power the global Internet. </a:t>
            </a:r>
            <a:br>
              <a:rPr lang="en-US" sz="2200" dirty="0"/>
            </a:br>
            <a:r>
              <a:rPr lang="en-US" sz="2200" dirty="0"/>
              <a:t/>
            </a:r>
            <a:br>
              <a:rPr lang="en-US" sz="2200" dirty="0"/>
            </a:br>
            <a:endParaRPr lang="en-US" sz="2200" b="1" dirty="0"/>
          </a:p>
        </p:txBody>
      </p:sp>
    </p:spTree>
    <p:extLst>
      <p:ext uri="{BB962C8B-B14F-4D97-AF65-F5344CB8AC3E}">
        <p14:creationId xmlns:p14="http://schemas.microsoft.com/office/powerpoint/2010/main" val="3576515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043608" y="260648"/>
            <a:ext cx="7805669" cy="5847755"/>
          </a:xfrm>
          <a:prstGeom prst="rect">
            <a:avLst/>
          </a:prstGeom>
        </p:spPr>
        <p:txBody>
          <a:bodyPr wrap="square">
            <a:spAutoFit/>
          </a:bodyPr>
          <a:lstStyle/>
          <a:p>
            <a:pPr algn="just"/>
            <a:r>
              <a:rPr lang="en-US" sz="2200" b="1" dirty="0"/>
              <a:t>Open Source Software for Critical </a:t>
            </a:r>
            <a:r>
              <a:rPr lang="en-US" sz="2200" b="1" dirty="0" smtClean="0"/>
              <a:t>Services</a:t>
            </a:r>
          </a:p>
          <a:p>
            <a:pPr algn="just"/>
            <a:r>
              <a:rPr lang="en-US" sz="2200" dirty="0"/>
              <a:t>Through F-Root, ISC pioneered the use of global “</a:t>
            </a:r>
            <a:r>
              <a:rPr lang="en-US" sz="2200" dirty="0" err="1"/>
              <a:t>anycast</a:t>
            </a:r>
            <a:r>
              <a:rPr lang="en-US" sz="2200" dirty="0"/>
              <a:t>” in DNS. ISC also offers DNS hosting services for selected non-profits. </a:t>
            </a:r>
            <a:br>
              <a:rPr lang="en-US" sz="2200" dirty="0"/>
            </a:br>
            <a:r>
              <a:rPr lang="en-US" sz="2200" dirty="0"/>
              <a:t/>
            </a:r>
            <a:br>
              <a:rPr lang="en-US" sz="2200" dirty="0"/>
            </a:br>
            <a:r>
              <a:rPr lang="en-US" sz="2200" dirty="0"/>
              <a:t>Our staff’s contributions are instrumental to various Internet governance and community initiatives, and ISC engineers have written or co-authored more than 85 of the technical standards (RFCs) that are essential to interoperability on the Internet. </a:t>
            </a:r>
            <a:br>
              <a:rPr lang="en-US" sz="2200" dirty="0"/>
            </a:br>
            <a:r>
              <a:rPr lang="en-US" sz="2200" dirty="0"/>
              <a:t/>
            </a:r>
            <a:br>
              <a:rPr lang="en-US" sz="2200" dirty="0"/>
            </a:br>
            <a:r>
              <a:rPr lang="en-US" sz="2200" dirty="0"/>
              <a:t>All of our open source software is freely available here on our website. ISC’s work is supported by the sale of software support contracts, and by users who want to see free open source maintained and extended for everyone. </a:t>
            </a:r>
            <a:br>
              <a:rPr lang="en-US" sz="2200" dirty="0"/>
            </a:br>
            <a:r>
              <a:rPr lang="en-US" sz="2200" dirty="0"/>
              <a:t/>
            </a:r>
            <a:br>
              <a:rPr lang="en-US" sz="2200" dirty="0"/>
            </a:br>
            <a:r>
              <a:rPr lang="en-US" sz="2200" dirty="0"/>
              <a:t>ISC is a 501(c)(3) public benefit incorporated in the state of Delaware, with about 38 employees in eight countries.</a:t>
            </a:r>
            <a:endParaRPr lang="en-US" sz="2200" b="1" dirty="0"/>
          </a:p>
        </p:txBody>
      </p:sp>
      <p:sp>
        <p:nvSpPr>
          <p:cNvPr id="5" name="Espaço Reservado para Conteúdo 2"/>
          <p:cNvSpPr>
            <a:spLocks noGrp="1"/>
          </p:cNvSpPr>
          <p:nvPr>
            <p:ph idx="1"/>
          </p:nvPr>
        </p:nvSpPr>
        <p:spPr>
          <a:xfrm>
            <a:off x="4788226" y="6481599"/>
            <a:ext cx="4321359" cy="361932"/>
          </a:xfrm>
        </p:spPr>
        <p:txBody>
          <a:bodyPr>
            <a:noAutofit/>
          </a:bodyPr>
          <a:lstStyle/>
          <a:p>
            <a:pPr marL="0" indent="0" algn="r">
              <a:spcBef>
                <a:spcPts val="0"/>
              </a:spcBef>
              <a:spcAft>
                <a:spcPts val="0"/>
              </a:spcAft>
              <a:buNone/>
            </a:pPr>
            <a:r>
              <a:rPr lang="pt-BR" sz="1800" dirty="0">
                <a:hlinkClick r:id="rId2"/>
              </a:rPr>
              <a:t>https://www.isc.org/about/</a:t>
            </a:r>
            <a:endParaRPr lang="pt-BR" sz="1700" dirty="0"/>
          </a:p>
        </p:txBody>
      </p:sp>
    </p:spTree>
    <p:extLst>
      <p:ext uri="{BB962C8B-B14F-4D97-AF65-F5344CB8AC3E}">
        <p14:creationId xmlns:p14="http://schemas.microsoft.com/office/powerpoint/2010/main" val="13700974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4"/>
            <a:ext cx="9136518" cy="6848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2" descr="Resultado de imagem para me obrig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3" name="AutoShape 4" descr="Resultado de imagem para me obrig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41984" t="68055" r="8734" b="13889"/>
          <a:stretch/>
        </p:blipFill>
        <p:spPr bwMode="auto">
          <a:xfrm rot="20851232">
            <a:off x="2943785" y="4272736"/>
            <a:ext cx="5498215" cy="1507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093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m para ppc tecnologia em sistemas para internet ifr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0814" y="8519"/>
            <a:ext cx="1768350" cy="205976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m para post graduati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0"/>
            <a:ext cx="4139952" cy="206828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m 2"/>
          <p:cNvPicPr>
            <a:picLocks noChangeAspect="1"/>
          </p:cNvPicPr>
          <p:nvPr/>
        </p:nvPicPr>
        <p:blipFill>
          <a:blip r:embed="rId4"/>
          <a:stretch>
            <a:fillRect/>
          </a:stretch>
        </p:blipFill>
        <p:spPr>
          <a:xfrm>
            <a:off x="0" y="2047875"/>
            <a:ext cx="9144000" cy="4810125"/>
          </a:xfrm>
          <a:prstGeom prst="rect">
            <a:avLst/>
          </a:prstGeom>
        </p:spPr>
      </p:pic>
      <p:pic>
        <p:nvPicPr>
          <p:cNvPr id="2" name="Imagem 1">
            <a:extLst>
              <a:ext uri="{FF2B5EF4-FFF2-40B4-BE49-F238E27FC236}">
                <a16:creationId xmlns:a16="http://schemas.microsoft.com/office/drawing/2014/main" xmlns="" id="{2422FC6E-28D7-4CB1-9D42-33CC0F5FBE36}"/>
              </a:ext>
            </a:extLst>
          </p:cNvPr>
          <p:cNvPicPr>
            <a:picLocks noChangeAspect="1"/>
          </p:cNvPicPr>
          <p:nvPr/>
        </p:nvPicPr>
        <p:blipFill>
          <a:blip r:embed="rId5"/>
          <a:stretch>
            <a:fillRect/>
          </a:stretch>
        </p:blipFill>
        <p:spPr>
          <a:xfrm>
            <a:off x="0" y="-5898"/>
            <a:ext cx="3295650" cy="2047875"/>
          </a:xfrm>
          <a:prstGeom prst="rect">
            <a:avLst/>
          </a:prstGeom>
        </p:spPr>
      </p:pic>
    </p:spTree>
    <p:extLst>
      <p:ext uri="{BB962C8B-B14F-4D97-AF65-F5344CB8AC3E}">
        <p14:creationId xmlns:p14="http://schemas.microsoft.com/office/powerpoint/2010/main" val="16161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6627" y="0"/>
            <a:ext cx="9168341" cy="6858000"/>
          </a:xfrm>
          <a:prstGeom prst="rect">
            <a:avLst/>
          </a:prstGeom>
        </p:spPr>
      </p:pic>
    </p:spTree>
    <p:extLst>
      <p:ext uri="{BB962C8B-B14F-4D97-AF65-F5344CB8AC3E}">
        <p14:creationId xmlns:p14="http://schemas.microsoft.com/office/powerpoint/2010/main" val="334238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ta para baixo 11"/>
          <p:cNvSpPr/>
          <p:nvPr/>
        </p:nvSpPr>
        <p:spPr>
          <a:xfrm rot="16528159">
            <a:off x="376582" y="11668023"/>
            <a:ext cx="42974" cy="69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p>
        </p:txBody>
      </p:sp>
      <p:pic>
        <p:nvPicPr>
          <p:cNvPr id="6146" name="Picture 2" descr="Resultado de imagem para estudar inglÃªs m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4745729" cy="594928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rotWithShape="1">
          <a:blip r:embed="rId3"/>
          <a:srcRect l="4763" r="4807"/>
          <a:stretch/>
        </p:blipFill>
        <p:spPr>
          <a:xfrm>
            <a:off x="1529106" y="6237312"/>
            <a:ext cx="7555341" cy="646867"/>
          </a:xfrm>
          <a:prstGeom prst="rect">
            <a:avLst/>
          </a:prstGeom>
        </p:spPr>
      </p:pic>
      <p:pic>
        <p:nvPicPr>
          <p:cNvPr id="9" name="Imagem 8"/>
          <p:cNvPicPr>
            <a:picLocks noChangeAspect="1"/>
          </p:cNvPicPr>
          <p:nvPr/>
        </p:nvPicPr>
        <p:blipFill rotWithShape="1">
          <a:blip r:embed="rId4"/>
          <a:srcRect l="3542" r="4734"/>
          <a:stretch/>
        </p:blipFill>
        <p:spPr>
          <a:xfrm>
            <a:off x="2123728" y="5613103"/>
            <a:ext cx="6960719" cy="662216"/>
          </a:xfrm>
          <a:prstGeom prst="rect">
            <a:avLst/>
          </a:prstGeom>
        </p:spPr>
      </p:pic>
      <p:pic>
        <p:nvPicPr>
          <p:cNvPr id="11" name="Imagem 10"/>
          <p:cNvPicPr>
            <a:picLocks noChangeAspect="1"/>
          </p:cNvPicPr>
          <p:nvPr/>
        </p:nvPicPr>
        <p:blipFill rotWithShape="1">
          <a:blip r:embed="rId5"/>
          <a:srcRect r="1612"/>
          <a:stretch/>
        </p:blipFill>
        <p:spPr>
          <a:xfrm>
            <a:off x="2555777" y="5072572"/>
            <a:ext cx="6528670" cy="586528"/>
          </a:xfrm>
          <a:prstGeom prst="rect">
            <a:avLst/>
          </a:prstGeom>
        </p:spPr>
      </p:pic>
      <p:pic>
        <p:nvPicPr>
          <p:cNvPr id="13" name="Imagem 12"/>
          <p:cNvPicPr>
            <a:picLocks noChangeAspect="1"/>
          </p:cNvPicPr>
          <p:nvPr/>
        </p:nvPicPr>
        <p:blipFill rotWithShape="1">
          <a:blip r:embed="rId6"/>
          <a:srcRect l="4475" t="750" r="6220"/>
          <a:stretch/>
        </p:blipFill>
        <p:spPr>
          <a:xfrm>
            <a:off x="3563888" y="4564222"/>
            <a:ext cx="5520559" cy="522741"/>
          </a:xfrm>
          <a:prstGeom prst="rect">
            <a:avLst/>
          </a:prstGeom>
        </p:spPr>
      </p:pic>
      <p:pic>
        <p:nvPicPr>
          <p:cNvPr id="15" name="Imagem 14"/>
          <p:cNvPicPr>
            <a:picLocks noChangeAspect="1"/>
          </p:cNvPicPr>
          <p:nvPr/>
        </p:nvPicPr>
        <p:blipFill>
          <a:blip r:embed="rId7"/>
          <a:stretch>
            <a:fillRect/>
          </a:stretch>
        </p:blipFill>
        <p:spPr>
          <a:xfrm>
            <a:off x="4127408" y="4048230"/>
            <a:ext cx="5043543" cy="543514"/>
          </a:xfrm>
          <a:prstGeom prst="rect">
            <a:avLst/>
          </a:prstGeom>
        </p:spPr>
      </p:pic>
      <p:pic>
        <p:nvPicPr>
          <p:cNvPr id="18" name="Imagem 17"/>
          <p:cNvPicPr>
            <a:picLocks noChangeAspect="1"/>
          </p:cNvPicPr>
          <p:nvPr/>
        </p:nvPicPr>
        <p:blipFill>
          <a:blip r:embed="rId8"/>
          <a:stretch>
            <a:fillRect/>
          </a:stretch>
        </p:blipFill>
        <p:spPr>
          <a:xfrm>
            <a:off x="4492177" y="3599697"/>
            <a:ext cx="4666833" cy="498886"/>
          </a:xfrm>
          <a:prstGeom prst="rect">
            <a:avLst/>
          </a:prstGeom>
        </p:spPr>
      </p:pic>
      <p:pic>
        <p:nvPicPr>
          <p:cNvPr id="21" name="Imagem 20"/>
          <p:cNvPicPr>
            <a:picLocks noChangeAspect="1"/>
          </p:cNvPicPr>
          <p:nvPr/>
        </p:nvPicPr>
        <p:blipFill rotWithShape="1">
          <a:blip r:embed="rId9"/>
          <a:srcRect l="4819" r="4307"/>
          <a:stretch/>
        </p:blipFill>
        <p:spPr>
          <a:xfrm>
            <a:off x="5082005" y="3223383"/>
            <a:ext cx="4002442" cy="418848"/>
          </a:xfrm>
          <a:prstGeom prst="rect">
            <a:avLst/>
          </a:prstGeom>
        </p:spPr>
      </p:pic>
      <p:pic>
        <p:nvPicPr>
          <p:cNvPr id="22" name="Imagem 21"/>
          <p:cNvPicPr>
            <a:picLocks noChangeAspect="1"/>
          </p:cNvPicPr>
          <p:nvPr/>
        </p:nvPicPr>
        <p:blipFill>
          <a:blip r:embed="rId10"/>
          <a:stretch>
            <a:fillRect/>
          </a:stretch>
        </p:blipFill>
        <p:spPr>
          <a:xfrm>
            <a:off x="5374384" y="2806664"/>
            <a:ext cx="3758404" cy="442599"/>
          </a:xfrm>
          <a:prstGeom prst="rect">
            <a:avLst/>
          </a:prstGeom>
        </p:spPr>
      </p:pic>
      <p:pic>
        <p:nvPicPr>
          <p:cNvPr id="24" name="Imagem 23"/>
          <p:cNvPicPr>
            <a:picLocks noChangeAspect="1"/>
          </p:cNvPicPr>
          <p:nvPr/>
        </p:nvPicPr>
        <p:blipFill rotWithShape="1">
          <a:blip r:embed="rId11"/>
          <a:srcRect l="2801" r="2424"/>
          <a:stretch/>
        </p:blipFill>
        <p:spPr>
          <a:xfrm>
            <a:off x="5891494" y="2358869"/>
            <a:ext cx="3192954" cy="428830"/>
          </a:xfrm>
          <a:prstGeom prst="rect">
            <a:avLst/>
          </a:prstGeom>
        </p:spPr>
      </p:pic>
      <p:pic>
        <p:nvPicPr>
          <p:cNvPr id="25" name="Imagem 24"/>
          <p:cNvPicPr>
            <a:picLocks noChangeAspect="1"/>
          </p:cNvPicPr>
          <p:nvPr/>
        </p:nvPicPr>
        <p:blipFill rotWithShape="1">
          <a:blip r:embed="rId12"/>
          <a:srcRect l="6436" r="5331"/>
          <a:stretch/>
        </p:blipFill>
        <p:spPr>
          <a:xfrm>
            <a:off x="6380225" y="1970765"/>
            <a:ext cx="2704222" cy="378115"/>
          </a:xfrm>
          <a:prstGeom prst="rect">
            <a:avLst/>
          </a:prstGeom>
        </p:spPr>
      </p:pic>
      <p:pic>
        <p:nvPicPr>
          <p:cNvPr id="2" name="Imagem 1"/>
          <p:cNvPicPr>
            <a:picLocks noChangeAspect="1"/>
          </p:cNvPicPr>
          <p:nvPr/>
        </p:nvPicPr>
        <p:blipFill>
          <a:blip r:embed="rId13"/>
          <a:stretch>
            <a:fillRect/>
          </a:stretch>
        </p:blipFill>
        <p:spPr>
          <a:xfrm>
            <a:off x="6726919" y="1489937"/>
            <a:ext cx="2375813" cy="481882"/>
          </a:xfrm>
          <a:prstGeom prst="rect">
            <a:avLst/>
          </a:prstGeom>
        </p:spPr>
      </p:pic>
      <p:pic>
        <p:nvPicPr>
          <p:cNvPr id="3" name="Imagem 2"/>
          <p:cNvPicPr>
            <a:picLocks noChangeAspect="1"/>
          </p:cNvPicPr>
          <p:nvPr/>
        </p:nvPicPr>
        <p:blipFill>
          <a:blip r:embed="rId14"/>
          <a:stretch>
            <a:fillRect/>
          </a:stretch>
        </p:blipFill>
        <p:spPr>
          <a:xfrm>
            <a:off x="7514008" y="-59636"/>
            <a:ext cx="1570439" cy="1580064"/>
          </a:xfrm>
          <a:prstGeom prst="rect">
            <a:avLst/>
          </a:prstGeom>
          <a:effectLst>
            <a:outerShdw blurRad="50800" dist="50800" dir="5400000" algn="ctr" rotWithShape="0">
              <a:schemeClr val="tx1"/>
            </a:outerShdw>
            <a:softEdge rad="63500"/>
          </a:effectLst>
        </p:spPr>
      </p:pic>
    </p:spTree>
    <p:extLst>
      <p:ext uri="{BB962C8B-B14F-4D97-AF65-F5344CB8AC3E}">
        <p14:creationId xmlns:p14="http://schemas.microsoft.com/office/powerpoint/2010/main" val="306541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fill="hold"/>
                                        <p:tgtEl>
                                          <p:spTgt spid="18"/>
                                        </p:tgtEl>
                                        <p:attrNameLst>
                                          <p:attrName>ppt_x</p:attrName>
                                        </p:attrNameLst>
                                      </p:cBhvr>
                                      <p:tavLst>
                                        <p:tav tm="0">
                                          <p:val>
                                            <p:strVal val="#ppt_x"/>
                                          </p:val>
                                        </p:tav>
                                        <p:tav tm="100000">
                                          <p:val>
                                            <p:strVal val="#ppt_x"/>
                                          </p:val>
                                        </p:tav>
                                      </p:tavLst>
                                    </p:anim>
                                    <p:anim calcmode="lin" valueType="num">
                                      <p:cBhvr additive="base">
                                        <p:cTn id="4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ppt_x"/>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 calcmode="lin" valueType="num">
                                      <p:cBhvr additive="base">
                                        <p:cTn id="60" dur="500" fill="hold"/>
                                        <p:tgtEl>
                                          <p:spTgt spid="24"/>
                                        </p:tgtEl>
                                        <p:attrNameLst>
                                          <p:attrName>ppt_x</p:attrName>
                                        </p:attrNameLst>
                                      </p:cBhvr>
                                      <p:tavLst>
                                        <p:tav tm="0">
                                          <p:val>
                                            <p:strVal val="#ppt_x"/>
                                          </p:val>
                                        </p:tav>
                                        <p:tav tm="100000">
                                          <p:val>
                                            <p:strVal val="#ppt_x"/>
                                          </p:val>
                                        </p:tav>
                                      </p:tavLst>
                                    </p:anim>
                                    <p:anim calcmode="lin" valueType="num">
                                      <p:cBhvr additive="base">
                                        <p:cTn id="6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additive="base">
                                        <p:cTn id="66" dur="500" fill="hold"/>
                                        <p:tgtEl>
                                          <p:spTgt spid="25"/>
                                        </p:tgtEl>
                                        <p:attrNameLst>
                                          <p:attrName>ppt_x</p:attrName>
                                        </p:attrNameLst>
                                      </p:cBhvr>
                                      <p:tavLst>
                                        <p:tav tm="0">
                                          <p:val>
                                            <p:strVal val="#ppt_x"/>
                                          </p:val>
                                        </p:tav>
                                        <p:tav tm="100000">
                                          <p:val>
                                            <p:strVal val="#ppt_x"/>
                                          </p:val>
                                        </p:tav>
                                      </p:tavLst>
                                    </p:anim>
                                    <p:anim calcmode="lin" valueType="num">
                                      <p:cBhvr additive="base">
                                        <p:cTn id="6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gtEl>
                                        <p:attrNameLst>
                                          <p:attrName>style.visibility</p:attrName>
                                        </p:attrNameLst>
                                      </p:cBhvr>
                                      <p:to>
                                        <p:strVal val="visible"/>
                                      </p:to>
                                    </p:set>
                                    <p:anim calcmode="lin" valueType="num">
                                      <p:cBhvr additive="base">
                                        <p:cTn id="72" dur="500" fill="hold"/>
                                        <p:tgtEl>
                                          <p:spTgt spid="2"/>
                                        </p:tgtEl>
                                        <p:attrNameLst>
                                          <p:attrName>ppt_x</p:attrName>
                                        </p:attrNameLst>
                                      </p:cBhvr>
                                      <p:tavLst>
                                        <p:tav tm="0">
                                          <p:val>
                                            <p:strVal val="#ppt_x"/>
                                          </p:val>
                                        </p:tav>
                                        <p:tav tm="100000">
                                          <p:val>
                                            <p:strVal val="#ppt_x"/>
                                          </p:val>
                                        </p:tav>
                                      </p:tavLst>
                                    </p:anim>
                                    <p:anim calcmode="lin" valueType="num">
                                      <p:cBhvr additive="base">
                                        <p:cTn id="7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 calcmode="lin" valueType="num">
                                      <p:cBhvr additive="base">
                                        <p:cTn id="78" dur="500" fill="hold"/>
                                        <p:tgtEl>
                                          <p:spTgt spid="3"/>
                                        </p:tgtEl>
                                        <p:attrNameLst>
                                          <p:attrName>ppt_x</p:attrName>
                                        </p:attrNameLst>
                                      </p:cBhvr>
                                      <p:tavLst>
                                        <p:tav tm="0">
                                          <p:val>
                                            <p:strVal val="#ppt_x"/>
                                          </p:val>
                                        </p:tav>
                                        <p:tav tm="100000">
                                          <p:val>
                                            <p:strVal val="#ppt_x"/>
                                          </p:val>
                                        </p:tav>
                                      </p:tavLst>
                                    </p:anim>
                                    <p:anim calcmode="lin" valueType="num">
                                      <p:cBhvr additive="base">
                                        <p:cTn id="7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290453"/>
            <a:ext cx="7056784" cy="648072"/>
          </a:xfrm>
        </p:spPr>
        <p:txBody>
          <a:bodyPr>
            <a:normAutofit fontScale="90000"/>
          </a:bodyPr>
          <a:lstStyle/>
          <a:p>
            <a:r>
              <a:rPr lang="pt-BR" b="1" dirty="0">
                <a:solidFill>
                  <a:srgbClr val="00B0F0"/>
                </a:solidFill>
              </a:rPr>
              <a:t>Recursos que o IFRN dispõe:</a:t>
            </a:r>
          </a:p>
        </p:txBody>
      </p:sp>
      <p:sp>
        <p:nvSpPr>
          <p:cNvPr id="3" name="Espaço Reservado para Conteúdo 2"/>
          <p:cNvSpPr>
            <a:spLocks noGrp="1"/>
          </p:cNvSpPr>
          <p:nvPr>
            <p:ph idx="1"/>
          </p:nvPr>
        </p:nvSpPr>
        <p:spPr>
          <a:xfrm>
            <a:off x="755576" y="980727"/>
            <a:ext cx="8298080" cy="5112569"/>
          </a:xfrm>
        </p:spPr>
        <p:txBody>
          <a:bodyPr>
            <a:normAutofit lnSpcReduction="10000"/>
          </a:bodyPr>
          <a:lstStyle/>
          <a:p>
            <a:pPr>
              <a:spcBef>
                <a:spcPts val="0"/>
              </a:spcBef>
              <a:spcAft>
                <a:spcPts val="0"/>
              </a:spcAft>
            </a:pPr>
            <a:r>
              <a:rPr lang="pt-BR" sz="2200" b="1" dirty="0"/>
              <a:t>Docente:</a:t>
            </a:r>
          </a:p>
          <a:p>
            <a:pPr>
              <a:spcBef>
                <a:spcPts val="0"/>
              </a:spcBef>
              <a:spcAft>
                <a:spcPts val="0"/>
              </a:spcAft>
            </a:pPr>
            <a:r>
              <a:rPr lang="pt-BR" sz="2200" dirty="0"/>
              <a:t>Letras – Licenciatura Plena e Habilitação em Língua Inglesa e Literaturas – UFRN </a:t>
            </a:r>
          </a:p>
          <a:p>
            <a:pPr>
              <a:spcBef>
                <a:spcPts val="0"/>
              </a:spcBef>
              <a:spcAft>
                <a:spcPts val="0"/>
              </a:spcAft>
            </a:pPr>
            <a:r>
              <a:rPr lang="pt-BR" sz="2200" dirty="0"/>
              <a:t>Especialista em Ensino e Aprendizagem de Língua Inglesa – UFRN</a:t>
            </a:r>
          </a:p>
          <a:p>
            <a:pPr>
              <a:spcBef>
                <a:spcPts val="0"/>
              </a:spcBef>
              <a:spcAft>
                <a:spcPts val="0"/>
              </a:spcAft>
            </a:pPr>
            <a:r>
              <a:rPr lang="pt-BR" sz="2200" dirty="0"/>
              <a:t>Membro da Associação Brasileira para professores de língua inglesa como segunda língua – BRAZTESOL</a:t>
            </a:r>
          </a:p>
          <a:p>
            <a:pPr>
              <a:spcBef>
                <a:spcPts val="0"/>
              </a:spcBef>
              <a:spcAft>
                <a:spcPts val="0"/>
              </a:spcAft>
            </a:pPr>
            <a:r>
              <a:rPr lang="pt-BR" sz="2200" dirty="0"/>
              <a:t>Diversos cursos na área (British </a:t>
            </a:r>
            <a:r>
              <a:rPr lang="pt-BR" sz="2200" dirty="0" err="1"/>
              <a:t>Council</a:t>
            </a:r>
            <a:r>
              <a:rPr lang="pt-BR" sz="2200" dirty="0"/>
              <a:t>, </a:t>
            </a:r>
            <a:r>
              <a:rPr lang="pt-BR" sz="2200" dirty="0" err="1"/>
              <a:t>National</a:t>
            </a:r>
            <a:r>
              <a:rPr lang="pt-BR" sz="2200" dirty="0"/>
              <a:t> </a:t>
            </a:r>
            <a:r>
              <a:rPr lang="pt-BR" sz="2200" dirty="0" err="1"/>
              <a:t>Geographic</a:t>
            </a:r>
            <a:r>
              <a:rPr lang="pt-BR" sz="2200" dirty="0"/>
              <a:t>)</a:t>
            </a:r>
          </a:p>
          <a:p>
            <a:pPr>
              <a:spcBef>
                <a:spcPts val="0"/>
              </a:spcBef>
              <a:spcAft>
                <a:spcPts val="0"/>
              </a:spcAft>
            </a:pPr>
            <a:r>
              <a:rPr lang="pt-BR" sz="2200" dirty="0"/>
              <a:t>Mestre em Educação pelo IFRN* (</a:t>
            </a:r>
            <a:r>
              <a:rPr lang="pt-BR" sz="2200" dirty="0" err="1"/>
              <a:t>Fev</a:t>
            </a:r>
            <a:r>
              <a:rPr lang="pt-BR" sz="2200" dirty="0"/>
              <a:t>/2020)</a:t>
            </a:r>
          </a:p>
          <a:p>
            <a:pPr>
              <a:spcBef>
                <a:spcPts val="0"/>
              </a:spcBef>
              <a:spcAft>
                <a:spcPts val="0"/>
              </a:spcAft>
            </a:pPr>
            <a:r>
              <a:rPr lang="pt-BR" sz="2200" b="1" dirty="0"/>
              <a:t>Outros recursos:</a:t>
            </a:r>
          </a:p>
          <a:p>
            <a:pPr>
              <a:spcBef>
                <a:spcPts val="0"/>
              </a:spcBef>
              <a:spcAft>
                <a:spcPts val="0"/>
              </a:spcAft>
            </a:pPr>
            <a:r>
              <a:rPr lang="pt-BR" sz="2200" dirty="0"/>
              <a:t>Centros de Aprendizagem (C.A.) (horário marcado)</a:t>
            </a:r>
          </a:p>
          <a:p>
            <a:pPr>
              <a:spcBef>
                <a:spcPts val="0"/>
              </a:spcBef>
              <a:spcAft>
                <a:spcPts val="0"/>
              </a:spcAft>
            </a:pPr>
            <a:r>
              <a:rPr lang="pt-BR" sz="2200" strike="sngStrike" dirty="0"/>
              <a:t>Tutor de Aprendizagem de Laboratório (T.A.L.)*</a:t>
            </a:r>
          </a:p>
          <a:p>
            <a:pPr>
              <a:spcBef>
                <a:spcPts val="0"/>
              </a:spcBef>
              <a:spcAft>
                <a:spcPts val="0"/>
              </a:spcAft>
            </a:pPr>
            <a:r>
              <a:rPr lang="pt-BR" sz="2200" dirty="0"/>
              <a:t>Laboratório de Línguas*</a:t>
            </a:r>
          </a:p>
          <a:p>
            <a:pPr>
              <a:spcBef>
                <a:spcPts val="0"/>
              </a:spcBef>
              <a:spcAft>
                <a:spcPts val="0"/>
              </a:spcAft>
            </a:pPr>
            <a:r>
              <a:rPr lang="pt-BR" sz="2200" dirty="0"/>
              <a:t>Laboratórios de Informática</a:t>
            </a:r>
          </a:p>
          <a:p>
            <a:pPr>
              <a:spcBef>
                <a:spcPts val="0"/>
              </a:spcBef>
              <a:spcAft>
                <a:spcPts val="0"/>
              </a:spcAft>
            </a:pPr>
            <a:r>
              <a:rPr lang="pt-BR" sz="2200" dirty="0"/>
              <a:t>Biblioteca</a:t>
            </a:r>
          </a:p>
          <a:p>
            <a:pPr>
              <a:spcBef>
                <a:spcPts val="0"/>
              </a:spcBef>
              <a:spcAft>
                <a:spcPts val="0"/>
              </a:spcAft>
            </a:pPr>
            <a:r>
              <a:rPr lang="pt-BR" sz="2200" dirty="0"/>
              <a:t>Curso F.I.C.</a:t>
            </a:r>
          </a:p>
        </p:txBody>
      </p:sp>
    </p:spTree>
    <p:extLst>
      <p:ext uri="{BB962C8B-B14F-4D97-AF65-F5344CB8AC3E}">
        <p14:creationId xmlns:p14="http://schemas.microsoft.com/office/powerpoint/2010/main" val="3520339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92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Resultado de imagem para STUDY&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565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rot="710871">
            <a:off x="1786988" y="311856"/>
            <a:ext cx="3364371" cy="576064"/>
          </a:xfrm>
        </p:spPr>
        <p:txBody>
          <a:bodyPr>
            <a:noAutofit/>
          </a:bodyPr>
          <a:lstStyle/>
          <a:p>
            <a:r>
              <a:rPr lang="pt-BR" sz="2500" b="1" dirty="0">
                <a:solidFill>
                  <a:srgbClr val="FFFF99"/>
                </a:solidFill>
                <a:effectLst>
                  <a:outerShdw blurRad="38100" dist="38100" dir="2700000" algn="tl">
                    <a:srgbClr val="000000">
                      <a:alpha val="43137"/>
                    </a:srgbClr>
                  </a:outerShdw>
                </a:effectLst>
              </a:rPr>
              <a:t>Outras formas de </a:t>
            </a:r>
            <a:br>
              <a:rPr lang="pt-BR" sz="2500" b="1" dirty="0">
                <a:solidFill>
                  <a:srgbClr val="FFFF99"/>
                </a:solidFill>
                <a:effectLst>
                  <a:outerShdw blurRad="38100" dist="38100" dir="2700000" algn="tl">
                    <a:srgbClr val="000000">
                      <a:alpha val="43137"/>
                    </a:srgbClr>
                  </a:outerShdw>
                </a:effectLst>
              </a:rPr>
            </a:br>
            <a:r>
              <a:rPr lang="pt-BR" sz="2500" b="1" dirty="0">
                <a:solidFill>
                  <a:srgbClr val="FFFF99"/>
                </a:solidFill>
                <a:effectLst>
                  <a:outerShdw blurRad="38100" dist="38100" dir="2700000" algn="tl">
                    <a:srgbClr val="000000">
                      <a:alpha val="43137"/>
                    </a:srgbClr>
                  </a:outerShdw>
                </a:effectLst>
              </a:rPr>
              <a:t>aprendizado:</a:t>
            </a:r>
          </a:p>
        </p:txBody>
      </p:sp>
      <p:pic>
        <p:nvPicPr>
          <p:cNvPr id="5" name="Imagem 4"/>
          <p:cNvPicPr>
            <a:picLocks noChangeAspect="1"/>
          </p:cNvPicPr>
          <p:nvPr/>
        </p:nvPicPr>
        <p:blipFill rotWithShape="1">
          <a:blip r:embed="rId3"/>
          <a:srcRect l="16791" t="20897" r="17707" b="16417"/>
          <a:stretch/>
        </p:blipFill>
        <p:spPr>
          <a:xfrm>
            <a:off x="107504" y="1412775"/>
            <a:ext cx="5328592" cy="3344341"/>
          </a:xfrm>
          <a:prstGeom prst="rect">
            <a:avLst/>
          </a:prstGeom>
        </p:spPr>
      </p:pic>
      <p:sp>
        <p:nvSpPr>
          <p:cNvPr id="6" name="Retângulo 5"/>
          <p:cNvSpPr/>
          <p:nvPr/>
        </p:nvSpPr>
        <p:spPr>
          <a:xfrm>
            <a:off x="124272" y="2420888"/>
            <a:ext cx="3888432" cy="369332"/>
          </a:xfrm>
          <a:prstGeom prst="rect">
            <a:avLst/>
          </a:prstGeom>
        </p:spPr>
        <p:txBody>
          <a:bodyPr wrap="square">
            <a:spAutoFit/>
          </a:bodyPr>
          <a:lstStyle/>
          <a:p>
            <a:pPr algn="ctr"/>
            <a:r>
              <a:rPr lang="pt-BR" b="1" u="sng" dirty="0">
                <a:solidFill>
                  <a:srgbClr val="FF0000"/>
                </a:solidFill>
                <a:latin typeface="Open Sans"/>
                <a:hlinkClick r:id="rId4"/>
              </a:rPr>
              <a:t>https://moodle.ifrs.edu.br/</a:t>
            </a:r>
            <a:r>
              <a:rPr lang="pt-BR" b="1" u="sng" dirty="0">
                <a:solidFill>
                  <a:srgbClr val="2A4678"/>
                </a:solidFill>
                <a:latin typeface="Open Sans"/>
              </a:rPr>
              <a:t> </a:t>
            </a:r>
            <a:endParaRPr lang="pt-BR" b="0" i="0" dirty="0">
              <a:solidFill>
                <a:srgbClr val="172938"/>
              </a:solidFill>
              <a:effectLst/>
              <a:latin typeface="Open Sans"/>
            </a:endParaRPr>
          </a:p>
        </p:txBody>
      </p:sp>
      <p:pic>
        <p:nvPicPr>
          <p:cNvPr id="1026" name="Picture 2" descr="Resultado de imagem para duoling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56247" y="254698"/>
            <a:ext cx="3279913" cy="327991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m para how to get away with&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3" y="3284984"/>
            <a:ext cx="3416698" cy="294426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37479" y="4777655"/>
            <a:ext cx="2580609" cy="1935457"/>
          </a:xfrm>
          <a:prstGeom prst="rect">
            <a:avLst/>
          </a:prstGeom>
        </p:spPr>
      </p:pic>
    </p:spTree>
    <p:extLst>
      <p:ext uri="{BB962C8B-B14F-4D97-AF65-F5344CB8AC3E}">
        <p14:creationId xmlns:p14="http://schemas.microsoft.com/office/powerpoint/2010/main" val="3952134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xe">
  <a:themeElements>
    <a:clrScheme name="Paralaxe">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1883</TotalTime>
  <Words>1443</Words>
  <Application>Microsoft Office PowerPoint</Application>
  <PresentationFormat>Apresentação na tela (4:3)</PresentationFormat>
  <Paragraphs>187</Paragraphs>
  <Slides>29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29</vt:i4>
      </vt:variant>
    </vt:vector>
  </HeadingPairs>
  <TitlesOfParts>
    <vt:vector size="33" baseType="lpstr">
      <vt:lpstr>Arial</vt:lpstr>
      <vt:lpstr>Corbel</vt:lpstr>
      <vt:lpstr>Open Sans</vt:lpstr>
      <vt:lpstr>Paralaxe</vt:lpstr>
      <vt:lpstr>English Class</vt:lpstr>
      <vt:lpstr>Apresentação do PowerPoint</vt:lpstr>
      <vt:lpstr>Apresentação do PowerPoint</vt:lpstr>
      <vt:lpstr>Apresentação do PowerPoint</vt:lpstr>
      <vt:lpstr>Apresentação do PowerPoint</vt:lpstr>
      <vt:lpstr>Apresentação do PowerPoint</vt:lpstr>
      <vt:lpstr>Recursos que o IFRN dispõe:</vt:lpstr>
      <vt:lpstr>Apresentação do PowerPoint</vt:lpstr>
      <vt:lpstr>Outras formas de  aprendizado:</vt:lpstr>
      <vt:lpstr>10 STUDY TIPS</vt:lpstr>
      <vt:lpstr>10 STUDY TIPS</vt:lpstr>
      <vt:lpstr>Horários da Prof.ª. Cristiane</vt:lpstr>
      <vt:lpstr>Inglês no IFRN</vt:lpstr>
      <vt:lpstr>Inglês no IFRN</vt:lpstr>
      <vt:lpstr>Inglês no IFRN</vt:lpstr>
      <vt:lpstr>Inglês no IFRN</vt:lpstr>
      <vt:lpstr>Inglês no IFRN</vt:lpstr>
      <vt:lpstr>Inglês no IFRN</vt:lpstr>
      <vt:lpstr>Inglês no IFRN</vt:lpstr>
      <vt:lpstr>Proposta de Trabalho</vt:lpstr>
      <vt:lpstr>Compromisso entre as partes:</vt:lpstr>
      <vt:lpstr>Compromisso entre as partes: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AO INGLÊS BÁSICO 1</dc:title>
  <dc:creator>Cristiane</dc:creator>
  <cp:lastModifiedBy>Cristiane de Brito Cruz</cp:lastModifiedBy>
  <cp:revision>108</cp:revision>
  <dcterms:created xsi:type="dcterms:W3CDTF">2014-02-09T15:38:27Z</dcterms:created>
  <dcterms:modified xsi:type="dcterms:W3CDTF">2020-02-11T14:22:11Z</dcterms:modified>
</cp:coreProperties>
</file>