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60" r:id="rId2"/>
    <p:sldId id="261" r:id="rId3"/>
    <p:sldId id="257" r:id="rId4"/>
    <p:sldId id="256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10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1786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8834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386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4654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26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844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50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97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17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38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11/25/2021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0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4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C60ED7-11F7-478C-AC8E-0865FABDA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D472C551-D440-40DF-9260-BDB9AC409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84D697-33D1-4760-B1C2-A76D6C9B4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553" y="2280782"/>
            <a:ext cx="9852894" cy="2296435"/>
          </a:xfrm>
        </p:spPr>
        <p:txBody>
          <a:bodyPr anchor="ctr">
            <a:noAutofit/>
          </a:bodyPr>
          <a:lstStyle/>
          <a:p>
            <a:pPr algn="ctr"/>
            <a:r>
              <a:rPr lang="en-US" sz="20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  </a:t>
            </a:r>
            <a:r>
              <a:rPr lang="en-US" sz="4800" b="1" noProof="1">
                <a:solidFill>
                  <a:srgbClr val="FFFFFF"/>
                </a:solidFill>
                <a:latin typeface="Eras Bold ITC" panose="020B0907030504020204" pitchFamily="34" charset="0"/>
              </a:rPr>
              <a:t>Apresentação de Inglês I</a:t>
            </a:r>
          </a:p>
          <a:p>
            <a:pPr algn="ctr"/>
            <a:endParaRPr lang="en-US" sz="4800" b="1" noProof="1">
              <a:solidFill>
                <a:srgbClr val="FFFFFF"/>
              </a:solidFill>
              <a:latin typeface="Eras Bold ITC" panose="020B0907030504020204" pitchFamily="34" charset="0"/>
            </a:endParaRPr>
          </a:p>
          <a:p>
            <a:pPr algn="ctr"/>
            <a:r>
              <a:rPr lang="en-US" sz="4800" b="1" noProof="1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Prof. Cristiane Brito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340" y="1225788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34855" y="1685867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87962" y="2175690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1028" name="Picture 4" descr="Logo horizontal — Portal IFRN">
            <a:extLst>
              <a:ext uri="{FF2B5EF4-FFF2-40B4-BE49-F238E27FC236}">
                <a16:creationId xmlns:a16="http://schemas.microsoft.com/office/drawing/2014/main" id="{65C6DFFE-0305-4DB5-961E-C012BC2DA2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373" y="91941"/>
            <a:ext cx="3627568" cy="10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924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C60ED7-11F7-478C-AC8E-0865FABDA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D472C551-D440-40DF-9260-BDB9AC409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84D697-33D1-4760-B1C2-A76D6C9B4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553" y="1027472"/>
            <a:ext cx="9852894" cy="4751890"/>
          </a:xfrm>
        </p:spPr>
        <p:txBody>
          <a:bodyPr anchor="ctr">
            <a:noAutofit/>
          </a:bodyPr>
          <a:lstStyle/>
          <a:p>
            <a:pPr algn="ctr"/>
            <a:r>
              <a:rPr lang="en-US" sz="20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  </a:t>
            </a:r>
            <a:r>
              <a:rPr lang="en-US" sz="60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Componentes</a:t>
            </a:r>
          </a:p>
          <a:p>
            <a:pPr algn="ctr"/>
            <a:endParaRPr lang="en-US" sz="6000" b="1" noProof="1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3600" b="1" i="1" noProof="1">
                <a:solidFill>
                  <a:srgbClr val="FFFFFF"/>
                </a:solidFill>
                <a:latin typeface="Century Gothic" panose="020B0502020202020204" pitchFamily="34" charset="0"/>
              </a:rPr>
              <a:t>Eduarda </a:t>
            </a:r>
          </a:p>
          <a:p>
            <a:pPr algn="ctr"/>
            <a:r>
              <a:rPr lang="en-US" sz="3600" b="1" i="1" noProof="1">
                <a:solidFill>
                  <a:srgbClr val="FFFFFF"/>
                </a:solidFill>
                <a:latin typeface="Century Gothic" panose="020B0502020202020204" pitchFamily="34" charset="0"/>
              </a:rPr>
              <a:t>Heloisa</a:t>
            </a:r>
          </a:p>
          <a:p>
            <a:pPr algn="ctr"/>
            <a:r>
              <a:rPr lang="en-US" sz="3600" b="1" i="1" noProof="1">
                <a:solidFill>
                  <a:srgbClr val="FFFFFF"/>
                </a:solidFill>
                <a:latin typeface="Century Gothic" panose="020B0502020202020204" pitchFamily="34" charset="0"/>
              </a:rPr>
              <a:t>Lorenna </a:t>
            </a:r>
          </a:p>
          <a:p>
            <a:pPr algn="ctr"/>
            <a:r>
              <a:rPr lang="en-US" sz="3600" b="1" i="1" noProof="1">
                <a:solidFill>
                  <a:srgbClr val="FFFFFF"/>
                </a:solidFill>
                <a:latin typeface="Century Gothic" panose="020B0502020202020204" pitchFamily="34" charset="0"/>
              </a:rPr>
              <a:t>Renan</a:t>
            </a:r>
            <a:endParaRPr lang="en-US" sz="3600" b="1" i="1" noProof="1">
              <a:solidFill>
                <a:srgbClr val="FFFFFF"/>
              </a:solidFill>
              <a:latin typeface="Eras Bold ITC" panose="020B0907030504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340" y="1225788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34855" y="1685867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87962" y="2175690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676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C60ED7-11F7-478C-AC8E-0865FABDA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D472C551-D440-40DF-9260-BDB9AC409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84D697-33D1-4760-B1C2-A76D6C9B4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174" y="1017333"/>
            <a:ext cx="10435651" cy="4823333"/>
          </a:xfrm>
        </p:spPr>
        <p:txBody>
          <a:bodyPr anchor="ctr">
            <a:noAutofit/>
          </a:bodyPr>
          <a:lstStyle/>
          <a:p>
            <a:pPr algn="just"/>
            <a:r>
              <a:rPr lang="en-US" sz="20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  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Anne was orphaned when </a:t>
            </a:r>
            <a:r>
              <a:rPr lang="en-US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her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parents died when </a:t>
            </a:r>
            <a:r>
              <a:rPr lang="en-US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she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was </a:t>
            </a:r>
            <a:r>
              <a:rPr lang="en-US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a few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months 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old, and 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lived </a:t>
            </a:r>
            <a:r>
              <a:rPr lang="en-US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as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a servant in various households </a:t>
            </a:r>
            <a:r>
              <a:rPr lang="en-US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before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being placed in an orphanage. The cruelty Anne endured at the hands of </a:t>
            </a:r>
            <a:r>
              <a:rPr lang="en-US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her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foster families and those in the orphanage, left </a:t>
            </a:r>
            <a:r>
              <a:rPr lang="en-US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her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traumatized. </a:t>
            </a:r>
          </a:p>
          <a:p>
            <a:pPr algn="just"/>
            <a:endParaRPr lang="en-US" sz="2800" b="1" noProof="1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  </a:t>
            </a:r>
            <a:r>
              <a:rPr lang="en-US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Little by little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, Anne wins over the hearts of </a:t>
            </a:r>
            <a:r>
              <a:rPr lang="en-US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both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Marilla and Matthew, and </a:t>
            </a:r>
            <a:r>
              <a:rPr lang="en-US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therefore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, </a:t>
            </a:r>
            <a:r>
              <a:rPr lang="en-US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they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decide to adopt </a:t>
            </a:r>
            <a:r>
              <a:rPr lang="en-US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her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. Over time, 13-year-old Anne will transform </a:t>
            </a:r>
            <a:r>
              <a:rPr lang="en-US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their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lives and eventually the small town in which </a:t>
            </a:r>
            <a:r>
              <a:rPr lang="en-US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they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live, with </a:t>
            </a:r>
            <a:r>
              <a:rPr lang="en-US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her</a:t>
            </a:r>
            <a:r>
              <a:rPr lang="en-US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unique spirit, fierce intellect and brilliant imagination.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340" y="1225788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34855" y="1685867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87962" y="2175690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151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C60ED7-11F7-478C-AC8E-0865FABDA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D472C551-D440-40DF-9260-BDB9AC409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84D697-33D1-4760-B1C2-A76D6C9B4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7262" y="1072704"/>
            <a:ext cx="8834576" cy="3996443"/>
          </a:xfrm>
        </p:spPr>
        <p:txBody>
          <a:bodyPr anchor="ctr">
            <a:normAutofit fontScale="92500"/>
          </a:bodyPr>
          <a:lstStyle/>
          <a:p>
            <a:r>
              <a:rPr lang="pt-BR" sz="2800" b="1" noProof="1">
                <a:solidFill>
                  <a:srgbClr val="FF0000"/>
                </a:solidFill>
                <a:latin typeface="Century Gothic" panose="020B0502020202020204" pitchFamily="34" charset="0"/>
              </a:rPr>
              <a:t>•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pt-BR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They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go to the pool in </a:t>
            </a:r>
            <a:r>
              <a:rPr lang="pt-BR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a few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minutes.</a:t>
            </a:r>
          </a:p>
          <a:p>
            <a:r>
              <a:rPr lang="pt-BR" sz="2800" b="1" noProof="1">
                <a:solidFill>
                  <a:schemeClr val="accent4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- Eles/Elas vão à piscina em alguns minutos.</a:t>
            </a:r>
          </a:p>
          <a:p>
            <a:endParaRPr lang="pt-BR" sz="2800" b="1" noProof="1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r>
              <a:rPr lang="pt-BR" sz="2800" b="1" noProof="1">
                <a:solidFill>
                  <a:srgbClr val="FF0000"/>
                </a:solidFill>
                <a:latin typeface="Century Gothic" panose="020B0502020202020204" pitchFamily="34" charset="0"/>
              </a:rPr>
              <a:t>•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I faced many challenges </a:t>
            </a:r>
            <a:r>
              <a:rPr lang="pt-BR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as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a strong person.</a:t>
            </a:r>
          </a:p>
          <a:p>
            <a:r>
              <a:rPr lang="pt-BR" sz="2800" b="1" noProof="1">
                <a:solidFill>
                  <a:schemeClr val="accent4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- Eu enfrentei muitos desafios como um pessoa forte.</a:t>
            </a:r>
          </a:p>
          <a:p>
            <a:endParaRPr lang="pt-BR" sz="2800" b="1" noProof="1">
              <a:solidFill>
                <a:schemeClr val="accent4">
                  <a:lumMod val="20000"/>
                  <a:lumOff val="8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pt-BR" sz="2800" b="1" noProof="1">
                <a:solidFill>
                  <a:srgbClr val="FF0000"/>
                </a:solidFill>
                <a:latin typeface="Century Gothic" panose="020B0502020202020204" pitchFamily="34" charset="0"/>
              </a:rPr>
              <a:t>•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pt-BR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Before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i go, i need to do something special.</a:t>
            </a:r>
          </a:p>
          <a:p>
            <a:r>
              <a:rPr lang="pt-BR" sz="2800" b="1" noProof="1">
                <a:solidFill>
                  <a:schemeClr val="accent4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- Antes de ir, eu preciso fazer algo especial.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340" y="1225788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34855" y="1685867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87962" y="2175690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60F708A-3DB1-4AD4-BDE1-E252FF6F0A4E}"/>
              </a:ext>
            </a:extLst>
          </p:cNvPr>
          <p:cNvSpPr txBox="1"/>
          <p:nvPr/>
        </p:nvSpPr>
        <p:spPr>
          <a:xfrm>
            <a:off x="1287262" y="98584"/>
            <a:ext cx="32067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bg1">
                    <a:lumMod val="95000"/>
                  </a:schemeClr>
                </a:solidFill>
                <a:latin typeface="Amasis MT Pro Black" panose="02040A04050005020304" pitchFamily="18" charset="0"/>
              </a:rPr>
              <a:t>Exemplos</a:t>
            </a:r>
          </a:p>
        </p:txBody>
      </p:sp>
    </p:spTree>
    <p:extLst>
      <p:ext uri="{BB962C8B-B14F-4D97-AF65-F5344CB8AC3E}">
        <p14:creationId xmlns:p14="http://schemas.microsoft.com/office/powerpoint/2010/main" val="101564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C60ED7-11F7-478C-AC8E-0865FABDA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D472C551-D440-40DF-9260-BDB9AC409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84D697-33D1-4760-B1C2-A76D6C9B4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9910" y="1430778"/>
            <a:ext cx="9152180" cy="3996443"/>
          </a:xfrm>
        </p:spPr>
        <p:txBody>
          <a:bodyPr anchor="ctr">
            <a:normAutofit fontScale="85000" lnSpcReduction="20000"/>
          </a:bodyPr>
          <a:lstStyle/>
          <a:p>
            <a:r>
              <a:rPr lang="pt-BR" sz="2800" b="1" noProof="1">
                <a:solidFill>
                  <a:srgbClr val="FF0000"/>
                </a:solidFill>
                <a:latin typeface="Century Gothic" panose="020B0502020202020204" pitchFamily="34" charset="0"/>
              </a:rPr>
              <a:t>•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pt-BR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Little by little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, </a:t>
            </a:r>
            <a:r>
              <a:rPr lang="pt-BR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she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obtains what </a:t>
            </a:r>
            <a:r>
              <a:rPr lang="pt-BR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she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always wanted.</a:t>
            </a:r>
          </a:p>
          <a:p>
            <a:r>
              <a:rPr lang="pt-BR" sz="2800" b="1" noProof="1">
                <a:solidFill>
                  <a:schemeClr val="accent4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- Pouco a pouco, ela obtém o que ela sempre quis.</a:t>
            </a:r>
          </a:p>
          <a:p>
            <a:endParaRPr lang="pt-BR" sz="2800" b="1" noProof="1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r>
              <a:rPr lang="pt-BR" sz="2800" b="1" noProof="1">
                <a:solidFill>
                  <a:srgbClr val="FF0000"/>
                </a:solidFill>
                <a:latin typeface="Century Gothic" panose="020B0502020202020204" pitchFamily="34" charset="0"/>
              </a:rPr>
              <a:t>•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pt-BR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Their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dog and cat are crazy and angry, but I like </a:t>
            </a:r>
            <a:r>
              <a:rPr lang="pt-BR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both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.</a:t>
            </a:r>
          </a:p>
          <a:p>
            <a:r>
              <a:rPr lang="pt-BR" sz="2800" b="1" noProof="1">
                <a:solidFill>
                  <a:schemeClr val="accent4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- O cachorro e o gato deles/delas são doidos e raivosos, mas eu gosto de ambos.</a:t>
            </a:r>
          </a:p>
          <a:p>
            <a:endParaRPr lang="pt-BR" sz="2800" b="1" noProof="1">
              <a:solidFill>
                <a:srgbClr val="FFFFFF"/>
              </a:solidFill>
              <a:latin typeface="Century Gothic" panose="020B0502020202020204" pitchFamily="34" charset="0"/>
            </a:endParaRPr>
          </a:p>
          <a:p>
            <a:r>
              <a:rPr lang="pt-BR" sz="2800" b="1" noProof="1">
                <a:solidFill>
                  <a:srgbClr val="FF0000"/>
                </a:solidFill>
                <a:latin typeface="Century Gothic" panose="020B0502020202020204" pitchFamily="34" charset="0"/>
              </a:rPr>
              <a:t>•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The class ended five minutes ago, </a:t>
            </a:r>
            <a:r>
              <a:rPr lang="pt-BR" sz="2800" b="1" noProof="1">
                <a:solidFill>
                  <a:srgbClr val="FFFFFF"/>
                </a:solidFill>
                <a:highlight>
                  <a:srgbClr val="FF00FF"/>
                </a:highlight>
                <a:latin typeface="Century Gothic" panose="020B0502020202020204" pitchFamily="34" charset="0"/>
              </a:rPr>
              <a:t>therefore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i have to go with </a:t>
            </a:r>
            <a:r>
              <a:rPr lang="pt-BR" sz="2800" b="1" noProof="1">
                <a:solidFill>
                  <a:srgbClr val="FFFFFF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her</a:t>
            </a:r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.</a:t>
            </a:r>
          </a:p>
          <a:p>
            <a:r>
              <a:rPr lang="pt-BR" sz="2800" b="1" noProof="1">
                <a:solidFill>
                  <a:schemeClr val="accent4">
                    <a:lumMod val="20000"/>
                    <a:lumOff val="80000"/>
                  </a:schemeClr>
                </a:solidFill>
                <a:latin typeface="Century Gothic" panose="020B0502020202020204" pitchFamily="34" charset="0"/>
              </a:rPr>
              <a:t>- A aula acabou cinco minutos atrás, portanto eu tenho que ir com ela.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340" y="1225788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34855" y="1685867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87962" y="2175690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762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C60ED7-11F7-478C-AC8E-0865FABDA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D472C551-D440-40DF-9260-BDB9AC409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84D697-33D1-4760-B1C2-A76D6C9B4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1649" y="1337073"/>
            <a:ext cx="10464126" cy="4835368"/>
          </a:xfrm>
        </p:spPr>
        <p:txBody>
          <a:bodyPr anchor="ctr">
            <a:noAutofit/>
          </a:bodyPr>
          <a:lstStyle/>
          <a:p>
            <a:pPr algn="just"/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  Anne ficou órfã quando os seus pais morreram quando tinha alguns meses de idade, e viveu como criada em vários lares antes de ser colocada num orfanato. A crueldade que Anne sofreu nas mãos das suas famílias de acolhimento e daqueles que estavam no orfanato, deixou-a traumatizada.    </a:t>
            </a:r>
          </a:p>
          <a:p>
            <a:pPr algn="just"/>
            <a:r>
              <a:rPr lang="pt-BR" sz="2800" b="1" noProof="1">
                <a:solidFill>
                  <a:srgbClr val="FFFFFF"/>
                </a:solidFill>
                <a:latin typeface="Century Gothic" panose="020B0502020202020204" pitchFamily="34" charset="0"/>
              </a:rPr>
              <a:t>   Pouco a pouco, Anne conquistou os corações tanto de Marilla como de Matthew, e portanto, eles decidiram adotá-la. Com o tempo, a Anne de 13 anos de idade transformará as suas vidas e eventualmente a pequena cidade em que vivem, com o seu espírito único, intelecto feroz e imaginação brilhante.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340" y="1225788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34855" y="1685867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87962" y="2175690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D3B9ED0-ED41-4A54-8AD6-23458CCBC4F0}"/>
              </a:ext>
            </a:extLst>
          </p:cNvPr>
          <p:cNvSpPr txBox="1"/>
          <p:nvPr/>
        </p:nvSpPr>
        <p:spPr>
          <a:xfrm>
            <a:off x="941649" y="98584"/>
            <a:ext cx="27337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bg1">
                    <a:lumMod val="95000"/>
                  </a:schemeClr>
                </a:solidFill>
                <a:latin typeface="Amasis MT Pro Black" panose="020B0604020202020204" pitchFamily="18" charset="0"/>
              </a:rPr>
              <a:t>Tradução</a:t>
            </a:r>
          </a:p>
        </p:txBody>
      </p:sp>
    </p:spTree>
    <p:extLst>
      <p:ext uri="{BB962C8B-B14F-4D97-AF65-F5344CB8AC3E}">
        <p14:creationId xmlns:p14="http://schemas.microsoft.com/office/powerpoint/2010/main" val="312969633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Base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142</TotalTime>
  <Words>392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Aharoni</vt:lpstr>
      <vt:lpstr>Amasis MT Pro Black</vt:lpstr>
      <vt:lpstr>Arial</vt:lpstr>
      <vt:lpstr>Century Gothic</vt:lpstr>
      <vt:lpstr>Eras Bold ITC</vt:lpstr>
      <vt:lpstr>Univers</vt:lpstr>
      <vt:lpstr>GradientVTI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Renan Almeida Bezerril</dc:creator>
  <cp:lastModifiedBy>Renan Almeida Bezerril</cp:lastModifiedBy>
  <cp:revision>4</cp:revision>
  <dcterms:created xsi:type="dcterms:W3CDTF">2021-11-24T12:58:32Z</dcterms:created>
  <dcterms:modified xsi:type="dcterms:W3CDTF">2021-11-25T12:33:09Z</dcterms:modified>
</cp:coreProperties>
</file>