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Playfair Display"/>
      <p:regular r:id="rId9"/>
      <p:bold r:id="rId10"/>
      <p:italic r:id="rId11"/>
      <p:boldItalic r:id="rId12"/>
    </p:embeddedFont>
    <p:embeddedFont>
      <p:font typeface="Lato"/>
      <p:regular r:id="rId13"/>
      <p:bold r:id="rId14"/>
      <p:italic r:id="rId15"/>
      <p:boldItalic r:id="rId16"/>
    </p:embeddedFont>
    <p:embeddedFont>
      <p:font typeface="Montserrat"/>
      <p:regular r:id="rId17"/>
      <p:bold r:id="rId18"/>
      <p:italic r:id="rId19"/>
      <p:boldItalic r:id="rId20"/>
    </p:embeddedFont>
    <p:embeddedFont>
      <p:font typeface="Comfortaa"/>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font" Target="fonts/PlayfairDisplay-italic.fntdata"/><Relationship Id="rId22" Type="http://schemas.openxmlformats.org/officeDocument/2006/relationships/font" Target="fonts/Comfortaa-bold.fntdata"/><Relationship Id="rId10" Type="http://schemas.openxmlformats.org/officeDocument/2006/relationships/font" Target="fonts/PlayfairDisplay-bold.fntdata"/><Relationship Id="rId21" Type="http://schemas.openxmlformats.org/officeDocument/2006/relationships/font" Target="fonts/Comfortaa-regular.fntdata"/><Relationship Id="rId13" Type="http://schemas.openxmlformats.org/officeDocument/2006/relationships/font" Target="fonts/Lato-regular.fntdata"/><Relationship Id="rId12" Type="http://schemas.openxmlformats.org/officeDocument/2006/relationships/font" Target="fonts/PlayfairDisplay-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layfairDisplay-regular.fntdata"/><Relationship Id="rId15" Type="http://schemas.openxmlformats.org/officeDocument/2006/relationships/font" Target="fonts/Lato-italic.fntdata"/><Relationship Id="rId14" Type="http://schemas.openxmlformats.org/officeDocument/2006/relationships/font" Target="fonts/Lato-bold.fntdata"/><Relationship Id="rId17" Type="http://schemas.openxmlformats.org/officeDocument/2006/relationships/font" Target="fonts/Montserrat-regular.fntdata"/><Relationship Id="rId16" Type="http://schemas.openxmlformats.org/officeDocument/2006/relationships/font" Target="fonts/Lato-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4e9245de67d8143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e9245de67d8143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02af78e5c6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02af78e5c6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02af78e5c6_0_2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02af78e5c6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p:nvPr/>
        </p:nvSpPr>
        <p:spPr>
          <a:xfrm>
            <a:off x="5034725" y="788475"/>
            <a:ext cx="2917200" cy="2789400"/>
          </a:xfrm>
          <a:prstGeom prst="ellipse">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nvSpPr>
        <p:spPr>
          <a:xfrm>
            <a:off x="2603700" y="1906050"/>
            <a:ext cx="4851000" cy="665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3100">
                <a:latin typeface="Montserrat"/>
                <a:ea typeface="Montserrat"/>
                <a:cs typeface="Montserrat"/>
                <a:sym typeface="Montserrat"/>
              </a:rPr>
              <a:t>TRABALHO </a:t>
            </a:r>
            <a:r>
              <a:rPr lang="pt-BR" sz="3100">
                <a:solidFill>
                  <a:srgbClr val="FFFFFF"/>
                </a:solidFill>
                <a:latin typeface="Montserrat"/>
                <a:ea typeface="Montserrat"/>
                <a:cs typeface="Montserrat"/>
                <a:sym typeface="Montserrat"/>
              </a:rPr>
              <a:t>DE INGLÊS</a:t>
            </a:r>
            <a:endParaRPr sz="3100">
              <a:solidFill>
                <a:srgbClr val="FFFFFF"/>
              </a:solidFill>
              <a:latin typeface="Montserrat"/>
              <a:ea typeface="Montserrat"/>
              <a:cs typeface="Montserrat"/>
              <a:sym typeface="Montserrat"/>
            </a:endParaRPr>
          </a:p>
        </p:txBody>
      </p:sp>
      <p:sp>
        <p:nvSpPr>
          <p:cNvPr id="61" name="Google Shape;61;p13"/>
          <p:cNvSpPr/>
          <p:nvPr/>
        </p:nvSpPr>
        <p:spPr>
          <a:xfrm>
            <a:off x="429825" y="2100"/>
            <a:ext cx="893400" cy="5143500"/>
          </a:xfrm>
          <a:prstGeom prst="rect">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582447" y="3731709"/>
            <a:ext cx="4563000" cy="992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pt-BR" sz="1500">
                <a:solidFill>
                  <a:srgbClr val="FFFFFF"/>
                </a:solidFill>
                <a:latin typeface="Lato"/>
                <a:ea typeface="Lato"/>
                <a:cs typeface="Lato"/>
                <a:sym typeface="Lato"/>
              </a:rPr>
              <a:t>Alunos:  </a:t>
            </a:r>
            <a:r>
              <a:rPr b="1" lang="pt-BR" sz="1500">
                <a:latin typeface="Lato"/>
                <a:ea typeface="Lato"/>
                <a:cs typeface="Lato"/>
                <a:sym typeface="Lato"/>
              </a:rPr>
              <a:t>Nicolly Alves</a:t>
            </a:r>
            <a:endParaRPr b="1" sz="1500">
              <a:latin typeface="Lato"/>
              <a:ea typeface="Lato"/>
              <a:cs typeface="Lato"/>
              <a:sym typeface="Lato"/>
            </a:endParaRPr>
          </a:p>
          <a:p>
            <a:pPr indent="0" lvl="0" marL="0" rtl="0" algn="l">
              <a:lnSpc>
                <a:spcPct val="115000"/>
              </a:lnSpc>
              <a:spcBef>
                <a:spcPts val="0"/>
              </a:spcBef>
              <a:spcAft>
                <a:spcPts val="0"/>
              </a:spcAft>
              <a:buNone/>
            </a:pPr>
            <a:r>
              <a:rPr b="1" lang="pt-BR" sz="1500">
                <a:latin typeface="Lato"/>
                <a:ea typeface="Lato"/>
                <a:cs typeface="Lato"/>
                <a:sym typeface="Lato"/>
              </a:rPr>
              <a:t>                   Júlia Dutra</a:t>
            </a:r>
            <a:endParaRPr b="1" sz="1500">
              <a:latin typeface="Lato"/>
              <a:ea typeface="Lato"/>
              <a:cs typeface="Lato"/>
              <a:sym typeface="Lato"/>
            </a:endParaRPr>
          </a:p>
          <a:p>
            <a:pPr indent="0" lvl="0" marL="0" rtl="0" algn="l">
              <a:lnSpc>
                <a:spcPct val="115000"/>
              </a:lnSpc>
              <a:spcBef>
                <a:spcPts val="0"/>
              </a:spcBef>
              <a:spcAft>
                <a:spcPts val="0"/>
              </a:spcAft>
              <a:buNone/>
            </a:pPr>
            <a:r>
              <a:rPr b="1" lang="pt-BR" sz="1500">
                <a:latin typeface="Lato"/>
                <a:ea typeface="Lato"/>
                <a:cs typeface="Lato"/>
                <a:sym typeface="Lato"/>
              </a:rPr>
              <a:t>                   Luiz Fabiano</a:t>
            </a:r>
            <a:endParaRPr sz="150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p:nvPr/>
        </p:nvSpPr>
        <p:spPr>
          <a:xfrm>
            <a:off x="0" y="391350"/>
            <a:ext cx="9144000" cy="5133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txBox="1"/>
          <p:nvPr>
            <p:ph type="title"/>
          </p:nvPr>
        </p:nvSpPr>
        <p:spPr>
          <a:xfrm>
            <a:off x="0" y="277500"/>
            <a:ext cx="5526600" cy="87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t-BR">
                <a:solidFill>
                  <a:srgbClr val="FFFFFF"/>
                </a:solidFill>
              </a:rPr>
              <a:t>• </a:t>
            </a:r>
            <a:r>
              <a:rPr lang="pt-BR">
                <a:solidFill>
                  <a:srgbClr val="FFFFFF"/>
                </a:solidFill>
              </a:rPr>
              <a:t>Tradução</a:t>
            </a:r>
            <a:endParaRPr>
              <a:solidFill>
                <a:srgbClr val="FFFFFF"/>
              </a:solidFill>
            </a:endParaRPr>
          </a:p>
        </p:txBody>
      </p:sp>
      <p:sp>
        <p:nvSpPr>
          <p:cNvPr id="69" name="Google Shape;69;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t-BR" sz="1600">
                <a:solidFill>
                  <a:srgbClr val="000000"/>
                </a:solidFill>
                <a:latin typeface="Montserrat"/>
                <a:ea typeface="Montserrat"/>
                <a:cs typeface="Montserrat"/>
                <a:sym typeface="Montserrat"/>
              </a:rPr>
              <a:t>Inglês</a:t>
            </a:r>
            <a:r>
              <a:rPr lang="pt-BR" sz="1600">
                <a:solidFill>
                  <a:srgbClr val="000000"/>
                </a:solidFill>
              </a:rPr>
              <a:t>:</a:t>
            </a:r>
            <a:endParaRPr sz="1600">
              <a:solidFill>
                <a:srgbClr val="000000"/>
              </a:solidFill>
            </a:endParaRPr>
          </a:p>
          <a:p>
            <a:pPr indent="0" lvl="0" marL="0" rtl="0" algn="just">
              <a:lnSpc>
                <a:spcPct val="115000"/>
              </a:lnSpc>
              <a:spcBef>
                <a:spcPts val="1200"/>
              </a:spcBef>
              <a:spcAft>
                <a:spcPts val="1200"/>
              </a:spcAft>
              <a:buNone/>
            </a:pPr>
            <a:r>
              <a:rPr lang="pt-BR" sz="1600">
                <a:solidFill>
                  <a:srgbClr val="000000"/>
                </a:solidFill>
                <a:latin typeface="Comfortaa"/>
                <a:ea typeface="Comfortaa"/>
                <a:cs typeface="Comfortaa"/>
                <a:sym typeface="Comfortaa"/>
              </a:rPr>
              <a:t> Anne’s most defining physical attribute is her bright red hair, which she styles in two braids most of the time. Anne hates the uncommon colour of her hair because she gets teased about it. On several occasions, Anne has attributed her fiery temper to being a redhead.</a:t>
            </a:r>
            <a:r>
              <a:rPr lang="pt-BR" sz="1600">
                <a:solidFill>
                  <a:srgbClr val="000000"/>
                </a:solidFill>
              </a:rPr>
              <a:t> </a:t>
            </a:r>
            <a:endParaRPr sz="1600">
              <a:solidFill>
                <a:srgbClr val="000000"/>
              </a:solidFill>
            </a:endParaRPr>
          </a:p>
        </p:txBody>
      </p:sp>
      <p:sp>
        <p:nvSpPr>
          <p:cNvPr id="70" name="Google Shape;70;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t-BR" sz="1600">
                <a:solidFill>
                  <a:srgbClr val="000000"/>
                </a:solidFill>
                <a:latin typeface="Montserrat"/>
                <a:ea typeface="Montserrat"/>
                <a:cs typeface="Montserrat"/>
                <a:sym typeface="Montserrat"/>
              </a:rPr>
              <a:t>Português</a:t>
            </a:r>
            <a:r>
              <a:rPr lang="pt-BR" sz="1600">
                <a:solidFill>
                  <a:srgbClr val="000000"/>
                </a:solidFill>
              </a:rPr>
              <a:t>:</a:t>
            </a:r>
            <a:endParaRPr sz="1600">
              <a:solidFill>
                <a:srgbClr val="000000"/>
              </a:solidFill>
            </a:endParaRPr>
          </a:p>
          <a:p>
            <a:pPr indent="0" lvl="0" marL="0" rtl="0" algn="just">
              <a:spcBef>
                <a:spcPts val="1200"/>
              </a:spcBef>
              <a:spcAft>
                <a:spcPts val="1200"/>
              </a:spcAft>
              <a:buNone/>
            </a:pPr>
            <a:r>
              <a:rPr lang="pt-BR" sz="1600">
                <a:solidFill>
                  <a:srgbClr val="000000"/>
                </a:solidFill>
                <a:latin typeface="Comfortaa"/>
                <a:ea typeface="Comfortaa"/>
                <a:cs typeface="Comfortaa"/>
                <a:sym typeface="Comfortaa"/>
              </a:rPr>
              <a:t> O atributo físico mais marcante de Anne é seu cabelo ruivo brilhante, que ela estiliza em duas tranças na maioria das vezes. Anne odeia a cor incomum de seu cabelo porque ela é provocada por isso. Em várias ocasiões, Anne</a:t>
            </a:r>
            <a:r>
              <a:rPr lang="pt-BR" sz="1600">
                <a:solidFill>
                  <a:srgbClr val="000000"/>
                </a:solidFill>
                <a:latin typeface="Comfortaa"/>
                <a:ea typeface="Comfortaa"/>
                <a:cs typeface="Comfortaa"/>
                <a:sym typeface="Comfortaa"/>
              </a:rPr>
              <a:t> </a:t>
            </a:r>
            <a:r>
              <a:rPr lang="pt-BR" sz="1600">
                <a:solidFill>
                  <a:srgbClr val="000000"/>
                </a:solidFill>
                <a:latin typeface="Comfortaa"/>
                <a:ea typeface="Comfortaa"/>
                <a:cs typeface="Comfortaa"/>
                <a:sym typeface="Comfortaa"/>
              </a:rPr>
              <a:t>atribuiu seu temperamento explosivo ao fato de ser ruiva.</a:t>
            </a:r>
            <a:endParaRPr sz="1600">
              <a:solidFill>
                <a:srgbClr val="000000"/>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p:nvPr/>
        </p:nvSpPr>
        <p:spPr>
          <a:xfrm>
            <a:off x="0" y="360225"/>
            <a:ext cx="9144000" cy="508200"/>
          </a:xfrm>
          <a:prstGeom prst="rect">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txBox="1"/>
          <p:nvPr>
            <p:ph type="title"/>
          </p:nvPr>
        </p:nvSpPr>
        <p:spPr>
          <a:xfrm>
            <a:off x="51300" y="301275"/>
            <a:ext cx="4520700" cy="626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pt-BR" sz="3250">
                <a:solidFill>
                  <a:srgbClr val="FFFFFF"/>
                </a:solidFill>
              </a:rPr>
              <a:t>• </a:t>
            </a:r>
            <a:r>
              <a:rPr lang="pt-BR" sz="3250">
                <a:solidFill>
                  <a:srgbClr val="FFFFFF"/>
                </a:solidFill>
              </a:rPr>
              <a:t>Frases Criadas</a:t>
            </a:r>
            <a:r>
              <a:rPr lang="pt-BR" sz="3250"/>
              <a:t> </a:t>
            </a:r>
            <a:endParaRPr>
              <a:solidFill>
                <a:srgbClr val="000000"/>
              </a:solidFill>
            </a:endParaRPr>
          </a:p>
        </p:txBody>
      </p:sp>
      <p:sp>
        <p:nvSpPr>
          <p:cNvPr id="77" name="Google Shape;77;p15"/>
          <p:cNvSpPr txBox="1"/>
          <p:nvPr>
            <p:ph idx="1" type="body"/>
          </p:nvPr>
        </p:nvSpPr>
        <p:spPr>
          <a:xfrm>
            <a:off x="311700" y="1323775"/>
            <a:ext cx="3999900" cy="30738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pt-BR" sz="1600">
                <a:solidFill>
                  <a:srgbClr val="000000"/>
                </a:solidFill>
                <a:latin typeface="Montserrat"/>
                <a:ea typeface="Montserrat"/>
                <a:cs typeface="Montserrat"/>
                <a:sym typeface="Montserrat"/>
              </a:rPr>
              <a:t> </a:t>
            </a:r>
            <a:r>
              <a:rPr lang="pt-BR" sz="1600">
                <a:solidFill>
                  <a:srgbClr val="000000"/>
                </a:solidFill>
                <a:latin typeface="Montserrat"/>
                <a:ea typeface="Montserrat"/>
                <a:cs typeface="Montserrat"/>
                <a:sym typeface="Montserrat"/>
              </a:rPr>
              <a:t>Anne’s most defining physical attribute is her </a:t>
            </a:r>
            <a:r>
              <a:rPr lang="pt-BR" sz="1600" u="sng">
                <a:solidFill>
                  <a:srgbClr val="000000"/>
                </a:solidFill>
                <a:latin typeface="Montserrat"/>
                <a:ea typeface="Montserrat"/>
                <a:cs typeface="Montserrat"/>
                <a:sym typeface="Montserrat"/>
              </a:rPr>
              <a:t>bright</a:t>
            </a:r>
            <a:r>
              <a:rPr lang="pt-BR" sz="1600">
                <a:solidFill>
                  <a:srgbClr val="000000"/>
                </a:solidFill>
                <a:latin typeface="Montserrat"/>
                <a:ea typeface="Montserrat"/>
                <a:cs typeface="Montserrat"/>
                <a:sym typeface="Montserrat"/>
              </a:rPr>
              <a:t> </a:t>
            </a:r>
            <a:r>
              <a:rPr lang="pt-BR" sz="1600" u="sng">
                <a:solidFill>
                  <a:srgbClr val="000000"/>
                </a:solidFill>
                <a:latin typeface="Montserrat"/>
                <a:ea typeface="Montserrat"/>
                <a:cs typeface="Montserrat"/>
                <a:sym typeface="Montserrat"/>
              </a:rPr>
              <a:t>red hair,</a:t>
            </a:r>
            <a:r>
              <a:rPr lang="pt-BR" sz="1600">
                <a:solidFill>
                  <a:srgbClr val="000000"/>
                </a:solidFill>
                <a:latin typeface="Montserrat"/>
                <a:ea typeface="Montserrat"/>
                <a:cs typeface="Montserrat"/>
                <a:sym typeface="Montserrat"/>
              </a:rPr>
              <a:t> which she styles in two </a:t>
            </a:r>
            <a:r>
              <a:rPr lang="pt-BR" sz="1600" u="sng">
                <a:solidFill>
                  <a:srgbClr val="000000"/>
                </a:solidFill>
                <a:latin typeface="Montserrat"/>
                <a:ea typeface="Montserrat"/>
                <a:cs typeface="Montserrat"/>
                <a:sym typeface="Montserrat"/>
              </a:rPr>
              <a:t>braids</a:t>
            </a:r>
            <a:r>
              <a:rPr lang="pt-BR" sz="1600">
                <a:solidFill>
                  <a:srgbClr val="000000"/>
                </a:solidFill>
                <a:latin typeface="Montserrat"/>
                <a:ea typeface="Montserrat"/>
                <a:cs typeface="Montserrat"/>
                <a:sym typeface="Montserrat"/>
              </a:rPr>
              <a:t> most of the time. Anne hates the uncommon colour of her hair because she gets teased about it. On several occasions, Anne has attributed her fiery temper to being a </a:t>
            </a:r>
            <a:r>
              <a:rPr lang="pt-BR" sz="1600" u="sng">
                <a:solidFill>
                  <a:srgbClr val="000000"/>
                </a:solidFill>
                <a:latin typeface="Montserrat"/>
                <a:ea typeface="Montserrat"/>
                <a:cs typeface="Montserrat"/>
                <a:sym typeface="Montserrat"/>
              </a:rPr>
              <a:t>redhead.</a:t>
            </a:r>
            <a:r>
              <a:rPr lang="pt-BR" sz="1600">
                <a:solidFill>
                  <a:srgbClr val="000000"/>
                </a:solidFill>
                <a:latin typeface="Montserrat"/>
                <a:ea typeface="Montserrat"/>
                <a:cs typeface="Montserrat"/>
                <a:sym typeface="Montserrat"/>
              </a:rPr>
              <a:t> </a:t>
            </a:r>
            <a:endParaRPr sz="1600">
              <a:solidFill>
                <a:srgbClr val="000000"/>
              </a:solidFill>
              <a:latin typeface="Montserrat"/>
              <a:ea typeface="Montserrat"/>
              <a:cs typeface="Montserrat"/>
              <a:sym typeface="Montserrat"/>
            </a:endParaRPr>
          </a:p>
          <a:p>
            <a:pPr indent="0" lvl="0" marL="0" rtl="0" algn="l">
              <a:spcBef>
                <a:spcPts val="1200"/>
              </a:spcBef>
              <a:spcAft>
                <a:spcPts val="1200"/>
              </a:spcAft>
              <a:buNone/>
            </a:pPr>
            <a:r>
              <a:t/>
            </a:r>
            <a:endParaRPr/>
          </a:p>
        </p:txBody>
      </p:sp>
      <p:sp>
        <p:nvSpPr>
          <p:cNvPr id="78" name="Google Shape;78;p15"/>
          <p:cNvSpPr txBox="1"/>
          <p:nvPr>
            <p:ph idx="2" type="body"/>
          </p:nvPr>
        </p:nvSpPr>
        <p:spPr>
          <a:xfrm>
            <a:off x="4802000" y="1323775"/>
            <a:ext cx="3999900" cy="307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sz="1600">
                <a:solidFill>
                  <a:srgbClr val="000000"/>
                </a:solidFill>
                <a:latin typeface="Montserrat"/>
                <a:ea typeface="Montserrat"/>
                <a:cs typeface="Montserrat"/>
                <a:sym typeface="Montserrat"/>
              </a:rPr>
              <a:t>Bright: brilhante</a:t>
            </a:r>
            <a:endParaRPr sz="1600">
              <a:solidFill>
                <a:srgbClr val="000000"/>
              </a:solidFill>
              <a:latin typeface="Montserrat"/>
              <a:ea typeface="Montserrat"/>
              <a:cs typeface="Montserrat"/>
              <a:sym typeface="Montserrat"/>
            </a:endParaRPr>
          </a:p>
          <a:p>
            <a:pPr indent="0" lvl="0" marL="0" rtl="0" algn="l">
              <a:spcBef>
                <a:spcPts val="1200"/>
              </a:spcBef>
              <a:spcAft>
                <a:spcPts val="0"/>
              </a:spcAft>
              <a:buNone/>
            </a:pPr>
            <a:r>
              <a:rPr lang="pt-BR" sz="1600">
                <a:solidFill>
                  <a:srgbClr val="000000"/>
                </a:solidFill>
                <a:latin typeface="Montserrat"/>
                <a:ea typeface="Montserrat"/>
                <a:cs typeface="Montserrat"/>
                <a:sym typeface="Montserrat"/>
              </a:rPr>
              <a:t>“The girl has a bright smile.”</a:t>
            </a:r>
            <a:endParaRPr sz="1600">
              <a:solidFill>
                <a:srgbClr val="000000"/>
              </a:solidFill>
              <a:latin typeface="Montserrat"/>
              <a:ea typeface="Montserrat"/>
              <a:cs typeface="Montserrat"/>
              <a:sym typeface="Montserrat"/>
            </a:endParaRPr>
          </a:p>
          <a:p>
            <a:pPr indent="0" lvl="0" marL="0" rtl="0" algn="l">
              <a:spcBef>
                <a:spcPts val="1200"/>
              </a:spcBef>
              <a:spcAft>
                <a:spcPts val="0"/>
              </a:spcAft>
              <a:buNone/>
            </a:pPr>
            <a:r>
              <a:rPr lang="pt-BR" sz="1600">
                <a:solidFill>
                  <a:srgbClr val="000000"/>
                </a:solidFill>
                <a:latin typeface="Montserrat"/>
                <a:ea typeface="Montserrat"/>
                <a:cs typeface="Montserrat"/>
                <a:sym typeface="Montserrat"/>
              </a:rPr>
              <a:t>Braids: tranças </a:t>
            </a:r>
            <a:endParaRPr sz="1600">
              <a:solidFill>
                <a:srgbClr val="000000"/>
              </a:solidFill>
              <a:latin typeface="Montserrat"/>
              <a:ea typeface="Montserrat"/>
              <a:cs typeface="Montserrat"/>
              <a:sym typeface="Montserrat"/>
            </a:endParaRPr>
          </a:p>
          <a:p>
            <a:pPr indent="0" lvl="0" marL="0" rtl="0" algn="l">
              <a:spcBef>
                <a:spcPts val="1200"/>
              </a:spcBef>
              <a:spcAft>
                <a:spcPts val="0"/>
              </a:spcAft>
              <a:buNone/>
            </a:pPr>
            <a:r>
              <a:rPr lang="pt-BR" sz="1600">
                <a:solidFill>
                  <a:srgbClr val="000000"/>
                </a:solidFill>
                <a:latin typeface="Montserrat"/>
                <a:ea typeface="Montserrat"/>
                <a:cs typeface="Montserrat"/>
                <a:sym typeface="Montserrat"/>
              </a:rPr>
              <a:t>“She has very flashy braids.”</a:t>
            </a:r>
            <a:endParaRPr sz="1600">
              <a:solidFill>
                <a:srgbClr val="000000"/>
              </a:solidFill>
              <a:latin typeface="Montserrat"/>
              <a:ea typeface="Montserrat"/>
              <a:cs typeface="Montserrat"/>
              <a:sym typeface="Montserrat"/>
            </a:endParaRPr>
          </a:p>
          <a:p>
            <a:pPr indent="0" lvl="0" marL="0" rtl="0" algn="l">
              <a:spcBef>
                <a:spcPts val="1200"/>
              </a:spcBef>
              <a:spcAft>
                <a:spcPts val="0"/>
              </a:spcAft>
              <a:buNone/>
            </a:pPr>
            <a:r>
              <a:rPr lang="pt-BR" sz="1600">
                <a:solidFill>
                  <a:srgbClr val="000000"/>
                </a:solidFill>
                <a:latin typeface="Montserrat"/>
                <a:ea typeface="Montserrat"/>
                <a:cs typeface="Montserrat"/>
                <a:sym typeface="Montserrat"/>
              </a:rPr>
              <a:t>Red hair, redhead: ruivo</a:t>
            </a:r>
            <a:endParaRPr sz="1600">
              <a:solidFill>
                <a:srgbClr val="000000"/>
              </a:solidFill>
              <a:latin typeface="Montserrat"/>
              <a:ea typeface="Montserrat"/>
              <a:cs typeface="Montserrat"/>
              <a:sym typeface="Montserrat"/>
            </a:endParaRPr>
          </a:p>
          <a:p>
            <a:pPr indent="0" lvl="0" marL="0" rtl="0" algn="l">
              <a:spcBef>
                <a:spcPts val="1200"/>
              </a:spcBef>
              <a:spcAft>
                <a:spcPts val="0"/>
              </a:spcAft>
              <a:buNone/>
            </a:pPr>
            <a:r>
              <a:rPr lang="pt-BR" sz="1600">
                <a:solidFill>
                  <a:srgbClr val="000000"/>
                </a:solidFill>
                <a:latin typeface="Montserrat"/>
                <a:ea typeface="Montserrat"/>
                <a:cs typeface="Montserrat"/>
                <a:sym typeface="Montserrat"/>
              </a:rPr>
              <a:t>“She has the hair redhead.”</a:t>
            </a:r>
            <a:endParaRPr sz="1600">
              <a:solidFill>
                <a:srgbClr val="000000"/>
              </a:solidFill>
              <a:latin typeface="Montserrat"/>
              <a:ea typeface="Montserrat"/>
              <a:cs typeface="Montserrat"/>
              <a:sym typeface="Montserrat"/>
            </a:endParaRPr>
          </a:p>
          <a:p>
            <a:pPr indent="0" lvl="0" marL="0" rtl="0" algn="l">
              <a:spcBef>
                <a:spcPts val="1200"/>
              </a:spcBef>
              <a:spcAft>
                <a:spcPts val="0"/>
              </a:spcAft>
              <a:buNone/>
            </a:pPr>
            <a:r>
              <a:rPr lang="pt-BR" sz="1600">
                <a:solidFill>
                  <a:srgbClr val="000000"/>
                </a:solidFill>
                <a:latin typeface="Montserrat"/>
                <a:ea typeface="Montserrat"/>
                <a:cs typeface="Montserrat"/>
                <a:sym typeface="Montserrat"/>
              </a:rPr>
              <a:t>“She has the red hair.”</a:t>
            </a:r>
            <a:endParaRPr sz="1600">
              <a:solidFill>
                <a:srgbClr val="000000"/>
              </a:solidFill>
              <a:latin typeface="Montserrat"/>
              <a:ea typeface="Montserrat"/>
              <a:cs typeface="Montserrat"/>
              <a:sym typeface="Montserrat"/>
            </a:endParaRPr>
          </a:p>
          <a:p>
            <a:pPr indent="0" lvl="0" marL="0" rtl="0" algn="l">
              <a:spcBef>
                <a:spcPts val="1200"/>
              </a:spcBef>
              <a:spcAft>
                <a:spcPts val="1200"/>
              </a:spcAft>
              <a:buNone/>
            </a:pPr>
            <a:r>
              <a:t/>
            </a:r>
            <a:endParaRPr sz="16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