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57" r:id="rId3"/>
    <p:sldId id="258" r:id="rId4"/>
    <p:sldId id="299" r:id="rId5"/>
    <p:sldId id="296" r:id="rId6"/>
    <p:sldId id="297" r:id="rId7"/>
    <p:sldId id="298" r:id="rId8"/>
    <p:sldId id="300" r:id="rId9"/>
    <p:sldId id="301" r:id="rId10"/>
    <p:sldId id="302" r:id="rId11"/>
    <p:sldId id="261" r:id="rId12"/>
    <p:sldId id="304" r:id="rId13"/>
    <p:sldId id="306" r:id="rId14"/>
    <p:sldId id="308" r:id="rId15"/>
    <p:sldId id="309" r:id="rId16"/>
    <p:sldId id="310" r:id="rId17"/>
    <p:sldId id="269" r:id="rId18"/>
    <p:sldId id="270" r:id="rId19"/>
    <p:sldId id="311" r:id="rId20"/>
    <p:sldId id="275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Sniglet" panose="020B0604020202020204" charset="0"/>
      <p:regular r:id="rId33"/>
    </p:embeddedFont>
    <p:embeddedFont>
      <p:font typeface="Walter Turncoat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0B942B-5FDC-419F-A31C-88048C057ADA}">
  <a:tblStyle styleId="{3D0B942B-5FDC-419F-A31C-88048C057A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F752B63-FEDA-48D4-B3B7-9A5BAED3138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544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544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86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315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750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226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84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28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016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59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16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873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78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✘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britannica.com/topic/Black-Panther-comic-book-character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lle.com/culture/movies-tv/a18242052/black-panther-audience-reaction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Black_Panther_(film)" TargetMode="External"/><Relationship Id="rId5" Type="http://schemas.openxmlformats.org/officeDocument/2006/relationships/hyperlink" Target="https://www.britannica.com/topic/Black-Panther-comic-book-character" TargetMode="External"/><Relationship Id="rId4" Type="http://schemas.openxmlformats.org/officeDocument/2006/relationships/hyperlink" Target="https://www.britannica.com/story/why-was-the-black-panther-film-so-popul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685795" y="1525574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W</a:t>
            </a:r>
            <a:r>
              <a:rPr lang="en" dirty="0"/>
              <a:t>akanda forever</a:t>
            </a:r>
            <a:endParaRPr dirty="0"/>
          </a:p>
        </p:txBody>
      </p:sp>
      <p:grpSp>
        <p:nvGrpSpPr>
          <p:cNvPr id="48" name="Google Shape;48;p11"/>
          <p:cNvGrpSpPr/>
          <p:nvPr/>
        </p:nvGrpSpPr>
        <p:grpSpPr>
          <a:xfrm rot="2194107">
            <a:off x="464236" y="2186738"/>
            <a:ext cx="1014485" cy="642684"/>
            <a:chOff x="238125" y="1918825"/>
            <a:chExt cx="1042450" cy="660400"/>
          </a:xfrm>
        </p:grpSpPr>
        <p:sp>
          <p:nvSpPr>
            <p:cNvPr id="49" name="Google Shape;49;p11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11"/>
          <p:cNvGrpSpPr/>
          <p:nvPr/>
        </p:nvGrpSpPr>
        <p:grpSpPr>
          <a:xfrm rot="15741246">
            <a:off x="7421781" y="1436324"/>
            <a:ext cx="750220" cy="664172"/>
            <a:chOff x="1113100" y="2199475"/>
            <a:chExt cx="801900" cy="709925"/>
          </a:xfrm>
        </p:grpSpPr>
        <p:sp>
          <p:nvSpPr>
            <p:cNvPr id="52" name="Google Shape;52;p1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11"/>
          <p:cNvSpPr/>
          <p:nvPr/>
        </p:nvSpPr>
        <p:spPr>
          <a:xfrm>
            <a:off x="1847267" y="2508080"/>
            <a:ext cx="5125917" cy="18829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4045614" y="719848"/>
            <a:ext cx="1052762" cy="922444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914ED49-7018-4A1D-A29E-C62B7A4D7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89" t="70039" r="19069" b="15760"/>
          <a:stretch/>
        </p:blipFill>
        <p:spPr>
          <a:xfrm>
            <a:off x="5354198" y="3739461"/>
            <a:ext cx="3698200" cy="1270471"/>
          </a:xfrm>
          <a:prstGeom prst="rect">
            <a:avLst/>
          </a:prstGeom>
        </p:spPr>
      </p:pic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E4B88FD-546C-4466-A5FA-CF7F3B0B4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68" y="69613"/>
            <a:ext cx="1253131" cy="1572680"/>
          </a:xfrm>
          <a:prstGeom prst="rect">
            <a:avLst/>
          </a:prstGeom>
        </p:spPr>
      </p:pic>
      <p:sp>
        <p:nvSpPr>
          <p:cNvPr id="17" name="Google Shape;61;p12">
            <a:extLst>
              <a:ext uri="{FF2B5EF4-FFF2-40B4-BE49-F238E27FC236}">
                <a16:creationId xmlns:a16="http://schemas.microsoft.com/office/drawing/2014/main" id="{0A2E85D3-036F-4360-ADB1-416C0A4A9334}"/>
              </a:ext>
            </a:extLst>
          </p:cNvPr>
          <p:cNvSpPr txBox="1">
            <a:spLocks/>
          </p:cNvSpPr>
          <p:nvPr/>
        </p:nvSpPr>
        <p:spPr>
          <a:xfrm>
            <a:off x="1131709" y="2758695"/>
            <a:ext cx="4641770" cy="78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M.a.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Cristiane de Brito Cruz</a:t>
            </a:r>
            <a:endParaRPr lang="pt-BR" sz="2000" dirty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1579312" y="172658"/>
            <a:ext cx="6916102" cy="6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Aft>
                <a:spcPts val="1500"/>
              </a:spcAft>
            </a:pPr>
            <a:r>
              <a:rPr lang="en-US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Black Panther in film and other media</a:t>
            </a:r>
            <a:endParaRPr lang="pt-BR" sz="3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340610" y="172658"/>
            <a:ext cx="929980" cy="924601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pic>
        <p:nvPicPr>
          <p:cNvPr id="1028" name="Picture 4" descr="Black Panther Mask 2 (PNG) | Official PSDs">
            <a:extLst>
              <a:ext uri="{FF2B5EF4-FFF2-40B4-BE49-F238E27FC236}">
                <a16:creationId xmlns:a16="http://schemas.microsoft.com/office/drawing/2014/main" id="{B911753D-3592-4503-8ACC-E7FD9AA78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9" y="273827"/>
            <a:ext cx="609083" cy="7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lack Panther Review (Pt. The Heroines) – J.U.B.A.">
            <a:extLst>
              <a:ext uri="{FF2B5EF4-FFF2-40B4-BE49-F238E27FC236}">
                <a16:creationId xmlns:a16="http://schemas.microsoft.com/office/drawing/2014/main" id="{0C0C8624-CF83-461E-A8DA-F59198CA6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20" y="715811"/>
            <a:ext cx="7022806" cy="3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5A7C4AC-951E-4A13-9738-5D93741D6D37}"/>
              </a:ext>
            </a:extLst>
          </p:cNvPr>
          <p:cNvSpPr txBox="1"/>
          <p:nvPr/>
        </p:nvSpPr>
        <p:spPr>
          <a:xfrm>
            <a:off x="252522" y="4346453"/>
            <a:ext cx="86256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https://www.britannica.com/topic/Black-Panther-comic-book-character</a:t>
            </a:r>
            <a:r>
              <a:rPr lang="en-US" sz="2200" b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8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127273" y="355130"/>
            <a:ext cx="4134552" cy="5205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00"/>
                </a:solidFill>
              </a:rPr>
              <a:t>C</a:t>
            </a:r>
            <a:r>
              <a:rPr lang="en" dirty="0">
                <a:solidFill>
                  <a:srgbClr val="FFFF00"/>
                </a:solidFill>
              </a:rPr>
              <a:t>heck the right question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344694" y="1017992"/>
            <a:ext cx="8527310" cy="16717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Black Panther is a fictional comic strip superhero created for Marvel Comics. He is one of </a:t>
            </a:r>
            <a:r>
              <a:rPr lang="en-US" sz="2100" b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first Black comic book superheroes in the United States. Black Panther first appeared in </a:t>
            </a:r>
            <a:r>
              <a:rPr lang="en-US" sz="21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Fantastic Four</a:t>
            </a:r>
            <a:r>
              <a:rPr lang="en-US" sz="2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no. 52 (July 1966). He joined the Avengers in 1968.</a:t>
            </a:r>
            <a:endParaRPr lang="pt-BR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72141" y="253590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593643" y="448779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7" name="Google Shape;153;p21">
            <a:extLst>
              <a:ext uri="{FF2B5EF4-FFF2-40B4-BE49-F238E27FC236}">
                <a16:creationId xmlns:a16="http://schemas.microsoft.com/office/drawing/2014/main" id="{F41D9291-0B14-4AED-9EF3-BDE30224CE15}"/>
              </a:ext>
            </a:extLst>
          </p:cNvPr>
          <p:cNvSpPr txBox="1">
            <a:spLocks/>
          </p:cNvSpPr>
          <p:nvPr/>
        </p:nvSpPr>
        <p:spPr>
          <a:xfrm>
            <a:off x="3327838" y="3136215"/>
            <a:ext cx="2604975" cy="122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FFFF00"/>
                </a:solidFill>
              </a:rPr>
              <a:t>Who is Black Panther?</a:t>
            </a:r>
            <a:endParaRPr lang="pt-BR" sz="2500" dirty="0">
              <a:solidFill>
                <a:srgbClr val="FFFF00"/>
              </a:solidFill>
            </a:endParaRPr>
          </a:p>
        </p:txBody>
      </p:sp>
      <p:sp>
        <p:nvSpPr>
          <p:cNvPr id="8" name="Google Shape;153;p21">
            <a:extLst>
              <a:ext uri="{FF2B5EF4-FFF2-40B4-BE49-F238E27FC236}">
                <a16:creationId xmlns:a16="http://schemas.microsoft.com/office/drawing/2014/main" id="{C8297BBD-05E6-4468-8639-C9F2554ACB86}"/>
              </a:ext>
            </a:extLst>
          </p:cNvPr>
          <p:cNvSpPr txBox="1">
            <a:spLocks/>
          </p:cNvSpPr>
          <p:nvPr/>
        </p:nvSpPr>
        <p:spPr>
          <a:xfrm>
            <a:off x="475224" y="3120447"/>
            <a:ext cx="2707714" cy="122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FFFF00"/>
                </a:solidFill>
              </a:rPr>
              <a:t>What is Black Panther’s origin story?</a:t>
            </a:r>
            <a:endParaRPr lang="pt-BR" sz="2500" dirty="0">
              <a:solidFill>
                <a:srgbClr val="FFFF00"/>
              </a:solidFill>
            </a:endParaRPr>
          </a:p>
        </p:txBody>
      </p:sp>
      <p:sp>
        <p:nvSpPr>
          <p:cNvPr id="9" name="Google Shape;153;p21">
            <a:extLst>
              <a:ext uri="{FF2B5EF4-FFF2-40B4-BE49-F238E27FC236}">
                <a16:creationId xmlns:a16="http://schemas.microsoft.com/office/drawing/2014/main" id="{78E1569A-09E7-4394-8E1C-D30928908C8B}"/>
              </a:ext>
            </a:extLst>
          </p:cNvPr>
          <p:cNvSpPr txBox="1">
            <a:spLocks/>
          </p:cNvSpPr>
          <p:nvPr/>
        </p:nvSpPr>
        <p:spPr>
          <a:xfrm>
            <a:off x="6053516" y="3056680"/>
            <a:ext cx="2792772" cy="122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FFFF00"/>
                </a:solidFill>
              </a:rPr>
              <a:t>Who created Black Panther’s character?</a:t>
            </a:r>
            <a:endParaRPr lang="pt-BR" sz="2500" dirty="0">
              <a:solidFill>
                <a:srgbClr val="FFFF00"/>
              </a:solidFill>
            </a:endParaRPr>
          </a:p>
        </p:txBody>
      </p:sp>
      <p:sp>
        <p:nvSpPr>
          <p:cNvPr id="10" name="Google Shape;97;p16">
            <a:extLst>
              <a:ext uri="{FF2B5EF4-FFF2-40B4-BE49-F238E27FC236}">
                <a16:creationId xmlns:a16="http://schemas.microsoft.com/office/drawing/2014/main" id="{9A412F26-3F9A-4848-91E0-D6AB90A38ABB}"/>
              </a:ext>
            </a:extLst>
          </p:cNvPr>
          <p:cNvSpPr/>
          <p:nvPr/>
        </p:nvSpPr>
        <p:spPr>
          <a:xfrm>
            <a:off x="3373307" y="2815030"/>
            <a:ext cx="2514038" cy="1531060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7;p16">
            <a:extLst>
              <a:ext uri="{FF2B5EF4-FFF2-40B4-BE49-F238E27FC236}">
                <a16:creationId xmlns:a16="http://schemas.microsoft.com/office/drawing/2014/main" id="{0592DB35-D5FC-46C2-A7DE-32F536299716}"/>
              </a:ext>
            </a:extLst>
          </p:cNvPr>
          <p:cNvSpPr/>
          <p:nvPr/>
        </p:nvSpPr>
        <p:spPr>
          <a:xfrm>
            <a:off x="310570" y="2634394"/>
            <a:ext cx="2971800" cy="1778060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7;p16">
            <a:extLst>
              <a:ext uri="{FF2B5EF4-FFF2-40B4-BE49-F238E27FC236}">
                <a16:creationId xmlns:a16="http://schemas.microsoft.com/office/drawing/2014/main" id="{08655A75-6E2D-4977-97DD-6E53825AAD34}"/>
              </a:ext>
            </a:extLst>
          </p:cNvPr>
          <p:cNvSpPr/>
          <p:nvPr/>
        </p:nvSpPr>
        <p:spPr>
          <a:xfrm>
            <a:off x="6006530" y="2634394"/>
            <a:ext cx="2865474" cy="1778060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127273" y="355130"/>
            <a:ext cx="4134552" cy="5205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00"/>
                </a:solidFill>
              </a:rPr>
              <a:t>C</a:t>
            </a:r>
            <a:r>
              <a:rPr lang="en" dirty="0">
                <a:solidFill>
                  <a:srgbClr val="FFFF00"/>
                </a:solidFill>
              </a:rPr>
              <a:t>heck the right question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344694" y="1017992"/>
            <a:ext cx="8342106" cy="19346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Panther’s character was created in the 1960s by writer Stan Lee and artist Jack Kirby for Marvel Comics. Black Panther was created to address 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serious lack of major Black American comic book superheroes, 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issue that was particularly noticeable given 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backdrop of racial tension and civil rights activism in 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United States. </a:t>
            </a:r>
            <a:endParaRPr lang="pt-B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72141" y="253590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593643" y="448779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" name="Google Shape;153;p21">
            <a:extLst>
              <a:ext uri="{FF2B5EF4-FFF2-40B4-BE49-F238E27FC236}">
                <a16:creationId xmlns:a16="http://schemas.microsoft.com/office/drawing/2014/main" id="{F41D9291-0B14-4AED-9EF3-BDE30224CE15}"/>
              </a:ext>
            </a:extLst>
          </p:cNvPr>
          <p:cNvSpPr txBox="1">
            <a:spLocks/>
          </p:cNvSpPr>
          <p:nvPr/>
        </p:nvSpPr>
        <p:spPr>
          <a:xfrm>
            <a:off x="3327838" y="3520810"/>
            <a:ext cx="2604975" cy="122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FFFF00"/>
                </a:solidFill>
              </a:rPr>
              <a:t>Who is Black Panther?</a:t>
            </a:r>
            <a:endParaRPr lang="pt-BR" sz="2500" dirty="0">
              <a:solidFill>
                <a:srgbClr val="FFFF00"/>
              </a:solidFill>
            </a:endParaRPr>
          </a:p>
        </p:txBody>
      </p:sp>
      <p:sp>
        <p:nvSpPr>
          <p:cNvPr id="8" name="Google Shape;153;p21">
            <a:extLst>
              <a:ext uri="{FF2B5EF4-FFF2-40B4-BE49-F238E27FC236}">
                <a16:creationId xmlns:a16="http://schemas.microsoft.com/office/drawing/2014/main" id="{C8297BBD-05E6-4468-8639-C9F2554ACB86}"/>
              </a:ext>
            </a:extLst>
          </p:cNvPr>
          <p:cNvSpPr txBox="1">
            <a:spLocks/>
          </p:cNvSpPr>
          <p:nvPr/>
        </p:nvSpPr>
        <p:spPr>
          <a:xfrm>
            <a:off x="475224" y="3505042"/>
            <a:ext cx="2707714" cy="122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FFFF00"/>
                </a:solidFill>
              </a:rPr>
              <a:t>What is Black Panther’s origin story?</a:t>
            </a:r>
            <a:endParaRPr lang="pt-BR" sz="2500" dirty="0">
              <a:solidFill>
                <a:srgbClr val="FFFF00"/>
              </a:solidFill>
            </a:endParaRPr>
          </a:p>
        </p:txBody>
      </p:sp>
      <p:sp>
        <p:nvSpPr>
          <p:cNvPr id="9" name="Google Shape;153;p21">
            <a:extLst>
              <a:ext uri="{FF2B5EF4-FFF2-40B4-BE49-F238E27FC236}">
                <a16:creationId xmlns:a16="http://schemas.microsoft.com/office/drawing/2014/main" id="{78E1569A-09E7-4394-8E1C-D30928908C8B}"/>
              </a:ext>
            </a:extLst>
          </p:cNvPr>
          <p:cNvSpPr txBox="1">
            <a:spLocks/>
          </p:cNvSpPr>
          <p:nvPr/>
        </p:nvSpPr>
        <p:spPr>
          <a:xfrm>
            <a:off x="6053516" y="3441275"/>
            <a:ext cx="2792772" cy="122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FFFF00"/>
                </a:solidFill>
              </a:rPr>
              <a:t>Who created Black Panther’s character?</a:t>
            </a:r>
            <a:endParaRPr lang="pt-BR" sz="2500" dirty="0">
              <a:solidFill>
                <a:srgbClr val="FFFF00"/>
              </a:solidFill>
            </a:endParaRPr>
          </a:p>
        </p:txBody>
      </p:sp>
      <p:sp>
        <p:nvSpPr>
          <p:cNvPr id="10" name="Google Shape;97;p16">
            <a:extLst>
              <a:ext uri="{FF2B5EF4-FFF2-40B4-BE49-F238E27FC236}">
                <a16:creationId xmlns:a16="http://schemas.microsoft.com/office/drawing/2014/main" id="{9A412F26-3F9A-4848-91E0-D6AB90A38ABB}"/>
              </a:ext>
            </a:extLst>
          </p:cNvPr>
          <p:cNvSpPr/>
          <p:nvPr/>
        </p:nvSpPr>
        <p:spPr>
          <a:xfrm>
            <a:off x="3373307" y="3199625"/>
            <a:ext cx="2514038" cy="1531060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7;p16">
            <a:extLst>
              <a:ext uri="{FF2B5EF4-FFF2-40B4-BE49-F238E27FC236}">
                <a16:creationId xmlns:a16="http://schemas.microsoft.com/office/drawing/2014/main" id="{0592DB35-D5FC-46C2-A7DE-32F536299716}"/>
              </a:ext>
            </a:extLst>
          </p:cNvPr>
          <p:cNvSpPr/>
          <p:nvPr/>
        </p:nvSpPr>
        <p:spPr>
          <a:xfrm>
            <a:off x="310570" y="3018989"/>
            <a:ext cx="2971800" cy="1778060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7;p16">
            <a:extLst>
              <a:ext uri="{FF2B5EF4-FFF2-40B4-BE49-F238E27FC236}">
                <a16:creationId xmlns:a16="http://schemas.microsoft.com/office/drawing/2014/main" id="{08655A75-6E2D-4977-97DD-6E53825AAD34}"/>
              </a:ext>
            </a:extLst>
          </p:cNvPr>
          <p:cNvSpPr/>
          <p:nvPr/>
        </p:nvSpPr>
        <p:spPr>
          <a:xfrm>
            <a:off x="6006530" y="3018989"/>
            <a:ext cx="2865474" cy="1778060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69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127273" y="355130"/>
            <a:ext cx="4134552" cy="5205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00"/>
                </a:solidFill>
              </a:rPr>
              <a:t>C</a:t>
            </a:r>
            <a:r>
              <a:rPr lang="en" dirty="0">
                <a:solidFill>
                  <a:srgbClr val="FFFF00"/>
                </a:solidFill>
              </a:rPr>
              <a:t>heck the right question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344694" y="1017992"/>
            <a:ext cx="8501594" cy="1985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Black Panther is </a:t>
            </a:r>
            <a:r>
              <a:rPr lang="en-US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title held by </a:t>
            </a:r>
            <a:r>
              <a:rPr lang="en-US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T’Challa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member of the royal family of </a:t>
            </a:r>
            <a:r>
              <a:rPr lang="en-US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fictional African country of Wakanda. After </a:t>
            </a:r>
            <a:r>
              <a:rPr lang="en-US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death of his father, </a:t>
            </a:r>
            <a:r>
              <a:rPr lang="en-US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T’Challa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claimed </a:t>
            </a:r>
            <a:r>
              <a:rPr lang="en-US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throne and </a:t>
            </a:r>
            <a:r>
              <a:rPr lang="en-US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role of Black Panther. He was exposed to </a:t>
            </a:r>
            <a:r>
              <a:rPr lang="en-US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mystical herb that enhanced his strength and agility to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near-superhuman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levels. Upon meeting </a:t>
            </a:r>
            <a:r>
              <a:rPr lang="en-US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Fantastic Four, </a:t>
            </a:r>
            <a:r>
              <a:rPr lang="en-US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T’Challa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chose to use his powers to help all of humanity, despite Wakanda being traditionally isolationist. He relocated to New York City to fulfill his new role.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72141" y="253590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593643" y="448779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7" name="Google Shape;153;p21">
            <a:extLst>
              <a:ext uri="{FF2B5EF4-FFF2-40B4-BE49-F238E27FC236}">
                <a16:creationId xmlns:a16="http://schemas.microsoft.com/office/drawing/2014/main" id="{F41D9291-0B14-4AED-9EF3-BDE30224CE15}"/>
              </a:ext>
            </a:extLst>
          </p:cNvPr>
          <p:cNvSpPr txBox="1">
            <a:spLocks/>
          </p:cNvSpPr>
          <p:nvPr/>
        </p:nvSpPr>
        <p:spPr>
          <a:xfrm>
            <a:off x="3327838" y="3520810"/>
            <a:ext cx="2604975" cy="122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FFFF00"/>
                </a:solidFill>
              </a:rPr>
              <a:t>Who is Black Panther?</a:t>
            </a:r>
            <a:endParaRPr lang="pt-BR" sz="2500" dirty="0">
              <a:solidFill>
                <a:srgbClr val="FFFF00"/>
              </a:solidFill>
            </a:endParaRPr>
          </a:p>
        </p:txBody>
      </p:sp>
      <p:sp>
        <p:nvSpPr>
          <p:cNvPr id="8" name="Google Shape;153;p21">
            <a:extLst>
              <a:ext uri="{FF2B5EF4-FFF2-40B4-BE49-F238E27FC236}">
                <a16:creationId xmlns:a16="http://schemas.microsoft.com/office/drawing/2014/main" id="{C8297BBD-05E6-4468-8639-C9F2554ACB86}"/>
              </a:ext>
            </a:extLst>
          </p:cNvPr>
          <p:cNvSpPr txBox="1">
            <a:spLocks/>
          </p:cNvSpPr>
          <p:nvPr/>
        </p:nvSpPr>
        <p:spPr>
          <a:xfrm>
            <a:off x="475224" y="3505042"/>
            <a:ext cx="2707714" cy="122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FFFF00"/>
                </a:solidFill>
              </a:rPr>
              <a:t>What is Black Panther’s origin story?</a:t>
            </a:r>
            <a:endParaRPr lang="pt-BR" sz="2500" dirty="0">
              <a:solidFill>
                <a:srgbClr val="FFFF00"/>
              </a:solidFill>
            </a:endParaRPr>
          </a:p>
        </p:txBody>
      </p:sp>
      <p:sp>
        <p:nvSpPr>
          <p:cNvPr id="9" name="Google Shape;153;p21">
            <a:extLst>
              <a:ext uri="{FF2B5EF4-FFF2-40B4-BE49-F238E27FC236}">
                <a16:creationId xmlns:a16="http://schemas.microsoft.com/office/drawing/2014/main" id="{78E1569A-09E7-4394-8E1C-D30928908C8B}"/>
              </a:ext>
            </a:extLst>
          </p:cNvPr>
          <p:cNvSpPr txBox="1">
            <a:spLocks/>
          </p:cNvSpPr>
          <p:nvPr/>
        </p:nvSpPr>
        <p:spPr>
          <a:xfrm>
            <a:off x="6053516" y="3441275"/>
            <a:ext cx="2792772" cy="122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FFFF00"/>
                </a:solidFill>
              </a:rPr>
              <a:t>Who created Black Panther’s character?</a:t>
            </a:r>
            <a:endParaRPr lang="pt-BR" sz="2500" dirty="0">
              <a:solidFill>
                <a:srgbClr val="FFFF00"/>
              </a:solidFill>
            </a:endParaRPr>
          </a:p>
        </p:txBody>
      </p:sp>
      <p:sp>
        <p:nvSpPr>
          <p:cNvPr id="10" name="Google Shape;97;p16">
            <a:extLst>
              <a:ext uri="{FF2B5EF4-FFF2-40B4-BE49-F238E27FC236}">
                <a16:creationId xmlns:a16="http://schemas.microsoft.com/office/drawing/2014/main" id="{9A412F26-3F9A-4848-91E0-D6AB90A38ABB}"/>
              </a:ext>
            </a:extLst>
          </p:cNvPr>
          <p:cNvSpPr/>
          <p:nvPr/>
        </p:nvSpPr>
        <p:spPr>
          <a:xfrm>
            <a:off x="3373307" y="3199625"/>
            <a:ext cx="2514038" cy="1531060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7;p16">
            <a:extLst>
              <a:ext uri="{FF2B5EF4-FFF2-40B4-BE49-F238E27FC236}">
                <a16:creationId xmlns:a16="http://schemas.microsoft.com/office/drawing/2014/main" id="{0592DB35-D5FC-46C2-A7DE-32F536299716}"/>
              </a:ext>
            </a:extLst>
          </p:cNvPr>
          <p:cNvSpPr/>
          <p:nvPr/>
        </p:nvSpPr>
        <p:spPr>
          <a:xfrm>
            <a:off x="310570" y="3018989"/>
            <a:ext cx="2971800" cy="1778060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7;p16">
            <a:extLst>
              <a:ext uri="{FF2B5EF4-FFF2-40B4-BE49-F238E27FC236}">
                <a16:creationId xmlns:a16="http://schemas.microsoft.com/office/drawing/2014/main" id="{08655A75-6E2D-4977-97DD-6E53825AAD34}"/>
              </a:ext>
            </a:extLst>
          </p:cNvPr>
          <p:cNvSpPr/>
          <p:nvPr/>
        </p:nvSpPr>
        <p:spPr>
          <a:xfrm>
            <a:off x="6006530" y="3018989"/>
            <a:ext cx="2865474" cy="1778060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92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160826" y="78418"/>
            <a:ext cx="4134552" cy="5205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00"/>
                </a:solidFill>
              </a:rPr>
              <a:t>EXERCISE: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372132" y="883611"/>
            <a:ext cx="8527310" cy="23787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alter Turncoat"/>
              </a:rPr>
              <a:t>Is Black Panther associated with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alter Turncoat"/>
              </a:rPr>
              <a:t>the Black Panthers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alter Turncoat"/>
              </a:rPr>
              <a:t>?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alter Turncoat"/>
            </a:endParaRPr>
          </a:p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alter Turncoat"/>
              </a:rPr>
              <a:t>The Black Panther comic strip superhero has no relation to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alter Turncoat"/>
              </a:rPr>
              <a:t>the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alter Turncoat"/>
              </a:rPr>
              <a:t> revolutionary political organization of the same name.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alter Turncoat"/>
              </a:rPr>
              <a:t>The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alter Turncoat"/>
              </a:rPr>
              <a:t> Black Panther character first appeared in July 1966, whereas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alter Turncoat"/>
              </a:rPr>
              <a:t>the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alter Turncoat"/>
              </a:rPr>
              <a:t> Black Panther Party was founded in October 1966. Nevertheless, Marvel Comics briefly changed their superhero’s name to Black Leopard to avoid political associations.</a:t>
            </a:r>
          </a:p>
        </p:txBody>
      </p:sp>
      <p:sp>
        <p:nvSpPr>
          <p:cNvPr id="97" name="Google Shape;97;p16"/>
          <p:cNvSpPr/>
          <p:nvPr/>
        </p:nvSpPr>
        <p:spPr>
          <a:xfrm>
            <a:off x="372132" y="4589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593639" y="24108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92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160826" y="78418"/>
            <a:ext cx="4134552" cy="5205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00"/>
                </a:solidFill>
              </a:rPr>
              <a:t>EXERCISE: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372132" y="883611"/>
            <a:ext cx="8357198" cy="23787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has Black Panther been portrayed outside of print media?</a:t>
            </a:r>
            <a:endParaRPr lang="pt-B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slump in comic book sales, Black Panther received renewed interest in 2016, when actor Chadwick Boseman played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character in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blockbuster film Captain America: Civil War. Boseman returned to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screen as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 in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highly anticipated Black Panther (2018), directed by Ryan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Coogler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72132" y="4589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593639" y="24108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404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1" name="Google Shape;153;p21">
            <a:extLst>
              <a:ext uri="{FF2B5EF4-FFF2-40B4-BE49-F238E27FC236}">
                <a16:creationId xmlns:a16="http://schemas.microsoft.com/office/drawing/2014/main" id="{3837C43E-DD6E-4D7C-93F4-7EF9CF1A15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61407" y="264283"/>
            <a:ext cx="3480066" cy="120636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500" dirty="0"/>
              <a:t>Why Was the Black Panther Film So Popular?</a:t>
            </a:r>
            <a:endParaRPr sz="2500" dirty="0"/>
          </a:p>
        </p:txBody>
      </p:sp>
      <p:sp>
        <p:nvSpPr>
          <p:cNvPr id="12" name="Google Shape;154;p21">
            <a:extLst>
              <a:ext uri="{FF2B5EF4-FFF2-40B4-BE49-F238E27FC236}">
                <a16:creationId xmlns:a16="http://schemas.microsoft.com/office/drawing/2014/main" id="{AEBF616A-BA62-4E28-9B86-52D6697E20C4}"/>
              </a:ext>
            </a:extLst>
          </p:cNvPr>
          <p:cNvSpPr/>
          <p:nvPr/>
        </p:nvSpPr>
        <p:spPr>
          <a:xfrm>
            <a:off x="4138724" y="144451"/>
            <a:ext cx="4125432" cy="1446028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94" name="Picture 2" descr="Black Panther">
            <a:extLst>
              <a:ext uri="{FF2B5EF4-FFF2-40B4-BE49-F238E27FC236}">
                <a16:creationId xmlns:a16="http://schemas.microsoft.com/office/drawing/2014/main" id="{A9B055AD-3FAF-4F8C-A3BD-A07D40C0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3" y="144451"/>
            <a:ext cx="2991293" cy="44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F0F7741-8169-40A9-A424-E181E7421CEC}"/>
              </a:ext>
            </a:extLst>
          </p:cNvPr>
          <p:cNvSpPr txBox="1"/>
          <p:nvPr/>
        </p:nvSpPr>
        <p:spPr>
          <a:xfrm>
            <a:off x="54049" y="4589477"/>
            <a:ext cx="32588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0" i="1" dirty="0">
                <a:solidFill>
                  <a:schemeClr val="bg1"/>
                </a:solidFill>
                <a:effectLst/>
                <a:latin typeface="SaolDisplay"/>
              </a:rPr>
              <a:t>Pastor Richard Hayes, 44; Professor Bridget Hayes; Issa Hayes, 9, New York.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DF4CC84-B80D-45A8-839A-0DA32C64AA0F}"/>
              </a:ext>
            </a:extLst>
          </p:cNvPr>
          <p:cNvSpPr txBox="1"/>
          <p:nvPr/>
        </p:nvSpPr>
        <p:spPr>
          <a:xfrm>
            <a:off x="3446723" y="1710311"/>
            <a:ext cx="550943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1" dirty="0">
                <a:solidFill>
                  <a:schemeClr val="bg1"/>
                </a:solidFill>
                <a:effectLst/>
                <a:latin typeface="Charter"/>
              </a:rPr>
              <a:t>I think it’s important that Africa receives what is due. I think in many instances we’ve overlooked 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Charter"/>
              </a:rPr>
              <a:t>the</a:t>
            </a:r>
            <a:r>
              <a:rPr lang="en-US" sz="1800" b="0" i="1" dirty="0">
                <a:solidFill>
                  <a:schemeClr val="bg1"/>
                </a:solidFill>
                <a:effectLst/>
                <a:latin typeface="Charter"/>
              </a:rPr>
              <a:t> immense contributions that have come from 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Charter"/>
              </a:rPr>
              <a:t>the</a:t>
            </a:r>
            <a:r>
              <a:rPr lang="en-US" sz="1800" b="0" i="1" dirty="0">
                <a:solidFill>
                  <a:schemeClr val="bg1"/>
                </a:solidFill>
                <a:effectLst/>
                <a:latin typeface="Charter"/>
              </a:rPr>
              <a:t> African continent: contributions to math, contributions to engineering, contributions to science. And I think this story, seeing how advanced Wakanda is being portrayed as, almost kind of tells 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Charter"/>
              </a:rPr>
              <a:t>us</a:t>
            </a:r>
            <a:r>
              <a:rPr lang="en-US" sz="1800" b="0" i="1" dirty="0">
                <a:solidFill>
                  <a:schemeClr val="bg1"/>
                </a:solidFill>
                <a:effectLst/>
                <a:latin typeface="Charter"/>
              </a:rPr>
              <a:t> about 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Charter"/>
              </a:rPr>
              <a:t>the</a:t>
            </a:r>
            <a:r>
              <a:rPr lang="en-US" sz="1800" b="0" i="1" dirty="0">
                <a:solidFill>
                  <a:schemeClr val="bg1"/>
                </a:solidFill>
                <a:effectLst/>
                <a:latin typeface="Charter"/>
              </a:rPr>
              <a:t> ability that 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Charter"/>
              </a:rPr>
              <a:t>we</a:t>
            </a:r>
            <a:r>
              <a:rPr lang="en-US" sz="1800" b="0" i="1" dirty="0">
                <a:solidFill>
                  <a:schemeClr val="bg1"/>
                </a:solidFill>
                <a:effectLst/>
                <a:latin typeface="Charter"/>
              </a:rPr>
              <a:t> were able to build pyramids when other folks were struggling in caves.</a:t>
            </a:r>
          </a:p>
          <a:p>
            <a:pPr algn="ctr"/>
            <a:endParaRPr lang="en-US" sz="1800" i="1" dirty="0">
              <a:solidFill>
                <a:schemeClr val="bg1"/>
              </a:solidFill>
              <a:latin typeface="Charter"/>
            </a:endParaRPr>
          </a:p>
          <a:p>
            <a:pPr algn="ctr"/>
            <a:r>
              <a:rPr lang="pt-BR" sz="1800" i="1" dirty="0">
                <a:solidFill>
                  <a:srgbClr val="FFFF00"/>
                </a:solidFill>
                <a:latin typeface="Char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https://www.elle.com/culture/movies-tv/a18242052/black-panther-audience-reactions/</a:t>
            </a:r>
            <a:r>
              <a:rPr lang="en-US" sz="1800" i="1" dirty="0">
                <a:solidFill>
                  <a:srgbClr val="FFFF00"/>
                </a:solidFill>
                <a:latin typeface="Charter"/>
              </a:rPr>
              <a:t> </a:t>
            </a:r>
            <a:endParaRPr lang="pt-BR" sz="1800" i="1" dirty="0">
              <a:solidFill>
                <a:srgbClr val="FFFF00"/>
              </a:solidFill>
              <a:latin typeface="Charter"/>
            </a:endParaRPr>
          </a:p>
        </p:txBody>
      </p:sp>
    </p:spTree>
    <p:extLst>
      <p:ext uri="{BB962C8B-B14F-4D97-AF65-F5344CB8AC3E}">
        <p14:creationId xmlns:p14="http://schemas.microsoft.com/office/powerpoint/2010/main" val="3112517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/>
          <p:nvPr/>
        </p:nvSpPr>
        <p:spPr>
          <a:xfrm>
            <a:off x="290003" y="456073"/>
            <a:ext cx="7538484" cy="3771146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7A76BE5-8276-46E8-8318-F17CB8055AF7}"/>
              </a:ext>
            </a:extLst>
          </p:cNvPr>
          <p:cNvSpPr txBox="1"/>
          <p:nvPr/>
        </p:nvSpPr>
        <p:spPr>
          <a:xfrm>
            <a:off x="4297651" y="53565"/>
            <a:ext cx="484635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300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$6,009 </a:t>
            </a:r>
            <a:r>
              <a:rPr lang="pt-BR" sz="2300" b="0" i="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million</a:t>
            </a:r>
            <a:r>
              <a:rPr lang="pt-BR" sz="2300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pt-BR" sz="2300" b="0" i="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viewers</a:t>
            </a:r>
            <a:r>
              <a:rPr lang="pt-BR" sz="2300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pt-BR" sz="2300" b="0" i="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worldwide</a:t>
            </a:r>
            <a:endParaRPr lang="pt-BR" sz="2300" dirty="0">
              <a:solidFill>
                <a:schemeClr val="bg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66115F6-B7FD-4F49-B557-1536476C9AD3}"/>
              </a:ext>
            </a:extLst>
          </p:cNvPr>
          <p:cNvSpPr txBox="1"/>
          <p:nvPr/>
        </p:nvSpPr>
        <p:spPr>
          <a:xfrm>
            <a:off x="231818" y="4333544"/>
            <a:ext cx="8656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teaser trailer had recorded a count of 89 million views in a time span of 24 hours (NYTimes, 2018)</a:t>
            </a:r>
            <a:endParaRPr lang="pt-BR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5A094CE-F14C-4E55-9738-308A6DCB814C}"/>
              </a:ext>
            </a:extLst>
          </p:cNvPr>
          <p:cNvSpPr txBox="1"/>
          <p:nvPr/>
        </p:nvSpPr>
        <p:spPr>
          <a:xfrm>
            <a:off x="6944057" y="1394515"/>
            <a:ext cx="1768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Box office: </a:t>
            </a:r>
          </a:p>
          <a:p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$1,348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billion</a:t>
            </a:r>
            <a:endParaRPr lang="pt-BR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0F4E0D1-5127-427A-92CB-35FD48D59634}"/>
              </a:ext>
            </a:extLst>
          </p:cNvPr>
          <p:cNvSpPr txBox="1"/>
          <p:nvPr/>
        </p:nvSpPr>
        <p:spPr>
          <a:xfrm>
            <a:off x="231818" y="53565"/>
            <a:ext cx="3583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Budget $ 200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million</a:t>
            </a:r>
            <a:endParaRPr lang="pt-BR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9225" name="Picture 9" descr="Dollar PNG image">
            <a:extLst>
              <a:ext uri="{FF2B5EF4-FFF2-40B4-BE49-F238E27FC236}">
                <a16:creationId xmlns:a16="http://schemas.microsoft.com/office/drawing/2014/main" id="{D0684166-72D8-46D8-BF37-7F3E8A5A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2939">
            <a:off x="7386272" y="1901831"/>
            <a:ext cx="1768859" cy="16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ctrTitle" idx="4294967295"/>
          </p:nvPr>
        </p:nvSpPr>
        <p:spPr>
          <a:xfrm>
            <a:off x="781493" y="18060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/>
              <a:t>6,009,000,000</a:t>
            </a:r>
            <a:endParaRPr sz="7500" dirty="0"/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4294967295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Whoa! That’s a big number!</a:t>
            </a:r>
            <a:endParaRPr dirty="0"/>
          </a:p>
        </p:txBody>
      </p:sp>
      <p:sp>
        <p:nvSpPr>
          <p:cNvPr id="201" name="Google Shape;201;p25"/>
          <p:cNvSpPr/>
          <p:nvPr/>
        </p:nvSpPr>
        <p:spPr>
          <a:xfrm rot="231374">
            <a:off x="2662148" y="2994784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5"/>
          <p:cNvGrpSpPr/>
          <p:nvPr/>
        </p:nvGrpSpPr>
        <p:grpSpPr>
          <a:xfrm rot="-8273672">
            <a:off x="7095801" y="1108847"/>
            <a:ext cx="1166676" cy="1032863"/>
            <a:chOff x="1113100" y="2199475"/>
            <a:chExt cx="801900" cy="709925"/>
          </a:xfrm>
        </p:grpSpPr>
        <p:sp>
          <p:nvSpPr>
            <p:cNvPr id="203" name="Google Shape;203;p25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25"/>
          <p:cNvGrpSpPr/>
          <p:nvPr/>
        </p:nvGrpSpPr>
        <p:grpSpPr>
          <a:xfrm rot="2272541">
            <a:off x="1155376" y="1159396"/>
            <a:ext cx="1115297" cy="322611"/>
            <a:chOff x="271125" y="812725"/>
            <a:chExt cx="766525" cy="221725"/>
          </a:xfrm>
        </p:grpSpPr>
        <p:sp>
          <p:nvSpPr>
            <p:cNvPr id="206" name="Google Shape;206;p25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5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10250" name="Picture 10" descr="Facebook Reaction: Wow [ Download - Logo - icon ] png svg">
            <a:extLst>
              <a:ext uri="{FF2B5EF4-FFF2-40B4-BE49-F238E27FC236}">
                <a16:creationId xmlns:a16="http://schemas.microsoft.com/office/drawing/2014/main" id="{E2EBC9B3-5D17-4A05-A801-85CD7C5C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55" y="271790"/>
            <a:ext cx="1700036" cy="170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329226" y="56602"/>
            <a:ext cx="7605862" cy="5205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FFFF00"/>
                </a:solidFill>
              </a:rPr>
              <a:t>ACTIVITY – Vale 80pts e pode ser feita em duplas ou individualmente.</a:t>
            </a:r>
            <a:endParaRPr sz="2500" dirty="0">
              <a:solidFill>
                <a:srgbClr val="FFFF00"/>
              </a:solidFill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233916" y="935665"/>
            <a:ext cx="8701173" cy="3889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1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Faça</a:t>
            </a:r>
            <a:r>
              <a:rPr lang="en-US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en-US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lang="en-US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1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exemplos</a:t>
            </a:r>
            <a:r>
              <a:rPr lang="en-US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e AN </a:t>
            </a:r>
            <a:r>
              <a:rPr lang="en-US" sz="1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encontrados</a:t>
            </a:r>
            <a:r>
              <a:rPr lang="en-US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1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justifique</a:t>
            </a:r>
            <a:r>
              <a:rPr lang="en-US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exemplos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explique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Identifique no texto pelo menos 5 pronomes (sujeitos e objeto e explique o uso);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t-B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Identifique 2 adjetivos possessivos do texto, transcreva os exemplos e justifique seu uso;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Respostas dos slides 11, 12 e 13 escreva aqui. </a:t>
            </a:r>
            <a:endParaRPr lang="pt-BR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No texto aparece uma palavra que pode usar ao mesmo tempo </a:t>
            </a:r>
            <a:r>
              <a:rPr lang="pt-BR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pt-BR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dependendo do lugar aonde você viaje, identifique esta palavra e o exemplo do texto e justifique o uso. Como poderíamos saber a nacionalidade do autor (de acordo com a pronúncia desta palavra) modificando a frase que ela está?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Explique a ordem dos adjetivos destacados nos exemplos retirados do texto abaixo: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fictional comic strip</a:t>
            </a:r>
            <a:r>
              <a:rPr lang="en-US" sz="14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superhero.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Black American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comic book superheroes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Descreva</a:t>
            </a:r>
            <a:r>
              <a:rPr lang="en-US" sz="1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Chadwick Boseman (</a:t>
            </a:r>
            <a:r>
              <a:rPr lang="en-US" sz="14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1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outra</a:t>
            </a:r>
            <a:r>
              <a:rPr lang="en-US" sz="1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personagem</a:t>
            </a:r>
            <a:r>
              <a:rPr lang="en-US" sz="1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4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filme</a:t>
            </a:r>
            <a:r>
              <a:rPr lang="en-US" sz="1400" b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utilizando</a:t>
            </a:r>
            <a:r>
              <a:rPr lang="en-US" sz="1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-se de 6 </a:t>
            </a:r>
            <a:r>
              <a:rPr lang="en-US" sz="14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adjetivos</a:t>
            </a:r>
            <a:r>
              <a:rPr lang="en-US" sz="1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prestar</a:t>
            </a:r>
            <a:r>
              <a:rPr lang="en-US" sz="1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atenção</a:t>
            </a:r>
            <a:r>
              <a:rPr lang="en-US" sz="1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ordem</a:t>
            </a:r>
            <a:r>
              <a:rPr lang="en-US" sz="1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correta</a:t>
            </a:r>
            <a:r>
              <a:rPr lang="en-US" sz="1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 </a:t>
            </a:r>
            <a:r>
              <a:rPr lang="en-US" sz="14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  <a:r>
              <a:rPr lang="en-US" sz="1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traduza</a:t>
            </a:r>
            <a:r>
              <a:rPr lang="en-US" sz="1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4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português</a:t>
            </a:r>
            <a:r>
              <a:rPr lang="en-US" sz="1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perguntas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qualquer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pessoa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elenco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inglês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usando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QUESTION WORDS (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usar as que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tinha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responda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também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inglês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b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10) Faça uma lista de 15 palavras novas que você não sabia do texto, traduza e forme frases com elas (a frase pode ter 1 ou mais destas palavras) e traduza também as frases para português.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pt-BR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44694" y="37106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566196" y="232295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64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5586750" y="493209"/>
            <a:ext cx="2993723" cy="786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2800" b="1" kern="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Black Panther</a:t>
            </a:r>
            <a:endParaRPr lang="pt-BR" sz="2800" b="1" kern="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5407550" y="1485133"/>
            <a:ext cx="3352124" cy="290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Black Panther is </a:t>
            </a:r>
            <a:r>
              <a:rPr lang="en-US" sz="2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comic strip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superhero created for </a:t>
            </a:r>
            <a:r>
              <a:rPr lang="en-US" sz="2200" b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Marvel Comics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by writer </a:t>
            </a:r>
            <a:r>
              <a:rPr lang="en-US" sz="2200" b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Stan Lee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artist </a:t>
            </a:r>
            <a:r>
              <a:rPr lang="en-US" sz="2200" b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Jack Kirby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character first appeared in </a:t>
            </a:r>
            <a:r>
              <a:rPr lang="en-US" sz="22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Fantastic Four 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(July 1966). </a:t>
            </a:r>
            <a:endParaRPr sz="2200" dirty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pic>
        <p:nvPicPr>
          <p:cNvPr id="1030" name="Picture 6" descr="Black Panther 2&amp;#39;den ilk görseller paylaşıldı | Teknoloji Haberleri">
            <a:extLst>
              <a:ext uri="{FF2B5EF4-FFF2-40B4-BE49-F238E27FC236}">
                <a16:creationId xmlns:a16="http://schemas.microsoft.com/office/drawing/2014/main" id="{343D363B-3F70-46D3-91D8-4E8FD63E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285" name="Google Shape;285;p30"/>
          <p:cNvGrpSpPr/>
          <p:nvPr/>
        </p:nvGrpSpPr>
        <p:grpSpPr>
          <a:xfrm>
            <a:off x="413193" y="373570"/>
            <a:ext cx="2119546" cy="4396359"/>
            <a:chOff x="2547150" y="238125"/>
            <a:chExt cx="2525675" cy="5238750"/>
          </a:xfrm>
        </p:grpSpPr>
        <p:sp>
          <p:nvSpPr>
            <p:cNvPr id="286" name="Google Shape;286;p30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66" name="Picture 2" descr="Black Panther Launcher para Android - APK Baixar">
            <a:extLst>
              <a:ext uri="{FF2B5EF4-FFF2-40B4-BE49-F238E27FC236}">
                <a16:creationId xmlns:a16="http://schemas.microsoft.com/office/drawing/2014/main" id="{4D7B35E7-B9B5-47DC-8480-B56FC9214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3" t="26700" r="32705" b="11284"/>
          <a:stretch/>
        </p:blipFill>
        <p:spPr bwMode="auto">
          <a:xfrm>
            <a:off x="496547" y="777667"/>
            <a:ext cx="1948941" cy="356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D261992-890F-4699-8470-91CB86592812}"/>
              </a:ext>
            </a:extLst>
          </p:cNvPr>
          <p:cNvSpPr txBox="1"/>
          <p:nvPr/>
        </p:nvSpPr>
        <p:spPr>
          <a:xfrm>
            <a:off x="2741956" y="498357"/>
            <a:ext cx="5905497" cy="464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OBS: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atividade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feita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tanto no word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quanto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próprio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power point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colocado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Google Classroom.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esqueçam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utilizarem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disponibilizados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responder. </a:t>
            </a:r>
            <a:endParaRPr lang="en-US" sz="2000" b="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000" u="sng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REFERÊNCIAS DOS TEXTOS:</a:t>
            </a:r>
            <a:endParaRPr lang="en-US" sz="20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0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https://www.britannica.com/story/why-was-the-black-panther-film-so-popular</a:t>
            </a:r>
            <a:r>
              <a:rPr lang="en-US" sz="20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https://www.britannica.com/topic/Black-Panther-comic-book-character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https://en.wikipedia.org/wiki/Black_Panther_(film)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subTitle" idx="4294967295"/>
          </p:nvPr>
        </p:nvSpPr>
        <p:spPr>
          <a:xfrm>
            <a:off x="1850066" y="287079"/>
            <a:ext cx="6858000" cy="47415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Origin and early stories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Seeking to address the dearth of Black characters in comics, Lee and Kirby created </a:t>
            </a:r>
            <a:r>
              <a:rPr lang="en-US" sz="2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T’Challa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member of the royal family of the fictional </a:t>
            </a:r>
            <a:r>
              <a:rPr lang="en-US" sz="2200" b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African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country of </a:t>
            </a:r>
            <a:r>
              <a:rPr lang="en-US" sz="2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Wakanda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Wakanda was depicted as a peculiar mix of futuristic technology and traditional life, a </a:t>
            </a:r>
            <a:r>
              <a:rPr lang="en-US" sz="2200" b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dichotomy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produced by the presence in the country of Vibranium, </a:t>
            </a:r>
            <a:r>
              <a:rPr lang="en-US" sz="2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rare and nearly indestructible meteoric </a:t>
            </a:r>
            <a:r>
              <a:rPr lang="en-US" sz="2200" b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After </a:t>
            </a:r>
            <a:r>
              <a:rPr lang="en-US" sz="2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death of his father at </a:t>
            </a:r>
            <a:r>
              <a:rPr lang="en-US" sz="2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hands of the villainous Ulysses </a:t>
            </a:r>
            <a:r>
              <a:rPr lang="en-US" sz="2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Klaw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T’Challa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claimed </a:t>
            </a:r>
            <a:r>
              <a:rPr lang="en-US" sz="2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throne as well as </a:t>
            </a:r>
            <a:r>
              <a:rPr lang="en-US" sz="2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mantle of the Black Panther. Upon becoming the Black Panther, </a:t>
            </a:r>
            <a:r>
              <a:rPr lang="en-US" sz="2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T’Challa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 exposed to </a:t>
            </a:r>
            <a:r>
              <a:rPr lang="en-US" sz="2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mystical herb that enhanced his strength and agility to near-superhuman levels. </a:t>
            </a:r>
            <a:endParaRPr lang="pt-BR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171894" y="2845664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" name="Picture 4" descr="Black Panther Mask 2 (PNG) | Official PSDs">
            <a:extLst>
              <a:ext uri="{FF2B5EF4-FFF2-40B4-BE49-F238E27FC236}">
                <a16:creationId xmlns:a16="http://schemas.microsoft.com/office/drawing/2014/main" id="{6BCF95D6-39F1-4A85-B954-AC758F3B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8" y="1603366"/>
            <a:ext cx="919524" cy="118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" name="Picture 2" descr="King x King | I recreated King T&amp;#39;Challa (as portrayed by Chadwick Boseman)  in the style of the King of Comics, Jack Kirby, &amp;amp; combined with a classic  panel of Kirby&amp;#39;s :">
            <a:extLst>
              <a:ext uri="{FF2B5EF4-FFF2-40B4-BE49-F238E27FC236}">
                <a16:creationId xmlns:a16="http://schemas.microsoft.com/office/drawing/2014/main" id="{8552BC06-342A-47E7-B41A-50115CC6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91440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48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subTitle" idx="4294967295"/>
          </p:nvPr>
        </p:nvSpPr>
        <p:spPr>
          <a:xfrm>
            <a:off x="335118" y="2735695"/>
            <a:ext cx="8351682" cy="2262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[…]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Black Panther joined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Avengers in 1968, where he became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mainstay for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next several years. Although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character predated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revolutionary political organization of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same name, Marvel briefly changed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Black Panther’s name to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Black Leopard in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attempt to dissociate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two.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short time later he was back to being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Black Panther again, and in 1973 he headlined his own book for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first time. </a:t>
            </a:r>
            <a:endParaRPr lang="pt-BR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74;p13">
            <a:extLst>
              <a:ext uri="{FF2B5EF4-FFF2-40B4-BE49-F238E27FC236}">
                <a16:creationId xmlns:a16="http://schemas.microsoft.com/office/drawing/2014/main" id="{84ADAB28-45A8-4EF8-90B0-C7755E573209}"/>
              </a:ext>
            </a:extLst>
          </p:cNvPr>
          <p:cNvSpPr/>
          <p:nvPr/>
        </p:nvSpPr>
        <p:spPr>
          <a:xfrm>
            <a:off x="171894" y="1399636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4" descr="Black Panther Mask 2 (PNG) | Official PSDs">
            <a:extLst>
              <a:ext uri="{FF2B5EF4-FFF2-40B4-BE49-F238E27FC236}">
                <a16:creationId xmlns:a16="http://schemas.microsoft.com/office/drawing/2014/main" id="{A610706A-0D78-41DC-B05B-64B9909F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8" y="157338"/>
            <a:ext cx="919524" cy="118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Marvel&amp;#39;s Black Panther Comics Are Now Free on Comixology">
            <a:extLst>
              <a:ext uri="{FF2B5EF4-FFF2-40B4-BE49-F238E27FC236}">
                <a16:creationId xmlns:a16="http://schemas.microsoft.com/office/drawing/2014/main" id="{1596A008-D6C3-4DC6-B4A9-6128315C1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38" y="157338"/>
            <a:ext cx="5339641" cy="2523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53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1431039" y="258427"/>
            <a:ext cx="5752214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Aft>
                <a:spcPts val="1500"/>
              </a:spcAft>
            </a:pPr>
            <a:r>
              <a:rPr lang="en-US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Black Panther in the 21st century</a:t>
            </a:r>
            <a:endParaRPr lang="pt-BR" sz="3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340610" y="172658"/>
            <a:ext cx="929980" cy="924601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2"/>
          <p:cNvSpPr txBox="1"/>
          <p:nvPr/>
        </p:nvSpPr>
        <p:spPr>
          <a:xfrm>
            <a:off x="295523" y="1038702"/>
            <a:ext cx="5835946" cy="379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1998 writer Christopher Priest reintroduced 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hero as part of the slightly more adult “Marvel Knights” line, in 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critically acclaimed series that continued until 2003. […] Film director Reginald </a:t>
            </a:r>
            <a:r>
              <a:rPr lang="en-US" sz="20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Hudlin</a:t>
            </a:r>
            <a:r>
              <a:rPr lang="en-US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was 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initial writer on both 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Black Panther series that ran from 2005 to 2008 and 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next one, which ran from 2009 to 2010. During this time </a:t>
            </a:r>
            <a:r>
              <a:rPr lang="en-US" sz="20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T’Challa</a:t>
            </a:r>
            <a:r>
              <a:rPr lang="en-US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was briefly married to Storm of the X-Men, 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union that joined Marvel’s most prominent male and female African superheroes. </a:t>
            </a:r>
            <a:r>
              <a:rPr lang="en-US" sz="20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T’Challa</a:t>
            </a:r>
            <a:r>
              <a:rPr lang="en-US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also became 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member of 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Illuminati, 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secret group of 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brightest and most powerful members of Marvel’s superhero community.</a:t>
            </a:r>
            <a:endParaRPr lang="pt-BR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pic>
        <p:nvPicPr>
          <p:cNvPr id="1028" name="Picture 4" descr="Black Panther Mask 2 (PNG) | Official PSDs">
            <a:extLst>
              <a:ext uri="{FF2B5EF4-FFF2-40B4-BE49-F238E27FC236}">
                <a16:creationId xmlns:a16="http://schemas.microsoft.com/office/drawing/2014/main" id="{B911753D-3592-4503-8ACC-E7FD9AA78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9" y="273827"/>
            <a:ext cx="609083" cy="7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ack Panther &amp;amp; Storm, BLACK PANTHER #17; Cover by BRIAN STELFREEZE |  Female black panther, Black panther art, Black panther storm">
            <a:extLst>
              <a:ext uri="{FF2B5EF4-FFF2-40B4-BE49-F238E27FC236}">
                <a16:creationId xmlns:a16="http://schemas.microsoft.com/office/drawing/2014/main" id="{A22A73D1-E87A-4F68-8068-935F5CB8F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0"/>
          <a:stretch/>
        </p:blipFill>
        <p:spPr bwMode="auto">
          <a:xfrm>
            <a:off x="6291918" y="1097259"/>
            <a:ext cx="2736292" cy="36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9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1431039" y="258427"/>
            <a:ext cx="7712961" cy="6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Aft>
                <a:spcPts val="1500"/>
              </a:spcAft>
            </a:pPr>
            <a:r>
              <a:rPr lang="en-US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Black Panther in the 21st century</a:t>
            </a:r>
            <a:endParaRPr lang="pt-BR" sz="3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340610" y="172658"/>
            <a:ext cx="929980" cy="924601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pic>
        <p:nvPicPr>
          <p:cNvPr id="1028" name="Picture 4" descr="Black Panther Mask 2 (PNG) | Official PSDs">
            <a:extLst>
              <a:ext uri="{FF2B5EF4-FFF2-40B4-BE49-F238E27FC236}">
                <a16:creationId xmlns:a16="http://schemas.microsoft.com/office/drawing/2014/main" id="{B911753D-3592-4503-8ACC-E7FD9AA78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9" y="273827"/>
            <a:ext cx="609083" cy="7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18A52AC-B7CF-4664-BDDD-E7F7A28BEAC0}"/>
              </a:ext>
            </a:extLst>
          </p:cNvPr>
          <p:cNvSpPr txBox="1"/>
          <p:nvPr/>
        </p:nvSpPr>
        <p:spPr>
          <a:xfrm>
            <a:off x="425671" y="3816680"/>
            <a:ext cx="844306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1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Book Award winner </a:t>
            </a:r>
            <a:r>
              <a:rPr lang="en-US" sz="21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Ta-Nehisi Coates </a:t>
            </a:r>
            <a:r>
              <a:rPr lang="en-US" sz="21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tasked with writing </a:t>
            </a:r>
            <a:r>
              <a:rPr lang="en-US" sz="21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1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relaunched Black Panther comic, and </a:t>
            </a:r>
            <a:r>
              <a:rPr lang="en-US" sz="21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1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debut issue was one of </a:t>
            </a:r>
            <a:r>
              <a:rPr lang="en-US" sz="21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1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best-selling comics of 2016. </a:t>
            </a:r>
            <a:endParaRPr lang="pt-BR" sz="2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Ta-Nehisi Coates&amp;#39;s Black Panther is a hopeful first step for diversity at  Marvel | Comics and graphic novels | The Guardian">
            <a:extLst>
              <a:ext uri="{FF2B5EF4-FFF2-40B4-BE49-F238E27FC236}">
                <a16:creationId xmlns:a16="http://schemas.microsoft.com/office/drawing/2014/main" id="{F20D9E56-26EB-43E8-A2FD-A9867BA66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51" y="899841"/>
            <a:ext cx="4861398" cy="291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3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1910860" y="202875"/>
            <a:ext cx="5789797" cy="6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Aft>
                <a:spcPts val="1500"/>
              </a:spcAft>
            </a:pPr>
            <a:r>
              <a:rPr lang="en-US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Black Panther in the 21st century</a:t>
            </a:r>
            <a:endParaRPr lang="pt-BR" sz="3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340610" y="172658"/>
            <a:ext cx="929980" cy="924601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pic>
        <p:nvPicPr>
          <p:cNvPr id="1028" name="Picture 4" descr="Black Panther Mask 2 (PNG) | Official PSDs">
            <a:extLst>
              <a:ext uri="{FF2B5EF4-FFF2-40B4-BE49-F238E27FC236}">
                <a16:creationId xmlns:a16="http://schemas.microsoft.com/office/drawing/2014/main" id="{B911753D-3592-4503-8ACC-E7FD9AA78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9" y="273827"/>
            <a:ext cx="609083" cy="7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18A52AC-B7CF-4664-BDDD-E7F7A28BEAC0}"/>
              </a:ext>
            </a:extLst>
          </p:cNvPr>
          <p:cNvSpPr txBox="1"/>
          <p:nvPr/>
        </p:nvSpPr>
        <p:spPr>
          <a:xfrm>
            <a:off x="350467" y="3679912"/>
            <a:ext cx="8443065" cy="1211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3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Black Panther entered </a:t>
            </a:r>
            <a:r>
              <a:rPr lang="en-US" sz="23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3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Marvel Cinematic Universe (MCU) later that year in Captain America: Civil War, </a:t>
            </a:r>
            <a:r>
              <a:rPr lang="en-US" sz="23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3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blockbuster that cast Chadwick Boseman as the </a:t>
            </a:r>
            <a:r>
              <a:rPr lang="en-US" sz="23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Wakandan</a:t>
            </a:r>
            <a:r>
              <a:rPr lang="en-US" sz="23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prince. […]</a:t>
            </a:r>
            <a:endParaRPr lang="pt-BR" sz="23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Review: Marvel&amp;#39;s &amp;#39;Black Panther&amp;#39; Is Politically Passionate Blockbuster  Filmmaking">
            <a:extLst>
              <a:ext uri="{FF2B5EF4-FFF2-40B4-BE49-F238E27FC236}">
                <a16:creationId xmlns:a16="http://schemas.microsoft.com/office/drawing/2014/main" id="{7A4541BC-1233-4ABF-BA46-5DBEEEEC0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43" y="857781"/>
            <a:ext cx="6430067" cy="281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4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1579312" y="172658"/>
            <a:ext cx="6916102" cy="6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Aft>
                <a:spcPts val="1500"/>
              </a:spcAft>
            </a:pPr>
            <a:r>
              <a:rPr lang="en-US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Black Panther in film and other media</a:t>
            </a:r>
            <a:endParaRPr lang="pt-BR" sz="3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340610" y="172658"/>
            <a:ext cx="929980" cy="924601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pic>
        <p:nvPicPr>
          <p:cNvPr id="1028" name="Picture 4" descr="Black Panther Mask 2 (PNG) | Official PSDs">
            <a:extLst>
              <a:ext uri="{FF2B5EF4-FFF2-40B4-BE49-F238E27FC236}">
                <a16:creationId xmlns:a16="http://schemas.microsoft.com/office/drawing/2014/main" id="{B911753D-3592-4503-8ACC-E7FD9AA78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9" y="273827"/>
            <a:ext cx="609083" cy="7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18A52AC-B7CF-4664-BDDD-E7F7A28BEAC0}"/>
              </a:ext>
            </a:extLst>
          </p:cNvPr>
          <p:cNvSpPr txBox="1"/>
          <p:nvPr/>
        </p:nvSpPr>
        <p:spPr>
          <a:xfrm>
            <a:off x="350467" y="1097259"/>
            <a:ext cx="844306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 Ryan </a:t>
            </a:r>
            <a:r>
              <a:rPr lang="en-US" sz="23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Coogler</a:t>
            </a:r>
            <a:r>
              <a:rPr lang="en-US" sz="23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helmed Black Panther (2018), </a:t>
            </a:r>
            <a:r>
              <a:rPr lang="en-US" sz="23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3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dazzling spectacle that saw Boseman return to the screen in the role of </a:t>
            </a:r>
            <a:r>
              <a:rPr lang="en-US" sz="23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T’Challa</a:t>
            </a:r>
            <a:r>
              <a:rPr lang="en-US" sz="23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Perhaps the MCU’s best-reviewed film to date, Black Panther examined race, gender, and power issues through </a:t>
            </a:r>
            <a:r>
              <a:rPr lang="en-US" sz="23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23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Afrofuturist lens and featured </a:t>
            </a:r>
            <a:r>
              <a:rPr lang="en-US" sz="23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23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ensemble cast that included Michael B. Jordan, Lupita Nyong’o, Forest Whitaker, and Angela Bassett. </a:t>
            </a:r>
            <a:r>
              <a:rPr lang="en-US" sz="23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3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Black Panther and his fellow </a:t>
            </a:r>
            <a:r>
              <a:rPr lang="en-US" sz="23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Wakandans</a:t>
            </a:r>
            <a:r>
              <a:rPr lang="en-US" sz="23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figured prominently in Avengers: Infinity War (2018) and Avengers: Endgame (2019), </a:t>
            </a:r>
            <a:r>
              <a:rPr lang="en-US" sz="23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3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two-part blockbuster culmination of 10 years of filmmaking in </a:t>
            </a:r>
            <a:r>
              <a:rPr lang="en-US" sz="23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3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Marvel Cinematic Universe.</a:t>
            </a:r>
            <a:endParaRPr lang="pt-BR" sz="23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49781"/>
      </p:ext>
    </p:extLst>
  </p:cSld>
  <p:clrMapOvr>
    <a:masterClrMapping/>
  </p:clrMapOvr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D1D8DF"/>
      </a:dk2>
      <a:lt2>
        <a:srgbClr val="4F565C"/>
      </a:lt2>
      <a:accent1>
        <a:srgbClr val="71AEF0"/>
      </a:accent1>
      <a:accent2>
        <a:srgbClr val="88E6DC"/>
      </a:accent2>
      <a:accent3>
        <a:srgbClr val="A6D145"/>
      </a:accent3>
      <a:accent4>
        <a:srgbClr val="FFE000"/>
      </a:accent4>
      <a:accent5>
        <a:srgbClr val="FC765C"/>
      </a:accent5>
      <a:accent6>
        <a:srgbClr val="A693C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1524</Words>
  <Application>Microsoft Office PowerPoint</Application>
  <PresentationFormat>Apresentação na tela (16:9)</PresentationFormat>
  <Paragraphs>89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Calibri Light</vt:lpstr>
      <vt:lpstr>Times New Roman</vt:lpstr>
      <vt:lpstr>Georgia</vt:lpstr>
      <vt:lpstr>Walter Turncoat</vt:lpstr>
      <vt:lpstr>SaolDisplay</vt:lpstr>
      <vt:lpstr>Sniglet</vt:lpstr>
      <vt:lpstr>Charter</vt:lpstr>
      <vt:lpstr>Arial</vt:lpstr>
      <vt:lpstr>Calibri</vt:lpstr>
      <vt:lpstr>Ursula template</vt:lpstr>
      <vt:lpstr>Wakanda forever</vt:lpstr>
      <vt:lpstr>Black Panther</vt:lpstr>
      <vt:lpstr>Apresentação do PowerPoint</vt:lpstr>
      <vt:lpstr>Apresentação do PowerPoint</vt:lpstr>
      <vt:lpstr>Apresentação do PowerPoint</vt:lpstr>
      <vt:lpstr>Black Panther in the 21st century</vt:lpstr>
      <vt:lpstr>Black Panther in the 21st century</vt:lpstr>
      <vt:lpstr>Black Panther in the 21st century</vt:lpstr>
      <vt:lpstr>Black Panther in film and other media</vt:lpstr>
      <vt:lpstr>Black Panther in film and other media</vt:lpstr>
      <vt:lpstr>Check the right question</vt:lpstr>
      <vt:lpstr>Check the right question</vt:lpstr>
      <vt:lpstr>Check the right question</vt:lpstr>
      <vt:lpstr>EXERCISE:</vt:lpstr>
      <vt:lpstr>EXERCISE:</vt:lpstr>
      <vt:lpstr>Why Was the Black Panther Film So Popular?</vt:lpstr>
      <vt:lpstr>Apresentação do PowerPoint</vt:lpstr>
      <vt:lpstr>6,009,000,000</vt:lpstr>
      <vt:lpstr>ACTIVITY – Vale 80pts e pode ser feita em duplas ou individualmente.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Wakanda forever</dc:title>
  <dc:creator>samsung</dc:creator>
  <cp:lastModifiedBy>Cristiane de Brito Cruz</cp:lastModifiedBy>
  <cp:revision>5</cp:revision>
  <dcterms:modified xsi:type="dcterms:W3CDTF">2021-11-30T00:37:58Z</dcterms:modified>
</cp:coreProperties>
</file>