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t-BR"/>
              <a:t>Clique para editar o título Mestre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F9CBAF1-C3F0-466C-88B5-7844B096D457}" type="datetimeFigureOut">
              <a:rPr lang="pt-BR" smtClean="0"/>
              <a:t>25/11/2021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395253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F9CBAF1-C3F0-466C-88B5-7844B096D457}" type="datetimeFigureOut">
              <a:rPr lang="pt-BR" smtClean="0"/>
              <a:t>25/11/2021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57908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F9CBAF1-C3F0-466C-88B5-7844B096D457}" type="datetimeFigureOut">
              <a:rPr lang="pt-BR" smtClean="0"/>
              <a:t>25/11/2021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318216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F9CBAF1-C3F0-466C-88B5-7844B096D457}" type="datetimeFigureOut">
              <a:rPr lang="pt-BR" smtClean="0"/>
              <a:t>25/11/2021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22896D-E1FC-4E57-BDA6-D717E17482C4}" type="slidenum">
              <a:rPr lang="pt-BR" smtClean="0"/>
              <a:t>‹nº›</a:t>
            </a:fld>
            <a:endParaRPr lang="pt-B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5100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F9CBAF1-C3F0-466C-88B5-7844B096D457}" type="datetimeFigureOut">
              <a:rPr lang="pt-BR" smtClean="0"/>
              <a:t>25/11/2021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2892700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1F9CBAF1-C3F0-466C-88B5-7844B096D457}" type="datetimeFigureOut">
              <a:rPr lang="pt-BR" smtClean="0"/>
              <a:t>25/11/2021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3051351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1F9CBAF1-C3F0-466C-88B5-7844B096D457}" type="datetimeFigureOut">
              <a:rPr lang="pt-BR" smtClean="0"/>
              <a:t>25/11/2021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382670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F9CBAF1-C3F0-466C-88B5-7844B096D457}" type="datetimeFigureOut">
              <a:rPr lang="pt-BR" smtClean="0"/>
              <a:t>25/11/2021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1787504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F9CBAF1-C3F0-466C-88B5-7844B096D457}" type="datetimeFigureOut">
              <a:rPr lang="pt-BR" smtClean="0"/>
              <a:t>25/11/2021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397391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F9CBAF1-C3F0-466C-88B5-7844B096D457}" type="datetimeFigureOut">
              <a:rPr lang="pt-BR" smtClean="0"/>
              <a:t>25/11/2021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207566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t-BR"/>
              <a:t>Clique para editar o título Mestre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F9CBAF1-C3F0-466C-88B5-7844B096D457}" type="datetimeFigureOut">
              <a:rPr lang="pt-BR" smtClean="0"/>
              <a:t>25/11/2021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382053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F9CBAF1-C3F0-466C-88B5-7844B096D457}" type="datetimeFigureOut">
              <a:rPr lang="pt-BR" smtClean="0"/>
              <a:t>25/11/2021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250363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913795" y="2912232"/>
            <a:ext cx="5107208" cy="287896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912232"/>
            <a:ext cx="5095357" cy="287896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F9CBAF1-C3F0-466C-88B5-7844B096D457}" type="datetimeFigureOut">
              <a:rPr lang="pt-BR" smtClean="0"/>
              <a:t>25/11/2021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10950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F9CBAF1-C3F0-466C-88B5-7844B096D457}" type="datetimeFigureOut">
              <a:rPr lang="pt-BR" smtClean="0"/>
              <a:t>25/11/2021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352110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CBAF1-C3F0-466C-88B5-7844B096D457}" type="datetimeFigureOut">
              <a:rPr lang="pt-BR" smtClean="0"/>
              <a:t>25/11/2021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176955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t-BR"/>
              <a:t>Clique para editar o título Mestre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F9CBAF1-C3F0-466C-88B5-7844B096D457}" type="datetimeFigureOut">
              <a:rPr lang="pt-BR" smtClean="0"/>
              <a:t>25/11/2021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83902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F9CBAF1-C3F0-466C-88B5-7844B096D457}" type="datetimeFigureOut">
              <a:rPr lang="pt-BR" smtClean="0"/>
              <a:t>25/11/2021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22896D-E1FC-4E57-BDA6-D717E17482C4}" type="slidenum">
              <a:rPr lang="pt-BR" smtClean="0"/>
              <a:t>‹nº›</a:t>
            </a:fld>
            <a:endParaRPr lang="pt-BR"/>
          </a:p>
        </p:txBody>
      </p:sp>
    </p:spTree>
    <p:extLst>
      <p:ext uri="{BB962C8B-B14F-4D97-AF65-F5344CB8AC3E}">
        <p14:creationId xmlns:p14="http://schemas.microsoft.com/office/powerpoint/2010/main" val="34693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F9CBAF1-C3F0-466C-88B5-7844B096D457}" type="datetimeFigureOut">
              <a:rPr lang="pt-BR" smtClean="0"/>
              <a:t>25/11/2021</a:t>
            </a:fld>
            <a:endParaRPr lang="pt-B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622896D-E1FC-4E57-BDA6-D717E17482C4}" type="slidenum">
              <a:rPr lang="pt-BR" smtClean="0"/>
              <a:t>‹nº›</a:t>
            </a:fld>
            <a:endParaRPr lang="pt-BR"/>
          </a:p>
        </p:txBody>
      </p:sp>
    </p:spTree>
    <p:extLst>
      <p:ext uri="{BB962C8B-B14F-4D97-AF65-F5344CB8AC3E}">
        <p14:creationId xmlns:p14="http://schemas.microsoft.com/office/powerpoint/2010/main" val="30250376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ssence.com/celebrity/way-too-short-list-black-oscar-winners/#342908"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15486-0B3F-407D-A8C6-D1BCB60C23CC}"/>
              </a:ext>
            </a:extLst>
          </p:cNvPr>
          <p:cNvSpPr>
            <a:spLocks noGrp="1"/>
          </p:cNvSpPr>
          <p:nvPr>
            <p:ph type="ctrTitle"/>
          </p:nvPr>
        </p:nvSpPr>
        <p:spPr>
          <a:xfrm>
            <a:off x="1431235" y="2531165"/>
            <a:ext cx="9165496" cy="978798"/>
          </a:xfrm>
        </p:spPr>
        <p:txBody>
          <a:bodyPr/>
          <a:lstStyle/>
          <a:p>
            <a:r>
              <a:rPr lang="pt-BR" dirty="0"/>
              <a:t>Viola </a:t>
            </a:r>
            <a:r>
              <a:rPr lang="pt-BR" dirty="0" err="1"/>
              <a:t>davis</a:t>
            </a:r>
            <a:endParaRPr lang="pt-BR" dirty="0"/>
          </a:p>
        </p:txBody>
      </p:sp>
      <p:sp>
        <p:nvSpPr>
          <p:cNvPr id="3" name="Subtítulo 2">
            <a:extLst>
              <a:ext uri="{FF2B5EF4-FFF2-40B4-BE49-F238E27FC236}">
                <a16:creationId xmlns:a16="http://schemas.microsoft.com/office/drawing/2014/main" id="{F0D790BB-38E0-44DB-8E3A-23FECF21F7E9}"/>
              </a:ext>
            </a:extLst>
          </p:cNvPr>
          <p:cNvSpPr>
            <a:spLocks noGrp="1"/>
          </p:cNvSpPr>
          <p:nvPr>
            <p:ph type="subTitle" idx="1"/>
          </p:nvPr>
        </p:nvSpPr>
        <p:spPr/>
        <p:txBody>
          <a:bodyPr/>
          <a:lstStyle/>
          <a:p>
            <a:r>
              <a:rPr lang="pt-BR" dirty="0"/>
              <a:t>Prof.ª </a:t>
            </a:r>
            <a:r>
              <a:rPr lang="pt-BR" dirty="0" err="1"/>
              <a:t>M.a</a:t>
            </a:r>
            <a:r>
              <a:rPr lang="pt-BR" dirty="0"/>
              <a:t>. Cristiane de Brito Cruz </a:t>
            </a:r>
          </a:p>
        </p:txBody>
      </p:sp>
    </p:spTree>
    <p:extLst>
      <p:ext uri="{BB962C8B-B14F-4D97-AF65-F5344CB8AC3E}">
        <p14:creationId xmlns:p14="http://schemas.microsoft.com/office/powerpoint/2010/main" val="48025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9E2738-7821-47F7-B347-9D20A3323718}"/>
              </a:ext>
            </a:extLst>
          </p:cNvPr>
          <p:cNvSpPr>
            <a:spLocks noChangeArrowheads="1"/>
          </p:cNvSpPr>
          <p:nvPr/>
        </p:nvSpPr>
        <p:spPr bwMode="auto">
          <a:xfrm>
            <a:off x="278296" y="443472"/>
            <a:ext cx="6718852"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T. J. Martin – 2012</a:t>
            </a:r>
            <a:endParaRPr lang="pt-BR" altLang="pt-BR" sz="21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T.J. Martin (middle) became the first African-American to win an Oscar for </a:t>
            </a:r>
            <a:r>
              <a:rPr lang="en-US" altLang="pt-BR" sz="2100" dirty="0">
                <a:solidFill>
                  <a:srgbClr val="FFFF00"/>
                </a:solidFill>
                <a:latin typeface="Arial" panose="020B0604020202020204" pitchFamily="34" charset="0"/>
                <a:cs typeface="Times New Roman" panose="02020603050405020304" pitchFamily="18" charset="0"/>
              </a:rPr>
              <a:t>Best Documentary </a:t>
            </a:r>
            <a:r>
              <a:rPr lang="en-US" altLang="pt-BR" sz="2100" dirty="0">
                <a:latin typeface="Arial" panose="020B0604020202020204" pitchFamily="34" charset="0"/>
                <a:cs typeface="Times New Roman" panose="02020603050405020304" pitchFamily="18" charset="0"/>
              </a:rPr>
              <a:t>in 2012 for </a:t>
            </a:r>
            <a:r>
              <a:rPr lang="en-US" altLang="pt-BR" sz="2100" dirty="0">
                <a:solidFill>
                  <a:srgbClr val="FFFF00"/>
                </a:solidFill>
                <a:latin typeface="Arial" panose="020B0604020202020204" pitchFamily="34" charset="0"/>
                <a:cs typeface="Times New Roman" panose="02020603050405020304" pitchFamily="18" charset="0"/>
              </a:rPr>
              <a:t>Undefeated</a:t>
            </a:r>
            <a:r>
              <a:rPr lang="en-US" altLang="pt-BR" sz="2100" dirty="0">
                <a:latin typeface="Arial" panose="020B0604020202020204" pitchFamily="34" charset="0"/>
                <a:cs typeface="Times New Roman" panose="02020603050405020304" pitchFamily="18" charset="0"/>
              </a:rPr>
              <a:t>, a documentary he co-directed about the Manassas Tigers football team of Memphis.</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0241" name="Imagem 82">
            <a:extLst>
              <a:ext uri="{FF2B5EF4-FFF2-40B4-BE49-F238E27FC236}">
                <a16:creationId xmlns:a16="http://schemas.microsoft.com/office/drawing/2014/main" id="{E774D6EF-3820-4EE1-B5F5-EF1AC42F0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08" y="2616719"/>
            <a:ext cx="5282496" cy="3678514"/>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121A4119-EF19-4475-B5C9-D3D00EFE797A}"/>
              </a:ext>
            </a:extLst>
          </p:cNvPr>
          <p:cNvSpPr txBox="1"/>
          <p:nvPr/>
        </p:nvSpPr>
        <p:spPr>
          <a:xfrm>
            <a:off x="6997148" y="443472"/>
            <a:ext cx="4916556" cy="1898790"/>
          </a:xfrm>
          <a:prstGeom prst="rect">
            <a:avLst/>
          </a:prstGeom>
          <a:noFill/>
        </p:spPr>
        <p:txBody>
          <a:bodyPr wrap="square">
            <a:spAutoFit/>
          </a:bodyPr>
          <a:lstStyle/>
          <a:p>
            <a:pPr>
              <a:lnSpc>
                <a:spcPct val="107000"/>
              </a:lnSpc>
              <a:spcAft>
                <a:spcPts val="800"/>
              </a:spcAft>
            </a:pPr>
            <a:r>
              <a:rPr lang="en-US" sz="2100" b="1" dirty="0">
                <a:solidFill>
                  <a:srgbClr val="FFFF00"/>
                </a:solidFill>
                <a:latin typeface="Playfair Display" panose="00000500000000000000" pitchFamily="2" charset="0"/>
                <a:cs typeface="Arial" panose="020B0604020202020204" pitchFamily="34" charset="0"/>
              </a:rPr>
              <a:t>Roger Ross Williams – 2010</a:t>
            </a:r>
            <a:endParaRPr lang="pt-BR" sz="2100" b="1" dirty="0">
              <a:solidFill>
                <a:srgbClr val="FFFF00"/>
              </a:solidFill>
              <a:latin typeface="Playfair Display" panose="00000500000000000000" pitchFamily="2" charset="0"/>
              <a:cs typeface="Arial" panose="020B0604020202020204" pitchFamily="34" charset="0"/>
            </a:endParaRPr>
          </a:p>
          <a:p>
            <a:pPr>
              <a:lnSpc>
                <a:spcPct val="107000"/>
              </a:lnSpc>
              <a:spcAft>
                <a:spcPts val="800"/>
              </a:spcAft>
            </a:pPr>
            <a:r>
              <a:rPr lang="en-US" sz="2100" dirty="0">
                <a:latin typeface="Arial" panose="020B0604020202020204" pitchFamily="34" charset="0"/>
                <a:cs typeface="Times New Roman" panose="02020603050405020304" pitchFamily="18" charset="0"/>
              </a:rPr>
              <a:t>Williams was the first Black person to win Best Documentary Short Subject for the 2009 documentary “Music By Prudence.”</a:t>
            </a:r>
            <a:endParaRPr lang="pt-BR" sz="2100" dirty="0">
              <a:latin typeface="Arial" panose="020B0604020202020204" pitchFamily="34" charset="0"/>
              <a:cs typeface="Times New Roman" panose="02020603050405020304" pitchFamily="18" charset="0"/>
            </a:endParaRPr>
          </a:p>
        </p:txBody>
      </p:sp>
      <p:pic>
        <p:nvPicPr>
          <p:cNvPr id="7" name="Imagem 6">
            <a:extLst>
              <a:ext uri="{FF2B5EF4-FFF2-40B4-BE49-F238E27FC236}">
                <a16:creationId xmlns:a16="http://schemas.microsoft.com/office/drawing/2014/main" id="{92C2C160-5A08-46F3-998C-647B12C08E20}"/>
              </a:ext>
            </a:extLst>
          </p:cNvPr>
          <p:cNvPicPr>
            <a:picLocks noChangeAspect="1"/>
          </p:cNvPicPr>
          <p:nvPr/>
        </p:nvPicPr>
        <p:blipFill rotWithShape="1">
          <a:blip r:embed="rId3"/>
          <a:srcRect b="19132"/>
          <a:stretch/>
        </p:blipFill>
        <p:spPr>
          <a:xfrm>
            <a:off x="7607857" y="2616719"/>
            <a:ext cx="3114409" cy="3678514"/>
          </a:xfrm>
          <a:prstGeom prst="rect">
            <a:avLst/>
          </a:prstGeom>
        </p:spPr>
      </p:pic>
    </p:spTree>
    <p:extLst>
      <p:ext uri="{BB962C8B-B14F-4D97-AF65-F5344CB8AC3E}">
        <p14:creationId xmlns:p14="http://schemas.microsoft.com/office/powerpoint/2010/main" val="173349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20A7DFB-6741-4CE7-9B70-AF99B12B2EDF}"/>
              </a:ext>
            </a:extLst>
          </p:cNvPr>
          <p:cNvSpPr>
            <a:spLocks noChangeArrowheads="1"/>
          </p:cNvSpPr>
          <p:nvPr/>
        </p:nvSpPr>
        <p:spPr bwMode="auto">
          <a:xfrm>
            <a:off x="431387" y="425107"/>
            <a:ext cx="5797135"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Mo’Nique – 2009</a:t>
            </a:r>
            <a:endParaRPr lang="pt-BR" altLang="pt-BR" sz="21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Comedienne Mo’Nique won the </a:t>
            </a:r>
            <a:r>
              <a:rPr lang="en-US" altLang="pt-BR" sz="2100" dirty="0">
                <a:solidFill>
                  <a:srgbClr val="FFFF00"/>
                </a:solidFill>
                <a:latin typeface="Arial" panose="020B0604020202020204" pitchFamily="34" charset="0"/>
                <a:cs typeface="Times New Roman" panose="02020603050405020304" pitchFamily="18" charset="0"/>
              </a:rPr>
              <a:t>Best Supporting Actress </a:t>
            </a:r>
            <a:r>
              <a:rPr lang="en-US" altLang="pt-BR" sz="2100" dirty="0">
                <a:latin typeface="Arial" panose="020B0604020202020204" pitchFamily="34" charset="0"/>
                <a:cs typeface="Times New Roman" panose="02020603050405020304" pitchFamily="18" charset="0"/>
              </a:rPr>
              <a:t>category for her role as Mary Lee Johnston in the critically acclaimed film </a:t>
            </a:r>
            <a:r>
              <a:rPr lang="en-US" altLang="pt-BR" sz="2100" dirty="0">
                <a:solidFill>
                  <a:srgbClr val="FFFF00"/>
                </a:solidFill>
                <a:latin typeface="Arial" panose="020B0604020202020204" pitchFamily="34" charset="0"/>
                <a:cs typeface="Times New Roman" panose="02020603050405020304" pitchFamily="18" charset="0"/>
              </a:rPr>
              <a:t>Precious</a:t>
            </a:r>
            <a:r>
              <a:rPr lang="en-US" altLang="pt-BR" sz="2100" dirty="0">
                <a:latin typeface="Arial" panose="020B0604020202020204" pitchFamily="34" charset="0"/>
                <a:cs typeface="Times New Roman" panose="02020603050405020304" pitchFamily="18" charset="0"/>
              </a:rPr>
              <a:t>. She dedicated her win to actress Hattie McDaniel, the first Black person ever to win an Oscar.</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1265" name="Imagem 80" descr="Mulher segurando vestido azul&#10;&#10;Descrição gerada automaticamente">
            <a:extLst>
              <a:ext uri="{FF2B5EF4-FFF2-40B4-BE49-F238E27FC236}">
                <a16:creationId xmlns:a16="http://schemas.microsoft.com/office/drawing/2014/main" id="{CC5D8A35-D418-4379-BD06-09290B7F5C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92"/>
          <a:stretch/>
        </p:blipFill>
        <p:spPr bwMode="auto">
          <a:xfrm>
            <a:off x="1668517" y="2778302"/>
            <a:ext cx="2797466" cy="3790193"/>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00A98B9F-2E35-4178-82A1-A43A529A45D2}"/>
              </a:ext>
            </a:extLst>
          </p:cNvPr>
          <p:cNvSpPr txBox="1"/>
          <p:nvPr/>
        </p:nvSpPr>
        <p:spPr>
          <a:xfrm>
            <a:off x="6405478" y="425107"/>
            <a:ext cx="5355135" cy="2244589"/>
          </a:xfrm>
          <a:prstGeom prst="rect">
            <a:avLst/>
          </a:prstGeom>
          <a:noFill/>
        </p:spPr>
        <p:txBody>
          <a:bodyPr wrap="square">
            <a:spAutoFit/>
          </a:bodyPr>
          <a:lstStyle/>
          <a:p>
            <a:pPr>
              <a:lnSpc>
                <a:spcPct val="107000"/>
              </a:lnSpc>
              <a:spcAft>
                <a:spcPts val="800"/>
              </a:spcAft>
            </a:pPr>
            <a:r>
              <a:rPr lang="en-US" sz="2100" b="1" dirty="0">
                <a:solidFill>
                  <a:srgbClr val="FFFF00"/>
                </a:solidFill>
                <a:latin typeface="Playfair Display" panose="00000500000000000000" pitchFamily="2" charset="0"/>
                <a:cs typeface="Arial" panose="020B0604020202020204" pitchFamily="34" charset="0"/>
              </a:rPr>
              <a:t>Geoffrey Fletcher – 2009</a:t>
            </a:r>
            <a:endParaRPr lang="pt-BR" sz="2100" b="1" dirty="0">
              <a:solidFill>
                <a:srgbClr val="FFFF00"/>
              </a:solidFill>
              <a:latin typeface="Playfair Display" panose="00000500000000000000" pitchFamily="2" charset="0"/>
              <a:cs typeface="Arial" panose="020B0604020202020204" pitchFamily="34" charset="0"/>
            </a:endParaRPr>
          </a:p>
          <a:p>
            <a:pPr>
              <a:lnSpc>
                <a:spcPct val="107000"/>
              </a:lnSpc>
              <a:spcAft>
                <a:spcPts val="800"/>
              </a:spcAft>
            </a:pPr>
            <a:r>
              <a:rPr lang="en-US" sz="2100" dirty="0">
                <a:latin typeface="Arial" panose="020B0604020202020204" pitchFamily="34" charset="0"/>
                <a:cs typeface="Times New Roman" panose="02020603050405020304" pitchFamily="18" charset="0"/>
              </a:rPr>
              <a:t>Screenwriter Geoffrey Fletcher became the first African-American to win in the Best Adapted Screenplay category for the film Precious, adapted from the novel “Push” by Sapphire.</a:t>
            </a:r>
            <a:endParaRPr lang="pt-BR" sz="2100" dirty="0">
              <a:latin typeface="Arial" panose="020B0604020202020204" pitchFamily="34" charset="0"/>
              <a:cs typeface="Times New Roman" panose="02020603050405020304" pitchFamily="18" charset="0"/>
            </a:endParaRPr>
          </a:p>
        </p:txBody>
      </p:sp>
      <p:pic>
        <p:nvPicPr>
          <p:cNvPr id="12" name="Imagem 11" descr="Homem de terno e gravata borboleta&#10;&#10;Descrição gerada automaticamente">
            <a:extLst>
              <a:ext uri="{FF2B5EF4-FFF2-40B4-BE49-F238E27FC236}">
                <a16:creationId xmlns:a16="http://schemas.microsoft.com/office/drawing/2014/main" id="{A87169D5-89B2-467A-98B0-7C03C5C328AA}"/>
              </a:ext>
            </a:extLst>
          </p:cNvPr>
          <p:cNvPicPr/>
          <p:nvPr/>
        </p:nvPicPr>
        <p:blipFill rotWithShape="1">
          <a:blip r:embed="rId3" cstate="print">
            <a:extLst>
              <a:ext uri="{28A0092B-C50C-407E-A947-70E740481C1C}">
                <a14:useLocalDpi xmlns:a14="http://schemas.microsoft.com/office/drawing/2010/main" val="0"/>
              </a:ext>
            </a:extLst>
          </a:blip>
          <a:srcRect t="7060"/>
          <a:stretch/>
        </p:blipFill>
        <p:spPr bwMode="auto">
          <a:xfrm>
            <a:off x="7465652" y="2778301"/>
            <a:ext cx="3048000" cy="3790193"/>
          </a:xfrm>
          <a:prstGeom prst="rect">
            <a:avLst/>
          </a:prstGeom>
          <a:noFill/>
          <a:ln>
            <a:noFill/>
          </a:ln>
        </p:spPr>
      </p:pic>
    </p:spTree>
    <p:extLst>
      <p:ext uri="{BB962C8B-B14F-4D97-AF65-F5344CB8AC3E}">
        <p14:creationId xmlns:p14="http://schemas.microsoft.com/office/powerpoint/2010/main" val="367291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2154B1-C65F-4D45-AE96-127C4C82EA28}"/>
              </a:ext>
            </a:extLst>
          </p:cNvPr>
          <p:cNvSpPr>
            <a:spLocks noChangeArrowheads="1"/>
          </p:cNvSpPr>
          <p:nvPr/>
        </p:nvSpPr>
        <p:spPr bwMode="auto">
          <a:xfrm>
            <a:off x="501605" y="591498"/>
            <a:ext cx="518357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Three 6 Mafia – 2005</a:t>
            </a:r>
            <a:endParaRPr lang="pt-BR" altLang="pt-BR" sz="21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solidFill>
                  <a:srgbClr val="FFFF00"/>
                </a:solidFill>
                <a:latin typeface="Arial" panose="020B0604020202020204" pitchFamily="34" charset="0"/>
                <a:cs typeface="Times New Roman" panose="02020603050405020304" pitchFamily="18" charset="0"/>
              </a:rPr>
              <a:t>Best Song </a:t>
            </a:r>
            <a:r>
              <a:rPr lang="en-US" altLang="pt-BR" sz="2100" dirty="0">
                <a:latin typeface="Arial" panose="020B0604020202020204" pitchFamily="34" charset="0"/>
                <a:cs typeface="Times New Roman" panose="02020603050405020304" pitchFamily="18" charset="0"/>
              </a:rPr>
              <a:t>Oscar. The trio made history in 2005 when they became </a:t>
            </a:r>
            <a:r>
              <a:rPr lang="en-US" altLang="pt-BR" sz="2100" dirty="0">
                <a:solidFill>
                  <a:srgbClr val="FFFF00"/>
                </a:solidFill>
                <a:latin typeface="Arial" panose="020B0604020202020204" pitchFamily="34" charset="0"/>
                <a:cs typeface="Times New Roman" panose="02020603050405020304" pitchFamily="18" charset="0"/>
              </a:rPr>
              <a:t>the first rappers </a:t>
            </a:r>
            <a:r>
              <a:rPr lang="en-US" altLang="pt-BR" sz="2100" dirty="0">
                <a:latin typeface="Arial" panose="020B0604020202020204" pitchFamily="34" charset="0"/>
                <a:cs typeface="Times New Roman" panose="02020603050405020304" pitchFamily="18" charset="0"/>
              </a:rPr>
              <a:t>to win an Academy Award for the song </a:t>
            </a:r>
            <a:r>
              <a:rPr lang="en-US" altLang="pt-BR" sz="2100" dirty="0">
                <a:solidFill>
                  <a:srgbClr val="FFFF00"/>
                </a:solidFill>
                <a:latin typeface="Arial" panose="020B0604020202020204" pitchFamily="34" charset="0"/>
                <a:cs typeface="Times New Roman" panose="02020603050405020304" pitchFamily="18" charset="0"/>
              </a:rPr>
              <a:t>“It’s Hard Out Here for a Pimp”</a:t>
            </a:r>
            <a:r>
              <a:rPr lang="en-US" altLang="pt-BR" sz="2100" dirty="0">
                <a:latin typeface="Arial" panose="020B0604020202020204" pitchFamily="34" charset="0"/>
                <a:cs typeface="Times New Roman" panose="02020603050405020304" pitchFamily="18" charset="0"/>
              </a:rPr>
              <a:t> from the movie </a:t>
            </a:r>
            <a:r>
              <a:rPr lang="en-US" altLang="pt-BR" sz="2100" dirty="0">
                <a:solidFill>
                  <a:srgbClr val="FFFF00"/>
                </a:solidFill>
                <a:latin typeface="Arial" panose="020B0604020202020204" pitchFamily="34" charset="0"/>
                <a:cs typeface="Times New Roman" panose="02020603050405020304" pitchFamily="18" charset="0"/>
              </a:rPr>
              <a:t>Hustle &amp; Flow</a:t>
            </a:r>
            <a:r>
              <a:rPr lang="en-US" altLang="pt-BR" sz="2100" dirty="0">
                <a:latin typeface="Arial" panose="020B0604020202020204" pitchFamily="34" charset="0"/>
                <a:cs typeface="Times New Roman" panose="02020603050405020304" pitchFamily="18" charset="0"/>
              </a:rPr>
              <a:t>.</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2289" name="Imagem 78" descr="Homem de terno e gravata com pessoas ao redor&#10;&#10;Descrição gerada automaticamente">
            <a:extLst>
              <a:ext uri="{FF2B5EF4-FFF2-40B4-BE49-F238E27FC236}">
                <a16:creationId xmlns:a16="http://schemas.microsoft.com/office/drawing/2014/main" id="{340A4C85-BF2C-4496-83E8-D114E7D83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8" y="2837309"/>
            <a:ext cx="5048051" cy="34291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A5306E66-DECD-4EA3-A758-2F4AFD5F6D72}"/>
              </a:ext>
            </a:extLst>
          </p:cNvPr>
          <p:cNvSpPr>
            <a:spLocks noChangeArrowheads="1"/>
          </p:cNvSpPr>
          <p:nvPr/>
        </p:nvSpPr>
        <p:spPr bwMode="auto">
          <a:xfrm>
            <a:off x="5950423" y="519430"/>
            <a:ext cx="597771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Forest Whitaker – 2006</a:t>
            </a:r>
            <a:endParaRPr lang="pt-BR" altLang="pt-BR" sz="21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Whitaker took home a </a:t>
            </a:r>
            <a:r>
              <a:rPr lang="en-US" altLang="pt-BR" sz="2100" dirty="0">
                <a:solidFill>
                  <a:srgbClr val="FFFF00"/>
                </a:solidFill>
                <a:latin typeface="Arial" panose="020B0604020202020204" pitchFamily="34" charset="0"/>
                <a:cs typeface="Times New Roman" panose="02020603050405020304" pitchFamily="18" charset="0"/>
              </a:rPr>
              <a:t>Best Actor </a:t>
            </a:r>
            <a:r>
              <a:rPr lang="en-US" altLang="pt-BR" sz="2100" dirty="0">
                <a:latin typeface="Arial" panose="020B0604020202020204" pitchFamily="34" charset="0"/>
                <a:cs typeface="Times New Roman" panose="02020603050405020304" pitchFamily="18" charset="0"/>
              </a:rPr>
              <a:t>award for his role as Ugandan dictator Idi Amin in the biopic </a:t>
            </a:r>
            <a:r>
              <a:rPr lang="en-US" altLang="pt-BR" sz="2100" dirty="0">
                <a:solidFill>
                  <a:srgbClr val="FFFF00"/>
                </a:solidFill>
                <a:latin typeface="Arial" panose="020B0604020202020204" pitchFamily="34" charset="0"/>
                <a:cs typeface="Times New Roman" panose="02020603050405020304" pitchFamily="18" charset="0"/>
              </a:rPr>
              <a:t>The Last King of Scotland</a:t>
            </a:r>
            <a:r>
              <a:rPr lang="en-US" altLang="pt-BR" sz="2100" dirty="0">
                <a:latin typeface="Arial" panose="020B0604020202020204" pitchFamily="34" charset="0"/>
                <a:cs typeface="Times New Roman" panose="02020603050405020304" pitchFamily="18" charset="0"/>
              </a:rPr>
              <a:t>.</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2292" name="Imagem 77" descr="Homem de terno e gravata borboleta&#10;&#10;Descrição gerada automaticamente">
            <a:extLst>
              <a:ext uri="{FF2B5EF4-FFF2-40B4-BE49-F238E27FC236}">
                <a16:creationId xmlns:a16="http://schemas.microsoft.com/office/drawing/2014/main" id="{7C208D0B-4246-421B-8FE6-E861BAA54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549" y="2017649"/>
            <a:ext cx="2970466" cy="429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2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91E3B7A3-A26B-4FA6-A2F1-8F323A5A09AF}"/>
              </a:ext>
            </a:extLst>
          </p:cNvPr>
          <p:cNvSpPr txBox="1"/>
          <p:nvPr/>
        </p:nvSpPr>
        <p:spPr>
          <a:xfrm>
            <a:off x="263858" y="335185"/>
            <a:ext cx="5413611" cy="1898790"/>
          </a:xfrm>
          <a:prstGeom prst="rect">
            <a:avLst/>
          </a:prstGeom>
          <a:noFill/>
        </p:spPr>
        <p:txBody>
          <a:bodyPr wrap="square">
            <a:spAutoFit/>
          </a:bodyPr>
          <a:lstStyle/>
          <a:p>
            <a:pPr>
              <a:lnSpc>
                <a:spcPct val="107000"/>
              </a:lnSpc>
              <a:spcAft>
                <a:spcPts val="800"/>
              </a:spcAft>
            </a:pPr>
            <a:r>
              <a:rPr lang="en-US" sz="2100" b="1" dirty="0">
                <a:solidFill>
                  <a:srgbClr val="FFFF00"/>
                </a:solidFill>
                <a:latin typeface="Playfair Display" panose="00000500000000000000" pitchFamily="2" charset="0"/>
                <a:cs typeface="Arial" panose="020B0604020202020204" pitchFamily="34" charset="0"/>
              </a:rPr>
              <a:t>Jennifer Hudson – 2006</a:t>
            </a:r>
            <a:endParaRPr lang="pt-BR" sz="2100" dirty="0">
              <a:latin typeface="Arial" panose="020B0604020202020204" pitchFamily="34" charset="0"/>
              <a:cs typeface="Times New Roman" panose="02020603050405020304" pitchFamily="18" charset="0"/>
            </a:endParaRPr>
          </a:p>
          <a:p>
            <a:pPr>
              <a:lnSpc>
                <a:spcPct val="107000"/>
              </a:lnSpc>
              <a:spcAft>
                <a:spcPts val="800"/>
              </a:spcAft>
            </a:pPr>
            <a:r>
              <a:rPr lang="en-US" sz="2100" dirty="0">
                <a:latin typeface="Arial" panose="020B0604020202020204" pitchFamily="34" charset="0"/>
                <a:cs typeface="Times New Roman" panose="02020603050405020304" pitchFamily="18" charset="0"/>
              </a:rPr>
              <a:t>Hudson’s big-screen debut as Effie White in Dreamgirls earned her a </a:t>
            </a:r>
            <a:r>
              <a:rPr lang="en-US" sz="2100" dirty="0">
                <a:solidFill>
                  <a:srgbClr val="FFFF00"/>
                </a:solidFill>
                <a:latin typeface="Arial" panose="020B0604020202020204" pitchFamily="34" charset="0"/>
                <a:cs typeface="Times New Roman" panose="02020603050405020304" pitchFamily="18" charset="0"/>
              </a:rPr>
              <a:t>Best Supporting Actress</a:t>
            </a:r>
            <a:r>
              <a:rPr lang="en-US" sz="2100" dirty="0">
                <a:latin typeface="Arial" panose="020B0604020202020204" pitchFamily="34" charset="0"/>
                <a:cs typeface="Times New Roman" panose="02020603050405020304" pitchFamily="18" charset="0"/>
              </a:rPr>
              <a:t> award. The Oscar win was the first for a Black actress in a musical film.</a:t>
            </a:r>
            <a:endParaRPr lang="pt-BR" sz="2100" dirty="0">
              <a:latin typeface="Arial" panose="020B0604020202020204" pitchFamily="34" charset="0"/>
              <a:cs typeface="Times New Roman" panose="02020603050405020304" pitchFamily="18" charset="0"/>
            </a:endParaRPr>
          </a:p>
        </p:txBody>
      </p:sp>
      <p:pic>
        <p:nvPicPr>
          <p:cNvPr id="8" name="Imagem 7" descr="Mulher segurando bolo&#10;&#10;Descrição gerada automaticamente com confiança média">
            <a:extLst>
              <a:ext uri="{FF2B5EF4-FFF2-40B4-BE49-F238E27FC236}">
                <a16:creationId xmlns:a16="http://schemas.microsoft.com/office/drawing/2014/main" id="{858735BF-4A17-469C-AC0D-AAEBFD905B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81841" y="2418220"/>
            <a:ext cx="3159458" cy="4105410"/>
          </a:xfrm>
          <a:prstGeom prst="rect">
            <a:avLst/>
          </a:prstGeom>
          <a:noFill/>
          <a:ln>
            <a:noFill/>
          </a:ln>
        </p:spPr>
      </p:pic>
      <p:sp>
        <p:nvSpPr>
          <p:cNvPr id="10" name="CaixaDeTexto 9">
            <a:extLst>
              <a:ext uri="{FF2B5EF4-FFF2-40B4-BE49-F238E27FC236}">
                <a16:creationId xmlns:a16="http://schemas.microsoft.com/office/drawing/2014/main" id="{A2A2A000-FE7D-42D0-9598-B9EFACC44AA6}"/>
              </a:ext>
            </a:extLst>
          </p:cNvPr>
          <p:cNvSpPr txBox="1"/>
          <p:nvPr/>
        </p:nvSpPr>
        <p:spPr>
          <a:xfrm>
            <a:off x="5713200" y="315528"/>
            <a:ext cx="6214942" cy="2244589"/>
          </a:xfrm>
          <a:prstGeom prst="rect">
            <a:avLst/>
          </a:prstGeom>
          <a:noFill/>
        </p:spPr>
        <p:txBody>
          <a:bodyPr wrap="square">
            <a:spAutoFit/>
          </a:bodyPr>
          <a:lstStyle/>
          <a:p>
            <a:pPr>
              <a:lnSpc>
                <a:spcPct val="107000"/>
              </a:lnSpc>
              <a:spcAft>
                <a:spcPts val="800"/>
              </a:spcAft>
            </a:pPr>
            <a:r>
              <a:rPr lang="en-US" sz="2100" b="1" dirty="0">
                <a:solidFill>
                  <a:srgbClr val="FFFF00"/>
                </a:solidFill>
                <a:latin typeface="Playfair Display" panose="00000500000000000000" pitchFamily="2" charset="0"/>
                <a:cs typeface="Arial" panose="020B0604020202020204" pitchFamily="34" charset="0"/>
              </a:rPr>
              <a:t>Morgan Freeman – 2004</a:t>
            </a:r>
            <a:endParaRPr lang="pt-BR" sz="2100" b="1" dirty="0">
              <a:solidFill>
                <a:srgbClr val="FFFF00"/>
              </a:solidFill>
              <a:latin typeface="Playfair Display" panose="00000500000000000000" pitchFamily="2" charset="0"/>
              <a:cs typeface="Arial" panose="020B0604020202020204" pitchFamily="34" charset="0"/>
            </a:endParaRPr>
          </a:p>
          <a:p>
            <a:pPr>
              <a:lnSpc>
                <a:spcPct val="107000"/>
              </a:lnSpc>
              <a:spcAft>
                <a:spcPts val="800"/>
              </a:spcAft>
            </a:pPr>
            <a:r>
              <a:rPr lang="en-US" sz="2100" dirty="0">
                <a:latin typeface="Arial" panose="020B0604020202020204" pitchFamily="34" charset="0"/>
                <a:cs typeface="Times New Roman" panose="02020603050405020304" pitchFamily="18" charset="0"/>
              </a:rPr>
              <a:t>Freeman won the </a:t>
            </a:r>
            <a:r>
              <a:rPr lang="en-US" sz="2100" dirty="0">
                <a:solidFill>
                  <a:srgbClr val="FFFF00"/>
                </a:solidFill>
                <a:latin typeface="Arial" panose="020B0604020202020204" pitchFamily="34" charset="0"/>
                <a:cs typeface="Times New Roman" panose="02020603050405020304" pitchFamily="18" charset="0"/>
              </a:rPr>
              <a:t>Best Supporting Actor </a:t>
            </a:r>
            <a:r>
              <a:rPr lang="en-US" sz="2100" dirty="0">
                <a:latin typeface="Arial" panose="020B0604020202020204" pitchFamily="34" charset="0"/>
                <a:cs typeface="Times New Roman" panose="02020603050405020304" pitchFamily="18" charset="0"/>
              </a:rPr>
              <a:t>award for his role as Eddie “Scrap-Iron” Dupris in the boxing movie </a:t>
            </a:r>
            <a:r>
              <a:rPr lang="en-US" sz="2100" dirty="0">
                <a:solidFill>
                  <a:srgbClr val="FFFF00"/>
                </a:solidFill>
                <a:latin typeface="Arial" panose="020B0604020202020204" pitchFamily="34" charset="0"/>
                <a:cs typeface="Times New Roman" panose="02020603050405020304" pitchFamily="18" charset="0"/>
              </a:rPr>
              <a:t>Million Dollar Baby</a:t>
            </a:r>
            <a:r>
              <a:rPr lang="en-US" sz="2100" dirty="0">
                <a:latin typeface="Arial" panose="020B0604020202020204" pitchFamily="34" charset="0"/>
                <a:cs typeface="Times New Roman" panose="02020603050405020304" pitchFamily="18" charset="0"/>
              </a:rPr>
              <a:t>. Sixty-seven at the time of his win, Freeman is the oldest Black actor to earn the award.</a:t>
            </a:r>
            <a:endParaRPr lang="pt-BR" sz="2100" dirty="0">
              <a:latin typeface="Arial" panose="020B0604020202020204" pitchFamily="34" charset="0"/>
              <a:cs typeface="Times New Roman" panose="02020603050405020304" pitchFamily="18" charset="0"/>
            </a:endParaRPr>
          </a:p>
        </p:txBody>
      </p:sp>
      <p:pic>
        <p:nvPicPr>
          <p:cNvPr id="11" name="Imagem 10">
            <a:extLst>
              <a:ext uri="{FF2B5EF4-FFF2-40B4-BE49-F238E27FC236}">
                <a16:creationId xmlns:a16="http://schemas.microsoft.com/office/drawing/2014/main" id="{5C3E4B09-0678-40DF-A390-7FC9ECFC5C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50703" y="2233974"/>
            <a:ext cx="3422348" cy="4308497"/>
          </a:xfrm>
          <a:prstGeom prst="rect">
            <a:avLst/>
          </a:prstGeom>
          <a:noFill/>
          <a:ln>
            <a:noFill/>
          </a:ln>
        </p:spPr>
      </p:pic>
    </p:spTree>
    <p:extLst>
      <p:ext uri="{BB962C8B-B14F-4D97-AF65-F5344CB8AC3E}">
        <p14:creationId xmlns:p14="http://schemas.microsoft.com/office/powerpoint/2010/main" val="45878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563382-5F15-4802-A463-998BE5322202}"/>
              </a:ext>
            </a:extLst>
          </p:cNvPr>
          <p:cNvSpPr>
            <a:spLocks noChangeArrowheads="1"/>
          </p:cNvSpPr>
          <p:nvPr/>
        </p:nvSpPr>
        <p:spPr bwMode="auto">
          <a:xfrm>
            <a:off x="385345" y="153946"/>
            <a:ext cx="475649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Jamie Foxx – 2004</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Foxx’s portrayal of R&amp;B icon </a:t>
            </a:r>
            <a:r>
              <a:rPr lang="en-US" altLang="pt-BR" sz="2100" dirty="0">
                <a:solidFill>
                  <a:srgbClr val="FFFF00"/>
                </a:solidFill>
                <a:latin typeface="Arial" panose="020B0604020202020204" pitchFamily="34" charset="0"/>
                <a:cs typeface="Times New Roman" panose="02020603050405020304" pitchFamily="18" charset="0"/>
              </a:rPr>
              <a:t>Ray Charles </a:t>
            </a:r>
            <a:r>
              <a:rPr lang="en-US" altLang="pt-BR" sz="2100" dirty="0">
                <a:latin typeface="Arial" panose="020B0604020202020204" pitchFamily="34" charset="0"/>
                <a:cs typeface="Times New Roman" panose="02020603050405020304" pitchFamily="18" charset="0"/>
              </a:rPr>
              <a:t>in the biopic Ray earned him a </a:t>
            </a:r>
            <a:r>
              <a:rPr lang="en-US" altLang="pt-BR" sz="2100" dirty="0">
                <a:solidFill>
                  <a:srgbClr val="FFFF00"/>
                </a:solidFill>
                <a:latin typeface="Arial" panose="020B0604020202020204" pitchFamily="34" charset="0"/>
                <a:cs typeface="Times New Roman" panose="02020603050405020304" pitchFamily="18" charset="0"/>
              </a:rPr>
              <a:t>Best Actor </a:t>
            </a:r>
            <a:r>
              <a:rPr lang="en-US" altLang="pt-BR" sz="2100" dirty="0">
                <a:latin typeface="Arial" panose="020B0604020202020204" pitchFamily="34" charset="0"/>
                <a:cs typeface="Times New Roman" panose="02020603050405020304" pitchFamily="18" charset="0"/>
              </a:rPr>
              <a:t>award in 2005. The honor made him the first Black actor to win for a musical.</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3313" name="Imagem 74" descr="Homem de terno e gravata segurando taça&#10;&#10;Descrição gerada automaticamente">
            <a:extLst>
              <a:ext uri="{FF2B5EF4-FFF2-40B4-BE49-F238E27FC236}">
                <a16:creationId xmlns:a16="http://schemas.microsoft.com/office/drawing/2014/main" id="{4E685320-E292-4293-9823-733908803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714" y="2247877"/>
            <a:ext cx="3281933" cy="44136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DBABE693-7CB0-47D3-84E3-F82FE878E095}"/>
              </a:ext>
            </a:extLst>
          </p:cNvPr>
          <p:cNvSpPr>
            <a:spLocks noChangeArrowheads="1"/>
          </p:cNvSpPr>
          <p:nvPr/>
        </p:nvSpPr>
        <p:spPr bwMode="auto">
          <a:xfrm>
            <a:off x="5405173" y="153946"/>
            <a:ext cx="65340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Denzel Washington – 2002 and 1989</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The seasoned actor is the only Black actor to boast two Academy Awards. His first win was for Best Supporting Actor in 1989 for Glory. His second was for Best Actor for his role as corrupt detective Alonzo Harris in the 2001 cop drama Training Day.</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3316" name="Imagem 73" descr="Homem de terno e gravata borboleta&#10;&#10;Descrição gerada automaticamente">
            <a:extLst>
              <a:ext uri="{FF2B5EF4-FFF2-40B4-BE49-F238E27FC236}">
                <a16:creationId xmlns:a16="http://schemas.microsoft.com/office/drawing/2014/main" id="{B911C547-B6D8-472A-ADAF-AEFA2F973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550" y="2241722"/>
            <a:ext cx="3178807" cy="441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25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45C89B-D31C-42DF-8D79-0420948F197E}"/>
              </a:ext>
            </a:extLst>
          </p:cNvPr>
          <p:cNvSpPr>
            <a:spLocks noChangeArrowheads="1"/>
          </p:cNvSpPr>
          <p:nvPr/>
        </p:nvSpPr>
        <p:spPr bwMode="auto">
          <a:xfrm>
            <a:off x="308232" y="256563"/>
            <a:ext cx="5678557"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Halle Berry – 2001</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Berry continues to be the only Black actress to take home the </a:t>
            </a:r>
            <a:r>
              <a:rPr lang="en-US" altLang="pt-BR" sz="2100" dirty="0">
                <a:solidFill>
                  <a:srgbClr val="FFFF00"/>
                </a:solidFill>
                <a:latin typeface="Arial" panose="020B0604020202020204" pitchFamily="34" charset="0"/>
                <a:cs typeface="Times New Roman" panose="02020603050405020304" pitchFamily="18" charset="0"/>
              </a:rPr>
              <a:t>Best Actress </a:t>
            </a:r>
            <a:r>
              <a:rPr lang="en-US" altLang="pt-BR" sz="2100" dirty="0">
                <a:latin typeface="Arial" panose="020B0604020202020204" pitchFamily="34" charset="0"/>
                <a:cs typeface="Times New Roman" panose="02020603050405020304" pitchFamily="18" charset="0"/>
              </a:rPr>
              <a:t>award for her role as Leticia Musgrove in the 2001 film</a:t>
            </a:r>
            <a:r>
              <a:rPr lang="en-US" altLang="pt-BR" sz="2100" dirty="0">
                <a:solidFill>
                  <a:srgbClr val="FFFF00"/>
                </a:solidFill>
                <a:latin typeface="Arial" panose="020B0604020202020204" pitchFamily="34" charset="0"/>
                <a:cs typeface="Times New Roman" panose="02020603050405020304" pitchFamily="18" charset="0"/>
              </a:rPr>
              <a:t> Monster’s Ball</a:t>
            </a:r>
            <a:r>
              <a:rPr lang="en-US" altLang="pt-BR" sz="2100" dirty="0">
                <a:latin typeface="Arial" panose="020B0604020202020204" pitchFamily="34" charset="0"/>
                <a:cs typeface="Times New Roman" panose="02020603050405020304" pitchFamily="18" charset="0"/>
              </a:rPr>
              <a:t>.</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4337" name="Imagem 72" descr="Mulher sorrindo com as mãos&#10;&#10;Descrição gerada automaticamente">
            <a:extLst>
              <a:ext uri="{FF2B5EF4-FFF2-40B4-BE49-F238E27FC236}">
                <a16:creationId xmlns:a16="http://schemas.microsoft.com/office/drawing/2014/main" id="{C115ACD5-461B-4AB0-A054-BD8E3BF95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318" y="1930046"/>
            <a:ext cx="3302740" cy="46472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09DE30D-E265-4929-8E3A-A5722FEDECFE}"/>
              </a:ext>
            </a:extLst>
          </p:cNvPr>
          <p:cNvSpPr>
            <a:spLocks noChangeArrowheads="1"/>
          </p:cNvSpPr>
          <p:nvPr/>
        </p:nvSpPr>
        <p:spPr bwMode="auto">
          <a:xfrm>
            <a:off x="6191962" y="256563"/>
            <a:ext cx="58145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Cuba Gooding Jr. – 1996</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As 29, Gooding Jr. became the youngest Black actor to win </a:t>
            </a:r>
            <a:r>
              <a:rPr lang="en-US" altLang="pt-BR" sz="2100" dirty="0">
                <a:solidFill>
                  <a:srgbClr val="FFFF00"/>
                </a:solidFill>
                <a:latin typeface="Arial" panose="020B0604020202020204" pitchFamily="34" charset="0"/>
                <a:cs typeface="Times New Roman" panose="02020603050405020304" pitchFamily="18" charset="0"/>
              </a:rPr>
              <a:t>Best Supporting Actor</a:t>
            </a:r>
            <a:r>
              <a:rPr lang="en-US" altLang="pt-BR" sz="2100" dirty="0">
                <a:latin typeface="Arial" panose="020B0604020202020204" pitchFamily="34" charset="0"/>
                <a:cs typeface="Times New Roman" panose="02020603050405020304" pitchFamily="18" charset="0"/>
              </a:rPr>
              <a:t>, for his role as football player Rod Tidwell in </a:t>
            </a:r>
            <a:r>
              <a:rPr lang="en-US" altLang="pt-BR" sz="2100" dirty="0">
                <a:solidFill>
                  <a:srgbClr val="FFFF00"/>
                </a:solidFill>
                <a:latin typeface="Arial" panose="020B0604020202020204" pitchFamily="34" charset="0"/>
                <a:cs typeface="Times New Roman" panose="02020603050405020304" pitchFamily="18" charset="0"/>
              </a:rPr>
              <a:t>Jerry Maguire</a:t>
            </a:r>
            <a:r>
              <a:rPr lang="en-US" altLang="pt-BR" sz="2100" dirty="0">
                <a:latin typeface="Arial" panose="020B0604020202020204" pitchFamily="34" charset="0"/>
                <a:cs typeface="Times New Roman" panose="02020603050405020304" pitchFamily="18" charset="0"/>
              </a:rPr>
              <a:t>.</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4340" name="Imagem 71">
            <a:extLst>
              <a:ext uri="{FF2B5EF4-FFF2-40B4-BE49-F238E27FC236}">
                <a16:creationId xmlns:a16="http://schemas.microsoft.com/office/drawing/2014/main" id="{0E7E5066-4DDF-4FFD-ACED-ECCCFC982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886" y="1930046"/>
            <a:ext cx="3737113" cy="467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16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A95C32-5A27-498B-9FD8-7FA6AE82FDCA}"/>
              </a:ext>
            </a:extLst>
          </p:cNvPr>
          <p:cNvSpPr>
            <a:spLocks noChangeArrowheads="1"/>
          </p:cNvSpPr>
          <p:nvPr/>
        </p:nvSpPr>
        <p:spPr bwMode="auto">
          <a:xfrm>
            <a:off x="513638" y="380355"/>
            <a:ext cx="5582362"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Whoopi Goldberg – 1991</a:t>
            </a:r>
            <a:endParaRPr lang="pt-BR" altLang="pt-BR" sz="21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The second Black actress to win the award, Goldberg won </a:t>
            </a:r>
            <a:r>
              <a:rPr lang="en-US" altLang="pt-BR" sz="2100" dirty="0">
                <a:solidFill>
                  <a:srgbClr val="FFFF00"/>
                </a:solidFill>
                <a:latin typeface="Arial" panose="020B0604020202020204" pitchFamily="34" charset="0"/>
                <a:cs typeface="Times New Roman" panose="02020603050405020304" pitchFamily="18" charset="0"/>
              </a:rPr>
              <a:t>Best Supporting Actress </a:t>
            </a:r>
            <a:r>
              <a:rPr lang="en-US" altLang="pt-BR" sz="2100" dirty="0">
                <a:latin typeface="Arial" panose="020B0604020202020204" pitchFamily="34" charset="0"/>
                <a:cs typeface="Times New Roman" panose="02020603050405020304" pitchFamily="18" charset="0"/>
              </a:rPr>
              <a:t>for her role as Oda Mae Brown in the 1990 classic </a:t>
            </a:r>
            <a:r>
              <a:rPr lang="en-US" altLang="pt-BR" sz="2100" dirty="0">
                <a:solidFill>
                  <a:srgbClr val="FFFF00"/>
                </a:solidFill>
                <a:latin typeface="Arial" panose="020B0604020202020204" pitchFamily="34" charset="0"/>
                <a:cs typeface="Times New Roman" panose="02020603050405020304" pitchFamily="18" charset="0"/>
              </a:rPr>
              <a:t>Ghost</a:t>
            </a:r>
            <a:r>
              <a:rPr lang="en-US" altLang="pt-BR" sz="2100" dirty="0">
                <a:latin typeface="Arial" panose="020B0604020202020204" pitchFamily="34" charset="0"/>
                <a:cs typeface="Times New Roman" panose="02020603050405020304" pitchFamily="18" charset="0"/>
              </a:rPr>
              <a:t>.</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5361" name="Imagem 70" descr="Mulher com vestido preto&#10;&#10;Descrição gerada automaticamente">
            <a:extLst>
              <a:ext uri="{FF2B5EF4-FFF2-40B4-BE49-F238E27FC236}">
                <a16:creationId xmlns:a16="http://schemas.microsoft.com/office/drawing/2014/main" id="{12F5EBFB-8E26-49B3-B8D5-F2715B9BA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769" y="2166731"/>
            <a:ext cx="3532474" cy="4422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D59F85C5-91D3-4D83-99E4-F3888C9350BA}"/>
              </a:ext>
            </a:extLst>
          </p:cNvPr>
          <p:cNvSpPr>
            <a:spLocks noChangeArrowheads="1"/>
          </p:cNvSpPr>
          <p:nvPr/>
        </p:nvSpPr>
        <p:spPr bwMode="auto">
          <a:xfrm>
            <a:off x="6196083" y="380355"/>
            <a:ext cx="5744126"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Russell Williams</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Williams is a two-time Oscar winner in the </a:t>
            </a:r>
            <a:r>
              <a:rPr lang="en-US" altLang="pt-BR" sz="2100" dirty="0">
                <a:solidFill>
                  <a:srgbClr val="FFFF00"/>
                </a:solidFill>
                <a:latin typeface="Arial" panose="020B0604020202020204" pitchFamily="34" charset="0"/>
                <a:cs typeface="Times New Roman" panose="02020603050405020304" pitchFamily="18" charset="0"/>
              </a:rPr>
              <a:t>Best Sound </a:t>
            </a:r>
            <a:r>
              <a:rPr lang="en-US" altLang="pt-BR" sz="2100" dirty="0">
                <a:latin typeface="Arial" panose="020B0604020202020204" pitchFamily="34" charset="0"/>
                <a:cs typeface="Times New Roman" panose="02020603050405020304" pitchFamily="18" charset="0"/>
              </a:rPr>
              <a:t>category</a:t>
            </a:r>
            <a:r>
              <a:rPr lang="en-US" altLang="pt-BR" sz="2100" dirty="0">
                <a:solidFill>
                  <a:srgbClr val="FFFF00"/>
                </a:solidFill>
                <a:latin typeface="Arial" panose="020B0604020202020204" pitchFamily="34" charset="0"/>
                <a:cs typeface="Times New Roman" panose="02020603050405020304" pitchFamily="18" charset="0"/>
              </a:rPr>
              <a:t> </a:t>
            </a:r>
            <a:r>
              <a:rPr lang="en-US" altLang="pt-BR" sz="2100" dirty="0">
                <a:latin typeface="Arial" panose="020B0604020202020204" pitchFamily="34" charset="0"/>
                <a:cs typeface="Times New Roman" panose="02020603050405020304" pitchFamily="18" charset="0"/>
              </a:rPr>
              <a:t>for </a:t>
            </a:r>
            <a:r>
              <a:rPr lang="en-US" altLang="pt-BR" sz="2100" dirty="0">
                <a:solidFill>
                  <a:srgbClr val="FFFF00"/>
                </a:solidFill>
                <a:latin typeface="Arial" panose="020B0604020202020204" pitchFamily="34" charset="0"/>
                <a:cs typeface="Times New Roman" panose="02020603050405020304" pitchFamily="18" charset="0"/>
              </a:rPr>
              <a:t>Glory</a:t>
            </a:r>
            <a:r>
              <a:rPr lang="en-US" altLang="pt-BR" sz="2100" dirty="0">
                <a:latin typeface="Arial" panose="020B0604020202020204" pitchFamily="34" charset="0"/>
                <a:cs typeface="Times New Roman" panose="02020603050405020304" pitchFamily="18" charset="0"/>
              </a:rPr>
              <a:t> (1989) and </a:t>
            </a:r>
            <a:r>
              <a:rPr lang="en-US" altLang="pt-BR" sz="2100" dirty="0">
                <a:solidFill>
                  <a:srgbClr val="FFFF00"/>
                </a:solidFill>
                <a:latin typeface="Arial" panose="020B0604020202020204" pitchFamily="34" charset="0"/>
                <a:cs typeface="Times New Roman" panose="02020603050405020304" pitchFamily="18" charset="0"/>
              </a:rPr>
              <a:t>Dances with Wolves </a:t>
            </a:r>
            <a:r>
              <a:rPr lang="en-US" altLang="pt-BR" sz="2100" dirty="0">
                <a:latin typeface="Arial" panose="020B0604020202020204" pitchFamily="34" charset="0"/>
                <a:cs typeface="Times New Roman" panose="02020603050405020304" pitchFamily="18" charset="0"/>
              </a:rPr>
              <a:t>(1990).</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5368" name="Picture 8" descr="Spreading Oscar Glory | American University, Washington, D.C.">
            <a:extLst>
              <a:ext uri="{FF2B5EF4-FFF2-40B4-BE49-F238E27FC236}">
                <a16:creationId xmlns:a16="http://schemas.microsoft.com/office/drawing/2014/main" id="{EE3A1DA6-1519-4A2A-BDDD-E74C09DD9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083" y="2365514"/>
            <a:ext cx="5582363" cy="398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61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1F9692-E075-41D6-B950-E611AE06F0EF}"/>
              </a:ext>
            </a:extLst>
          </p:cNvPr>
          <p:cNvSpPr>
            <a:spLocks noChangeArrowheads="1"/>
          </p:cNvSpPr>
          <p:nvPr/>
        </p:nvSpPr>
        <p:spPr bwMode="auto">
          <a:xfrm>
            <a:off x="6591473" y="218772"/>
            <a:ext cx="5216214"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Willie D. Burton</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Burton became the first African-American person to win for </a:t>
            </a:r>
            <a:r>
              <a:rPr lang="en-US" altLang="pt-BR" sz="2100" dirty="0">
                <a:solidFill>
                  <a:srgbClr val="FFFF00"/>
                </a:solidFill>
                <a:latin typeface="Arial" panose="020B0604020202020204" pitchFamily="34" charset="0"/>
                <a:cs typeface="Times New Roman" panose="02020603050405020304" pitchFamily="18" charset="0"/>
              </a:rPr>
              <a:t>Best Sound </a:t>
            </a:r>
            <a:r>
              <a:rPr lang="en-US" altLang="pt-BR" sz="2100" dirty="0">
                <a:latin typeface="Arial" panose="020B0604020202020204" pitchFamily="34" charset="0"/>
                <a:cs typeface="Times New Roman" panose="02020603050405020304" pitchFamily="18" charset="0"/>
              </a:rPr>
              <a:t>in 1988 for the movie “</a:t>
            </a:r>
            <a:r>
              <a:rPr lang="en-US" altLang="pt-BR" sz="2100" dirty="0">
                <a:solidFill>
                  <a:srgbClr val="FFFF00"/>
                </a:solidFill>
                <a:latin typeface="Arial" panose="020B0604020202020204" pitchFamily="34" charset="0"/>
                <a:cs typeface="Times New Roman" panose="02020603050405020304" pitchFamily="18" charset="0"/>
              </a:rPr>
              <a:t>Bird</a:t>
            </a:r>
            <a:r>
              <a:rPr lang="en-US" altLang="pt-BR" sz="2100" dirty="0">
                <a:latin typeface="Arial" panose="020B0604020202020204" pitchFamily="34" charset="0"/>
                <a:cs typeface="Times New Roman" panose="02020603050405020304" pitchFamily="18" charset="0"/>
              </a:rPr>
              <a:t>”. He won again in 2006 for </a:t>
            </a:r>
            <a:r>
              <a:rPr lang="en-US" altLang="pt-BR" sz="2100" dirty="0">
                <a:solidFill>
                  <a:srgbClr val="FFFF00"/>
                </a:solidFill>
                <a:latin typeface="Arial" panose="020B0604020202020204" pitchFamily="34" charset="0"/>
                <a:cs typeface="Times New Roman" panose="02020603050405020304" pitchFamily="18" charset="0"/>
              </a:rPr>
              <a:t>Dreamgirls</a:t>
            </a:r>
            <a:r>
              <a:rPr lang="en-US" altLang="pt-BR" sz="2100" dirty="0">
                <a:latin typeface="Arial" panose="020B0604020202020204" pitchFamily="34" charset="0"/>
                <a:cs typeface="Times New Roman" panose="02020603050405020304" pitchFamily="18" charset="0"/>
              </a:rPr>
              <a:t>.</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6389" name="Picture 5" descr="1988-Willie D. Burton Bird won Oscar for Best Sound for film, &amp;quot;Bird&amp;quot;. First  black person to win Best Sound. 2006-Will… | Black person, Black hollywood,  Buddy holly">
            <a:extLst>
              <a:ext uri="{FF2B5EF4-FFF2-40B4-BE49-F238E27FC236}">
                <a16:creationId xmlns:a16="http://schemas.microsoft.com/office/drawing/2014/main" id="{A6A5C6B5-20F0-48ED-B660-B201C8233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829" y="2166731"/>
            <a:ext cx="2923588" cy="4353604"/>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3799BF2C-E21C-4D55-90F6-2700246378AF}"/>
              </a:ext>
            </a:extLst>
          </p:cNvPr>
          <p:cNvSpPr txBox="1"/>
          <p:nvPr/>
        </p:nvSpPr>
        <p:spPr>
          <a:xfrm>
            <a:off x="495473" y="305141"/>
            <a:ext cx="6096000" cy="1898790"/>
          </a:xfrm>
          <a:prstGeom prst="rect">
            <a:avLst/>
          </a:prstGeom>
          <a:noFill/>
        </p:spPr>
        <p:txBody>
          <a:bodyPr wrap="square">
            <a:spAutoFit/>
          </a:bodyPr>
          <a:lstStyle/>
          <a:p>
            <a:pPr>
              <a:lnSpc>
                <a:spcPct val="107000"/>
              </a:lnSpc>
              <a:spcAft>
                <a:spcPts val="800"/>
              </a:spcAft>
            </a:pPr>
            <a:r>
              <a:rPr lang="en-US" sz="2100" b="1" dirty="0">
                <a:solidFill>
                  <a:srgbClr val="FFFF00"/>
                </a:solidFill>
                <a:latin typeface="Playfair Display" panose="00000500000000000000" pitchFamily="2" charset="0"/>
                <a:cs typeface="Arial" panose="020B0604020202020204" pitchFamily="34" charset="0"/>
              </a:rPr>
              <a:t>Herbie Hancock – 1987</a:t>
            </a:r>
            <a:endParaRPr lang="pt-BR" sz="2100" dirty="0">
              <a:latin typeface="Arial" panose="020B0604020202020204" pitchFamily="34" charset="0"/>
              <a:cs typeface="Times New Roman" panose="02020603050405020304" pitchFamily="18" charset="0"/>
            </a:endParaRPr>
          </a:p>
          <a:p>
            <a:pPr>
              <a:lnSpc>
                <a:spcPct val="107000"/>
              </a:lnSpc>
              <a:spcAft>
                <a:spcPts val="800"/>
              </a:spcAft>
            </a:pPr>
            <a:r>
              <a:rPr lang="en-US" sz="2100" dirty="0">
                <a:latin typeface="Arial" panose="020B0604020202020204" pitchFamily="34" charset="0"/>
                <a:cs typeface="Times New Roman" panose="02020603050405020304" pitchFamily="18" charset="0"/>
              </a:rPr>
              <a:t>Hancock was the first Black victor to take home an Oscar for </a:t>
            </a:r>
            <a:r>
              <a:rPr lang="en-US" sz="2100" dirty="0">
                <a:solidFill>
                  <a:srgbClr val="FFFF00"/>
                </a:solidFill>
                <a:latin typeface="Arial" panose="020B0604020202020204" pitchFamily="34" charset="0"/>
                <a:cs typeface="Times New Roman" panose="02020603050405020304" pitchFamily="18" charset="0"/>
              </a:rPr>
              <a:t>Best Original Score </a:t>
            </a:r>
            <a:r>
              <a:rPr lang="en-US" sz="2100" dirty="0">
                <a:latin typeface="Arial" panose="020B0604020202020204" pitchFamily="34" charset="0"/>
                <a:cs typeface="Times New Roman" panose="02020603050405020304" pitchFamily="18" charset="0"/>
              </a:rPr>
              <a:t>for the American-French musical drama film </a:t>
            </a:r>
            <a:r>
              <a:rPr lang="en-US" sz="2100" dirty="0">
                <a:solidFill>
                  <a:srgbClr val="FFFF00"/>
                </a:solidFill>
                <a:latin typeface="Arial" panose="020B0604020202020204" pitchFamily="34" charset="0"/>
                <a:cs typeface="Times New Roman" panose="02020603050405020304" pitchFamily="18" charset="0"/>
              </a:rPr>
              <a:t>“Round Midnight.”</a:t>
            </a:r>
            <a:endParaRPr lang="pt-BR" sz="2100" dirty="0">
              <a:solidFill>
                <a:srgbClr val="FFFF00"/>
              </a:solidFill>
              <a:latin typeface="Arial" panose="020B0604020202020204" pitchFamily="34" charset="0"/>
              <a:cs typeface="Times New Roman" panose="02020603050405020304" pitchFamily="18" charset="0"/>
            </a:endParaRPr>
          </a:p>
        </p:txBody>
      </p:sp>
      <p:pic>
        <p:nvPicPr>
          <p:cNvPr id="12" name="Imagem 11" descr="Foto preta e branca de homem de terno e gravata&#10;&#10;Descrição gerada automaticamente">
            <a:extLst>
              <a:ext uri="{FF2B5EF4-FFF2-40B4-BE49-F238E27FC236}">
                <a16:creationId xmlns:a16="http://schemas.microsoft.com/office/drawing/2014/main" id="{D139AEAC-3A4E-4CF6-A3E0-A616361E583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169" y="2166731"/>
            <a:ext cx="2923588" cy="4353604"/>
          </a:xfrm>
          <a:prstGeom prst="rect">
            <a:avLst/>
          </a:prstGeom>
          <a:noFill/>
          <a:ln>
            <a:noFill/>
          </a:ln>
        </p:spPr>
      </p:pic>
    </p:spTree>
    <p:extLst>
      <p:ext uri="{BB962C8B-B14F-4D97-AF65-F5344CB8AC3E}">
        <p14:creationId xmlns:p14="http://schemas.microsoft.com/office/powerpoint/2010/main" val="2841107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E1F9189-E650-468D-83A6-DDBE8A878F67}"/>
              </a:ext>
            </a:extLst>
          </p:cNvPr>
          <p:cNvSpPr>
            <a:spLocks noChangeArrowheads="1"/>
          </p:cNvSpPr>
          <p:nvPr/>
        </p:nvSpPr>
        <p:spPr bwMode="auto">
          <a:xfrm>
            <a:off x="622852" y="418710"/>
            <a:ext cx="495631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Lionel Richie – 1985</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Lionel Richie won an Oscar in 1985 for the </a:t>
            </a:r>
            <a:r>
              <a:rPr lang="en-US" altLang="pt-BR" sz="2100" dirty="0">
                <a:solidFill>
                  <a:srgbClr val="FFFF00"/>
                </a:solidFill>
                <a:latin typeface="Arial" panose="020B0604020202020204" pitchFamily="34" charset="0"/>
                <a:cs typeface="Times New Roman" panose="02020603050405020304" pitchFamily="18" charset="0"/>
              </a:rPr>
              <a:t>song “Say You, Say Me”</a:t>
            </a:r>
            <a:r>
              <a:rPr lang="en-US" altLang="pt-BR" sz="2100" dirty="0">
                <a:latin typeface="Arial" panose="020B0604020202020204" pitchFamily="34" charset="0"/>
                <a:cs typeface="Times New Roman" panose="02020603050405020304" pitchFamily="18" charset="0"/>
              </a:rPr>
              <a:t> from the movie </a:t>
            </a:r>
            <a:r>
              <a:rPr lang="en-US" altLang="pt-BR" sz="2100" dirty="0">
                <a:solidFill>
                  <a:srgbClr val="FFFF00"/>
                </a:solidFill>
                <a:latin typeface="Arial" panose="020B0604020202020204" pitchFamily="34" charset="0"/>
                <a:cs typeface="Times New Roman" panose="02020603050405020304" pitchFamily="18" charset="0"/>
              </a:rPr>
              <a:t>White Nights</a:t>
            </a:r>
            <a:r>
              <a:rPr lang="en-US" altLang="pt-BR" sz="2100" dirty="0">
                <a:latin typeface="Arial" panose="020B0604020202020204" pitchFamily="34" charset="0"/>
                <a:cs typeface="Times New Roman" panose="02020603050405020304" pitchFamily="18" charset="0"/>
              </a:rPr>
              <a:t>.</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7409" name="Imagem 66" descr="Homem segurando um microfone&#10;&#10;Descrição gerada automaticamente">
            <a:extLst>
              <a:ext uri="{FF2B5EF4-FFF2-40B4-BE49-F238E27FC236}">
                <a16:creationId xmlns:a16="http://schemas.microsoft.com/office/drawing/2014/main" id="{A600F343-26C3-4DF1-9345-B4D94DC3E6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38"/>
          <a:stretch/>
        </p:blipFill>
        <p:spPr bwMode="auto">
          <a:xfrm>
            <a:off x="1173373" y="1994675"/>
            <a:ext cx="3650829" cy="44396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9F3B19F0-CE34-4422-B855-AA63B72AA0F9}"/>
              </a:ext>
            </a:extLst>
          </p:cNvPr>
          <p:cNvSpPr>
            <a:spLocks noChangeArrowheads="1"/>
          </p:cNvSpPr>
          <p:nvPr/>
        </p:nvSpPr>
        <p:spPr bwMode="auto">
          <a:xfrm>
            <a:off x="5579166" y="418710"/>
            <a:ext cx="6387546"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Prince – 1984</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The one and only Prince was the first Black winner of </a:t>
            </a:r>
            <a:r>
              <a:rPr lang="en-US" altLang="pt-BR" sz="2100" dirty="0">
                <a:solidFill>
                  <a:srgbClr val="FFFF00"/>
                </a:solidFill>
                <a:latin typeface="Arial" panose="020B0604020202020204" pitchFamily="34" charset="0"/>
                <a:cs typeface="Times New Roman" panose="02020603050405020304" pitchFamily="18" charset="0"/>
              </a:rPr>
              <a:t>Best Original Song </a:t>
            </a:r>
            <a:r>
              <a:rPr lang="en-US" altLang="pt-BR" sz="2100" dirty="0">
                <a:latin typeface="Arial" panose="020B0604020202020204" pitchFamily="34" charset="0"/>
                <a:cs typeface="Times New Roman" panose="02020603050405020304" pitchFamily="18" charset="0"/>
              </a:rPr>
              <a:t>Score (which is different from Best Original Score category) for </a:t>
            </a:r>
            <a:r>
              <a:rPr lang="en-US" altLang="pt-BR" sz="2100" dirty="0">
                <a:solidFill>
                  <a:srgbClr val="FFFF00"/>
                </a:solidFill>
                <a:latin typeface="Arial" panose="020B0604020202020204" pitchFamily="34" charset="0"/>
                <a:cs typeface="Times New Roman" panose="02020603050405020304" pitchFamily="18" charset="0"/>
              </a:rPr>
              <a:t>Purple Rain</a:t>
            </a:r>
            <a:r>
              <a:rPr lang="en-US" altLang="pt-BR" sz="2100" dirty="0">
                <a:latin typeface="Arial" panose="020B0604020202020204" pitchFamily="34" charset="0"/>
                <a:cs typeface="Times New Roman" panose="02020603050405020304" pitchFamily="18" charset="0"/>
              </a:rPr>
              <a:t>; this category was retired afterwards.</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7412" name="Imagem 65" descr="Foto preta e branca de uma mulher&#10;&#10;Descrição gerada automaticamente">
            <a:extLst>
              <a:ext uri="{FF2B5EF4-FFF2-40B4-BE49-F238E27FC236}">
                <a16:creationId xmlns:a16="http://schemas.microsoft.com/office/drawing/2014/main" id="{30965FB0-A0BF-4FB9-A311-9FBEFC3AD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193234"/>
            <a:ext cx="5052637" cy="424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6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FD55F42-1A6A-4E6C-A0FC-BCD00C6F6E99}"/>
              </a:ext>
            </a:extLst>
          </p:cNvPr>
          <p:cNvSpPr>
            <a:spLocks noChangeArrowheads="1"/>
          </p:cNvSpPr>
          <p:nvPr/>
        </p:nvSpPr>
        <p:spPr bwMode="auto">
          <a:xfrm>
            <a:off x="7513983" y="257128"/>
            <a:ext cx="4055164"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Stevie Wonder – 1984</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The iconic musician won an Oscar for </a:t>
            </a:r>
            <a:r>
              <a:rPr lang="en-US" altLang="pt-BR" sz="2100" dirty="0">
                <a:solidFill>
                  <a:srgbClr val="FFFF00"/>
                </a:solidFill>
                <a:latin typeface="Arial" panose="020B0604020202020204" pitchFamily="34" charset="0"/>
                <a:cs typeface="Times New Roman" panose="02020603050405020304" pitchFamily="18" charset="0"/>
              </a:rPr>
              <a:t>“I Just Called to Say I Love You” </a:t>
            </a:r>
            <a:r>
              <a:rPr lang="en-US" altLang="pt-BR" sz="2100" dirty="0">
                <a:latin typeface="Arial" panose="020B0604020202020204" pitchFamily="34" charset="0"/>
                <a:cs typeface="Times New Roman" panose="02020603050405020304" pitchFamily="18" charset="0"/>
              </a:rPr>
              <a:t>from the movie, </a:t>
            </a:r>
            <a:r>
              <a:rPr lang="en-US" altLang="pt-BR" sz="2100" dirty="0">
                <a:solidFill>
                  <a:srgbClr val="FFFF00"/>
                </a:solidFill>
                <a:latin typeface="Arial" panose="020B0604020202020204" pitchFamily="34" charset="0"/>
                <a:cs typeface="Times New Roman" panose="02020603050405020304" pitchFamily="18" charset="0"/>
              </a:rPr>
              <a:t>The Woman in Red.</a:t>
            </a:r>
          </a:p>
        </p:txBody>
      </p:sp>
      <p:pic>
        <p:nvPicPr>
          <p:cNvPr id="18433" name="Imagem 64" descr="Homem no palco com instrumentos musicais e microfones&#10;&#10;Descrição gerada automaticamente">
            <a:extLst>
              <a:ext uri="{FF2B5EF4-FFF2-40B4-BE49-F238E27FC236}">
                <a16:creationId xmlns:a16="http://schemas.microsoft.com/office/drawing/2014/main" id="{F500E4D7-15BB-4A52-A88E-BA398E3407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193"/>
          <a:stretch/>
        </p:blipFill>
        <p:spPr bwMode="auto">
          <a:xfrm>
            <a:off x="7563887" y="1994975"/>
            <a:ext cx="3617844" cy="44396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8748A20A-B7A5-476D-A69C-493B66AEBA91}"/>
              </a:ext>
            </a:extLst>
          </p:cNvPr>
          <p:cNvSpPr>
            <a:spLocks noChangeArrowheads="1"/>
          </p:cNvSpPr>
          <p:nvPr/>
        </p:nvSpPr>
        <p:spPr bwMode="auto">
          <a:xfrm>
            <a:off x="195322" y="203186"/>
            <a:ext cx="711987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Irene Cara – 1983</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Cara won an </a:t>
            </a:r>
            <a:r>
              <a:rPr lang="en-US" altLang="pt-BR" sz="2100" dirty="0">
                <a:solidFill>
                  <a:srgbClr val="FFFF00"/>
                </a:solidFill>
                <a:latin typeface="Arial" panose="020B0604020202020204" pitchFamily="34" charset="0"/>
                <a:cs typeface="Times New Roman" panose="02020603050405020304" pitchFamily="18" charset="0"/>
              </a:rPr>
              <a:t>Oscar for the song “What a Feeling” </a:t>
            </a:r>
            <a:r>
              <a:rPr lang="en-US" altLang="pt-BR" sz="2100" dirty="0">
                <a:latin typeface="Arial" panose="020B0604020202020204" pitchFamily="34" charset="0"/>
                <a:cs typeface="Times New Roman" panose="02020603050405020304" pitchFamily="18" charset="0"/>
              </a:rPr>
              <a:t>from the movie </a:t>
            </a:r>
            <a:r>
              <a:rPr lang="en-US" altLang="pt-BR" sz="2100" dirty="0" err="1">
                <a:solidFill>
                  <a:srgbClr val="FFFF00"/>
                </a:solidFill>
                <a:latin typeface="Arial" panose="020B0604020202020204" pitchFamily="34" charset="0"/>
                <a:cs typeface="Times New Roman" panose="02020603050405020304" pitchFamily="18" charset="0"/>
              </a:rPr>
              <a:t>Flashdance</a:t>
            </a:r>
            <a:r>
              <a:rPr lang="en-US" altLang="pt-BR" sz="2100" dirty="0">
                <a:latin typeface="Arial" panose="020B0604020202020204" pitchFamily="34" charset="0"/>
                <a:cs typeface="Times New Roman" panose="02020603050405020304" pitchFamily="18" charset="0"/>
              </a:rPr>
              <a:t>, making her the first African-American woman to win a non-acting Academy Award. She shared the award with composer Giorgio Moroder and co-lyricist Keith </a:t>
            </a:r>
            <a:r>
              <a:rPr lang="en-US" altLang="pt-BR" sz="2100" dirty="0" err="1">
                <a:latin typeface="Arial" panose="020B0604020202020204" pitchFamily="34" charset="0"/>
                <a:cs typeface="Times New Roman" panose="02020603050405020304" pitchFamily="18" charset="0"/>
              </a:rPr>
              <a:t>Forsey</a:t>
            </a:r>
            <a:r>
              <a:rPr lang="en-US" altLang="pt-BR" sz="2100" dirty="0">
                <a:latin typeface="Arial" panose="020B0604020202020204" pitchFamily="34" charset="0"/>
                <a:cs typeface="Times New Roman" panose="02020603050405020304" pitchFamily="18" charset="0"/>
              </a:rPr>
              <a:t>.</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8440" name="Picture 8" descr="Oxente, Pipoca? on Twitter: &amp;quot;Irene Cara Em 1984, Cara ganhou um Oscar pela  música &amp;#39;What a Feeling&amp;#39;, do filme &amp;#39;Flashdance, se tornando a primeira  mulher negra a vencer uma categoria de Melhor">
            <a:extLst>
              <a:ext uri="{FF2B5EF4-FFF2-40B4-BE49-F238E27FC236}">
                <a16:creationId xmlns:a16="http://schemas.microsoft.com/office/drawing/2014/main" id="{0A3D23A9-718E-4B77-A00D-F9B68484D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364" y="1994975"/>
            <a:ext cx="4439632" cy="443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27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2A5465-53B0-4482-A72A-387169DD2479}"/>
              </a:ext>
            </a:extLst>
          </p:cNvPr>
          <p:cNvSpPr>
            <a:spLocks noGrp="1"/>
          </p:cNvSpPr>
          <p:nvPr>
            <p:ph type="title"/>
          </p:nvPr>
        </p:nvSpPr>
        <p:spPr>
          <a:xfrm>
            <a:off x="919118" y="291548"/>
            <a:ext cx="10353761" cy="1326321"/>
          </a:xfrm>
        </p:spPr>
        <p:txBody>
          <a:bodyPr/>
          <a:lstStyle/>
          <a:p>
            <a:r>
              <a:rPr lang="pt-BR" dirty="0" err="1"/>
              <a:t>information</a:t>
            </a:r>
            <a:endParaRPr lang="pt-BR" dirty="0"/>
          </a:p>
        </p:txBody>
      </p:sp>
      <p:sp>
        <p:nvSpPr>
          <p:cNvPr id="3" name="Espaço Reservado para Conteúdo 2">
            <a:extLst>
              <a:ext uri="{FF2B5EF4-FFF2-40B4-BE49-F238E27FC236}">
                <a16:creationId xmlns:a16="http://schemas.microsoft.com/office/drawing/2014/main" id="{2133FEC8-1297-4D84-B083-DB5216D4C6BC}"/>
              </a:ext>
            </a:extLst>
          </p:cNvPr>
          <p:cNvSpPr>
            <a:spLocks noGrp="1"/>
          </p:cNvSpPr>
          <p:nvPr>
            <p:ph idx="1"/>
          </p:nvPr>
        </p:nvSpPr>
        <p:spPr>
          <a:xfrm>
            <a:off x="563216" y="1455199"/>
            <a:ext cx="7275446" cy="4660901"/>
          </a:xfrm>
        </p:spPr>
        <p:txBody>
          <a:bodyPr>
            <a:normAutofit fontScale="77500" lnSpcReduction="20000"/>
          </a:bodyPr>
          <a:lstStyle/>
          <a:p>
            <a:r>
              <a:rPr lang="en-US" sz="3000" b="0" i="0" dirty="0">
                <a:effectLst/>
                <a:latin typeface="Georgia" panose="02040502050405020303" pitchFamily="18" charset="0"/>
              </a:rPr>
              <a:t>She was born </a:t>
            </a:r>
            <a:r>
              <a:rPr lang="en-US" sz="3000" b="0" i="0" u="none" strike="noStrike" dirty="0">
                <a:effectLst/>
                <a:latin typeface="Georgia" panose="02040502050405020303" pitchFamily="18" charset="0"/>
              </a:rPr>
              <a:t>August</a:t>
            </a:r>
            <a:r>
              <a:rPr lang="en-US" sz="3000" b="0" i="0" dirty="0">
                <a:effectLst/>
                <a:latin typeface="Georgia" panose="02040502050405020303" pitchFamily="18" charset="0"/>
              </a:rPr>
              <a:t> 11, 1965, Saint Matthews, </a:t>
            </a:r>
            <a:r>
              <a:rPr lang="en-US" sz="3000" b="0" i="0" u="none" strike="noStrike" dirty="0">
                <a:effectLst/>
                <a:latin typeface="Georgia" panose="02040502050405020303" pitchFamily="18" charset="0"/>
              </a:rPr>
              <a:t>South Carolina</a:t>
            </a:r>
            <a:r>
              <a:rPr lang="en-US" sz="3000" b="0" i="0" dirty="0">
                <a:effectLst/>
                <a:latin typeface="Georgia" panose="02040502050405020303" pitchFamily="18" charset="0"/>
              </a:rPr>
              <a:t>, U.S. She is American;</a:t>
            </a:r>
          </a:p>
          <a:p>
            <a:r>
              <a:rPr lang="en-US" sz="3000" dirty="0">
                <a:effectLst/>
                <a:latin typeface="Georgia" panose="02040502050405020303" pitchFamily="18" charset="0"/>
              </a:rPr>
              <a:t>She is 56 years old;</a:t>
            </a:r>
          </a:p>
          <a:p>
            <a:r>
              <a:rPr lang="en-US" sz="3000" dirty="0">
                <a:effectLst/>
                <a:latin typeface="Georgia" panose="02040502050405020303" pitchFamily="18" charset="0"/>
              </a:rPr>
              <a:t>She is an actress;</a:t>
            </a:r>
          </a:p>
          <a:p>
            <a:r>
              <a:rPr lang="en-US" sz="3000" dirty="0">
                <a:effectLst/>
                <a:latin typeface="Georgia" panose="02040502050405020303" pitchFamily="18" charset="0"/>
              </a:rPr>
              <a:t>She was the protagonist at the TV show </a:t>
            </a:r>
            <a:r>
              <a:rPr lang="en-US" sz="3000" i="1" dirty="0">
                <a:effectLst/>
                <a:latin typeface="Georgia" panose="02040502050405020303" pitchFamily="18" charset="0"/>
              </a:rPr>
              <a:t>How to get away with murder;</a:t>
            </a:r>
          </a:p>
          <a:p>
            <a:r>
              <a:rPr lang="pt-BR" sz="3000" dirty="0"/>
              <a:t>She </a:t>
            </a:r>
            <a:r>
              <a:rPr lang="en-US" sz="2800" b="0" i="0" dirty="0">
                <a:effectLst/>
                <a:latin typeface="Georgia" panose="02040502050405020303" pitchFamily="18" charset="0"/>
              </a:rPr>
              <a:t>won a </a:t>
            </a:r>
            <a:r>
              <a:rPr lang="en-US" sz="2800" b="0" i="0" u="none" strike="noStrike" dirty="0">
                <a:solidFill>
                  <a:srgbClr val="FFFF00"/>
                </a:solidFill>
                <a:effectLst/>
                <a:latin typeface="Georgia" panose="02040502050405020303" pitchFamily="18" charset="0"/>
              </a:rPr>
              <a:t>Golden Globe Award</a:t>
            </a:r>
            <a:r>
              <a:rPr lang="en-US" sz="2800" b="0" i="0" dirty="0">
                <a:solidFill>
                  <a:srgbClr val="FFFF00"/>
                </a:solidFill>
                <a:effectLst/>
                <a:latin typeface="Georgia" panose="02040502050405020303" pitchFamily="18" charset="0"/>
              </a:rPr>
              <a:t> </a:t>
            </a:r>
            <a:r>
              <a:rPr lang="en-US" sz="2800" b="0" i="0" dirty="0">
                <a:effectLst/>
                <a:latin typeface="Georgia" panose="02040502050405020303" pitchFamily="18" charset="0"/>
              </a:rPr>
              <a:t>and an </a:t>
            </a:r>
            <a:r>
              <a:rPr lang="en-US" sz="2800" b="0" i="0" dirty="0">
                <a:solidFill>
                  <a:srgbClr val="FFFF00"/>
                </a:solidFill>
                <a:effectLst/>
                <a:latin typeface="Georgia" panose="02040502050405020303" pitchFamily="18" charset="0"/>
              </a:rPr>
              <a:t>Academy Award </a:t>
            </a:r>
            <a:r>
              <a:rPr lang="en-US" sz="2800" b="0" i="0" dirty="0">
                <a:effectLst/>
                <a:latin typeface="Georgia" panose="02040502050405020303" pitchFamily="18" charset="0"/>
              </a:rPr>
              <a:t>in 2016. Consequently, she became the first Black woman to win an </a:t>
            </a:r>
            <a:r>
              <a:rPr lang="en-US" sz="2800" b="0" i="0" dirty="0">
                <a:solidFill>
                  <a:srgbClr val="FFFF00"/>
                </a:solidFill>
                <a:effectLst/>
                <a:latin typeface="Georgia" panose="02040502050405020303" pitchFamily="18" charset="0"/>
              </a:rPr>
              <a:t>Oscar</a:t>
            </a:r>
            <a:r>
              <a:rPr lang="en-US" sz="2800" b="0" i="0" dirty="0">
                <a:effectLst/>
                <a:latin typeface="Georgia" panose="02040502050405020303" pitchFamily="18" charset="0"/>
              </a:rPr>
              <a:t>, an </a:t>
            </a:r>
            <a:r>
              <a:rPr lang="en-US" sz="2800" b="0" i="0" dirty="0">
                <a:solidFill>
                  <a:srgbClr val="FFFF00"/>
                </a:solidFill>
                <a:effectLst/>
                <a:latin typeface="Georgia" panose="02040502050405020303" pitchFamily="18" charset="0"/>
              </a:rPr>
              <a:t>Emmy</a:t>
            </a:r>
            <a:r>
              <a:rPr lang="en-US" sz="2800" b="0" i="0" dirty="0">
                <a:effectLst/>
                <a:latin typeface="Georgia" panose="02040502050405020303" pitchFamily="18" charset="0"/>
              </a:rPr>
              <a:t>, and a </a:t>
            </a:r>
            <a:r>
              <a:rPr lang="en-US" sz="2800" b="0" i="0" dirty="0">
                <a:solidFill>
                  <a:srgbClr val="FFFF00"/>
                </a:solidFill>
                <a:effectLst/>
                <a:latin typeface="Georgia" panose="02040502050405020303" pitchFamily="18" charset="0"/>
              </a:rPr>
              <a:t>Tony</a:t>
            </a:r>
            <a:r>
              <a:rPr lang="en-US" sz="2800" b="0" i="0" dirty="0">
                <a:effectLst/>
                <a:latin typeface="Georgia" panose="02040502050405020303" pitchFamily="18" charset="0"/>
              </a:rPr>
              <a:t> for acting.</a:t>
            </a:r>
            <a:endParaRPr lang="pt-BR" sz="3000" dirty="0"/>
          </a:p>
        </p:txBody>
      </p:sp>
      <p:pic>
        <p:nvPicPr>
          <p:cNvPr id="1026" name="Picture 2" descr="Viola Davis completa 56 anos; relembre grandes momentos da sua carreira -  Jornal Correio">
            <a:extLst>
              <a:ext uri="{FF2B5EF4-FFF2-40B4-BE49-F238E27FC236}">
                <a16:creationId xmlns:a16="http://schemas.microsoft.com/office/drawing/2014/main" id="{8777F130-2FFC-4D94-90E2-35242EC0BA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22" r="36079"/>
          <a:stretch/>
        </p:blipFill>
        <p:spPr bwMode="auto">
          <a:xfrm>
            <a:off x="7891577" y="1455199"/>
            <a:ext cx="3737204" cy="403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273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5F839-95B1-474E-9B6D-9DB0BE4F9EA8}"/>
              </a:ext>
            </a:extLst>
          </p:cNvPr>
          <p:cNvSpPr>
            <a:spLocks noChangeArrowheads="1"/>
          </p:cNvSpPr>
          <p:nvPr/>
        </p:nvSpPr>
        <p:spPr bwMode="auto">
          <a:xfrm>
            <a:off x="516835" y="216076"/>
            <a:ext cx="531412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Louis Gossett Jr. – 1982</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Gossett Jr. was the first Black actor to win a </a:t>
            </a:r>
            <a:r>
              <a:rPr lang="en-US" altLang="pt-BR" sz="2100" dirty="0">
                <a:solidFill>
                  <a:srgbClr val="FFFF00"/>
                </a:solidFill>
                <a:latin typeface="Arial" panose="020B0604020202020204" pitchFamily="34" charset="0"/>
                <a:cs typeface="Times New Roman" panose="02020603050405020304" pitchFamily="18" charset="0"/>
              </a:rPr>
              <a:t>Best Supporting Actor</a:t>
            </a:r>
            <a:r>
              <a:rPr lang="en-US" altLang="pt-BR" sz="2100" dirty="0">
                <a:latin typeface="Arial" panose="020B0604020202020204" pitchFamily="34" charset="0"/>
                <a:cs typeface="Times New Roman" panose="02020603050405020304" pitchFamily="18" charset="0"/>
              </a:rPr>
              <a:t> award, for his role as Gunnery Sergeant Emil Foley in </a:t>
            </a:r>
            <a:r>
              <a:rPr lang="en-US" altLang="pt-BR" sz="2100" dirty="0">
                <a:solidFill>
                  <a:srgbClr val="FFFF00"/>
                </a:solidFill>
                <a:latin typeface="Arial" panose="020B0604020202020204" pitchFamily="34" charset="0"/>
                <a:cs typeface="Times New Roman" panose="02020603050405020304" pitchFamily="18" charset="0"/>
              </a:rPr>
              <a:t>An Officer and a Gentleman (1982)</a:t>
            </a:r>
            <a:r>
              <a:rPr lang="en-US" altLang="pt-BR" sz="2100" dirty="0">
                <a:latin typeface="Arial" panose="020B0604020202020204" pitchFamily="34" charset="0"/>
                <a:cs typeface="Times New Roman" panose="02020603050405020304" pitchFamily="18" charset="0"/>
              </a:rPr>
              <a:t> opposite Richard Gere.</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9457" name="Imagem 62" descr="Homem de terno e gravata segurando objeto&#10;&#10;Descrição gerada automaticamente">
            <a:extLst>
              <a:ext uri="{FF2B5EF4-FFF2-40B4-BE49-F238E27FC236}">
                <a16:creationId xmlns:a16="http://schemas.microsoft.com/office/drawing/2014/main" id="{C576AF44-0C7C-4096-8F7B-1D7F61711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745" y="2252656"/>
            <a:ext cx="2981739" cy="43892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A14D160-2E97-4646-8A04-9DF7C7F638B3}"/>
              </a:ext>
            </a:extLst>
          </p:cNvPr>
          <p:cNvSpPr>
            <a:spLocks noChangeArrowheads="1"/>
          </p:cNvSpPr>
          <p:nvPr/>
        </p:nvSpPr>
        <p:spPr bwMode="auto">
          <a:xfrm>
            <a:off x="5929316" y="184354"/>
            <a:ext cx="6262684"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Isaac Hayes – 1972</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Hayes was the first Black winner for </a:t>
            </a:r>
            <a:r>
              <a:rPr lang="en-US" altLang="pt-BR" sz="2100" dirty="0">
                <a:solidFill>
                  <a:srgbClr val="FFFF00"/>
                </a:solidFill>
                <a:latin typeface="Arial" panose="020B0604020202020204" pitchFamily="34" charset="0"/>
                <a:cs typeface="Times New Roman" panose="02020603050405020304" pitchFamily="18" charset="0"/>
              </a:rPr>
              <a:t>Best Original Song </a:t>
            </a:r>
            <a:r>
              <a:rPr lang="en-US" altLang="pt-BR" sz="2100" dirty="0">
                <a:latin typeface="Arial" panose="020B0604020202020204" pitchFamily="34" charset="0"/>
                <a:cs typeface="Times New Roman" panose="02020603050405020304" pitchFamily="18" charset="0"/>
              </a:rPr>
              <a:t>for—a tune that we still love today— </a:t>
            </a:r>
            <a:r>
              <a:rPr lang="en-US" altLang="pt-BR" sz="2100" dirty="0">
                <a:solidFill>
                  <a:srgbClr val="FFFF00"/>
                </a:solidFill>
                <a:latin typeface="Arial" panose="020B0604020202020204" pitchFamily="34" charset="0"/>
                <a:cs typeface="Times New Roman" panose="02020603050405020304" pitchFamily="18" charset="0"/>
              </a:rPr>
              <a:t>“Shaft.” </a:t>
            </a:r>
            <a:r>
              <a:rPr lang="en-US" altLang="pt-BR" sz="2100" dirty="0">
                <a:latin typeface="Arial" panose="020B0604020202020204" pitchFamily="34" charset="0"/>
                <a:cs typeface="Times New Roman" panose="02020603050405020304" pitchFamily="18" charset="0"/>
              </a:rPr>
              <a:t>Notably, he was also the first Black winner for any award other than in the acting categories.</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19460" name="Imagem 61" descr="Homem com gato no colo&#10;&#10;Descrição gerada automaticamente com confiança baixa">
            <a:extLst>
              <a:ext uri="{FF2B5EF4-FFF2-40B4-BE49-F238E27FC236}">
                <a16:creationId xmlns:a16="http://schemas.microsoft.com/office/drawing/2014/main" id="{570011F4-A33E-4D03-9A47-FFE5DAC9B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370" y="2252656"/>
            <a:ext cx="2981739" cy="442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9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E5267C-EB67-4049-A617-386E937C4730}"/>
              </a:ext>
            </a:extLst>
          </p:cNvPr>
          <p:cNvSpPr>
            <a:spLocks noChangeArrowheads="1"/>
          </p:cNvSpPr>
          <p:nvPr/>
        </p:nvSpPr>
        <p:spPr bwMode="auto">
          <a:xfrm>
            <a:off x="212188" y="267497"/>
            <a:ext cx="547299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000" b="1" dirty="0">
                <a:solidFill>
                  <a:srgbClr val="FFFF00"/>
                </a:solidFill>
                <a:latin typeface="Playfair Display" panose="00000500000000000000" pitchFamily="2" charset="0"/>
                <a:cs typeface="Arial" panose="020B0604020202020204" pitchFamily="34" charset="0"/>
              </a:rPr>
              <a:t>Sidney Poitier – 1963</a:t>
            </a:r>
            <a:endParaRPr lang="pt-BR" altLang="pt-BR" sz="20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000" dirty="0">
                <a:latin typeface="Arial" panose="020B0604020202020204" pitchFamily="34" charset="0"/>
                <a:cs typeface="Times New Roman" panose="02020603050405020304" pitchFamily="18" charset="0"/>
              </a:rPr>
              <a:t>Poitier was first Black actor to win a </a:t>
            </a:r>
            <a:r>
              <a:rPr lang="en-US" altLang="pt-BR" sz="2000" dirty="0">
                <a:solidFill>
                  <a:srgbClr val="FFFF00"/>
                </a:solidFill>
                <a:latin typeface="Arial" panose="020B0604020202020204" pitchFamily="34" charset="0"/>
                <a:cs typeface="Times New Roman" panose="02020603050405020304" pitchFamily="18" charset="0"/>
              </a:rPr>
              <a:t>Best Actor</a:t>
            </a:r>
            <a:r>
              <a:rPr lang="en-US" altLang="pt-BR" sz="2000" dirty="0">
                <a:latin typeface="Arial" panose="020B0604020202020204" pitchFamily="34" charset="0"/>
                <a:cs typeface="Times New Roman" panose="02020603050405020304" pitchFamily="18" charset="0"/>
              </a:rPr>
              <a:t> award for his role as Horner Smith in the 1963 classic </a:t>
            </a:r>
            <a:r>
              <a:rPr lang="en-US" altLang="pt-BR" sz="2000" dirty="0" err="1">
                <a:solidFill>
                  <a:srgbClr val="FFFF00"/>
                </a:solidFill>
                <a:latin typeface="Arial" panose="020B0604020202020204" pitchFamily="34" charset="0"/>
                <a:cs typeface="Times New Roman" panose="02020603050405020304" pitchFamily="18" charset="0"/>
              </a:rPr>
              <a:t>Lillies</a:t>
            </a:r>
            <a:r>
              <a:rPr lang="en-US" altLang="pt-BR" sz="2000" dirty="0">
                <a:solidFill>
                  <a:srgbClr val="FFFF00"/>
                </a:solidFill>
                <a:latin typeface="Arial" panose="020B0604020202020204" pitchFamily="34" charset="0"/>
                <a:cs typeface="Times New Roman" panose="02020603050405020304" pitchFamily="18" charset="0"/>
              </a:rPr>
              <a:t> of the Field</a:t>
            </a:r>
            <a:r>
              <a:rPr lang="en-US" altLang="pt-BR" sz="2000" dirty="0">
                <a:latin typeface="Arial" panose="020B0604020202020204" pitchFamily="34" charset="0"/>
                <a:cs typeface="Times New Roman" panose="02020603050405020304" pitchFamily="18" charset="0"/>
              </a:rPr>
              <a:t>. </a:t>
            </a:r>
            <a:r>
              <a:rPr lang="pt-BR" altLang="pt-BR" sz="2000" dirty="0" err="1">
                <a:latin typeface="Arial" panose="020B0604020202020204" pitchFamily="34" charset="0"/>
                <a:cs typeface="Times New Roman" panose="02020603050405020304" pitchFamily="18" charset="0"/>
              </a:rPr>
              <a:t>Poitier</a:t>
            </a:r>
            <a:r>
              <a:rPr lang="pt-BR" altLang="pt-BR" sz="2000" dirty="0">
                <a:latin typeface="Arial" panose="020B0604020202020204" pitchFamily="34" charset="0"/>
                <a:cs typeface="Times New Roman" panose="02020603050405020304" pitchFamily="18" charset="0"/>
              </a:rPr>
              <a:t> </a:t>
            </a:r>
            <a:r>
              <a:rPr lang="pt-BR" altLang="pt-BR" sz="2000" dirty="0" err="1">
                <a:latin typeface="Arial" panose="020B0604020202020204" pitchFamily="34" charset="0"/>
                <a:cs typeface="Times New Roman" panose="02020603050405020304" pitchFamily="18" charset="0"/>
              </a:rPr>
              <a:t>also</a:t>
            </a:r>
            <a:r>
              <a:rPr lang="pt-BR" altLang="pt-BR" sz="2000" dirty="0">
                <a:latin typeface="Arial" panose="020B0604020202020204" pitchFamily="34" charset="0"/>
                <a:cs typeface="Times New Roman" panose="02020603050405020304" pitchFamily="18" charset="0"/>
              </a:rPr>
              <a:t> </a:t>
            </a:r>
            <a:r>
              <a:rPr lang="pt-BR" altLang="pt-BR" sz="2000" dirty="0" err="1">
                <a:latin typeface="Arial" panose="020B0604020202020204" pitchFamily="34" charset="0"/>
                <a:cs typeface="Times New Roman" panose="02020603050405020304" pitchFamily="18" charset="0"/>
              </a:rPr>
              <a:t>received</a:t>
            </a:r>
            <a:r>
              <a:rPr lang="pt-BR" altLang="pt-BR" sz="2000" dirty="0">
                <a:latin typeface="Arial" panose="020B0604020202020204" pitchFamily="34" charset="0"/>
                <a:cs typeface="Times New Roman" panose="02020603050405020304" pitchFamily="18" charset="0"/>
              </a:rPr>
              <a:t> a </a:t>
            </a:r>
            <a:r>
              <a:rPr lang="pt-BR" altLang="pt-BR" sz="2000" dirty="0" err="1">
                <a:latin typeface="Arial" panose="020B0604020202020204" pitchFamily="34" charset="0"/>
                <a:cs typeface="Times New Roman" panose="02020603050405020304" pitchFamily="18" charset="0"/>
              </a:rPr>
              <a:t>Lifetime</a:t>
            </a:r>
            <a:r>
              <a:rPr lang="pt-BR" altLang="pt-BR" sz="2000" dirty="0">
                <a:latin typeface="Arial" panose="020B0604020202020204" pitchFamily="34" charset="0"/>
                <a:cs typeface="Times New Roman" panose="02020603050405020304" pitchFamily="18" charset="0"/>
              </a:rPr>
              <a:t> </a:t>
            </a:r>
            <a:r>
              <a:rPr lang="pt-BR" altLang="pt-BR" sz="2000" dirty="0" err="1">
                <a:latin typeface="Arial" panose="020B0604020202020204" pitchFamily="34" charset="0"/>
                <a:cs typeface="Times New Roman" panose="02020603050405020304" pitchFamily="18" charset="0"/>
              </a:rPr>
              <a:t>Achievement</a:t>
            </a:r>
            <a:r>
              <a:rPr lang="pt-BR" altLang="pt-BR" sz="2000" dirty="0">
                <a:latin typeface="Arial" panose="020B0604020202020204" pitchFamily="34" charset="0"/>
                <a:cs typeface="Times New Roman" panose="02020603050405020304" pitchFamily="18" charset="0"/>
              </a:rPr>
              <a:t> </a:t>
            </a:r>
            <a:r>
              <a:rPr lang="pt-BR" altLang="pt-BR" sz="2000" dirty="0" err="1">
                <a:latin typeface="Arial" panose="020B0604020202020204" pitchFamily="34" charset="0"/>
                <a:cs typeface="Times New Roman" panose="02020603050405020304" pitchFamily="18" charset="0"/>
              </a:rPr>
              <a:t>Academy</a:t>
            </a:r>
            <a:r>
              <a:rPr lang="pt-BR" altLang="pt-BR" sz="2000" dirty="0">
                <a:latin typeface="Arial" panose="020B0604020202020204" pitchFamily="34" charset="0"/>
                <a:cs typeface="Times New Roman" panose="02020603050405020304" pitchFamily="18" charset="0"/>
              </a:rPr>
              <a:t> </a:t>
            </a:r>
            <a:r>
              <a:rPr lang="pt-BR" altLang="pt-BR" sz="2000" dirty="0" err="1">
                <a:latin typeface="Arial" panose="020B0604020202020204" pitchFamily="34" charset="0"/>
                <a:cs typeface="Times New Roman" panose="02020603050405020304" pitchFamily="18" charset="0"/>
              </a:rPr>
              <a:t>Award</a:t>
            </a:r>
            <a:r>
              <a:rPr lang="pt-BR" altLang="pt-BR" sz="2000" dirty="0">
                <a:latin typeface="Arial" panose="020B0604020202020204" pitchFamily="34" charset="0"/>
                <a:cs typeface="Times New Roman" panose="02020603050405020304" pitchFamily="18" charset="0"/>
              </a:rPr>
              <a:t> in 2002.</a:t>
            </a:r>
            <a:endParaRPr kumimoji="0" lang="pt-BR" altLang="pt-BR" sz="2000" b="0" i="0" u="none" strike="noStrike" cap="none" normalizeH="0" baseline="0" dirty="0">
              <a:ln>
                <a:noFill/>
              </a:ln>
              <a:solidFill>
                <a:schemeClr val="tx1"/>
              </a:solidFill>
              <a:effectLst/>
              <a:latin typeface="Arial" panose="020B0604020202020204" pitchFamily="34" charset="0"/>
            </a:endParaRPr>
          </a:p>
        </p:txBody>
      </p:sp>
      <p:pic>
        <p:nvPicPr>
          <p:cNvPr id="20481" name="Imagem 60" descr="Homem de terno e gravata segurando garrafa&#10;&#10;Descrição gerada automaticamente">
            <a:extLst>
              <a:ext uri="{FF2B5EF4-FFF2-40B4-BE49-F238E27FC236}">
                <a16:creationId xmlns:a16="http://schemas.microsoft.com/office/drawing/2014/main" id="{F764163C-3AF6-4A66-8051-E1AC647EE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452" y="2295525"/>
            <a:ext cx="3472070" cy="4303920"/>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9959B2C4-8337-4B49-B45B-D333B085C25A}"/>
              </a:ext>
            </a:extLst>
          </p:cNvPr>
          <p:cNvSpPr txBox="1"/>
          <p:nvPr/>
        </p:nvSpPr>
        <p:spPr>
          <a:xfrm>
            <a:off x="5870714" y="263322"/>
            <a:ext cx="6321286" cy="2146934"/>
          </a:xfrm>
          <a:prstGeom prst="rect">
            <a:avLst/>
          </a:prstGeom>
          <a:noFill/>
        </p:spPr>
        <p:txBody>
          <a:bodyPr wrap="square">
            <a:spAutoFit/>
          </a:bodyPr>
          <a:lstStyle/>
          <a:p>
            <a:pPr>
              <a:lnSpc>
                <a:spcPct val="107000"/>
              </a:lnSpc>
              <a:spcAft>
                <a:spcPts val="800"/>
              </a:spcAft>
            </a:pPr>
            <a:r>
              <a:rPr lang="en-US" sz="2000" b="1" dirty="0">
                <a:solidFill>
                  <a:srgbClr val="FFFF00"/>
                </a:solidFill>
                <a:latin typeface="Playfair Display" panose="00000500000000000000" pitchFamily="2" charset="0"/>
                <a:cs typeface="Arial" panose="020B0604020202020204" pitchFamily="34" charset="0"/>
              </a:rPr>
              <a:t>Hattie McDaniel – 1940</a:t>
            </a:r>
            <a:endParaRPr lang="pt-BR" sz="2000" dirty="0">
              <a:latin typeface="Arial" panose="020B0604020202020204" pitchFamily="34" charset="0"/>
              <a:cs typeface="Times New Roman" panose="02020603050405020304" pitchFamily="18" charset="0"/>
            </a:endParaRPr>
          </a:p>
          <a:p>
            <a:pPr>
              <a:lnSpc>
                <a:spcPct val="107000"/>
              </a:lnSpc>
              <a:spcAft>
                <a:spcPts val="800"/>
              </a:spcAft>
            </a:pPr>
            <a:r>
              <a:rPr lang="en-US" sz="2000" dirty="0">
                <a:latin typeface="Arial" panose="020B0604020202020204" pitchFamily="34" charset="0"/>
                <a:cs typeface="Times New Roman" panose="02020603050405020304" pitchFamily="18" charset="0"/>
              </a:rPr>
              <a:t>McDaniel was the first African-American to win an Oscar, and the first Black actress to win </a:t>
            </a:r>
            <a:r>
              <a:rPr lang="en-US" sz="2000" dirty="0">
                <a:solidFill>
                  <a:srgbClr val="FFFF00"/>
                </a:solidFill>
                <a:latin typeface="Arial" panose="020B0604020202020204" pitchFamily="34" charset="0"/>
                <a:cs typeface="Times New Roman" panose="02020603050405020304" pitchFamily="18" charset="0"/>
              </a:rPr>
              <a:t>Best Supporting Actress </a:t>
            </a:r>
            <a:r>
              <a:rPr lang="en-US" sz="2000" dirty="0">
                <a:latin typeface="Arial" panose="020B0604020202020204" pitchFamily="34" charset="0"/>
                <a:cs typeface="Times New Roman" panose="02020603050405020304" pitchFamily="18" charset="0"/>
              </a:rPr>
              <a:t>for her role as Mammy in </a:t>
            </a:r>
            <a:r>
              <a:rPr lang="en-US" sz="2000" dirty="0">
                <a:solidFill>
                  <a:srgbClr val="FFFF00"/>
                </a:solidFill>
                <a:latin typeface="Arial" panose="020B0604020202020204" pitchFamily="34" charset="0"/>
                <a:cs typeface="Times New Roman" panose="02020603050405020304" pitchFamily="18" charset="0"/>
              </a:rPr>
              <a:t>Gone with the Wind (1939). </a:t>
            </a:r>
            <a:r>
              <a:rPr lang="en-US" sz="2000" dirty="0">
                <a:latin typeface="Arial" panose="020B0604020202020204" pitchFamily="34" charset="0"/>
                <a:cs typeface="Times New Roman" panose="02020603050405020304" pitchFamily="18" charset="0"/>
              </a:rPr>
              <a:t>Back then Best Supporting Actresses were awarded plaques, not statuettes.</a:t>
            </a:r>
            <a:endParaRPr lang="pt-BR" sz="2000" dirty="0">
              <a:latin typeface="Arial" panose="020B0604020202020204" pitchFamily="34" charset="0"/>
              <a:cs typeface="Times New Roman" panose="02020603050405020304" pitchFamily="18" charset="0"/>
            </a:endParaRPr>
          </a:p>
        </p:txBody>
      </p:sp>
      <p:pic>
        <p:nvPicPr>
          <p:cNvPr id="20485" name="Picture 5" descr="Pin on Movies">
            <a:extLst>
              <a:ext uri="{FF2B5EF4-FFF2-40B4-BE49-F238E27FC236}">
                <a16:creationId xmlns:a16="http://schemas.microsoft.com/office/drawing/2014/main" id="{14A8F18E-A0FE-47D7-B3BA-2EE4238D1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358" y="2424369"/>
            <a:ext cx="2968711" cy="415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CFD5C5-D792-4CD4-AB24-0ABB51F07A80}"/>
              </a:ext>
            </a:extLst>
          </p:cNvPr>
          <p:cNvSpPr>
            <a:spLocks noChangeArrowheads="1"/>
          </p:cNvSpPr>
          <p:nvPr/>
        </p:nvSpPr>
        <p:spPr bwMode="auto">
          <a:xfrm>
            <a:off x="530087" y="533326"/>
            <a:ext cx="1114507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000" b="1" dirty="0">
                <a:solidFill>
                  <a:srgbClr val="FFFF00"/>
                </a:solidFill>
                <a:latin typeface="Playfair Display" panose="00000500000000000000" pitchFamily="2" charset="0"/>
                <a:cs typeface="Arial" panose="020B0604020202020204" pitchFamily="34" charset="0"/>
              </a:rPr>
              <a:t>Kobe Bryant – 2018</a:t>
            </a:r>
            <a:endParaRPr lang="pt-BR" altLang="pt-BR" sz="20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000" dirty="0">
                <a:latin typeface="Arial" panose="020B0604020202020204" pitchFamily="34" charset="0"/>
                <a:cs typeface="Times New Roman" panose="02020603050405020304" pitchFamily="18" charset="0"/>
              </a:rPr>
              <a:t>Kobe Bryant became the first professional athlete to win an Oscar for his film, </a:t>
            </a:r>
            <a:r>
              <a:rPr lang="en-US" altLang="pt-BR" sz="2000" dirty="0">
                <a:solidFill>
                  <a:srgbClr val="FFFF00"/>
                </a:solidFill>
                <a:latin typeface="Arial" panose="020B0604020202020204" pitchFamily="34" charset="0"/>
                <a:cs typeface="Times New Roman" panose="02020603050405020304" pitchFamily="18" charset="0"/>
              </a:rPr>
              <a:t>“Dear Basketball.” </a:t>
            </a:r>
            <a:r>
              <a:rPr lang="en-US" altLang="pt-BR" sz="2000" dirty="0">
                <a:latin typeface="Arial" panose="020B0604020202020204" pitchFamily="34" charset="0"/>
                <a:cs typeface="Times New Roman" panose="02020603050405020304" pitchFamily="18" charset="0"/>
              </a:rPr>
              <a:t>It took home the trophy for </a:t>
            </a:r>
            <a:r>
              <a:rPr lang="en-US" altLang="pt-BR" sz="2000" dirty="0">
                <a:solidFill>
                  <a:srgbClr val="FFFF00"/>
                </a:solidFill>
                <a:latin typeface="Arial" panose="020B0604020202020204" pitchFamily="34" charset="0"/>
                <a:cs typeface="Times New Roman" panose="02020603050405020304" pitchFamily="18" charset="0"/>
              </a:rPr>
              <a:t>Best Animated Short</a:t>
            </a:r>
            <a:r>
              <a:rPr lang="en-US" altLang="pt-BR" sz="2000" dirty="0">
                <a:latin typeface="Arial" panose="020B0604020202020204" pitchFamily="34" charset="0"/>
                <a:cs typeface="Times New Roman" panose="02020603050405020304" pitchFamily="18" charset="0"/>
              </a:rPr>
              <a:t>.</a:t>
            </a:r>
            <a:endParaRPr lang="pt-BR" altLang="pt-BR" sz="20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21505" name="Imagem 58">
            <a:extLst>
              <a:ext uri="{FF2B5EF4-FFF2-40B4-BE49-F238E27FC236}">
                <a16:creationId xmlns:a16="http://schemas.microsoft.com/office/drawing/2014/main" id="{60A61697-6821-4B44-8BBC-A4B966730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801" y="1751183"/>
            <a:ext cx="6223851" cy="4156196"/>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0FCFF9CB-DFE8-4C31-AF00-FE1CE4EDE33A}"/>
              </a:ext>
            </a:extLst>
          </p:cNvPr>
          <p:cNvSpPr txBox="1"/>
          <p:nvPr/>
        </p:nvSpPr>
        <p:spPr>
          <a:xfrm>
            <a:off x="1391478" y="6078452"/>
            <a:ext cx="9607826" cy="400110"/>
          </a:xfrm>
          <a:prstGeom prst="rect">
            <a:avLst/>
          </a:prstGeom>
          <a:noFill/>
        </p:spPr>
        <p:txBody>
          <a:bodyPr wrap="square">
            <a:spAutoFit/>
          </a:bodyPr>
          <a:lstStyle/>
          <a:p>
            <a:r>
              <a:rPr lang="pt-BR" sz="2000" u="sng" dirty="0">
                <a:solidFill>
                  <a:srgbClr val="FFFF00"/>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https://www.essence.com/celebrity/way-too-short-list-black-oscar-winners/#342908</a:t>
            </a:r>
            <a:endParaRPr lang="pt-BR" sz="2000" dirty="0">
              <a:solidFill>
                <a:srgbClr val="FFFF00"/>
              </a:solidFill>
            </a:endParaRPr>
          </a:p>
        </p:txBody>
      </p:sp>
    </p:spTree>
    <p:extLst>
      <p:ext uri="{BB962C8B-B14F-4D97-AF65-F5344CB8AC3E}">
        <p14:creationId xmlns:p14="http://schemas.microsoft.com/office/powerpoint/2010/main" val="278785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2A5465-53B0-4482-A72A-387169DD2479}"/>
              </a:ext>
            </a:extLst>
          </p:cNvPr>
          <p:cNvSpPr>
            <a:spLocks noGrp="1"/>
          </p:cNvSpPr>
          <p:nvPr>
            <p:ph type="title"/>
          </p:nvPr>
        </p:nvSpPr>
        <p:spPr>
          <a:xfrm>
            <a:off x="919118" y="291548"/>
            <a:ext cx="10353761" cy="1326321"/>
          </a:xfrm>
        </p:spPr>
        <p:txBody>
          <a:bodyPr/>
          <a:lstStyle/>
          <a:p>
            <a:r>
              <a:rPr lang="pt-BR" dirty="0" err="1"/>
              <a:t>And</a:t>
            </a:r>
            <a:r>
              <a:rPr lang="pt-BR" dirty="0"/>
              <a:t> </a:t>
            </a:r>
            <a:r>
              <a:rPr lang="pt-BR" dirty="0" err="1"/>
              <a:t>the</a:t>
            </a:r>
            <a:r>
              <a:rPr lang="pt-BR" dirty="0"/>
              <a:t> </a:t>
            </a:r>
            <a:r>
              <a:rPr lang="pt-BR" dirty="0" err="1"/>
              <a:t>oscar</a:t>
            </a:r>
            <a:r>
              <a:rPr lang="pt-BR" dirty="0"/>
              <a:t> </a:t>
            </a:r>
            <a:r>
              <a:rPr lang="pt-BR" dirty="0" err="1"/>
              <a:t>goes</a:t>
            </a:r>
            <a:r>
              <a:rPr lang="pt-BR" dirty="0"/>
              <a:t> </a:t>
            </a:r>
            <a:r>
              <a:rPr lang="pt-BR" dirty="0" err="1"/>
              <a:t>to</a:t>
            </a:r>
            <a:r>
              <a:rPr lang="pt-BR" dirty="0"/>
              <a:t>...</a:t>
            </a:r>
          </a:p>
        </p:txBody>
      </p:sp>
      <p:sp>
        <p:nvSpPr>
          <p:cNvPr id="3" name="Espaço Reservado para Conteúdo 2">
            <a:extLst>
              <a:ext uri="{FF2B5EF4-FFF2-40B4-BE49-F238E27FC236}">
                <a16:creationId xmlns:a16="http://schemas.microsoft.com/office/drawing/2014/main" id="{2133FEC8-1297-4D84-B083-DB5216D4C6BC}"/>
              </a:ext>
            </a:extLst>
          </p:cNvPr>
          <p:cNvSpPr>
            <a:spLocks noGrp="1"/>
          </p:cNvSpPr>
          <p:nvPr>
            <p:ph idx="1"/>
          </p:nvPr>
        </p:nvSpPr>
        <p:spPr>
          <a:xfrm>
            <a:off x="1082865" y="1455199"/>
            <a:ext cx="10353762" cy="4660901"/>
          </a:xfrm>
        </p:spPr>
        <p:txBody>
          <a:bodyPr>
            <a:normAutofit/>
          </a:bodyPr>
          <a:lstStyle/>
          <a:p>
            <a:pPr marL="0" indent="0" algn="l">
              <a:buNone/>
            </a:pPr>
            <a:r>
              <a:rPr lang="en-US" sz="2500" b="0" i="0" dirty="0">
                <a:effectLst/>
                <a:latin typeface="Gotham"/>
              </a:rPr>
              <a:t>Academy Awards – </a:t>
            </a:r>
            <a:r>
              <a:rPr lang="pt-BR" sz="2400" b="0" i="0" dirty="0">
                <a:effectLst/>
                <a:latin typeface="Georgia" panose="02040502050405020303" pitchFamily="18" charset="0"/>
              </a:rPr>
              <a:t>1927 </a:t>
            </a:r>
          </a:p>
          <a:p>
            <a:pPr marL="0" indent="0" algn="l">
              <a:buNone/>
            </a:pPr>
            <a:r>
              <a:rPr lang="en-US" sz="2400" b="0" i="0" dirty="0">
                <a:effectLst/>
                <a:latin typeface="Arial" panose="020B0604020202020204" pitchFamily="34" charset="0"/>
              </a:rPr>
              <a:t>3,140 Oscar statuettes have been awarded since its inception in 1929 to 2017.</a:t>
            </a:r>
          </a:p>
          <a:p>
            <a:pPr marL="0" indent="0" algn="l">
              <a:buNone/>
            </a:pPr>
            <a:endParaRPr lang="en-US" sz="2500" dirty="0">
              <a:effectLst/>
              <a:latin typeface="Gotham"/>
            </a:endParaRPr>
          </a:p>
        </p:txBody>
      </p:sp>
    </p:spTree>
    <p:extLst>
      <p:ext uri="{BB962C8B-B14F-4D97-AF65-F5344CB8AC3E}">
        <p14:creationId xmlns:p14="http://schemas.microsoft.com/office/powerpoint/2010/main" val="93205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7BF97B10-3524-44AF-BA93-D588F07A88FA}"/>
              </a:ext>
            </a:extLst>
          </p:cNvPr>
          <p:cNvSpPr>
            <a:spLocks noChangeArrowheads="1"/>
          </p:cNvSpPr>
          <p:nvPr/>
        </p:nvSpPr>
        <p:spPr bwMode="auto">
          <a:xfrm>
            <a:off x="344557" y="393149"/>
            <a:ext cx="486659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t-BR" sz="2200" b="1" i="0" u="none" strike="noStrike" cap="none" normalizeH="0" baseline="0" dirty="0">
                <a:ln>
                  <a:noFill/>
                </a:ln>
                <a:solidFill>
                  <a:srgbClr val="FFFF00"/>
                </a:solidFill>
                <a:effectLst/>
                <a:latin typeface="Playfair Display" panose="00000500000000000000" pitchFamily="2" charset="0"/>
                <a:ea typeface="Times New Roman" panose="02020603050405020304" pitchFamily="18" charset="0"/>
                <a:cs typeface="Arial" panose="020B0604020202020204" pitchFamily="34" charset="0"/>
              </a:rPr>
              <a:t>Regina King </a:t>
            </a:r>
            <a:r>
              <a:rPr kumimoji="0" lang="en-US" altLang="pt-BR" sz="2200" b="1"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pt-BR" sz="2200" b="1" i="0" u="none" strike="noStrike" cap="none" normalizeH="0" baseline="0" dirty="0">
                <a:ln>
                  <a:noFill/>
                </a:ln>
                <a:solidFill>
                  <a:srgbClr val="FFFF00"/>
                </a:solidFill>
                <a:effectLst/>
                <a:latin typeface="Playfair Display" panose="00000500000000000000" pitchFamily="2" charset="0"/>
                <a:ea typeface="Times New Roman" panose="02020603050405020304" pitchFamily="18" charset="0"/>
                <a:cs typeface="Arial" panose="020B0604020202020204" pitchFamily="34" charset="0"/>
              </a:rPr>
              <a:t> 2018</a:t>
            </a:r>
            <a:endParaRPr kumimoji="0" lang="pt-BR" altLang="pt-BR" sz="2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t-BR" sz="2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Regina King won her first-ever Oscar award for </a:t>
            </a:r>
            <a:r>
              <a:rPr kumimoji="0" lang="en-US" altLang="pt-BR" sz="2200" u="none"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Best Supporting Actress</a:t>
            </a:r>
            <a:r>
              <a:rPr kumimoji="0" lang="en-US" altLang="pt-BR" sz="22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 thanks to her role in </a:t>
            </a:r>
            <a:r>
              <a:rPr kumimoji="0" lang="en-US" altLang="pt-BR" sz="2200" b="0" i="0" u="none"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If Beale Street Could Talk.</a:t>
            </a:r>
            <a:endParaRPr kumimoji="0" lang="pt-BR" altLang="pt-BR" sz="22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200" b="0" i="0" u="none" strike="noStrike" cap="none" normalizeH="0" baseline="0" dirty="0">
              <a:ln>
                <a:noFill/>
              </a:ln>
              <a:effectLst/>
              <a:latin typeface="Arial" panose="020B0604020202020204" pitchFamily="34" charset="0"/>
            </a:endParaRPr>
          </a:p>
        </p:txBody>
      </p:sp>
      <p:pic>
        <p:nvPicPr>
          <p:cNvPr id="2049" name="Imagem 95">
            <a:extLst>
              <a:ext uri="{FF2B5EF4-FFF2-40B4-BE49-F238E27FC236}">
                <a16:creationId xmlns:a16="http://schemas.microsoft.com/office/drawing/2014/main" id="{D8125558-712C-42FF-86DA-7F54B034A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57" y="2606375"/>
            <a:ext cx="4866590" cy="36678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957941AF-F10F-473F-B710-A48AD3EAA324}"/>
              </a:ext>
            </a:extLst>
          </p:cNvPr>
          <p:cNvSpPr>
            <a:spLocks noChangeArrowheads="1"/>
          </p:cNvSpPr>
          <p:nvPr/>
        </p:nvSpPr>
        <p:spPr bwMode="auto">
          <a:xfrm>
            <a:off x="2080591" y="4440307"/>
            <a:ext cx="12192000" cy="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2">
            <a:extLst>
              <a:ext uri="{FF2B5EF4-FFF2-40B4-BE49-F238E27FC236}">
                <a16:creationId xmlns:a16="http://schemas.microsoft.com/office/drawing/2014/main" id="{1EA836A3-F7C0-4FF6-A3F5-273EBDBCB25F}"/>
              </a:ext>
            </a:extLst>
          </p:cNvPr>
          <p:cNvSpPr>
            <a:spLocks noChangeArrowheads="1"/>
          </p:cNvSpPr>
          <p:nvPr/>
        </p:nvSpPr>
        <p:spPr bwMode="auto">
          <a:xfrm>
            <a:off x="5404465" y="164560"/>
            <a:ext cx="6442979" cy="258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2200" b="1" dirty="0">
                <a:solidFill>
                  <a:srgbClr val="FFFF00"/>
                </a:solidFill>
                <a:latin typeface="Playfair Display" panose="00000500000000000000" pitchFamily="2" charset="0"/>
                <a:cs typeface="Arial" panose="020B0604020202020204" pitchFamily="34" charset="0"/>
              </a:rPr>
              <a:t>Mahershala Ali – 2017</a:t>
            </a:r>
            <a:endParaRPr lang="pt-BR" sz="2200" b="1" dirty="0">
              <a:solidFill>
                <a:srgbClr val="FFFF00"/>
              </a:solidFill>
              <a:latin typeface="Playfair Display" panose="00000500000000000000" pitchFamily="2" charset="0"/>
              <a:cs typeface="Arial" panose="020B0604020202020204" pitchFamily="34" charset="0"/>
            </a:endParaRPr>
          </a:p>
          <a:p>
            <a:pPr>
              <a:lnSpc>
                <a:spcPct val="107000"/>
              </a:lnSpc>
            </a:pPr>
            <a:r>
              <a:rPr lang="en-US" sz="2200" dirty="0">
                <a:latin typeface="Arial" panose="020B0604020202020204" pitchFamily="34" charset="0"/>
                <a:cs typeface="Arial" panose="020B0604020202020204" pitchFamily="34" charset="0"/>
              </a:rPr>
              <a:t>In the face of Donald Trump’s proposed Muslim ban, Mahershala Ali became the first to win an Oscar for his performance in </a:t>
            </a:r>
            <a:r>
              <a:rPr lang="en-US" sz="2200" dirty="0">
                <a:solidFill>
                  <a:srgbClr val="FFFF00"/>
                </a:solidFill>
                <a:latin typeface="Arial" panose="020B0604020202020204" pitchFamily="34" charset="0"/>
                <a:cs typeface="Arial" panose="020B0604020202020204" pitchFamily="34" charset="0"/>
              </a:rPr>
              <a:t>Moonlight</a:t>
            </a:r>
            <a:r>
              <a:rPr lang="en-US" sz="2200" dirty="0">
                <a:latin typeface="Arial" panose="020B0604020202020204" pitchFamily="34" charset="0"/>
                <a:cs typeface="Arial" panose="020B0604020202020204" pitchFamily="34" charset="0"/>
              </a:rPr>
              <a:t>.</a:t>
            </a:r>
            <a:endParaRPr lang="pt-BR" sz="2200" dirty="0">
              <a:latin typeface="Arial" panose="020B0604020202020204" pitchFamily="34" charset="0"/>
              <a:cs typeface="Arial" panose="020B0604020202020204" pitchFamily="34" charset="0"/>
            </a:endParaRPr>
          </a:p>
          <a:p>
            <a:pPr>
              <a:lnSpc>
                <a:spcPct val="107000"/>
              </a:lnSpc>
            </a:pPr>
            <a:r>
              <a:rPr lang="en-US" sz="2200" dirty="0">
                <a:latin typeface="Arial" panose="020B0604020202020204" pitchFamily="34" charset="0"/>
                <a:cs typeface="Arial" panose="020B0604020202020204" pitchFamily="34" charset="0"/>
              </a:rPr>
              <a:t>He also won </a:t>
            </a:r>
            <a:r>
              <a:rPr lang="en-US" sz="2200" dirty="0">
                <a:solidFill>
                  <a:srgbClr val="FFFF00"/>
                </a:solidFill>
                <a:latin typeface="Arial" panose="020B0604020202020204" pitchFamily="34" charset="0"/>
                <a:cs typeface="Arial" panose="020B0604020202020204" pitchFamily="34" charset="0"/>
              </a:rPr>
              <a:t>Best Supporting Actor </a:t>
            </a:r>
            <a:r>
              <a:rPr lang="en-US" sz="2200" dirty="0">
                <a:latin typeface="Arial" panose="020B0604020202020204" pitchFamily="34" charset="0"/>
                <a:cs typeface="Arial" panose="020B0604020202020204" pitchFamily="34" charset="0"/>
              </a:rPr>
              <a:t>in 2018 for his role in the controversial film, </a:t>
            </a:r>
            <a:r>
              <a:rPr lang="en-US" sz="2200" dirty="0">
                <a:solidFill>
                  <a:srgbClr val="FFFF00"/>
                </a:solidFill>
                <a:latin typeface="Arial" panose="020B0604020202020204" pitchFamily="34" charset="0"/>
                <a:cs typeface="Arial" panose="020B0604020202020204" pitchFamily="34" charset="0"/>
              </a:rPr>
              <a:t>Green Book</a:t>
            </a:r>
            <a:r>
              <a:rPr lang="en-US" sz="2200" dirty="0">
                <a:latin typeface="Arial" panose="020B0604020202020204" pitchFamily="34" charset="0"/>
                <a:cs typeface="Arial" panose="020B0604020202020204" pitchFamily="34" charset="0"/>
              </a:rPr>
              <a:t>.</a:t>
            </a:r>
            <a:endParaRPr lang="pt-BR" sz="2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200" b="0" i="0" u="none" strike="noStrike" cap="none" normalizeH="0" baseline="0" dirty="0">
              <a:ln>
                <a:noFill/>
              </a:ln>
              <a:effectLst/>
              <a:latin typeface="Arial" panose="020B0604020202020204" pitchFamily="34" charset="0"/>
            </a:endParaRPr>
          </a:p>
        </p:txBody>
      </p:sp>
      <p:pic>
        <p:nvPicPr>
          <p:cNvPr id="13" name="Picture 2">
            <a:extLst>
              <a:ext uri="{FF2B5EF4-FFF2-40B4-BE49-F238E27FC236}">
                <a16:creationId xmlns:a16="http://schemas.microsoft.com/office/drawing/2014/main" id="{84D60158-B2AE-4629-BCCA-A17213F25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864" y="2609648"/>
            <a:ext cx="5496884" cy="366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4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57941AF-F10F-473F-B710-A48AD3EAA324}"/>
              </a:ext>
            </a:extLst>
          </p:cNvPr>
          <p:cNvSpPr>
            <a:spLocks noChangeArrowheads="1"/>
          </p:cNvSpPr>
          <p:nvPr/>
        </p:nvSpPr>
        <p:spPr bwMode="auto">
          <a:xfrm>
            <a:off x="2080591" y="4440307"/>
            <a:ext cx="12192000" cy="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Rectangle 2">
            <a:extLst>
              <a:ext uri="{FF2B5EF4-FFF2-40B4-BE49-F238E27FC236}">
                <a16:creationId xmlns:a16="http://schemas.microsoft.com/office/drawing/2014/main" id="{295F3B1D-40EA-414C-9922-451FEA8EFF12}"/>
              </a:ext>
            </a:extLst>
          </p:cNvPr>
          <p:cNvSpPr>
            <a:spLocks noChangeArrowheads="1"/>
          </p:cNvSpPr>
          <p:nvPr/>
        </p:nvSpPr>
        <p:spPr bwMode="auto">
          <a:xfrm>
            <a:off x="397565" y="270450"/>
            <a:ext cx="553940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b="1" dirty="0">
                <a:solidFill>
                  <a:srgbClr val="FFFF00"/>
                </a:solidFill>
                <a:latin typeface="Playfair Display" panose="00000500000000000000" pitchFamily="2" charset="0"/>
                <a:cs typeface="Arial" panose="020B0604020202020204" pitchFamily="34" charset="0"/>
              </a:rPr>
              <a:t>Kobe Bryant – 2018</a:t>
            </a:r>
            <a:endParaRPr lang="pt-BR" altLang="pt-BR" sz="22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dirty="0">
                <a:latin typeface="Arial" panose="020B0604020202020204" pitchFamily="34" charset="0"/>
                <a:cs typeface="Times New Roman" panose="02020603050405020304" pitchFamily="18" charset="0"/>
              </a:rPr>
              <a:t>Kobe Bryant became the </a:t>
            </a:r>
            <a:r>
              <a:rPr lang="en-US" altLang="pt-BR" sz="2200" dirty="0">
                <a:solidFill>
                  <a:srgbClr val="FFFF00"/>
                </a:solidFill>
                <a:latin typeface="Arial" panose="020B0604020202020204" pitchFamily="34" charset="0"/>
                <a:cs typeface="Times New Roman" panose="02020603050405020304" pitchFamily="18" charset="0"/>
              </a:rPr>
              <a:t>first professional athlete </a:t>
            </a:r>
            <a:r>
              <a:rPr lang="en-US" altLang="pt-BR" sz="2200" dirty="0">
                <a:latin typeface="Arial" panose="020B0604020202020204" pitchFamily="34" charset="0"/>
                <a:cs typeface="Times New Roman" panose="02020603050405020304" pitchFamily="18" charset="0"/>
              </a:rPr>
              <a:t>to win an Oscar for his film, </a:t>
            </a:r>
            <a:r>
              <a:rPr lang="en-US" altLang="pt-BR" sz="2200" dirty="0">
                <a:solidFill>
                  <a:srgbClr val="FFFF00"/>
                </a:solidFill>
                <a:latin typeface="Arial" panose="020B0604020202020204" pitchFamily="34" charset="0"/>
                <a:cs typeface="Times New Roman" panose="02020603050405020304" pitchFamily="18" charset="0"/>
              </a:rPr>
              <a:t>“Dear Basketball.” </a:t>
            </a:r>
            <a:r>
              <a:rPr lang="en-US" altLang="pt-BR" sz="2200" dirty="0">
                <a:latin typeface="Arial" panose="020B0604020202020204" pitchFamily="34" charset="0"/>
                <a:cs typeface="Times New Roman" panose="02020603050405020304" pitchFamily="18" charset="0"/>
              </a:rPr>
              <a:t>It took home the trophy for </a:t>
            </a:r>
            <a:r>
              <a:rPr lang="en-US" altLang="pt-BR" sz="2200" dirty="0">
                <a:solidFill>
                  <a:srgbClr val="FFFF00"/>
                </a:solidFill>
                <a:latin typeface="Arial" panose="020B0604020202020204" pitchFamily="34" charset="0"/>
                <a:cs typeface="Times New Roman" panose="02020603050405020304" pitchFamily="18" charset="0"/>
              </a:rPr>
              <a:t>Best Animated Short.</a:t>
            </a:r>
            <a:endParaRPr lang="pt-BR" altLang="pt-BR" sz="2200" dirty="0">
              <a:solidFill>
                <a:srgbClr val="FFFF00"/>
              </a:solidFill>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200" b="0" i="0" u="none" strike="noStrike" cap="none" normalizeH="0" baseline="0" dirty="0">
              <a:ln>
                <a:noFill/>
              </a:ln>
              <a:solidFill>
                <a:schemeClr val="tx1"/>
              </a:solidFill>
              <a:effectLst/>
              <a:latin typeface="Arial" panose="020B0604020202020204" pitchFamily="34" charset="0"/>
            </a:endParaRPr>
          </a:p>
        </p:txBody>
      </p:sp>
      <p:pic>
        <p:nvPicPr>
          <p:cNvPr id="4097" name="Imagem 92">
            <a:extLst>
              <a:ext uri="{FF2B5EF4-FFF2-40B4-BE49-F238E27FC236}">
                <a16:creationId xmlns:a16="http://schemas.microsoft.com/office/drawing/2014/main" id="{586E44C7-B7E9-4461-A9D7-38DCCB7D7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6" y="2417693"/>
            <a:ext cx="5191417" cy="34766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19219CCB-B02B-4CC1-839D-4C11DC63AD7F}"/>
              </a:ext>
            </a:extLst>
          </p:cNvPr>
          <p:cNvSpPr>
            <a:spLocks noChangeArrowheads="1"/>
          </p:cNvSpPr>
          <p:nvPr/>
        </p:nvSpPr>
        <p:spPr bwMode="auto">
          <a:xfrm>
            <a:off x="6324439" y="231721"/>
            <a:ext cx="570853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b="1" dirty="0">
                <a:solidFill>
                  <a:srgbClr val="FFFF00"/>
                </a:solidFill>
                <a:latin typeface="Playfair Display" panose="00000500000000000000" pitchFamily="2" charset="0"/>
                <a:cs typeface="Arial" panose="020B0604020202020204" pitchFamily="34" charset="0"/>
              </a:rPr>
              <a:t>Jordan Peele – 2018</a:t>
            </a:r>
            <a:endParaRPr lang="pt-BR" altLang="pt-BR" sz="22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dirty="0">
                <a:latin typeface="Arial" panose="020B0604020202020204" pitchFamily="34" charset="0"/>
                <a:cs typeface="Times New Roman" panose="02020603050405020304" pitchFamily="18" charset="0"/>
              </a:rPr>
              <a:t>Jordan Peele nabbed his golden trophy for </a:t>
            </a:r>
            <a:r>
              <a:rPr lang="en-US" altLang="pt-BR" sz="2200" dirty="0">
                <a:solidFill>
                  <a:srgbClr val="FFFF00"/>
                </a:solidFill>
                <a:latin typeface="Arial" panose="020B0604020202020204" pitchFamily="34" charset="0"/>
                <a:cs typeface="Times New Roman" panose="02020603050405020304" pitchFamily="18" charset="0"/>
              </a:rPr>
              <a:t>Best Original Screenplay</a:t>
            </a:r>
            <a:r>
              <a:rPr lang="en-US" altLang="pt-BR" sz="2200" dirty="0">
                <a:latin typeface="Arial" panose="020B0604020202020204" pitchFamily="34" charset="0"/>
                <a:cs typeface="Times New Roman" panose="02020603050405020304" pitchFamily="18" charset="0"/>
              </a:rPr>
              <a:t> thanks to his thriller </a:t>
            </a:r>
            <a:r>
              <a:rPr lang="en-US" altLang="pt-BR" sz="2200" dirty="0">
                <a:solidFill>
                  <a:srgbClr val="FFFF00"/>
                </a:solidFill>
                <a:latin typeface="Arial" panose="020B0604020202020204" pitchFamily="34" charset="0"/>
                <a:cs typeface="Times New Roman" panose="02020603050405020304" pitchFamily="18" charset="0"/>
              </a:rPr>
              <a:t>“Get Out,” </a:t>
            </a:r>
            <a:r>
              <a:rPr lang="en-US" altLang="pt-BR" sz="2200" dirty="0">
                <a:latin typeface="Arial" panose="020B0604020202020204" pitchFamily="34" charset="0"/>
                <a:cs typeface="Times New Roman" panose="02020603050405020304" pitchFamily="18" charset="0"/>
              </a:rPr>
              <a:t>becoming the first Black person to do so.</a:t>
            </a:r>
            <a:endParaRPr lang="pt-BR" altLang="pt-BR" sz="22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200" b="0" i="0" u="none" strike="noStrike" cap="none" normalizeH="0" baseline="0" dirty="0">
              <a:ln>
                <a:noFill/>
              </a:ln>
              <a:solidFill>
                <a:schemeClr val="tx1"/>
              </a:solidFill>
              <a:effectLst/>
              <a:latin typeface="Arial" panose="020B0604020202020204" pitchFamily="34" charset="0"/>
            </a:endParaRPr>
          </a:p>
        </p:txBody>
      </p:sp>
      <p:pic>
        <p:nvPicPr>
          <p:cNvPr id="9" name="Imagem 91" descr="Homem de terno e gravata borboleta&#10;&#10;Descrição gerada automaticamente">
            <a:extLst>
              <a:ext uri="{FF2B5EF4-FFF2-40B4-BE49-F238E27FC236}">
                <a16:creationId xmlns:a16="http://schemas.microsoft.com/office/drawing/2014/main" id="{97DEA7C7-D11A-4A08-BCD9-BD03E6EC7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439" y="2417694"/>
            <a:ext cx="5435767" cy="347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53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57941AF-F10F-473F-B710-A48AD3EAA324}"/>
              </a:ext>
            </a:extLst>
          </p:cNvPr>
          <p:cNvSpPr>
            <a:spLocks noChangeArrowheads="1"/>
          </p:cNvSpPr>
          <p:nvPr/>
        </p:nvSpPr>
        <p:spPr bwMode="auto">
          <a:xfrm>
            <a:off x="2080591" y="4440307"/>
            <a:ext cx="12192000" cy="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3">
            <a:extLst>
              <a:ext uri="{FF2B5EF4-FFF2-40B4-BE49-F238E27FC236}">
                <a16:creationId xmlns:a16="http://schemas.microsoft.com/office/drawing/2014/main" id="{5C6EB1CA-24AF-46F7-AA10-DC7F267DEC1E}"/>
              </a:ext>
            </a:extLst>
          </p:cNvPr>
          <p:cNvSpPr>
            <a:spLocks noChangeArrowheads="1"/>
          </p:cNvSpPr>
          <p:nvPr/>
        </p:nvSpPr>
        <p:spPr bwMode="auto">
          <a:xfrm>
            <a:off x="1028078" y="3231874"/>
            <a:ext cx="12192000" cy="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3">
            <a:extLst>
              <a:ext uri="{FF2B5EF4-FFF2-40B4-BE49-F238E27FC236}">
                <a16:creationId xmlns:a16="http://schemas.microsoft.com/office/drawing/2014/main" id="{DF0653B4-B13F-4879-9431-A27DEDB72241}"/>
              </a:ext>
            </a:extLst>
          </p:cNvPr>
          <p:cNvSpPr>
            <a:spLocks noChangeArrowheads="1"/>
          </p:cNvSpPr>
          <p:nvPr/>
        </p:nvSpPr>
        <p:spPr bwMode="auto">
          <a:xfrm>
            <a:off x="1510748" y="5307082"/>
            <a:ext cx="12192000" cy="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Rectangle 2">
            <a:extLst>
              <a:ext uri="{FF2B5EF4-FFF2-40B4-BE49-F238E27FC236}">
                <a16:creationId xmlns:a16="http://schemas.microsoft.com/office/drawing/2014/main" id="{75971D4F-03EC-4449-96A8-B5ADF8F5B45D}"/>
              </a:ext>
            </a:extLst>
          </p:cNvPr>
          <p:cNvSpPr>
            <a:spLocks noChangeArrowheads="1"/>
          </p:cNvSpPr>
          <p:nvPr/>
        </p:nvSpPr>
        <p:spPr bwMode="auto">
          <a:xfrm>
            <a:off x="424070" y="307806"/>
            <a:ext cx="467801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b="1" dirty="0">
                <a:solidFill>
                  <a:srgbClr val="FFFF00"/>
                </a:solidFill>
                <a:latin typeface="Playfair Display" panose="00000500000000000000" pitchFamily="2" charset="0"/>
                <a:cs typeface="Arial" panose="020B0604020202020204" pitchFamily="34" charset="0"/>
              </a:rPr>
              <a:t>Viola Davis – 2017</a:t>
            </a:r>
            <a:endParaRPr lang="pt-BR" altLang="pt-BR" sz="22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dirty="0">
                <a:latin typeface="Arial" panose="020B0604020202020204" pitchFamily="34" charset="0"/>
                <a:cs typeface="Times New Roman" panose="02020603050405020304" pitchFamily="18" charset="0"/>
              </a:rPr>
              <a:t>Davis is the first Black actress to score three Oscar nods. She won </a:t>
            </a:r>
            <a:r>
              <a:rPr lang="en-US" altLang="pt-BR" sz="2200" dirty="0">
                <a:solidFill>
                  <a:srgbClr val="FFFF00"/>
                </a:solidFill>
                <a:latin typeface="Arial" panose="020B0604020202020204" pitchFamily="34" charset="0"/>
                <a:cs typeface="Times New Roman" panose="02020603050405020304" pitchFamily="18" charset="0"/>
              </a:rPr>
              <a:t>Best Supporting Actress </a:t>
            </a:r>
            <a:r>
              <a:rPr lang="en-US" altLang="pt-BR" sz="2200" dirty="0">
                <a:latin typeface="Arial" panose="020B0604020202020204" pitchFamily="34" charset="0"/>
                <a:cs typeface="Times New Roman" panose="02020603050405020304" pitchFamily="18" charset="0"/>
              </a:rPr>
              <a:t>for </a:t>
            </a:r>
            <a:r>
              <a:rPr lang="en-US" altLang="pt-BR" sz="2200" dirty="0">
                <a:solidFill>
                  <a:srgbClr val="FFFF00"/>
                </a:solidFill>
                <a:latin typeface="Arial" panose="020B0604020202020204" pitchFamily="34" charset="0"/>
                <a:cs typeface="Times New Roman" panose="02020603050405020304" pitchFamily="18" charset="0"/>
              </a:rPr>
              <a:t>Fences</a:t>
            </a:r>
            <a:r>
              <a:rPr lang="en-US" altLang="pt-BR" sz="2200" dirty="0">
                <a:latin typeface="Arial" panose="020B0604020202020204" pitchFamily="34" charset="0"/>
                <a:cs typeface="Times New Roman" panose="02020603050405020304" pitchFamily="18" charset="0"/>
              </a:rPr>
              <a:t>.</a:t>
            </a:r>
            <a:endParaRPr kumimoji="0" lang="pt-BR" altLang="pt-BR" sz="2200" b="0" i="0" u="none" strike="noStrike" cap="none" normalizeH="0" baseline="0" dirty="0">
              <a:ln>
                <a:noFill/>
              </a:ln>
              <a:solidFill>
                <a:schemeClr val="tx1"/>
              </a:solidFill>
              <a:effectLst/>
              <a:latin typeface="Arial" panose="020B0604020202020204" pitchFamily="34" charset="0"/>
            </a:endParaRPr>
          </a:p>
        </p:txBody>
      </p:sp>
      <p:pic>
        <p:nvPicPr>
          <p:cNvPr id="6145" name="Imagem 90" descr="Uma imagem contendo pessoa, no interior, segurando, homem&#10;&#10;Descrição gerada automaticamente">
            <a:extLst>
              <a:ext uri="{FF2B5EF4-FFF2-40B4-BE49-F238E27FC236}">
                <a16:creationId xmlns:a16="http://schemas.microsoft.com/office/drawing/2014/main" id="{95FD8494-3B13-47EA-BCA0-1E76FFFB7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165" y="1948069"/>
            <a:ext cx="3296522" cy="44738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EFD9461-FCD4-4A18-ABBF-C4478AB62801}"/>
              </a:ext>
            </a:extLst>
          </p:cNvPr>
          <p:cNvSpPr>
            <a:spLocks noChangeArrowheads="1"/>
          </p:cNvSpPr>
          <p:nvPr/>
        </p:nvSpPr>
        <p:spPr bwMode="auto">
          <a:xfrm>
            <a:off x="1643269" y="5600700"/>
            <a:ext cx="12192000" cy="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CaixaDeTexto 10">
            <a:extLst>
              <a:ext uri="{FF2B5EF4-FFF2-40B4-BE49-F238E27FC236}">
                <a16:creationId xmlns:a16="http://schemas.microsoft.com/office/drawing/2014/main" id="{796F06D2-F219-4F8A-B520-BE5CD300E2A4}"/>
              </a:ext>
            </a:extLst>
          </p:cNvPr>
          <p:cNvSpPr txBox="1"/>
          <p:nvPr/>
        </p:nvSpPr>
        <p:spPr>
          <a:xfrm>
            <a:off x="5430594" y="214306"/>
            <a:ext cx="6562623" cy="1617687"/>
          </a:xfrm>
          <a:prstGeom prst="rect">
            <a:avLst/>
          </a:prstGeom>
          <a:noFill/>
        </p:spPr>
        <p:txBody>
          <a:bodyPr wrap="square">
            <a:spAutoFit/>
          </a:bodyPr>
          <a:lstStyle/>
          <a:p>
            <a:pPr>
              <a:lnSpc>
                <a:spcPct val="107000"/>
              </a:lnSpc>
              <a:spcAft>
                <a:spcPts val="800"/>
              </a:spcAft>
            </a:pPr>
            <a:r>
              <a:rPr lang="en-US" sz="2200" b="1" dirty="0" err="1">
                <a:solidFill>
                  <a:srgbClr val="FFFF00"/>
                </a:solidFill>
                <a:latin typeface="Playfair Display" panose="00000500000000000000" pitchFamily="2" charset="0"/>
                <a:cs typeface="Arial" panose="020B0604020202020204" pitchFamily="34" charset="0"/>
              </a:rPr>
              <a:t>Tarell</a:t>
            </a:r>
            <a:r>
              <a:rPr lang="en-US" sz="2200" b="1" dirty="0">
                <a:solidFill>
                  <a:srgbClr val="FFFF00"/>
                </a:solidFill>
                <a:latin typeface="Playfair Display" panose="00000500000000000000" pitchFamily="2" charset="0"/>
                <a:cs typeface="Arial" panose="020B0604020202020204" pitchFamily="34" charset="0"/>
              </a:rPr>
              <a:t> Alvin McCraney and Barry Jenkins – 2017</a:t>
            </a:r>
            <a:endParaRPr lang="pt-BR" sz="2200" dirty="0">
              <a:latin typeface="Arial" panose="020B0604020202020204" pitchFamily="34" charset="0"/>
              <a:cs typeface="Times New Roman" panose="02020603050405020304" pitchFamily="18" charset="0"/>
            </a:endParaRPr>
          </a:p>
          <a:p>
            <a:pPr>
              <a:lnSpc>
                <a:spcPct val="107000"/>
              </a:lnSpc>
              <a:spcAft>
                <a:spcPts val="800"/>
              </a:spcAft>
            </a:pPr>
            <a:r>
              <a:rPr lang="en-US" sz="2200" dirty="0">
                <a:latin typeface="Arial" panose="020B0604020202020204" pitchFamily="34" charset="0"/>
                <a:cs typeface="Times New Roman" panose="02020603050405020304" pitchFamily="18" charset="0"/>
              </a:rPr>
              <a:t>Barry Jenkins’ and </a:t>
            </a:r>
            <a:r>
              <a:rPr lang="en-US" sz="2200" dirty="0" err="1">
                <a:latin typeface="Arial" panose="020B0604020202020204" pitchFamily="34" charset="0"/>
                <a:cs typeface="Times New Roman" panose="02020603050405020304" pitchFamily="18" charset="0"/>
              </a:rPr>
              <a:t>Tarell</a:t>
            </a:r>
            <a:r>
              <a:rPr lang="en-US" sz="2200" dirty="0">
                <a:latin typeface="Arial" panose="020B0604020202020204" pitchFamily="34" charset="0"/>
                <a:cs typeface="Times New Roman" panose="02020603050405020304" pitchFamily="18" charset="0"/>
              </a:rPr>
              <a:t> Alvin McCraney’s </a:t>
            </a:r>
            <a:r>
              <a:rPr lang="en-US" sz="2200" dirty="0">
                <a:solidFill>
                  <a:srgbClr val="FFFF00"/>
                </a:solidFill>
                <a:latin typeface="Arial" panose="020B0604020202020204" pitchFamily="34" charset="0"/>
                <a:cs typeface="Times New Roman" panose="02020603050405020304" pitchFamily="18" charset="0"/>
              </a:rPr>
              <a:t>Best Adapted Screenplay </a:t>
            </a:r>
            <a:r>
              <a:rPr lang="en-US" sz="2200" dirty="0">
                <a:latin typeface="Arial" panose="020B0604020202020204" pitchFamily="34" charset="0"/>
                <a:cs typeface="Times New Roman" panose="02020603050405020304" pitchFamily="18" charset="0"/>
              </a:rPr>
              <a:t>Oscar win for their work on </a:t>
            </a:r>
            <a:r>
              <a:rPr lang="en-US" sz="2200" dirty="0">
                <a:solidFill>
                  <a:srgbClr val="FFFF00"/>
                </a:solidFill>
                <a:latin typeface="Arial" panose="020B0604020202020204" pitchFamily="34" charset="0"/>
                <a:cs typeface="Times New Roman" panose="02020603050405020304" pitchFamily="18" charset="0"/>
              </a:rPr>
              <a:t>Moonlight</a:t>
            </a:r>
            <a:r>
              <a:rPr lang="en-US" sz="2200" dirty="0">
                <a:latin typeface="Arial" panose="020B0604020202020204" pitchFamily="34" charset="0"/>
                <a:cs typeface="Times New Roman" panose="02020603050405020304" pitchFamily="18" charset="0"/>
              </a:rPr>
              <a:t> was historic and revolutionary.</a:t>
            </a:r>
            <a:endParaRPr lang="pt-BR" sz="2200" dirty="0">
              <a:latin typeface="Arial" panose="020B0604020202020204" pitchFamily="34" charset="0"/>
              <a:cs typeface="Times New Roman" panose="02020603050405020304" pitchFamily="18" charset="0"/>
            </a:endParaRPr>
          </a:p>
        </p:txBody>
      </p:sp>
      <p:pic>
        <p:nvPicPr>
          <p:cNvPr id="6149" name="Picture 5" descr="Roteirista de &amp;#39;Moonlight&amp;#39; dá destaque à luta contra AIDS no Oscar 2017 |  Centro de Informação das Nações Unidas no Brasil (UNIC Rio de Janeiro)">
            <a:extLst>
              <a:ext uri="{FF2B5EF4-FFF2-40B4-BE49-F238E27FC236}">
                <a16:creationId xmlns:a16="http://schemas.microsoft.com/office/drawing/2014/main" id="{D05C8729-5CB4-4D86-A7AE-5572C17BD2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16" r="10254"/>
          <a:stretch/>
        </p:blipFill>
        <p:spPr bwMode="auto">
          <a:xfrm>
            <a:off x="5634968" y="1948069"/>
            <a:ext cx="5528954" cy="447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52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57941AF-F10F-473F-B710-A48AD3EAA324}"/>
              </a:ext>
            </a:extLst>
          </p:cNvPr>
          <p:cNvSpPr>
            <a:spLocks noChangeArrowheads="1"/>
          </p:cNvSpPr>
          <p:nvPr/>
        </p:nvSpPr>
        <p:spPr bwMode="auto">
          <a:xfrm>
            <a:off x="2080591" y="4440307"/>
            <a:ext cx="12192000" cy="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Rectangle 3">
            <a:extLst>
              <a:ext uri="{FF2B5EF4-FFF2-40B4-BE49-F238E27FC236}">
                <a16:creationId xmlns:a16="http://schemas.microsoft.com/office/drawing/2014/main" id="{5C6EB1CA-24AF-46F7-AA10-DC7F267DEC1E}"/>
              </a:ext>
            </a:extLst>
          </p:cNvPr>
          <p:cNvSpPr>
            <a:spLocks noChangeArrowheads="1"/>
          </p:cNvSpPr>
          <p:nvPr/>
        </p:nvSpPr>
        <p:spPr bwMode="auto">
          <a:xfrm>
            <a:off x="1028078" y="3231874"/>
            <a:ext cx="12192000" cy="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Rectangle 3">
            <a:extLst>
              <a:ext uri="{FF2B5EF4-FFF2-40B4-BE49-F238E27FC236}">
                <a16:creationId xmlns:a16="http://schemas.microsoft.com/office/drawing/2014/main" id="{DF0653B4-B13F-4879-9431-A27DEDB72241}"/>
              </a:ext>
            </a:extLst>
          </p:cNvPr>
          <p:cNvSpPr>
            <a:spLocks noChangeArrowheads="1"/>
          </p:cNvSpPr>
          <p:nvPr/>
        </p:nvSpPr>
        <p:spPr bwMode="auto">
          <a:xfrm>
            <a:off x="1510748" y="5307082"/>
            <a:ext cx="12192000" cy="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Rectangle 2">
            <a:extLst>
              <a:ext uri="{FF2B5EF4-FFF2-40B4-BE49-F238E27FC236}">
                <a16:creationId xmlns:a16="http://schemas.microsoft.com/office/drawing/2014/main" id="{75971D4F-03EC-4449-96A8-B5ADF8F5B45D}"/>
              </a:ext>
            </a:extLst>
          </p:cNvPr>
          <p:cNvSpPr>
            <a:spLocks noChangeArrowheads="1"/>
          </p:cNvSpPr>
          <p:nvPr/>
        </p:nvSpPr>
        <p:spPr bwMode="auto">
          <a:xfrm>
            <a:off x="517777" y="738113"/>
            <a:ext cx="5194852" cy="19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200" b="1" dirty="0">
                <a:solidFill>
                  <a:srgbClr val="FFFF00"/>
                </a:solidFill>
                <a:latin typeface="Playfair Display" panose="00000500000000000000" pitchFamily="2" charset="0"/>
                <a:cs typeface="Arial" panose="020B0604020202020204" pitchFamily="34" charset="0"/>
              </a:rPr>
              <a:t>Moonlight – 2017</a:t>
            </a:r>
            <a:endParaRPr lang="pt-BR" sz="2200" b="1" dirty="0">
              <a:solidFill>
                <a:srgbClr val="FFFF00"/>
              </a:solidFill>
              <a:latin typeface="Playfair Display" panose="00000500000000000000" pitchFamily="2" charset="0"/>
              <a:cs typeface="Arial" panose="020B0604020202020204" pitchFamily="34" charset="0"/>
            </a:endParaRPr>
          </a:p>
          <a:p>
            <a:pPr>
              <a:lnSpc>
                <a:spcPct val="107000"/>
              </a:lnSpc>
              <a:spcAft>
                <a:spcPts val="800"/>
              </a:spcAft>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Moonlight became </a:t>
            </a:r>
            <a:r>
              <a:rPr lang="en-US" sz="22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the first LGBTQ film </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to win an Oscar for best picture, sending a strong message of inclusion to the film industry and beyond.</a:t>
            </a:r>
            <a:endParaRPr lang="pt-BR"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Moonlight: Sob a Luz do Luar (trilha sonora) - Playlist - LETRAS.MUS.BR">
            <a:extLst>
              <a:ext uri="{FF2B5EF4-FFF2-40B4-BE49-F238E27FC236}">
                <a16:creationId xmlns:a16="http://schemas.microsoft.com/office/drawing/2014/main" id="{9BBE8882-96F4-41FA-BF90-F01ABCC0A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77" y="3429000"/>
            <a:ext cx="5140902" cy="25077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531B629F-1513-41CD-9E71-4BE7BDEA5883}"/>
              </a:ext>
            </a:extLst>
          </p:cNvPr>
          <p:cNvSpPr>
            <a:spLocks noChangeArrowheads="1"/>
          </p:cNvSpPr>
          <p:nvPr/>
        </p:nvSpPr>
        <p:spPr bwMode="auto">
          <a:xfrm>
            <a:off x="6061678" y="647563"/>
            <a:ext cx="597129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b="1" dirty="0">
                <a:solidFill>
                  <a:srgbClr val="FFFF00"/>
                </a:solidFill>
                <a:latin typeface="Playfair Display" panose="00000500000000000000" pitchFamily="2" charset="0"/>
                <a:cs typeface="Arial" panose="020B0604020202020204" pitchFamily="34" charset="0"/>
              </a:rPr>
              <a:t>Common &amp; John Legend – 2015</a:t>
            </a:r>
            <a:endParaRPr lang="pt-BR" altLang="pt-BR" sz="22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dirty="0">
                <a:latin typeface="Arial" panose="020B0604020202020204" pitchFamily="34" charset="0"/>
                <a:cs typeface="Times New Roman" panose="02020603050405020304" pitchFamily="18" charset="0"/>
              </a:rPr>
              <a:t>Common and John Legend earned an Oscar for </a:t>
            </a:r>
            <a:r>
              <a:rPr lang="en-US" altLang="pt-BR" sz="2200" dirty="0">
                <a:solidFill>
                  <a:srgbClr val="FFFF00"/>
                </a:solidFill>
                <a:latin typeface="Arial" panose="020B0604020202020204" pitchFamily="34" charset="0"/>
                <a:cs typeface="Times New Roman" panose="02020603050405020304" pitchFamily="18" charset="0"/>
              </a:rPr>
              <a:t>Best Original Song</a:t>
            </a:r>
            <a:r>
              <a:rPr lang="en-US" altLang="pt-BR" sz="2200" dirty="0">
                <a:latin typeface="Arial" panose="020B0604020202020204" pitchFamily="34" charset="0"/>
                <a:cs typeface="Times New Roman" panose="02020603050405020304" pitchFamily="18" charset="0"/>
              </a:rPr>
              <a:t> for </a:t>
            </a:r>
            <a:r>
              <a:rPr lang="en-US" altLang="pt-BR" sz="2200" dirty="0">
                <a:solidFill>
                  <a:srgbClr val="FFFF00"/>
                </a:solidFill>
                <a:latin typeface="Arial" panose="020B0604020202020204" pitchFamily="34" charset="0"/>
                <a:cs typeface="Times New Roman" panose="02020603050405020304" pitchFamily="18" charset="0"/>
              </a:rPr>
              <a:t>“Glory” </a:t>
            </a:r>
            <a:r>
              <a:rPr lang="en-US" altLang="pt-BR" sz="2200" dirty="0">
                <a:latin typeface="Arial" panose="020B0604020202020204" pitchFamily="34" charset="0"/>
                <a:cs typeface="Times New Roman" panose="02020603050405020304" pitchFamily="18" charset="0"/>
              </a:rPr>
              <a:t>from the Dr. Martin Luther King, Jr. biopic, </a:t>
            </a:r>
            <a:r>
              <a:rPr lang="en-US" altLang="pt-BR" sz="2200" dirty="0">
                <a:solidFill>
                  <a:srgbClr val="FFFF00"/>
                </a:solidFill>
                <a:latin typeface="Arial" panose="020B0604020202020204" pitchFamily="34" charset="0"/>
                <a:cs typeface="Times New Roman" panose="02020603050405020304" pitchFamily="18" charset="0"/>
              </a:rPr>
              <a:t>Selma</a:t>
            </a:r>
            <a:r>
              <a:rPr lang="en-US" altLang="pt-BR" sz="2200" dirty="0">
                <a:latin typeface="Arial" panose="020B0604020202020204" pitchFamily="34" charset="0"/>
                <a:cs typeface="Times New Roman" panose="02020603050405020304" pitchFamily="18" charset="0"/>
              </a:rPr>
              <a:t>.</a:t>
            </a:r>
            <a:endParaRPr lang="pt-BR" altLang="pt-BR" sz="22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7171" name="Imagem 87" descr="Homens de terno e gravata&#10;&#10;Descrição gerada automaticamente">
            <a:extLst>
              <a:ext uri="{FF2B5EF4-FFF2-40B4-BE49-F238E27FC236}">
                <a16:creationId xmlns:a16="http://schemas.microsoft.com/office/drawing/2014/main" id="{1481DED2-780C-4D19-8B3D-2AC4C14A37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673"/>
          <a:stretch/>
        </p:blipFill>
        <p:spPr bwMode="auto">
          <a:xfrm>
            <a:off x="6929946" y="2371112"/>
            <a:ext cx="4003097" cy="376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4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57941AF-F10F-473F-B710-A48AD3EAA324}"/>
              </a:ext>
            </a:extLst>
          </p:cNvPr>
          <p:cNvSpPr>
            <a:spLocks noChangeArrowheads="1"/>
          </p:cNvSpPr>
          <p:nvPr/>
        </p:nvSpPr>
        <p:spPr bwMode="auto">
          <a:xfrm>
            <a:off x="2080591" y="4440307"/>
            <a:ext cx="12192000" cy="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2">
            <a:extLst>
              <a:ext uri="{FF2B5EF4-FFF2-40B4-BE49-F238E27FC236}">
                <a16:creationId xmlns:a16="http://schemas.microsoft.com/office/drawing/2014/main" id="{83220151-7BC9-4337-BFDE-D9E7F3C842AA}"/>
              </a:ext>
            </a:extLst>
          </p:cNvPr>
          <p:cNvSpPr>
            <a:spLocks noChangeArrowheads="1"/>
          </p:cNvSpPr>
          <p:nvPr/>
        </p:nvSpPr>
        <p:spPr bwMode="auto">
          <a:xfrm>
            <a:off x="290779" y="390382"/>
            <a:ext cx="614977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b="1" dirty="0">
                <a:solidFill>
                  <a:srgbClr val="FFFF00"/>
                </a:solidFill>
                <a:latin typeface="Playfair Display" panose="00000500000000000000" pitchFamily="2" charset="0"/>
                <a:cs typeface="Arial" panose="020B0604020202020204" pitchFamily="34" charset="0"/>
              </a:rPr>
              <a:t>Lupita Nyong’o – 2013</a:t>
            </a:r>
            <a:endParaRPr lang="pt-BR" altLang="pt-BR" sz="22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dirty="0">
                <a:latin typeface="Arial" panose="020B0604020202020204" pitchFamily="34" charset="0"/>
                <a:cs typeface="Times New Roman" panose="02020603050405020304" pitchFamily="18" charset="0"/>
              </a:rPr>
              <a:t>Lupita Nyong’o earned the </a:t>
            </a:r>
            <a:r>
              <a:rPr lang="en-US" altLang="pt-BR" sz="2200" dirty="0">
                <a:solidFill>
                  <a:srgbClr val="FFFF00"/>
                </a:solidFill>
                <a:latin typeface="Arial" panose="020B0604020202020204" pitchFamily="34" charset="0"/>
                <a:cs typeface="Times New Roman" panose="02020603050405020304" pitchFamily="18" charset="0"/>
              </a:rPr>
              <a:t>Best Performance by an Actress in a Supporting Role </a:t>
            </a:r>
            <a:r>
              <a:rPr lang="en-US" altLang="pt-BR" sz="2200" dirty="0">
                <a:latin typeface="Arial" panose="020B0604020202020204" pitchFamily="34" charset="0"/>
                <a:cs typeface="Times New Roman" panose="02020603050405020304" pitchFamily="18" charset="0"/>
              </a:rPr>
              <a:t>award for </a:t>
            </a:r>
            <a:r>
              <a:rPr lang="en-US" altLang="pt-BR" sz="2200" dirty="0">
                <a:solidFill>
                  <a:srgbClr val="FFFF00"/>
                </a:solidFill>
                <a:latin typeface="Arial" panose="020B0604020202020204" pitchFamily="34" charset="0"/>
                <a:cs typeface="Times New Roman" panose="02020603050405020304" pitchFamily="18" charset="0"/>
              </a:rPr>
              <a:t>12 Years a Slave </a:t>
            </a:r>
            <a:r>
              <a:rPr lang="en-US" altLang="pt-BR" sz="2200" dirty="0">
                <a:latin typeface="Arial" panose="020B0604020202020204" pitchFamily="34" charset="0"/>
                <a:cs typeface="Times New Roman" panose="02020603050405020304" pitchFamily="18" charset="0"/>
              </a:rPr>
              <a:t>at the 2014 Oscars. “No matter where you are from, your dreams are valid,” Nyong’o said in her moving acceptance speech.</a:t>
            </a:r>
            <a:endParaRPr lang="pt-BR" altLang="pt-BR" sz="22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8193" name="Imagem 86">
            <a:extLst>
              <a:ext uri="{FF2B5EF4-FFF2-40B4-BE49-F238E27FC236}">
                <a16:creationId xmlns:a16="http://schemas.microsoft.com/office/drawing/2014/main" id="{1A32B1FA-ED86-4394-90FD-7227E9990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791" y="2756157"/>
            <a:ext cx="3127514" cy="38807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55AFDFAF-29A3-4F0F-B2FA-A6ED95A9A70F}"/>
              </a:ext>
            </a:extLst>
          </p:cNvPr>
          <p:cNvSpPr>
            <a:spLocks noChangeArrowheads="1"/>
          </p:cNvSpPr>
          <p:nvPr/>
        </p:nvSpPr>
        <p:spPr bwMode="auto">
          <a:xfrm>
            <a:off x="6910994" y="728935"/>
            <a:ext cx="4773532"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b="1" dirty="0">
                <a:solidFill>
                  <a:srgbClr val="FFFF00"/>
                </a:solidFill>
                <a:latin typeface="Playfair Display" panose="00000500000000000000" pitchFamily="2" charset="0"/>
                <a:cs typeface="Arial" panose="020B0604020202020204" pitchFamily="34" charset="0"/>
              </a:rPr>
              <a:t>Steve McQueen – 2013</a:t>
            </a:r>
            <a:endParaRPr lang="pt-BR" altLang="pt-BR" sz="22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200" dirty="0">
                <a:latin typeface="Arial" panose="020B0604020202020204" pitchFamily="34" charset="0"/>
                <a:cs typeface="Times New Roman" panose="02020603050405020304" pitchFamily="18" charset="0"/>
              </a:rPr>
              <a:t>McQueen made history as </a:t>
            </a:r>
            <a:r>
              <a:rPr lang="en-US" altLang="pt-BR" sz="2200" dirty="0">
                <a:solidFill>
                  <a:srgbClr val="FFFF00"/>
                </a:solidFill>
                <a:latin typeface="Arial" panose="020B0604020202020204" pitchFamily="34" charset="0"/>
                <a:cs typeface="Times New Roman" panose="02020603050405020304" pitchFamily="18" charset="0"/>
              </a:rPr>
              <a:t>the first Black producer </a:t>
            </a:r>
            <a:r>
              <a:rPr lang="en-US" altLang="pt-BR" sz="2200" dirty="0">
                <a:latin typeface="Arial" panose="020B0604020202020204" pitchFamily="34" charset="0"/>
                <a:cs typeface="Times New Roman" panose="02020603050405020304" pitchFamily="18" charset="0"/>
              </a:rPr>
              <a:t>to win </a:t>
            </a:r>
            <a:r>
              <a:rPr lang="en-US" altLang="pt-BR" sz="2200" dirty="0">
                <a:solidFill>
                  <a:srgbClr val="FFFF00"/>
                </a:solidFill>
                <a:latin typeface="Arial" panose="020B0604020202020204" pitchFamily="34" charset="0"/>
                <a:cs typeface="Times New Roman" panose="02020603050405020304" pitchFamily="18" charset="0"/>
              </a:rPr>
              <a:t>Best Motion Picture</a:t>
            </a:r>
            <a:r>
              <a:rPr lang="en-US" altLang="pt-BR" sz="2200" dirty="0">
                <a:latin typeface="Arial" panose="020B0604020202020204" pitchFamily="34" charset="0"/>
                <a:cs typeface="Times New Roman" panose="02020603050405020304" pitchFamily="18" charset="0"/>
              </a:rPr>
              <a:t> for Twelve Years A Slave.</a:t>
            </a:r>
            <a:endParaRPr lang="pt-BR" altLang="pt-BR" sz="22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pic>
        <p:nvPicPr>
          <p:cNvPr id="8196" name="Imagem 85" descr="Estátua de homem de terno e gravata&#10;&#10;Descrição gerada automaticamente">
            <a:extLst>
              <a:ext uri="{FF2B5EF4-FFF2-40B4-BE49-F238E27FC236}">
                <a16:creationId xmlns:a16="http://schemas.microsoft.com/office/drawing/2014/main" id="{F5CDD42A-C75B-47B0-9375-C011C591C4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590"/>
          <a:stretch/>
        </p:blipFill>
        <p:spPr bwMode="auto">
          <a:xfrm>
            <a:off x="6983895" y="2713424"/>
            <a:ext cx="4627729" cy="392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5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FFEF03C-A3FF-4C8D-826C-987C02A74D0D}"/>
              </a:ext>
            </a:extLst>
          </p:cNvPr>
          <p:cNvSpPr>
            <a:spLocks noChangeArrowheads="1"/>
          </p:cNvSpPr>
          <p:nvPr/>
        </p:nvSpPr>
        <p:spPr bwMode="auto">
          <a:xfrm>
            <a:off x="311439" y="328156"/>
            <a:ext cx="5453257" cy="238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John Ridley – 2013</a:t>
            </a:r>
            <a:endParaRPr lang="pt-BR" altLang="pt-BR" sz="21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Ridley became the second African-American to win in the </a:t>
            </a:r>
            <a:r>
              <a:rPr lang="en-US" altLang="pt-BR" sz="2100" dirty="0">
                <a:solidFill>
                  <a:srgbClr val="FFFF00"/>
                </a:solidFill>
                <a:latin typeface="Arial" panose="020B0604020202020204" pitchFamily="34" charset="0"/>
                <a:cs typeface="Times New Roman" panose="02020603050405020304" pitchFamily="18" charset="0"/>
              </a:rPr>
              <a:t>Best Adapted Screenplay </a:t>
            </a:r>
            <a:r>
              <a:rPr lang="en-US" altLang="pt-BR" sz="2100" dirty="0">
                <a:latin typeface="Arial" panose="020B0604020202020204" pitchFamily="34" charset="0"/>
                <a:cs typeface="Times New Roman" panose="02020603050405020304" pitchFamily="18" charset="0"/>
              </a:rPr>
              <a:t>category for the movie 12 Years a Slave, adapted from the memoir </a:t>
            </a:r>
            <a:r>
              <a:rPr lang="en-US" altLang="pt-BR" sz="2100" dirty="0">
                <a:solidFill>
                  <a:srgbClr val="FFFF00"/>
                </a:solidFill>
                <a:latin typeface="Arial" panose="020B0604020202020204" pitchFamily="34" charset="0"/>
                <a:cs typeface="Times New Roman" panose="02020603050405020304" pitchFamily="18" charset="0"/>
              </a:rPr>
              <a:t>Twelve Years a Slave </a:t>
            </a:r>
            <a:r>
              <a:rPr lang="en-US" altLang="pt-BR" sz="2100" dirty="0">
                <a:latin typeface="Arial" panose="020B0604020202020204" pitchFamily="34" charset="0"/>
                <a:cs typeface="Times New Roman" panose="02020603050405020304" pitchFamily="18" charset="0"/>
              </a:rPr>
              <a:t>by Solomon Northup</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100" b="0" i="0" u="none" strike="noStrike" cap="none" normalizeH="0" baseline="0" dirty="0">
              <a:ln>
                <a:noFill/>
              </a:ln>
              <a:solidFill>
                <a:schemeClr val="tx1"/>
              </a:solidFill>
              <a:effectLst/>
              <a:latin typeface="Arial" panose="020B0604020202020204" pitchFamily="34" charset="0"/>
            </a:endParaRPr>
          </a:p>
        </p:txBody>
      </p:sp>
      <p:pic>
        <p:nvPicPr>
          <p:cNvPr id="9217" name="Imagem 84" descr="Homem de terno segurando arma&#10;&#10;Descrição gerada automaticamente">
            <a:extLst>
              <a:ext uri="{FF2B5EF4-FFF2-40B4-BE49-F238E27FC236}">
                <a16:creationId xmlns:a16="http://schemas.microsoft.com/office/drawing/2014/main" id="{A393B467-9C24-4D67-9B46-3E4E7744C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397" y="2502993"/>
            <a:ext cx="2752531" cy="40268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B9CFDEC9-5410-4987-B1DD-A111A011525B}"/>
              </a:ext>
            </a:extLst>
          </p:cNvPr>
          <p:cNvSpPr>
            <a:spLocks noChangeArrowheads="1"/>
          </p:cNvSpPr>
          <p:nvPr/>
        </p:nvSpPr>
        <p:spPr bwMode="auto">
          <a:xfrm>
            <a:off x="6042704" y="326408"/>
            <a:ext cx="5936973"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b="1" dirty="0">
                <a:solidFill>
                  <a:srgbClr val="FFFF00"/>
                </a:solidFill>
                <a:latin typeface="Playfair Display" panose="00000500000000000000" pitchFamily="2" charset="0"/>
                <a:cs typeface="Arial" panose="020B0604020202020204" pitchFamily="34" charset="0"/>
              </a:rPr>
              <a:t>Octavia Spencer – 2012</a:t>
            </a:r>
            <a:endParaRPr lang="pt-BR" altLang="pt-BR" sz="2100" b="1" dirty="0">
              <a:solidFill>
                <a:srgbClr val="FFFF00"/>
              </a:solidFill>
              <a:latin typeface="Playfair Display"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pt-BR" sz="2100" dirty="0">
                <a:latin typeface="Arial" panose="020B0604020202020204" pitchFamily="34" charset="0"/>
                <a:cs typeface="Times New Roman" panose="02020603050405020304" pitchFamily="18" charset="0"/>
              </a:rPr>
              <a:t>Octavia Spencer is the fifth Black actress to win in the Best Supporting Actress category for her role as Minnie Jackson in the film The Help. “I share this with everyone,” said an emotional Spencer during her acceptance speech.</a:t>
            </a:r>
            <a:endParaRPr lang="pt-BR" altLang="pt-BR" sz="2100" dirty="0">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100" b="0" i="0" u="none" strike="noStrike" cap="none" normalizeH="0" baseline="0" dirty="0">
              <a:ln>
                <a:noFill/>
              </a:ln>
              <a:solidFill>
                <a:schemeClr val="tx1"/>
              </a:solidFill>
              <a:effectLst/>
              <a:latin typeface="Arial" panose="020B0604020202020204" pitchFamily="34" charset="0"/>
            </a:endParaRPr>
          </a:p>
        </p:txBody>
      </p:sp>
      <p:pic>
        <p:nvPicPr>
          <p:cNvPr id="9220" name="Imagem 83">
            <a:extLst>
              <a:ext uri="{FF2B5EF4-FFF2-40B4-BE49-F238E27FC236}">
                <a16:creationId xmlns:a16="http://schemas.microsoft.com/office/drawing/2014/main" id="{1ED487D5-DEAA-4881-912D-ED164F80E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950" y="2502993"/>
            <a:ext cx="2842483" cy="402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59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TM04033921[[fn=Damasco]]</Template>
  <TotalTime>625</TotalTime>
  <Words>1481</Words>
  <Application>Microsoft Office PowerPoint</Application>
  <PresentationFormat>Widescreen</PresentationFormat>
  <Paragraphs>87</Paragraphs>
  <Slides>22</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22</vt:i4>
      </vt:variant>
    </vt:vector>
  </HeadingPairs>
  <TitlesOfParts>
    <vt:vector size="30" baseType="lpstr">
      <vt:lpstr>Arial</vt:lpstr>
      <vt:lpstr>Bookman Old Style</vt:lpstr>
      <vt:lpstr>Calibri</vt:lpstr>
      <vt:lpstr>Georgia</vt:lpstr>
      <vt:lpstr>Gotham</vt:lpstr>
      <vt:lpstr>Playfair Display</vt:lpstr>
      <vt:lpstr>Rockwell</vt:lpstr>
      <vt:lpstr>Damask</vt:lpstr>
      <vt:lpstr>Viola davis</vt:lpstr>
      <vt:lpstr>information</vt:lpstr>
      <vt:lpstr>And the oscar goes 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Viola davis</dc:title>
  <dc:creator>Cristiane de Brito Cruz</dc:creator>
  <cp:lastModifiedBy>Cristiane de Brito Cruz</cp:lastModifiedBy>
  <cp:revision>6</cp:revision>
  <dcterms:created xsi:type="dcterms:W3CDTF">2021-11-25T10:29:37Z</dcterms:created>
  <dcterms:modified xsi:type="dcterms:W3CDTF">2021-11-25T20:54:48Z</dcterms:modified>
</cp:coreProperties>
</file>