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57" r:id="rId5"/>
    <p:sldId id="334" r:id="rId6"/>
    <p:sldId id="268" r:id="rId7"/>
    <p:sldId id="260" r:id="rId8"/>
    <p:sldId id="345" r:id="rId9"/>
    <p:sldId id="346" r:id="rId10"/>
    <p:sldId id="347" r:id="rId11"/>
    <p:sldId id="349" r:id="rId12"/>
    <p:sldId id="350" r:id="rId13"/>
  </p:sldIdLst>
  <p:sldSz cx="12188825" cy="6858000"/>
  <p:notesSz cx="6858000" cy="9144000"/>
  <p:defaultTextStyle>
    <a:defPPr rtl="0">
      <a:defRPr lang="pt-br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60D6"/>
    <a:srgbClr val="F995E4"/>
    <a:srgbClr val="394404"/>
    <a:srgbClr val="5F6F0F"/>
    <a:srgbClr val="718412"/>
    <a:srgbClr val="65741A"/>
    <a:srgbClr val="70811D"/>
    <a:srgbClr val="7B8D1F"/>
    <a:srgbClr val="839721"/>
    <a:srgbClr val="95AB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>
      <p:cViewPr varScale="1">
        <p:scale>
          <a:sx n="68" d="100"/>
          <a:sy n="68" d="100"/>
        </p:scale>
        <p:origin x="576" y="7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79429053-DC2A-4342-ADD4-2FD729D91E2C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Clique para editar o texto Mestre</a:t>
            </a:r>
          </a:p>
          <a:p>
            <a:pPr lvl="1" rtl="0"/>
            <a:r>
              <a:t>Segundo nível</a:t>
            </a:r>
          </a:p>
          <a:p>
            <a:pPr lvl="2" rtl="0"/>
            <a:r>
              <a:t>Terceiro nível</a:t>
            </a:r>
          </a:p>
          <a:p>
            <a:pPr lvl="3" rtl="0"/>
            <a:r>
              <a:t>Quarto nível</a:t>
            </a:r>
          </a:p>
          <a:p>
            <a:pPr lvl="4" rtl="0"/>
            <a:r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3EBA5BD7-F043-4D1B-AA17-CD412FC534DE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i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Conector Reto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Conector Reto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linhas inferiores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Forma Livre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/>
            </a:p>
          </p:txBody>
        </p:sp>
        <p:sp>
          <p:nvSpPr>
            <p:cNvPr id="10" name="Forma Livre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/>
            </a:p>
          </p:txBody>
        </p:sp>
        <p:sp>
          <p:nvSpPr>
            <p:cNvPr id="11" name="Forma Livre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/>
            </a:p>
          </p:txBody>
        </p: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 rtlCol="0">
            <a:normAutofit/>
          </a:bodyPr>
          <a:lstStyle>
            <a:lvl1pPr algn="l" rtl="0">
              <a:defRPr sz="5400"/>
            </a:lvl1pPr>
          </a:lstStyle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pt-BR"/>
              <a:t>Clique para editar o estilo do subtítulo Mestre</a:t>
            </a:r>
            <a:endParaRPr/>
          </a:p>
        </p:txBody>
      </p:sp>
      <p:sp>
        <p:nvSpPr>
          <p:cNvPr id="22" name="Espaço Reservado para Data 2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24" name="Espaço Reservado para o Número do Slide 2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 baseline="0"/>
            </a:lvl8pPr>
            <a:lvl9pPr algn="l" rtl="0">
              <a:defRPr baseline="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 rtlCol="0"/>
          <a:lstStyle/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diagonai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Conector Reto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Conector Reto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rtlCol="0" anchor="b">
            <a:normAutofit/>
          </a:bodyPr>
          <a:lstStyle>
            <a:lvl1pPr algn="l" rtl="0">
              <a:defRPr sz="5400" b="0" cap="none" baseline="0"/>
            </a:lvl1pPr>
          </a:lstStyle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rtlCol="0" anchor="t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l" rtl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/>
            </a:lvl8pPr>
            <a:lvl9pPr algn="l" rtl="0">
              <a:defRPr sz="20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rtlCol="0" anchor="b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700" b="1"/>
            </a:lvl2pPr>
            <a:lvl3pPr marL="1218987" indent="0" algn="l" rtl="0">
              <a:buNone/>
              <a:defRPr sz="2400" b="1"/>
            </a:lvl3pPr>
            <a:lvl4pPr marL="1828480" indent="0" algn="l" rtl="0">
              <a:buNone/>
              <a:defRPr sz="2100" b="1"/>
            </a:lvl4pPr>
            <a:lvl5pPr marL="2437973" indent="0" algn="l" rtl="0">
              <a:buNone/>
              <a:defRPr sz="2100" b="1"/>
            </a:lvl5pPr>
            <a:lvl6pPr marL="3047467" indent="0" algn="l" rtl="0">
              <a:buNone/>
              <a:defRPr sz="2100" b="1"/>
            </a:lvl6pPr>
            <a:lvl7pPr marL="3656960" indent="0" algn="l" rtl="0">
              <a:buNone/>
              <a:defRPr sz="2100" b="1"/>
            </a:lvl7pPr>
            <a:lvl8pPr marL="4266453" indent="0" algn="l" rtl="0">
              <a:buNone/>
              <a:defRPr sz="2100" b="1"/>
            </a:lvl8pPr>
            <a:lvl9pPr marL="4875947" indent="0" algn="l" rtl="0">
              <a:buNone/>
              <a:defRPr sz="21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 rtlCol="0">
            <a:no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 baseline="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rtlCol="0" anchor="b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700" b="1"/>
            </a:lvl2pPr>
            <a:lvl3pPr marL="1218987" indent="0" algn="l" rtl="0">
              <a:buNone/>
              <a:defRPr sz="2400" b="1"/>
            </a:lvl3pPr>
            <a:lvl4pPr marL="1828480" indent="0" algn="l" rtl="0">
              <a:buNone/>
              <a:defRPr sz="2100" b="1"/>
            </a:lvl4pPr>
            <a:lvl5pPr marL="2437973" indent="0" algn="l" rtl="0">
              <a:buNone/>
              <a:defRPr sz="2100" b="1"/>
            </a:lvl5pPr>
            <a:lvl6pPr marL="3047467" indent="0" algn="l" rtl="0">
              <a:buNone/>
              <a:defRPr sz="2100" b="1"/>
            </a:lvl6pPr>
            <a:lvl7pPr marL="3656960" indent="0" algn="l" rtl="0">
              <a:buNone/>
              <a:defRPr sz="2100" b="1"/>
            </a:lvl7pPr>
            <a:lvl8pPr marL="4266453" indent="0" algn="l" rtl="0">
              <a:buNone/>
              <a:defRPr sz="2100" b="1"/>
            </a:lvl8pPr>
            <a:lvl9pPr marL="4875947" indent="0" algn="l" rtl="0">
              <a:buNone/>
              <a:defRPr sz="21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 rtlCol="0">
            <a:no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 baseline="0"/>
            </a:lvl6pPr>
            <a:lvl7pPr algn="l" rtl="0">
              <a:defRPr sz="2000" baseline="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rtlCol="0" anchor="b">
            <a:normAutofit/>
          </a:bodyPr>
          <a:lstStyle>
            <a:lvl1pPr algn="l" rtl="0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/>
            </a:lvl1pPr>
            <a:lvl2pPr marL="609493" indent="0" algn="l" rtl="0">
              <a:buNone/>
              <a:defRPr sz="1600"/>
            </a:lvl2pPr>
            <a:lvl3pPr marL="1218987" indent="0" algn="l" rtl="0">
              <a:buNone/>
              <a:defRPr sz="1300"/>
            </a:lvl3pPr>
            <a:lvl4pPr marL="1828480" indent="0" algn="l" rtl="0">
              <a:buNone/>
              <a:defRPr sz="1200"/>
            </a:lvl4pPr>
            <a:lvl5pPr marL="2437973" indent="0" algn="l" rtl="0">
              <a:buNone/>
              <a:defRPr sz="1200"/>
            </a:lvl5pPr>
            <a:lvl6pPr marL="3047467" indent="0" algn="l" rtl="0">
              <a:buNone/>
              <a:defRPr sz="1200"/>
            </a:lvl6pPr>
            <a:lvl7pPr marL="3656960" indent="0" algn="l" rtl="0">
              <a:buNone/>
              <a:defRPr sz="1200"/>
            </a:lvl7pPr>
            <a:lvl8pPr marL="4266453" indent="0" algn="l" rtl="0">
              <a:buNone/>
              <a:defRPr sz="1200"/>
            </a:lvl8pPr>
            <a:lvl9pPr marL="4875947" indent="0" algn="l" rtl="0">
              <a:buNone/>
              <a:defRPr sz="1200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rtlCol="0" anchor="b">
            <a:normAutofit/>
          </a:bodyPr>
          <a:lstStyle>
            <a:lvl1pPr algn="l" rtl="0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/>
            </a:lvl1pPr>
            <a:lvl2pPr marL="609493" indent="0" algn="l" rtl="0">
              <a:buNone/>
              <a:defRPr sz="1600"/>
            </a:lvl2pPr>
            <a:lvl3pPr marL="1218987" indent="0" algn="l" rtl="0">
              <a:buNone/>
              <a:defRPr sz="1300"/>
            </a:lvl3pPr>
            <a:lvl4pPr marL="1828480" indent="0" algn="l" rtl="0">
              <a:buNone/>
              <a:defRPr sz="1200"/>
            </a:lvl4pPr>
            <a:lvl5pPr marL="2437973" indent="0" algn="l" rtl="0">
              <a:buNone/>
              <a:defRPr sz="1200"/>
            </a:lvl5pPr>
            <a:lvl6pPr marL="3047467" indent="0" algn="l" rtl="0">
              <a:buNone/>
              <a:defRPr sz="1200"/>
            </a:lvl6pPr>
            <a:lvl7pPr marL="3656960" indent="0" algn="l" rtl="0">
              <a:buNone/>
              <a:defRPr sz="1200"/>
            </a:lvl7pPr>
            <a:lvl8pPr marL="4266453" indent="0" algn="l" rtl="0">
              <a:buNone/>
              <a:defRPr sz="1200"/>
            </a:lvl8pPr>
            <a:lvl9pPr marL="4875947" indent="0" algn="l" rtl="0">
              <a:buNone/>
              <a:defRPr sz="1200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3" name="Espaço Reservado para Imagem 2" descr="Um espaço reservado vazio para adicionar uma imagem. Clique no espaço reservado e selecione a imagem que você deseja adicionar.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 rtlCol="0">
            <a:normAutofit/>
          </a:bodyPr>
          <a:lstStyle>
            <a:lvl1pPr marL="0" indent="0" algn="l" rtl="0">
              <a:buNone/>
              <a:defRPr sz="2800"/>
            </a:lvl1pPr>
            <a:lvl2pPr marL="609493" indent="0" algn="l" rtl="0">
              <a:buNone/>
              <a:defRPr sz="3700"/>
            </a:lvl2pPr>
            <a:lvl3pPr marL="1218987" indent="0" algn="l" rtl="0">
              <a:buNone/>
              <a:defRPr sz="3200"/>
            </a:lvl3pPr>
            <a:lvl4pPr marL="1828480" indent="0" algn="l" rtl="0">
              <a:buNone/>
              <a:defRPr sz="2700"/>
            </a:lvl4pPr>
            <a:lvl5pPr marL="2437973" indent="0" algn="l" rtl="0">
              <a:buNone/>
              <a:defRPr sz="2700"/>
            </a:lvl5pPr>
            <a:lvl6pPr marL="3047467" indent="0" algn="l" rtl="0">
              <a:buNone/>
              <a:defRPr sz="2700"/>
            </a:lvl6pPr>
            <a:lvl7pPr marL="3656960" indent="0" algn="l" rtl="0">
              <a:buNone/>
              <a:defRPr sz="2700"/>
            </a:lvl7pPr>
            <a:lvl8pPr marL="4266453" indent="0" algn="l" rtl="0">
              <a:buNone/>
              <a:defRPr sz="2700"/>
            </a:lvl8pPr>
            <a:lvl9pPr marL="4875947" indent="0" algn="l" rtl="0">
              <a:buNone/>
              <a:defRPr sz="2700"/>
            </a:lvl9pPr>
          </a:lstStyle>
          <a:p>
            <a:pPr rtl="0"/>
            <a:r>
              <a:rPr lang="pt-BR"/>
              <a:t>Clique no ícone para adicionar uma imagem</a:t>
            </a:r>
            <a:endParaRPr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inhas à esquerda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Forma Livre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11" name="Forma Livre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14" name="Forma Livre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</p:grp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pt-br"/>
              <a:t>Clique para editar o estilo de título Mestre</a:t>
            </a:r>
            <a:endParaRPr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pt-br"/>
              <a:t>Editar estilos de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014DD1E-5D91-48A3-AD6D-45FBA980D106}" type="slidenum">
              <a:rPr/>
              <a:pPr rtl="0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ocente.ifrn.edu.br/cristianecruz/Materiais%20de%20Aula/2017/4o-ano-alimentos-matutino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63544" y="3235133"/>
            <a:ext cx="9383396" cy="841939"/>
          </a:xfrm>
        </p:spPr>
        <p:txBody>
          <a:bodyPr rtlCol="0">
            <a:normAutofit/>
          </a:bodyPr>
          <a:lstStyle/>
          <a:p>
            <a:pPr algn="ctr" rtl="0"/>
            <a:r>
              <a:rPr lang="pt-BR" sz="4400" b="1" dirty="0">
                <a:latin typeface="Georgia Pro" panose="020B0604020202020204" pitchFamily="18" charset="0"/>
              </a:rPr>
              <a:t>EXEMPLO PARA ATIVIDADE 2</a:t>
            </a:r>
            <a:endParaRPr lang="pt-br" sz="4400" b="1" dirty="0">
              <a:latin typeface="Georgia Pro" panose="020B0604020202020204" pitchFamily="18" charset="0"/>
            </a:endParaRPr>
          </a:p>
        </p:txBody>
      </p:sp>
      <p:sp>
        <p:nvSpPr>
          <p:cNvPr id="4" name="Subtítulo 4">
            <a:extLst>
              <a:ext uri="{FF2B5EF4-FFF2-40B4-BE49-F238E27FC236}">
                <a16:creationId xmlns:a16="http://schemas.microsoft.com/office/drawing/2014/main" id="{88E38282-39A4-48B4-A486-BB50FF18E147}"/>
              </a:ext>
            </a:extLst>
          </p:cNvPr>
          <p:cNvSpPr txBox="1">
            <a:spLocks/>
          </p:cNvSpPr>
          <p:nvPr/>
        </p:nvSpPr>
        <p:spPr>
          <a:xfrm>
            <a:off x="4438228" y="4797152"/>
            <a:ext cx="4986169" cy="1289642"/>
          </a:xfrm>
          <a:prstGeom prst="rect">
            <a:avLst/>
          </a:prstGeom>
        </p:spPr>
        <p:txBody>
          <a:bodyPr vert="horz" lIns="121899" tIns="60949" rIns="121899" bIns="60949" rtlCol="0">
            <a:noAutofit/>
          </a:bodyPr>
          <a:lstStyle>
            <a:lvl1pPr marL="0" indent="0" algn="l" defTabSz="1218987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2800" kern="1200" cap="all" spc="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493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8987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480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7973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467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6960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6453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5947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500" b="1" dirty="0">
                <a:solidFill>
                  <a:schemeClr val="tx1"/>
                </a:solidFill>
              </a:rPr>
              <a:t>TEACHER:</a:t>
            </a:r>
          </a:p>
          <a:p>
            <a:r>
              <a:rPr lang="pt-BR" sz="3500" cap="none" dirty="0"/>
              <a:t>Cristiane de Brito Cruz</a:t>
            </a:r>
            <a:endParaRPr lang="pt-br" sz="3500" cap="none" dirty="0"/>
          </a:p>
        </p:txBody>
      </p:sp>
      <p:pic>
        <p:nvPicPr>
          <p:cNvPr id="1026" name="Picture 2" descr="Resultado de imagem para logo ifrn">
            <a:extLst>
              <a:ext uri="{FF2B5EF4-FFF2-40B4-BE49-F238E27FC236}">
                <a16:creationId xmlns:a16="http://schemas.microsoft.com/office/drawing/2014/main" id="{9A37EFCF-584E-4FD4-A6DC-0D7669FD03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524" y="151099"/>
            <a:ext cx="1370528" cy="1837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 descr="Texto&#10;&#10;Descrição gerada automaticamente com confiança média">
            <a:extLst>
              <a:ext uri="{FF2B5EF4-FFF2-40B4-BE49-F238E27FC236}">
                <a16:creationId xmlns:a16="http://schemas.microsoft.com/office/drawing/2014/main" id="{32262C4A-6B0E-4663-B0A5-930E300CAE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85" y="151099"/>
            <a:ext cx="4017299" cy="1837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>
            <a:extLst>
              <a:ext uri="{FF2B5EF4-FFF2-40B4-BE49-F238E27FC236}">
                <a16:creationId xmlns:a16="http://schemas.microsoft.com/office/drawing/2014/main" id="{D8AF59C9-7E81-48CD-856F-3F698268B5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3772" y="620688"/>
            <a:ext cx="576064" cy="5000461"/>
          </a:xfrm>
        </p:spPr>
        <p:txBody>
          <a:bodyPr>
            <a:noAutofit/>
          </a:bodyPr>
          <a:lstStyle/>
          <a:p>
            <a:pPr eaLnBrk="1" hangingPunct="1"/>
            <a:br>
              <a:rPr lang="en-US" altLang="pt-BR" sz="4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pt-BR" sz="4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ACTIVITY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2F1B592-4D9A-40A6-ACBE-FAE3ACBCD906}"/>
              </a:ext>
            </a:extLst>
          </p:cNvPr>
          <p:cNvSpPr txBox="1"/>
          <p:nvPr/>
        </p:nvSpPr>
        <p:spPr>
          <a:xfrm>
            <a:off x="909836" y="284857"/>
            <a:ext cx="11089232" cy="62324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FontTx/>
              <a:buNone/>
            </a:pPr>
            <a:r>
              <a:rPr lang="pt-BR" altLang="pt-BR" sz="2100" dirty="0">
                <a:latin typeface="Comic Sans MS" panose="030F0702030302020204" pitchFamily="66" charset="0"/>
              </a:rPr>
              <a:t>Cada grupo das apresentações da série irá escolher outro grupo e solicitar o texto, as cenas, os slides para realizar esta atividade.</a:t>
            </a:r>
          </a:p>
          <a:p>
            <a:pPr>
              <a:spcBef>
                <a:spcPts val="0"/>
              </a:spcBef>
              <a:buFontTx/>
              <a:buNone/>
            </a:pPr>
            <a:endParaRPr lang="pt-BR" altLang="pt-BR" sz="2100" dirty="0">
              <a:latin typeface="Comic Sans MS" panose="030F0702030302020204" pitchFamily="66" charset="0"/>
            </a:endParaRPr>
          </a:p>
          <a:p>
            <a:pPr marL="514350" indent="-514350">
              <a:buFontTx/>
              <a:buAutoNum type="arabicParenR"/>
            </a:pPr>
            <a:r>
              <a:rPr lang="pt-BR" altLang="pt-BR" sz="2100" dirty="0">
                <a:latin typeface="Comic Sans MS" panose="030F0702030302020204" pitchFamily="66" charset="0"/>
              </a:rPr>
              <a:t>Assista os vídeos sobre o 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past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 tense </a:t>
            </a:r>
            <a:r>
              <a:rPr lang="pt-BR" altLang="pt-BR" sz="2100" dirty="0">
                <a:latin typeface="Comic Sans MS" panose="030F0702030302020204" pitchFamily="66" charset="0"/>
              </a:rPr>
              <a:t>e 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past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continuous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100" dirty="0">
                <a:latin typeface="Comic Sans MS" panose="030F0702030302020204" pitchFamily="66" charset="0"/>
              </a:rPr>
              <a:t>colocados lá no </a:t>
            </a:r>
            <a:r>
              <a:rPr lang="pt-BR" altLang="pt-BR" sz="2100" dirty="0" err="1">
                <a:latin typeface="Comic Sans MS" panose="030F0702030302020204" pitchFamily="66" charset="0"/>
              </a:rPr>
              <a:t>classroom</a:t>
            </a:r>
            <a:r>
              <a:rPr lang="pt-BR" altLang="pt-BR" sz="2100" dirty="0">
                <a:latin typeface="Comic Sans MS" panose="030F0702030302020204" pitchFamily="66" charset="0"/>
              </a:rPr>
              <a:t>. Faça uma tabela resumindo o que cada vídeo trouxe 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sobre o conteúdo </a:t>
            </a:r>
            <a:r>
              <a:rPr lang="pt-BR" altLang="pt-BR" sz="2100" dirty="0">
                <a:latin typeface="Comic Sans MS" panose="030F0702030302020204" pitchFamily="66" charset="0"/>
              </a:rPr>
              <a:t>e em vez de dar exemplos do vídeo traga 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exemplos da série </a:t>
            </a:r>
            <a:r>
              <a:rPr lang="pt-BR" altLang="pt-BR" sz="2100" dirty="0">
                <a:latin typeface="Comic Sans MS" panose="030F0702030302020204" pitchFamily="66" charset="0"/>
              </a:rPr>
              <a:t>(tanto usando o 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simple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past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100" dirty="0">
                <a:latin typeface="Comic Sans MS" panose="030F0702030302020204" pitchFamily="66" charset="0"/>
              </a:rPr>
              <a:t>quanto com o 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past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continuous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100" dirty="0">
                <a:latin typeface="Comic Sans MS" panose="030F0702030302020204" pitchFamily="66" charset="0"/>
              </a:rPr>
              <a:t>você pode também elaborar frases 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a partir das cenas</a:t>
            </a:r>
            <a:r>
              <a:rPr lang="pt-BR" altLang="pt-BR" sz="2100" dirty="0">
                <a:latin typeface="Comic Sans MS" panose="030F0702030302020204" pitchFamily="66" charset="0"/>
              </a:rPr>
              <a:t>).</a:t>
            </a:r>
          </a:p>
          <a:p>
            <a:pPr marL="514350" indent="-514350">
              <a:spcBef>
                <a:spcPts val="0"/>
              </a:spcBef>
              <a:buFontTx/>
              <a:buAutoNum type="arabicParenR"/>
            </a:pPr>
            <a:r>
              <a:rPr lang="pt-BR" altLang="pt-BR" sz="2100" dirty="0">
                <a:latin typeface="Comic Sans MS" panose="030F0702030302020204" pitchFamily="66" charset="0"/>
              </a:rPr>
              <a:t>Separe numa tabela as formas de passado encontradas (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simple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past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, 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past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of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to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be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, 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past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continuous</a:t>
            </a:r>
            <a:r>
              <a:rPr lang="pt-BR" altLang="pt-BR" sz="2100" dirty="0">
                <a:latin typeface="Comic Sans MS" panose="030F0702030302020204" pitchFamily="66" charset="0"/>
              </a:rPr>
              <a:t>) etc. e faça as forma que faltam (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afirmativa, negativa e interrogativa</a:t>
            </a:r>
            <a:r>
              <a:rPr lang="pt-BR" altLang="pt-BR" sz="2100" dirty="0">
                <a:latin typeface="Comic Sans MS" panose="030F0702030302020204" pitchFamily="66" charset="0"/>
              </a:rPr>
              <a:t>).</a:t>
            </a:r>
          </a:p>
          <a:p>
            <a:pPr marL="514350" indent="-514350">
              <a:spcBef>
                <a:spcPts val="0"/>
              </a:spcBef>
              <a:buFontTx/>
              <a:buAutoNum type="arabicParenR"/>
            </a:pPr>
            <a:r>
              <a:rPr lang="pt-BR" altLang="pt-BR" sz="2100" dirty="0">
                <a:latin typeface="Comic Sans MS" panose="030F0702030302020204" pitchFamily="66" charset="0"/>
              </a:rPr>
              <a:t>Separe apenas os exemplos que contém verbos regulares e veja se tem algum que 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altera a escrita </a:t>
            </a:r>
            <a:r>
              <a:rPr lang="pt-BR" altLang="pt-BR" sz="2100" dirty="0">
                <a:latin typeface="Comic Sans MS" panose="030F0702030302020204" pitchFamily="66" charset="0"/>
              </a:rPr>
              <a:t>ao acrescentar 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–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ed</a:t>
            </a:r>
            <a:r>
              <a:rPr lang="pt-BR" altLang="pt-BR" sz="2100" dirty="0">
                <a:latin typeface="Comic Sans MS" panose="030F0702030302020204" pitchFamily="66" charset="0"/>
              </a:rPr>
              <a:t>, explique por que alterou segundo as regras que estudamos. </a:t>
            </a:r>
          </a:p>
          <a:p>
            <a:pPr marL="514350" indent="-514350">
              <a:spcBef>
                <a:spcPts val="0"/>
              </a:spcBef>
              <a:buFontTx/>
              <a:buAutoNum type="arabicParenR"/>
            </a:pPr>
            <a:r>
              <a:rPr lang="pt-BR" altLang="pt-BR" sz="2100" dirty="0">
                <a:latin typeface="Comic Sans MS" panose="030F0702030302020204" pitchFamily="66" charset="0"/>
              </a:rPr>
              <a:t>Para cada verbo da questão acima coloque na tabela de pronúncia indicando se a pronúncia do –</a:t>
            </a:r>
            <a:r>
              <a:rPr lang="pt-BR" altLang="pt-BR" sz="2100" dirty="0" err="1">
                <a:latin typeface="Comic Sans MS" panose="030F0702030302020204" pitchFamily="66" charset="0"/>
              </a:rPr>
              <a:t>ed</a:t>
            </a:r>
            <a:r>
              <a:rPr lang="pt-BR" altLang="pt-BR" sz="2100" dirty="0">
                <a:latin typeface="Comic Sans MS" panose="030F0702030302020204" pitchFamily="66" charset="0"/>
              </a:rPr>
              <a:t> é /t/, /d/ ou /id/.</a:t>
            </a:r>
          </a:p>
          <a:p>
            <a:pPr marL="514350" indent="-514350">
              <a:spcBef>
                <a:spcPts val="0"/>
              </a:spcBef>
              <a:buFontTx/>
              <a:buAutoNum type="arabicParenR"/>
            </a:pPr>
            <a:r>
              <a:rPr lang="pt-BR" altLang="pt-BR" sz="2100" dirty="0">
                <a:latin typeface="Comic Sans MS" panose="030F0702030302020204" pitchFamily="66" charset="0"/>
              </a:rPr>
              <a:t>Traduza o material para português.</a:t>
            </a:r>
          </a:p>
          <a:p>
            <a:pPr>
              <a:spcBef>
                <a:spcPts val="0"/>
              </a:spcBef>
            </a:pPr>
            <a:endParaRPr lang="pt-BR" altLang="pt-BR" sz="2100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</a:pP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Obs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:</a:t>
            </a:r>
            <a:r>
              <a:rPr lang="pt-BR" altLang="pt-BR" sz="2100" dirty="0">
                <a:latin typeface="Comic Sans MS" panose="030F0702030302020204" pitchFamily="66" charset="0"/>
              </a:rPr>
              <a:t> Caso não tenha exemplos suficientes (do que os grupos trabalharam) 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elabore</a:t>
            </a:r>
            <a:r>
              <a:rPr lang="pt-BR" altLang="pt-BR" sz="2100" dirty="0">
                <a:latin typeface="Comic Sans MS" panose="030F0702030302020204" pitchFamily="66" charset="0"/>
              </a:rPr>
              <a:t> a partir das cenas ou do conteúdo da série. </a:t>
            </a:r>
          </a:p>
        </p:txBody>
      </p:sp>
    </p:spTree>
    <p:extLst>
      <p:ext uri="{BB962C8B-B14F-4D97-AF65-F5344CB8AC3E}">
        <p14:creationId xmlns:p14="http://schemas.microsoft.com/office/powerpoint/2010/main" val="2309512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907252" y="245952"/>
            <a:ext cx="2028588" cy="562075"/>
          </a:xfrm>
        </p:spPr>
        <p:txBody>
          <a:bodyPr rtlCol="0" anchor="b">
            <a:normAutofit fontScale="90000"/>
          </a:bodyPr>
          <a:lstStyle/>
          <a:p>
            <a:r>
              <a:rPr lang="en-US" b="1" dirty="0"/>
              <a:t>ACESSE:</a:t>
            </a:r>
          </a:p>
        </p:txBody>
      </p:sp>
      <p:pic>
        <p:nvPicPr>
          <p:cNvPr id="1026" name="Picture 2" descr="How to Speak Game of Thrones' Languages at the Dinner Table | Food &amp; Wine">
            <a:extLst>
              <a:ext uri="{FF2B5EF4-FFF2-40B4-BE49-F238E27FC236}">
                <a16:creationId xmlns:a16="http://schemas.microsoft.com/office/drawing/2014/main" id="{A6057AAA-4616-4F61-92D3-6D7E2AFDFF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31" r="14435"/>
          <a:stretch/>
        </p:blipFill>
        <p:spPr bwMode="auto">
          <a:xfrm>
            <a:off x="189756" y="1076949"/>
            <a:ext cx="6310951" cy="5548771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Espaço Reservado para Conteúdo 13"/>
          <p:cNvSpPr>
            <a:spLocks noGrp="1"/>
          </p:cNvSpPr>
          <p:nvPr>
            <p:ph sz="half" idx="2"/>
          </p:nvPr>
        </p:nvSpPr>
        <p:spPr>
          <a:xfrm>
            <a:off x="6704624" y="2780928"/>
            <a:ext cx="5078677" cy="1775987"/>
          </a:xfrm>
        </p:spPr>
        <p:txBody>
          <a:bodyPr numCol="1" rtlCol="0">
            <a:normAutofit/>
          </a:bodyPr>
          <a:lstStyle/>
          <a:p>
            <a:pPr marL="0" indent="0">
              <a:buNone/>
            </a:pPr>
            <a:r>
              <a:rPr lang="en-US" dirty="0" err="1"/>
              <a:t>Diálogo</a:t>
            </a:r>
            <a:r>
              <a:rPr lang="en-US" dirty="0"/>
              <a:t> entre Daenerys Targaryen e Tyrion </a:t>
            </a:r>
            <a:r>
              <a:rPr lang="en-US" dirty="0" err="1"/>
              <a:t>Lanninster</a:t>
            </a:r>
            <a:r>
              <a:rPr lang="en-US" dirty="0"/>
              <a:t> (</a:t>
            </a:r>
            <a:r>
              <a:rPr lang="en-US" dirty="0" err="1"/>
              <a:t>legendas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português</a:t>
            </a:r>
            <a:r>
              <a:rPr lang="en-US" dirty="0"/>
              <a:t> e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inglês</a:t>
            </a:r>
            <a:r>
              <a:rPr lang="en-US" dirty="0"/>
              <a:t> – </a:t>
            </a:r>
            <a:r>
              <a:rPr lang="en-US" dirty="0" err="1"/>
              <a:t>assista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2 </a:t>
            </a:r>
            <a:r>
              <a:rPr lang="en-US" dirty="0" err="1"/>
              <a:t>vídeos</a:t>
            </a:r>
            <a:r>
              <a:rPr lang="en-US" dirty="0"/>
              <a:t>)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7657C92-649B-47A0-B8EE-7D0670AB3AF8}"/>
              </a:ext>
            </a:extLst>
          </p:cNvPr>
          <p:cNvSpPr txBox="1"/>
          <p:nvPr/>
        </p:nvSpPr>
        <p:spPr>
          <a:xfrm>
            <a:off x="2494013" y="245953"/>
            <a:ext cx="928903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t-BR" dirty="0">
                <a:hlinkClick r:id="rId3"/>
              </a:rPr>
              <a:t>http://docente.ifrn.edu.br/cristianecruz/Materiais%20de%20Aula/2017/4o-ano-alimentos-matutino</a:t>
            </a: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291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981843" y="305067"/>
            <a:ext cx="1094849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arenR"/>
            </a:pPr>
            <a:r>
              <a:rPr lang="pt-BR" altLang="pt-BR" sz="2500" dirty="0">
                <a:latin typeface="Comic Sans MS" panose="030F0702030302020204" pitchFamily="66" charset="0"/>
              </a:rPr>
              <a:t>Assista os vídeos sobre o </a:t>
            </a:r>
            <a:r>
              <a:rPr lang="pt-BR" altLang="pt-BR" sz="25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past</a:t>
            </a:r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 tense </a:t>
            </a:r>
            <a:r>
              <a:rPr lang="pt-BR" altLang="pt-BR" sz="2500" dirty="0">
                <a:latin typeface="Comic Sans MS" panose="030F0702030302020204" pitchFamily="66" charset="0"/>
              </a:rPr>
              <a:t>e </a:t>
            </a:r>
            <a:r>
              <a:rPr lang="pt-BR" altLang="pt-BR" sz="25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past</a:t>
            </a:r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5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continuous</a:t>
            </a:r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500" dirty="0">
                <a:latin typeface="Comic Sans MS" panose="030F0702030302020204" pitchFamily="66" charset="0"/>
              </a:rPr>
              <a:t>da </a:t>
            </a:r>
            <a:r>
              <a:rPr lang="pt-BR" altLang="pt-BR" sz="2500" dirty="0" err="1">
                <a:latin typeface="Comic Sans MS" panose="030F0702030302020204" pitchFamily="66" charset="0"/>
              </a:rPr>
              <a:t>Profª</a:t>
            </a:r>
            <a:r>
              <a:rPr lang="pt-BR" altLang="pt-BR" sz="2500" dirty="0">
                <a:latin typeface="Comic Sans MS" panose="030F0702030302020204" pitchFamily="66" charset="0"/>
              </a:rPr>
              <a:t> Lillian Bittencourt colocados lá no </a:t>
            </a:r>
            <a:r>
              <a:rPr lang="pt-BR" altLang="pt-BR" sz="2500" dirty="0" err="1">
                <a:latin typeface="Comic Sans MS" panose="030F0702030302020204" pitchFamily="66" charset="0"/>
              </a:rPr>
              <a:t>classroom</a:t>
            </a:r>
            <a:r>
              <a:rPr lang="pt-BR" altLang="pt-BR" sz="2500" dirty="0">
                <a:latin typeface="Comic Sans MS" panose="030F0702030302020204" pitchFamily="66" charset="0"/>
              </a:rPr>
              <a:t>. Faça uma tabela resumindo o que cada vídeo trouxe </a:t>
            </a:r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sobre o conteúdo </a:t>
            </a:r>
            <a:r>
              <a:rPr lang="pt-BR" altLang="pt-BR" sz="2500" dirty="0">
                <a:latin typeface="Comic Sans MS" panose="030F0702030302020204" pitchFamily="66" charset="0"/>
              </a:rPr>
              <a:t>e em vez de dar exemplos do vídeo traga </a:t>
            </a:r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exemplos da série </a:t>
            </a:r>
            <a:r>
              <a:rPr lang="pt-BR" altLang="pt-BR" sz="2500" dirty="0">
                <a:latin typeface="Comic Sans MS" panose="030F0702030302020204" pitchFamily="66" charset="0"/>
              </a:rPr>
              <a:t>(tanto usando o </a:t>
            </a:r>
            <a:r>
              <a:rPr lang="pt-BR" altLang="pt-BR" sz="25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simple</a:t>
            </a:r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5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past</a:t>
            </a:r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500" dirty="0">
                <a:latin typeface="Comic Sans MS" panose="030F0702030302020204" pitchFamily="66" charset="0"/>
              </a:rPr>
              <a:t>quanto com o </a:t>
            </a:r>
            <a:r>
              <a:rPr lang="pt-BR" altLang="pt-BR" sz="25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past</a:t>
            </a:r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5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continuous</a:t>
            </a:r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500" dirty="0">
                <a:latin typeface="Comic Sans MS" panose="030F0702030302020204" pitchFamily="66" charset="0"/>
              </a:rPr>
              <a:t>você pode também elaborar frases </a:t>
            </a:r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a partir das cenas</a:t>
            </a:r>
            <a:r>
              <a:rPr lang="pt-BR" altLang="pt-BR" sz="2500" dirty="0">
                <a:latin typeface="Comic Sans MS" panose="030F0702030302020204" pitchFamily="66" charset="0"/>
              </a:rPr>
              <a:t>).</a:t>
            </a:r>
          </a:p>
          <a:p>
            <a:pPr marL="514350" indent="-514350">
              <a:buFontTx/>
              <a:buAutoNum type="arabicParenR"/>
            </a:pPr>
            <a:endParaRPr lang="pt-BR" altLang="pt-BR" sz="2500" dirty="0">
              <a:latin typeface="Comic Sans MS" panose="030F0702030302020204" pitchFamily="66" charset="0"/>
            </a:endParaRPr>
          </a:p>
          <a:p>
            <a:r>
              <a:rPr lang="pt-BR" altLang="pt-BR" sz="2500" b="1" dirty="0">
                <a:solidFill>
                  <a:schemeClr val="bg1"/>
                </a:solidFill>
                <a:highlight>
                  <a:srgbClr val="FFFF00"/>
                </a:highlight>
                <a:latin typeface="Comic Sans MS" panose="030F0702030302020204" pitchFamily="66" charset="0"/>
              </a:rPr>
              <a:t>Lillian Bittencourt – Canal </a:t>
            </a:r>
            <a:r>
              <a:rPr lang="pt-BR" altLang="pt-BR" sz="2500" b="1" dirty="0" err="1">
                <a:solidFill>
                  <a:schemeClr val="bg1"/>
                </a:solidFill>
                <a:highlight>
                  <a:srgbClr val="FFFF00"/>
                </a:highlight>
                <a:latin typeface="Comic Sans MS" panose="030F0702030302020204" pitchFamily="66" charset="0"/>
              </a:rPr>
              <a:t>English</a:t>
            </a:r>
            <a:r>
              <a:rPr lang="pt-BR" altLang="pt-BR" sz="2500" b="1" dirty="0">
                <a:solidFill>
                  <a:schemeClr val="bg1"/>
                </a:solidFill>
                <a:highlight>
                  <a:srgbClr val="FFFF00"/>
                </a:highlight>
                <a:latin typeface="Comic Sans MS" panose="030F0702030302020204" pitchFamily="66" charset="0"/>
              </a:rPr>
              <a:t> </a:t>
            </a:r>
            <a:r>
              <a:rPr lang="pt-BR" altLang="pt-BR" sz="2500" b="1" dirty="0" err="1">
                <a:solidFill>
                  <a:schemeClr val="bg1"/>
                </a:solidFill>
                <a:highlight>
                  <a:srgbClr val="FFFF00"/>
                </a:highlight>
                <a:latin typeface="Comic Sans MS" panose="030F0702030302020204" pitchFamily="66" charset="0"/>
              </a:rPr>
              <a:t>Yourself</a:t>
            </a:r>
            <a:endParaRPr lang="pt-BR" altLang="pt-BR" sz="2500" b="1" dirty="0">
              <a:solidFill>
                <a:schemeClr val="bg1"/>
              </a:solidFill>
              <a:highlight>
                <a:srgbClr val="FFFF00"/>
              </a:highlight>
              <a:latin typeface="Comic Sans MS" panose="030F0702030302020204" pitchFamily="66" charset="0"/>
            </a:endParaRPr>
          </a:p>
          <a:p>
            <a:r>
              <a:rPr lang="pt-BR" altLang="pt-BR" sz="2500" dirty="0">
                <a:latin typeface="Comic Sans MS" panose="030F0702030302020204" pitchFamily="66" charset="0"/>
              </a:rPr>
              <a:t>A professora diz que existem inúmeras formas de verbos no passado que são </a:t>
            </a:r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irregulares</a:t>
            </a:r>
            <a:r>
              <a:rPr lang="pt-BR" altLang="pt-BR" sz="2500" dirty="0">
                <a:latin typeface="Comic Sans MS" panose="030F0702030302020204" pitchFamily="66" charset="0"/>
              </a:rPr>
              <a:t> (aqueles que não fazem o passado com </a:t>
            </a:r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–</a:t>
            </a:r>
            <a:r>
              <a:rPr lang="pt-BR" altLang="pt-BR" sz="25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ed</a:t>
            </a:r>
            <a:r>
              <a:rPr lang="pt-BR" altLang="pt-BR" sz="2500" dirty="0">
                <a:latin typeface="Comic Sans MS" panose="030F0702030302020204" pitchFamily="66" charset="0"/>
              </a:rPr>
              <a:t>):</a:t>
            </a:r>
          </a:p>
          <a:p>
            <a:endParaRPr lang="pt-BR" altLang="pt-BR" sz="2500" b="1" dirty="0">
              <a:solidFill>
                <a:schemeClr val="bg1"/>
              </a:solidFill>
              <a:highlight>
                <a:srgbClr val="00FFFF"/>
              </a:highlight>
              <a:latin typeface="Comic Sans MS" panose="030F0702030302020204" pitchFamily="66" charset="0"/>
            </a:endParaRPr>
          </a:p>
          <a:p>
            <a:r>
              <a:rPr lang="pt-BR" altLang="pt-BR" sz="2500" b="1" dirty="0">
                <a:solidFill>
                  <a:schemeClr val="bg1"/>
                </a:solidFill>
                <a:highlight>
                  <a:srgbClr val="00FFFF"/>
                </a:highlight>
                <a:latin typeface="Comic Sans MS" panose="030F0702030302020204" pitchFamily="66" charset="0"/>
              </a:rPr>
              <a:t>Exemplos do vídeo (</a:t>
            </a:r>
            <a:r>
              <a:rPr lang="pt-BR" altLang="pt-BR" sz="2500" b="1" dirty="0" err="1">
                <a:solidFill>
                  <a:schemeClr val="bg1"/>
                </a:solidFill>
                <a:highlight>
                  <a:srgbClr val="00FFFF"/>
                </a:highlight>
                <a:latin typeface="Comic Sans MS" panose="030F0702030302020204" pitchFamily="66" charset="0"/>
              </a:rPr>
              <a:t>Daenerys</a:t>
            </a:r>
            <a:r>
              <a:rPr lang="pt-BR" altLang="pt-BR" sz="2500" b="1" dirty="0">
                <a:solidFill>
                  <a:schemeClr val="bg1"/>
                </a:solidFill>
                <a:highlight>
                  <a:srgbClr val="00FFFF"/>
                </a:highlight>
                <a:latin typeface="Comic Sans MS" panose="030F0702030302020204" pitchFamily="66" charset="0"/>
              </a:rPr>
              <a:t> e </a:t>
            </a:r>
            <a:r>
              <a:rPr lang="pt-BR" altLang="pt-BR" sz="2500" b="1" dirty="0" err="1">
                <a:solidFill>
                  <a:schemeClr val="bg1"/>
                </a:solidFill>
                <a:highlight>
                  <a:srgbClr val="00FFFF"/>
                </a:highlight>
                <a:latin typeface="Comic Sans MS" panose="030F0702030302020204" pitchFamily="66" charset="0"/>
              </a:rPr>
              <a:t>Tyrion</a:t>
            </a:r>
            <a:r>
              <a:rPr lang="pt-BR" altLang="pt-BR" sz="2500" b="1" dirty="0">
                <a:solidFill>
                  <a:schemeClr val="bg1"/>
                </a:solidFill>
                <a:highlight>
                  <a:srgbClr val="00FFFF"/>
                </a:highlight>
                <a:latin typeface="Comic Sans MS" panose="030F0702030302020204" pitchFamily="66" charset="0"/>
              </a:rPr>
              <a:t>):</a:t>
            </a:r>
          </a:p>
          <a:p>
            <a:r>
              <a:rPr lang="pt-BR" altLang="pt-BR" sz="2500" dirty="0" err="1">
                <a:latin typeface="Comic Sans MS" panose="030F0702030302020204" pitchFamily="66" charset="0"/>
              </a:rPr>
              <a:t>Daenerys</a:t>
            </a:r>
            <a:r>
              <a:rPr lang="pt-BR" altLang="pt-BR" sz="2500" dirty="0">
                <a:latin typeface="Comic Sans MS" panose="030F0702030302020204" pitchFamily="66" charset="0"/>
              </a:rPr>
              <a:t> fala: “I </a:t>
            </a:r>
            <a:r>
              <a:rPr lang="pt-BR" altLang="pt-BR" sz="2500" dirty="0" err="1">
                <a:latin typeface="Comic Sans MS" panose="030F0702030302020204" pitchFamily="66" charset="0"/>
              </a:rPr>
              <a:t>know</a:t>
            </a:r>
            <a:r>
              <a:rPr lang="pt-BR" altLang="pt-BR" sz="2500" dirty="0">
                <a:latin typeface="Comic Sans MS" panose="030F0702030302020204" pitchFamily="66" charset="0"/>
              </a:rPr>
              <a:t> </a:t>
            </a:r>
            <a:r>
              <a:rPr lang="pt-BR" altLang="pt-BR" sz="2500" dirty="0" err="1">
                <a:latin typeface="Comic Sans MS" panose="030F0702030302020204" pitchFamily="66" charset="0"/>
              </a:rPr>
              <a:t>what</a:t>
            </a:r>
            <a:r>
              <a:rPr lang="pt-BR" altLang="pt-BR" sz="2500" dirty="0">
                <a:latin typeface="Comic Sans MS" panose="030F0702030302020204" pitchFamily="66" charset="0"/>
              </a:rPr>
              <a:t> </a:t>
            </a:r>
            <a:r>
              <a:rPr lang="pt-BR" altLang="pt-BR" sz="2500" dirty="0" err="1">
                <a:latin typeface="Comic Sans MS" panose="030F0702030302020204" pitchFamily="66" charset="0"/>
              </a:rPr>
              <a:t>my</a:t>
            </a:r>
            <a:r>
              <a:rPr lang="pt-BR" altLang="pt-BR" sz="2500" dirty="0">
                <a:latin typeface="Comic Sans MS" panose="030F0702030302020204" pitchFamily="66" charset="0"/>
              </a:rPr>
              <a:t> </a:t>
            </a:r>
            <a:r>
              <a:rPr lang="pt-BR" altLang="pt-BR" sz="2500" dirty="0" err="1">
                <a:latin typeface="Comic Sans MS" panose="030F0702030302020204" pitchFamily="66" charset="0"/>
              </a:rPr>
              <a:t>father</a:t>
            </a:r>
            <a:r>
              <a:rPr lang="pt-BR" altLang="pt-BR" sz="2500" dirty="0">
                <a:latin typeface="Comic Sans MS" panose="030F0702030302020204" pitchFamily="66" charset="0"/>
              </a:rPr>
              <a:t> </a:t>
            </a:r>
            <a:r>
              <a:rPr lang="pt-BR" altLang="pt-BR" sz="25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was</a:t>
            </a:r>
            <a:r>
              <a:rPr lang="pt-BR" altLang="pt-BR" sz="2500" dirty="0">
                <a:latin typeface="Comic Sans MS" panose="030F0702030302020204" pitchFamily="66" charset="0"/>
              </a:rPr>
              <a:t>, </a:t>
            </a:r>
            <a:r>
              <a:rPr lang="pt-BR" altLang="pt-BR" sz="2500" dirty="0" err="1">
                <a:latin typeface="Comic Sans MS" panose="030F0702030302020204" pitchFamily="66" charset="0"/>
              </a:rPr>
              <a:t>what</a:t>
            </a:r>
            <a:r>
              <a:rPr lang="pt-BR" altLang="pt-BR" sz="2500" dirty="0">
                <a:latin typeface="Comic Sans MS" panose="030F0702030302020204" pitchFamily="66" charset="0"/>
              </a:rPr>
              <a:t> </a:t>
            </a:r>
            <a:r>
              <a:rPr lang="pt-BR" altLang="pt-BR" sz="2500" dirty="0" err="1">
                <a:latin typeface="Comic Sans MS" panose="030F0702030302020204" pitchFamily="66" charset="0"/>
              </a:rPr>
              <a:t>he</a:t>
            </a:r>
            <a:r>
              <a:rPr lang="pt-BR" altLang="pt-BR" sz="2500" dirty="0">
                <a:latin typeface="Comic Sans MS" panose="030F0702030302020204" pitchFamily="66" charset="0"/>
              </a:rPr>
              <a:t> </a:t>
            </a:r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did</a:t>
            </a:r>
            <a:r>
              <a:rPr lang="pt-BR" altLang="pt-BR" sz="2500" dirty="0">
                <a:latin typeface="Comic Sans MS" panose="030F0702030302020204" pitchFamily="66" charset="0"/>
              </a:rPr>
              <a:t>.”</a:t>
            </a:r>
          </a:p>
          <a:p>
            <a:r>
              <a:rPr lang="pt-BR" altLang="pt-BR" sz="2500" dirty="0">
                <a:latin typeface="Comic Sans MS" panose="030F0702030302020204" pitchFamily="66" charset="0"/>
              </a:rPr>
              <a:t>                       (Eu sei o que meu pai </a:t>
            </a:r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era</a:t>
            </a:r>
            <a:r>
              <a:rPr lang="pt-BR" altLang="pt-BR" sz="2500" dirty="0">
                <a:latin typeface="Comic Sans MS" panose="030F0702030302020204" pitchFamily="66" charset="0"/>
              </a:rPr>
              <a:t>, o que ele </a:t>
            </a:r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fez</a:t>
            </a:r>
            <a:r>
              <a:rPr lang="pt-BR" altLang="pt-BR" sz="2500" dirty="0">
                <a:latin typeface="Comic Sans MS" panose="030F0702030302020204" pitchFamily="66" charset="0"/>
              </a:rPr>
              <a:t>)</a:t>
            </a:r>
          </a:p>
          <a:p>
            <a:r>
              <a:rPr lang="pt-BR" altLang="pt-BR" sz="2500" dirty="0">
                <a:latin typeface="Comic Sans MS" panose="030F0702030302020204" pitchFamily="66" charset="0"/>
              </a:rPr>
              <a:t>                       </a:t>
            </a:r>
            <a:r>
              <a:rPr lang="pt-BR" altLang="pt-BR" sz="25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was</a:t>
            </a:r>
            <a:r>
              <a:rPr lang="pt-BR" altLang="pt-BR" sz="2500" dirty="0">
                <a:latin typeface="Comic Sans MS" panose="030F0702030302020204" pitchFamily="66" charset="0"/>
              </a:rPr>
              <a:t> é passado do verbo “</a:t>
            </a:r>
            <a:r>
              <a:rPr lang="pt-BR" altLang="pt-BR" sz="25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be</a:t>
            </a:r>
            <a:r>
              <a:rPr lang="pt-BR" altLang="pt-BR" sz="2500" dirty="0">
                <a:latin typeface="Comic Sans MS" panose="030F0702030302020204" pitchFamily="66" charset="0"/>
              </a:rPr>
              <a:t>”</a:t>
            </a:r>
          </a:p>
          <a:p>
            <a:r>
              <a:rPr lang="pt-BR" altLang="pt-BR" sz="2500" dirty="0">
                <a:latin typeface="Comic Sans MS" panose="030F0702030302020204" pitchFamily="66" charset="0"/>
              </a:rPr>
              <a:t>                       </a:t>
            </a:r>
            <a:r>
              <a:rPr lang="pt-BR" altLang="pt-BR" sz="25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did</a:t>
            </a:r>
            <a:r>
              <a:rPr lang="pt-BR" altLang="pt-BR" sz="2500" dirty="0">
                <a:latin typeface="Comic Sans MS" panose="030F0702030302020204" pitchFamily="66" charset="0"/>
              </a:rPr>
              <a:t> é o passado do verbo “</a:t>
            </a:r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do</a:t>
            </a:r>
            <a:r>
              <a:rPr lang="pt-BR" altLang="pt-BR" sz="2500" dirty="0">
                <a:latin typeface="Comic Sans MS" panose="030F0702030302020204" pitchFamily="66" charset="0"/>
              </a:rPr>
              <a:t>”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9910BE3B-C284-4354-8EFA-000745830F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8486" y="928769"/>
            <a:ext cx="576064" cy="5000461"/>
          </a:xfrm>
        </p:spPr>
        <p:txBody>
          <a:bodyPr>
            <a:noAutofit/>
          </a:bodyPr>
          <a:lstStyle/>
          <a:p>
            <a:pPr eaLnBrk="1" hangingPunct="1"/>
            <a:br>
              <a:rPr lang="en-US" altLang="pt-BR" sz="4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pt-BR" sz="4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ACTIVITY</a:t>
            </a:r>
          </a:p>
        </p:txBody>
      </p:sp>
    </p:spTree>
    <p:extLst>
      <p:ext uri="{BB962C8B-B14F-4D97-AF65-F5344CB8AC3E}">
        <p14:creationId xmlns:p14="http://schemas.microsoft.com/office/powerpoint/2010/main" val="748906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866745" y="332656"/>
            <a:ext cx="11134973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pt-BR" sz="2500" b="1" dirty="0">
                <a:solidFill>
                  <a:schemeClr val="bg1"/>
                </a:solidFill>
                <a:highlight>
                  <a:srgbClr val="00FFFF"/>
                </a:highlight>
                <a:latin typeface="Comic Sans MS" panose="030F0702030302020204" pitchFamily="66" charset="0"/>
              </a:rPr>
              <a:t>Exemplos do vídeo (</a:t>
            </a:r>
            <a:r>
              <a:rPr lang="pt-BR" altLang="pt-BR" sz="2500" b="1" dirty="0" err="1">
                <a:solidFill>
                  <a:schemeClr val="bg1"/>
                </a:solidFill>
                <a:highlight>
                  <a:srgbClr val="00FFFF"/>
                </a:highlight>
                <a:latin typeface="Comic Sans MS" panose="030F0702030302020204" pitchFamily="66" charset="0"/>
              </a:rPr>
              <a:t>Daenerys</a:t>
            </a:r>
            <a:r>
              <a:rPr lang="pt-BR" altLang="pt-BR" sz="2500" b="1" dirty="0">
                <a:solidFill>
                  <a:schemeClr val="bg1"/>
                </a:solidFill>
                <a:highlight>
                  <a:srgbClr val="00FFFF"/>
                </a:highlight>
                <a:latin typeface="Comic Sans MS" panose="030F0702030302020204" pitchFamily="66" charset="0"/>
              </a:rPr>
              <a:t> e </a:t>
            </a:r>
            <a:r>
              <a:rPr lang="pt-BR" altLang="pt-BR" sz="2500" b="1" dirty="0" err="1">
                <a:solidFill>
                  <a:schemeClr val="bg1"/>
                </a:solidFill>
                <a:highlight>
                  <a:srgbClr val="00FFFF"/>
                </a:highlight>
                <a:latin typeface="Comic Sans MS" panose="030F0702030302020204" pitchFamily="66" charset="0"/>
              </a:rPr>
              <a:t>Tyrion</a:t>
            </a:r>
            <a:r>
              <a:rPr lang="pt-BR" altLang="pt-BR" sz="2500" b="1" dirty="0">
                <a:solidFill>
                  <a:schemeClr val="bg1"/>
                </a:solidFill>
                <a:highlight>
                  <a:srgbClr val="00FFFF"/>
                </a:highlight>
                <a:latin typeface="Comic Sans MS" panose="030F0702030302020204" pitchFamily="66" charset="0"/>
              </a:rPr>
              <a:t>):</a:t>
            </a:r>
          </a:p>
          <a:p>
            <a:endParaRPr lang="pt-BR" altLang="pt-BR" sz="2500" dirty="0">
              <a:latin typeface="Comic Sans MS" panose="030F0702030302020204" pitchFamily="66" charset="0"/>
            </a:endParaRPr>
          </a:p>
          <a:p>
            <a:r>
              <a:rPr lang="pt-BR" altLang="pt-BR" sz="2500" dirty="0" err="1">
                <a:latin typeface="Comic Sans MS" panose="030F0702030302020204" pitchFamily="66" charset="0"/>
              </a:rPr>
              <a:t>Daenerys</a:t>
            </a:r>
            <a:r>
              <a:rPr lang="pt-BR" altLang="pt-BR" sz="2500" dirty="0">
                <a:latin typeface="Comic Sans MS" panose="030F0702030302020204" pitchFamily="66" charset="0"/>
              </a:rPr>
              <a:t> fala: “</a:t>
            </a:r>
            <a:r>
              <a:rPr lang="pt-BR" altLang="pt-BR" sz="2500" dirty="0" err="1">
                <a:latin typeface="Comic Sans MS" panose="030F0702030302020204" pitchFamily="66" charset="0"/>
              </a:rPr>
              <a:t>Jorah</a:t>
            </a:r>
            <a:r>
              <a:rPr lang="pt-BR" altLang="pt-BR" sz="2500" dirty="0">
                <a:latin typeface="Comic Sans MS" panose="030F0702030302020204" pitchFamily="66" charset="0"/>
              </a:rPr>
              <a:t> </a:t>
            </a:r>
            <a:r>
              <a:rPr lang="pt-BR" altLang="pt-BR" sz="25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sent</a:t>
            </a:r>
            <a:r>
              <a:rPr lang="pt-BR" altLang="pt-BR" sz="2500" dirty="0">
                <a:latin typeface="Comic Sans MS" panose="030F0702030302020204" pitchFamily="66" charset="0"/>
              </a:rPr>
              <a:t> </a:t>
            </a:r>
            <a:r>
              <a:rPr lang="pt-BR" altLang="pt-BR" sz="2500" dirty="0" err="1">
                <a:latin typeface="Comic Sans MS" panose="030F0702030302020204" pitchFamily="66" charset="0"/>
              </a:rPr>
              <a:t>my</a:t>
            </a:r>
            <a:r>
              <a:rPr lang="pt-BR" altLang="pt-BR" sz="2500" dirty="0">
                <a:latin typeface="Comic Sans MS" panose="030F0702030302020204" pitchFamily="66" charset="0"/>
              </a:rPr>
              <a:t> </a:t>
            </a:r>
            <a:r>
              <a:rPr lang="pt-BR" altLang="pt-BR" sz="2500" dirty="0" err="1">
                <a:latin typeface="Comic Sans MS" panose="030F0702030302020204" pitchFamily="66" charset="0"/>
              </a:rPr>
              <a:t>secrets</a:t>
            </a:r>
            <a:r>
              <a:rPr lang="pt-BR" altLang="pt-BR" sz="2500" dirty="0">
                <a:latin typeface="Comic Sans MS" panose="030F0702030302020204" pitchFamily="66" charset="0"/>
              </a:rPr>
              <a:t> </a:t>
            </a:r>
            <a:r>
              <a:rPr lang="pt-BR" altLang="pt-BR" sz="2500" dirty="0" err="1">
                <a:latin typeface="Comic Sans MS" panose="030F0702030302020204" pitchFamily="66" charset="0"/>
              </a:rPr>
              <a:t>to</a:t>
            </a:r>
            <a:r>
              <a:rPr lang="pt-BR" altLang="pt-BR" sz="2500" dirty="0">
                <a:latin typeface="Comic Sans MS" panose="030F0702030302020204" pitchFamily="66" charset="0"/>
              </a:rPr>
              <a:t> </a:t>
            </a:r>
            <a:r>
              <a:rPr lang="pt-BR" altLang="pt-BR" sz="2500" dirty="0" err="1">
                <a:latin typeface="Comic Sans MS" panose="030F0702030302020204" pitchFamily="66" charset="0"/>
              </a:rPr>
              <a:t>Varys</a:t>
            </a:r>
            <a:r>
              <a:rPr lang="pt-BR" altLang="pt-BR" sz="2500" dirty="0">
                <a:latin typeface="Comic Sans MS" panose="030F0702030302020204" pitchFamily="66" charset="0"/>
              </a:rPr>
              <a:t>. [...] For 20 Years </a:t>
            </a:r>
            <a:r>
              <a:rPr lang="pt-BR" altLang="pt-BR" sz="2500" dirty="0" err="1">
                <a:latin typeface="Comic Sans MS" panose="030F0702030302020204" pitchFamily="66" charset="0"/>
              </a:rPr>
              <a:t>the</a:t>
            </a:r>
            <a:r>
              <a:rPr lang="pt-BR" altLang="pt-BR" sz="2500" dirty="0">
                <a:latin typeface="Comic Sans MS" panose="030F0702030302020204" pitchFamily="66" charset="0"/>
              </a:rPr>
              <a:t> </a:t>
            </a:r>
          </a:p>
          <a:p>
            <a:r>
              <a:rPr lang="pt-BR" altLang="pt-BR" sz="2500" dirty="0">
                <a:latin typeface="Comic Sans MS" panose="030F0702030302020204" pitchFamily="66" charset="0"/>
              </a:rPr>
              <a:t>                         </a:t>
            </a:r>
            <a:r>
              <a:rPr lang="pt-BR" altLang="pt-BR" sz="2500" dirty="0" err="1">
                <a:latin typeface="Comic Sans MS" panose="030F0702030302020204" pitchFamily="66" charset="0"/>
              </a:rPr>
              <a:t>spider</a:t>
            </a:r>
            <a:r>
              <a:rPr lang="pt-BR" altLang="pt-BR" sz="2500" dirty="0">
                <a:latin typeface="Comic Sans MS" panose="030F0702030302020204" pitchFamily="66" charset="0"/>
              </a:rPr>
              <a:t> </a:t>
            </a:r>
            <a:r>
              <a:rPr lang="pt-BR" altLang="pt-BR" sz="25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oversaw</a:t>
            </a:r>
            <a:r>
              <a:rPr lang="pt-BR" altLang="pt-BR" sz="2500" dirty="0">
                <a:latin typeface="Comic Sans MS" panose="030F0702030302020204" pitchFamily="66" charset="0"/>
              </a:rPr>
              <a:t> </a:t>
            </a:r>
            <a:r>
              <a:rPr lang="pt-BR" altLang="pt-BR" sz="2500" dirty="0" err="1">
                <a:latin typeface="Comic Sans MS" panose="030F0702030302020204" pitchFamily="66" charset="0"/>
              </a:rPr>
              <a:t>the</a:t>
            </a:r>
            <a:r>
              <a:rPr lang="pt-BR" altLang="pt-BR" sz="2500" dirty="0">
                <a:latin typeface="Comic Sans MS" panose="030F0702030302020204" pitchFamily="66" charset="0"/>
              </a:rPr>
              <a:t> </a:t>
            </a:r>
            <a:r>
              <a:rPr lang="pt-BR" altLang="pt-BR" sz="2500" dirty="0" err="1">
                <a:latin typeface="Comic Sans MS" panose="030F0702030302020204" pitchFamily="66" charset="0"/>
              </a:rPr>
              <a:t>campaign</a:t>
            </a:r>
            <a:r>
              <a:rPr lang="pt-BR" altLang="pt-BR" sz="2500" dirty="0">
                <a:latin typeface="Comic Sans MS" panose="030F0702030302020204" pitchFamily="66" charset="0"/>
              </a:rPr>
              <a:t> </a:t>
            </a:r>
            <a:r>
              <a:rPr lang="pt-BR" altLang="pt-BR" sz="2500" dirty="0" err="1">
                <a:latin typeface="Comic Sans MS" panose="030F0702030302020204" pitchFamily="66" charset="0"/>
              </a:rPr>
              <a:t>to</a:t>
            </a:r>
            <a:r>
              <a:rPr lang="pt-BR" altLang="pt-BR" sz="2500" dirty="0">
                <a:latin typeface="Comic Sans MS" panose="030F0702030302020204" pitchFamily="66" charset="0"/>
              </a:rPr>
              <a:t> </a:t>
            </a:r>
            <a:r>
              <a:rPr lang="pt-BR" altLang="pt-BR" sz="2500" dirty="0" err="1">
                <a:latin typeface="Comic Sans MS" panose="030F0702030302020204" pitchFamily="66" charset="0"/>
              </a:rPr>
              <a:t>find</a:t>
            </a:r>
            <a:r>
              <a:rPr lang="pt-BR" altLang="pt-BR" sz="2500" dirty="0">
                <a:latin typeface="Comic Sans MS" panose="030F0702030302020204" pitchFamily="66" charset="0"/>
              </a:rPr>
              <a:t> </a:t>
            </a:r>
            <a:r>
              <a:rPr lang="pt-BR" altLang="pt-BR" sz="2500" dirty="0" err="1">
                <a:latin typeface="Comic Sans MS" panose="030F0702030302020204" pitchFamily="66" charset="0"/>
              </a:rPr>
              <a:t>and</a:t>
            </a:r>
            <a:r>
              <a:rPr lang="pt-BR" altLang="pt-BR" sz="2500" dirty="0">
                <a:latin typeface="Comic Sans MS" panose="030F0702030302020204" pitchFamily="66" charset="0"/>
              </a:rPr>
              <a:t> kill me.”</a:t>
            </a:r>
          </a:p>
          <a:p>
            <a:r>
              <a:rPr lang="pt-BR" altLang="pt-BR" sz="2500" dirty="0">
                <a:latin typeface="Comic Sans MS" panose="030F0702030302020204" pitchFamily="66" charset="0"/>
              </a:rPr>
              <a:t>                        (</a:t>
            </a:r>
            <a:r>
              <a:rPr lang="pt-BR" altLang="pt-BR" sz="2500" dirty="0" err="1">
                <a:latin typeface="Comic Sans MS" panose="030F0702030302020204" pitchFamily="66" charset="0"/>
              </a:rPr>
              <a:t>Jorah</a:t>
            </a:r>
            <a:r>
              <a:rPr lang="pt-BR" altLang="pt-BR" sz="2500" dirty="0">
                <a:latin typeface="Comic Sans MS" panose="030F0702030302020204" pitchFamily="66" charset="0"/>
              </a:rPr>
              <a:t> </a:t>
            </a:r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enviou</a:t>
            </a:r>
            <a:r>
              <a:rPr lang="pt-BR" altLang="pt-BR" sz="2500" dirty="0">
                <a:latin typeface="Comic Sans MS" panose="030F0702030302020204" pitchFamily="66" charset="0"/>
              </a:rPr>
              <a:t> meus segredos à </a:t>
            </a:r>
            <a:r>
              <a:rPr lang="pt-BR" altLang="pt-BR" sz="2500" dirty="0" err="1">
                <a:latin typeface="Comic Sans MS" panose="030F0702030302020204" pitchFamily="66" charset="0"/>
              </a:rPr>
              <a:t>Varys</a:t>
            </a:r>
            <a:r>
              <a:rPr lang="pt-BR" altLang="pt-BR" sz="2500" dirty="0">
                <a:latin typeface="Comic Sans MS" panose="030F0702030302020204" pitchFamily="66" charset="0"/>
              </a:rPr>
              <a:t>. [...] Por 20 anos, a </a:t>
            </a:r>
          </a:p>
          <a:p>
            <a:r>
              <a:rPr lang="pt-BR" altLang="pt-BR" sz="2500" dirty="0">
                <a:latin typeface="Comic Sans MS" panose="030F0702030302020204" pitchFamily="66" charset="0"/>
              </a:rPr>
              <a:t>                        aranha </a:t>
            </a:r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supervisionou</a:t>
            </a:r>
            <a:r>
              <a:rPr lang="pt-BR" altLang="pt-BR" sz="2500" dirty="0">
                <a:latin typeface="Comic Sans MS" panose="030F0702030302020204" pitchFamily="66" charset="0"/>
              </a:rPr>
              <a:t> a campanha para me encontrar e me </a:t>
            </a:r>
          </a:p>
          <a:p>
            <a:r>
              <a:rPr lang="pt-BR" altLang="pt-BR" sz="2500" dirty="0">
                <a:latin typeface="Comic Sans MS" panose="030F0702030302020204" pitchFamily="66" charset="0"/>
              </a:rPr>
              <a:t>                        matar)</a:t>
            </a:r>
          </a:p>
          <a:p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                       </a:t>
            </a:r>
          </a:p>
          <a:p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                       </a:t>
            </a:r>
            <a:r>
              <a:rPr lang="pt-BR" altLang="pt-BR" sz="25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sent</a:t>
            </a:r>
            <a:r>
              <a:rPr lang="pt-BR" altLang="pt-BR" sz="2500" dirty="0">
                <a:latin typeface="Comic Sans MS" panose="030F0702030302020204" pitchFamily="66" charset="0"/>
              </a:rPr>
              <a:t> é passado do verbo “</a:t>
            </a:r>
            <a:r>
              <a:rPr lang="pt-BR" altLang="pt-BR" sz="25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send</a:t>
            </a:r>
            <a:r>
              <a:rPr lang="pt-BR" altLang="pt-BR" sz="2500" dirty="0">
                <a:latin typeface="Comic Sans MS" panose="030F0702030302020204" pitchFamily="66" charset="0"/>
              </a:rPr>
              <a:t>”</a:t>
            </a:r>
          </a:p>
          <a:p>
            <a:r>
              <a:rPr lang="pt-BR" altLang="pt-BR" sz="2500" dirty="0">
                <a:latin typeface="Comic Sans MS" panose="030F0702030302020204" pitchFamily="66" charset="0"/>
              </a:rPr>
              <a:t>                       </a:t>
            </a:r>
            <a:r>
              <a:rPr lang="pt-BR" altLang="pt-BR" sz="25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oversaw</a:t>
            </a:r>
            <a:r>
              <a:rPr lang="pt-BR" altLang="pt-BR" sz="2500" dirty="0">
                <a:latin typeface="Comic Sans MS" panose="030F0702030302020204" pitchFamily="66" charset="0"/>
              </a:rPr>
              <a:t> é o passado do verbo “</a:t>
            </a:r>
            <a:r>
              <a:rPr lang="pt-BR" altLang="pt-BR" sz="25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oversee</a:t>
            </a:r>
            <a:r>
              <a:rPr lang="pt-BR" altLang="pt-BR" sz="2500" dirty="0">
                <a:latin typeface="Comic Sans MS" panose="030F0702030302020204" pitchFamily="66" charset="0"/>
              </a:rPr>
              <a:t>”</a:t>
            </a:r>
          </a:p>
          <a:p>
            <a:endParaRPr lang="pt-BR" altLang="pt-BR" sz="2500" dirty="0">
              <a:latin typeface="Comic Sans MS" panose="030F0702030302020204" pitchFamily="66" charset="0"/>
            </a:endParaRPr>
          </a:p>
          <a:p>
            <a:r>
              <a:rPr lang="pt-BR" altLang="pt-BR" sz="2500" dirty="0" err="1">
                <a:latin typeface="Comic Sans MS" panose="030F0702030302020204" pitchFamily="66" charset="0"/>
              </a:rPr>
              <a:t>Tyrion</a:t>
            </a:r>
            <a:r>
              <a:rPr lang="pt-BR" altLang="pt-BR" sz="2500" dirty="0">
                <a:latin typeface="Comic Sans MS" panose="030F0702030302020204" pitchFamily="66" charset="0"/>
              </a:rPr>
              <a:t> fala: “He </a:t>
            </a:r>
            <a:r>
              <a:rPr lang="pt-BR" altLang="pt-BR" sz="25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did</a:t>
            </a:r>
            <a:r>
              <a:rPr lang="pt-BR" altLang="pt-BR" sz="2500" dirty="0">
                <a:latin typeface="Comic Sans MS" panose="030F0702030302020204" pitchFamily="66" charset="0"/>
              </a:rPr>
              <a:t> </a:t>
            </a:r>
            <a:r>
              <a:rPr lang="pt-BR" altLang="pt-BR" sz="2500" dirty="0" err="1">
                <a:latin typeface="Comic Sans MS" panose="030F0702030302020204" pitchFamily="66" charset="0"/>
              </a:rPr>
              <a:t>what</a:t>
            </a:r>
            <a:r>
              <a:rPr lang="pt-BR" altLang="pt-BR" sz="2500" dirty="0">
                <a:latin typeface="Comic Sans MS" panose="030F0702030302020204" pitchFamily="66" charset="0"/>
              </a:rPr>
              <a:t> </a:t>
            </a:r>
            <a:r>
              <a:rPr lang="pt-BR" altLang="pt-BR" sz="2500" dirty="0" err="1">
                <a:latin typeface="Comic Sans MS" panose="030F0702030302020204" pitchFamily="66" charset="0"/>
              </a:rPr>
              <a:t>he</a:t>
            </a:r>
            <a:r>
              <a:rPr lang="pt-BR" altLang="pt-BR" sz="2500" dirty="0">
                <a:latin typeface="Comic Sans MS" panose="030F0702030302020204" pitchFamily="66" charset="0"/>
              </a:rPr>
              <a:t> </a:t>
            </a:r>
            <a:r>
              <a:rPr lang="pt-BR" altLang="pt-BR" sz="25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had</a:t>
            </a:r>
            <a:r>
              <a:rPr lang="pt-BR" altLang="pt-BR" sz="2500" dirty="0">
                <a:latin typeface="Comic Sans MS" panose="030F0702030302020204" pitchFamily="66" charset="0"/>
              </a:rPr>
              <a:t> </a:t>
            </a:r>
            <a:r>
              <a:rPr lang="pt-BR" altLang="pt-BR" sz="2500" dirty="0" err="1">
                <a:latin typeface="Comic Sans MS" panose="030F0702030302020204" pitchFamily="66" charset="0"/>
              </a:rPr>
              <a:t>to</a:t>
            </a:r>
            <a:r>
              <a:rPr lang="pt-BR" altLang="pt-BR" sz="2500" dirty="0">
                <a:latin typeface="Comic Sans MS" panose="030F0702030302020204" pitchFamily="66" charset="0"/>
              </a:rPr>
              <a:t> do </a:t>
            </a:r>
            <a:r>
              <a:rPr lang="pt-BR" altLang="pt-BR" sz="2500" dirty="0" err="1">
                <a:latin typeface="Comic Sans MS" panose="030F0702030302020204" pitchFamily="66" charset="0"/>
              </a:rPr>
              <a:t>to</a:t>
            </a:r>
            <a:r>
              <a:rPr lang="pt-BR" altLang="pt-BR" sz="2500" dirty="0">
                <a:latin typeface="Comic Sans MS" panose="030F0702030302020204" pitchFamily="66" charset="0"/>
              </a:rPr>
              <a:t> </a:t>
            </a:r>
            <a:r>
              <a:rPr lang="pt-BR" altLang="pt-BR" sz="2500" dirty="0" err="1">
                <a:latin typeface="Comic Sans MS" panose="030F0702030302020204" pitchFamily="66" charset="0"/>
              </a:rPr>
              <a:t>survive</a:t>
            </a:r>
            <a:r>
              <a:rPr lang="pt-BR" altLang="pt-BR" sz="2500" dirty="0">
                <a:latin typeface="Comic Sans MS" panose="030F0702030302020204" pitchFamily="66" charset="0"/>
              </a:rPr>
              <a:t>.”</a:t>
            </a:r>
          </a:p>
          <a:p>
            <a:r>
              <a:rPr lang="pt-BR" altLang="pt-BR" sz="2500" dirty="0">
                <a:latin typeface="Comic Sans MS" panose="030F0702030302020204" pitchFamily="66" charset="0"/>
              </a:rPr>
              <a:t>                    (Ele </a:t>
            </a:r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fez</a:t>
            </a:r>
            <a:r>
              <a:rPr lang="pt-BR" altLang="pt-BR" sz="2500" dirty="0">
                <a:latin typeface="Comic Sans MS" panose="030F0702030302020204" pitchFamily="66" charset="0"/>
              </a:rPr>
              <a:t> o que ele </a:t>
            </a:r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tinha</a:t>
            </a:r>
            <a:r>
              <a:rPr lang="pt-BR" altLang="pt-BR" sz="2500" dirty="0">
                <a:latin typeface="Comic Sans MS" panose="030F0702030302020204" pitchFamily="66" charset="0"/>
              </a:rPr>
              <a:t> que fazer para </a:t>
            </a:r>
          </a:p>
          <a:p>
            <a:r>
              <a:rPr lang="pt-BR" altLang="pt-BR" sz="2500" dirty="0">
                <a:latin typeface="Comic Sans MS" panose="030F0702030302020204" pitchFamily="66" charset="0"/>
              </a:rPr>
              <a:t>                     sobreviver.)</a:t>
            </a:r>
          </a:p>
          <a:p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                    </a:t>
            </a:r>
            <a:r>
              <a:rPr lang="pt-BR" altLang="pt-BR" sz="25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did</a:t>
            </a:r>
            <a:r>
              <a:rPr lang="pt-BR" altLang="pt-BR" sz="2500" dirty="0">
                <a:latin typeface="Comic Sans MS" panose="030F0702030302020204" pitchFamily="66" charset="0"/>
              </a:rPr>
              <a:t> é o passado do verbo “</a:t>
            </a:r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do</a:t>
            </a:r>
            <a:r>
              <a:rPr lang="pt-BR" altLang="pt-BR" sz="2500" dirty="0">
                <a:latin typeface="Comic Sans MS" panose="030F0702030302020204" pitchFamily="66" charset="0"/>
              </a:rPr>
              <a:t>”</a:t>
            </a:r>
          </a:p>
          <a:p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                    </a:t>
            </a:r>
            <a:r>
              <a:rPr lang="pt-BR" altLang="pt-BR" sz="25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had</a:t>
            </a:r>
            <a:r>
              <a:rPr lang="pt-BR" altLang="pt-BR" sz="2500" dirty="0">
                <a:latin typeface="Comic Sans MS" panose="030F0702030302020204" pitchFamily="66" charset="0"/>
              </a:rPr>
              <a:t> é passado do verbo “</a:t>
            </a:r>
            <a:r>
              <a:rPr lang="pt-BR" altLang="pt-BR" sz="25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have</a:t>
            </a:r>
            <a:r>
              <a:rPr lang="pt-BR" altLang="pt-BR" sz="2500" dirty="0">
                <a:latin typeface="Comic Sans MS" panose="030F0702030302020204" pitchFamily="66" charset="0"/>
              </a:rPr>
              <a:t>”</a:t>
            </a:r>
          </a:p>
          <a:p>
            <a:endParaRPr lang="pt-BR" altLang="pt-BR" sz="2500" dirty="0">
              <a:latin typeface="Comic Sans MS" panose="030F0702030302020204" pitchFamily="66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25597C6-FADE-4697-B16C-CD23F07D12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8486" y="928769"/>
            <a:ext cx="576064" cy="5000461"/>
          </a:xfrm>
        </p:spPr>
        <p:txBody>
          <a:bodyPr>
            <a:noAutofit/>
          </a:bodyPr>
          <a:lstStyle/>
          <a:p>
            <a:pPr eaLnBrk="1" hangingPunct="1"/>
            <a:br>
              <a:rPr lang="en-US" altLang="pt-BR" sz="4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pt-BR" sz="4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ACTIVITY</a:t>
            </a:r>
          </a:p>
        </p:txBody>
      </p:sp>
      <p:pic>
        <p:nvPicPr>
          <p:cNvPr id="2050" name="Picture 2" descr="Game of Thrones: Temporada 8, episódio 5 - recapitulando - Cultura - Estadão">
            <a:extLst>
              <a:ext uri="{FF2B5EF4-FFF2-40B4-BE49-F238E27FC236}">
                <a16:creationId xmlns:a16="http://schemas.microsoft.com/office/drawing/2014/main" id="{3AD8FC23-6927-41DF-BA49-B75457CA8D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692"/>
          <a:stretch/>
        </p:blipFill>
        <p:spPr bwMode="auto">
          <a:xfrm>
            <a:off x="866745" y="1556792"/>
            <a:ext cx="2186361" cy="3014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Game of Thrones: 20 coisas erradas com Tyrion Lannister que todos  escolhemos ignorar - listas 2022">
            <a:extLst>
              <a:ext uri="{FF2B5EF4-FFF2-40B4-BE49-F238E27FC236}">
                <a16:creationId xmlns:a16="http://schemas.microsoft.com/office/drawing/2014/main" id="{FD5DAA7A-E033-4951-8AEE-56499A6B5C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309" r="8407"/>
          <a:stretch/>
        </p:blipFill>
        <p:spPr bwMode="auto">
          <a:xfrm>
            <a:off x="9135719" y="2708920"/>
            <a:ext cx="2607534" cy="365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3800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822852" y="181957"/>
            <a:ext cx="8537105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pt-BR" b="1" dirty="0">
                <a:solidFill>
                  <a:schemeClr val="bg1"/>
                </a:solidFill>
                <a:highlight>
                  <a:srgbClr val="00FFFF"/>
                </a:highlight>
                <a:latin typeface="Comic Sans MS" panose="030F0702030302020204" pitchFamily="66" charset="0"/>
              </a:rPr>
              <a:t>Exemplos do vídeo (</a:t>
            </a:r>
            <a:r>
              <a:rPr lang="pt-BR" altLang="pt-BR" b="1" dirty="0" err="1">
                <a:solidFill>
                  <a:schemeClr val="bg1"/>
                </a:solidFill>
                <a:highlight>
                  <a:srgbClr val="00FFFF"/>
                </a:highlight>
                <a:latin typeface="Comic Sans MS" panose="030F0702030302020204" pitchFamily="66" charset="0"/>
              </a:rPr>
              <a:t>Daenerys</a:t>
            </a:r>
            <a:r>
              <a:rPr lang="pt-BR" altLang="pt-BR" b="1" dirty="0">
                <a:solidFill>
                  <a:schemeClr val="bg1"/>
                </a:solidFill>
                <a:highlight>
                  <a:srgbClr val="00FFFF"/>
                </a:highlight>
                <a:latin typeface="Comic Sans MS" panose="030F0702030302020204" pitchFamily="66" charset="0"/>
              </a:rPr>
              <a:t> e </a:t>
            </a:r>
            <a:r>
              <a:rPr lang="pt-BR" altLang="pt-BR" b="1" dirty="0" err="1">
                <a:solidFill>
                  <a:schemeClr val="bg1"/>
                </a:solidFill>
                <a:highlight>
                  <a:srgbClr val="00FFFF"/>
                </a:highlight>
                <a:latin typeface="Comic Sans MS" panose="030F0702030302020204" pitchFamily="66" charset="0"/>
              </a:rPr>
              <a:t>Tyrion</a:t>
            </a:r>
            <a:r>
              <a:rPr lang="pt-BR" altLang="pt-BR" b="1" dirty="0">
                <a:solidFill>
                  <a:schemeClr val="bg1"/>
                </a:solidFill>
                <a:highlight>
                  <a:srgbClr val="00FFFF"/>
                </a:highlight>
                <a:latin typeface="Comic Sans MS" panose="030F0702030302020204" pitchFamily="66" charset="0"/>
              </a:rPr>
              <a:t>):</a:t>
            </a:r>
          </a:p>
          <a:p>
            <a:endParaRPr lang="pt-BR" altLang="pt-BR" dirty="0">
              <a:latin typeface="Comic Sans MS" panose="030F0702030302020204" pitchFamily="66" charset="0"/>
            </a:endParaRPr>
          </a:p>
          <a:p>
            <a:r>
              <a:rPr lang="pt-BR" altLang="pt-BR" dirty="0" err="1">
                <a:latin typeface="Comic Sans MS" panose="030F0702030302020204" pitchFamily="66" charset="0"/>
              </a:rPr>
              <a:t>Tyrion</a:t>
            </a:r>
            <a:r>
              <a:rPr lang="pt-BR" altLang="pt-BR" dirty="0">
                <a:latin typeface="Comic Sans MS" panose="030F0702030302020204" pitchFamily="66" charset="0"/>
              </a:rPr>
              <a:t> fala: “</a:t>
            </a:r>
            <a:r>
              <a:rPr lang="pt-BR" altLang="pt-BR" dirty="0" err="1">
                <a:latin typeface="Comic Sans MS" panose="030F0702030302020204" pitchFamily="66" charset="0"/>
              </a:rPr>
              <a:t>If</a:t>
            </a:r>
            <a:r>
              <a:rPr lang="pt-BR" altLang="pt-BR" dirty="0">
                <a:latin typeface="Comic Sans MS" panose="030F0702030302020204" pitchFamily="66" charset="0"/>
              </a:rPr>
              <a:t> </a:t>
            </a:r>
            <a:r>
              <a:rPr lang="pt-BR" altLang="pt-BR" dirty="0" err="1">
                <a:latin typeface="Comic Sans MS" panose="030F0702030302020204" pitchFamily="66" charset="0"/>
              </a:rPr>
              <a:t>you</a:t>
            </a:r>
            <a:r>
              <a:rPr lang="pt-BR" altLang="pt-BR" dirty="0">
                <a:latin typeface="Comic Sans MS" panose="030F0702030302020204" pitchFamily="66" charset="0"/>
              </a:rPr>
              <a:t> </a:t>
            </a:r>
            <a:r>
              <a:rPr lang="pt-BR" altLang="pt-BR" dirty="0" err="1">
                <a:latin typeface="Comic Sans MS" panose="030F0702030302020204" pitchFamily="66" charset="0"/>
              </a:rPr>
              <a:t>chop</a:t>
            </a:r>
            <a:r>
              <a:rPr lang="pt-BR" altLang="pt-BR" dirty="0">
                <a:latin typeface="Comic Sans MS" panose="030F0702030302020204" pitchFamily="66" charset="0"/>
              </a:rPr>
              <a:t> off </a:t>
            </a:r>
            <a:r>
              <a:rPr lang="pt-BR" altLang="pt-BR" dirty="0" err="1">
                <a:latin typeface="Comic Sans MS" panose="030F0702030302020204" pitchFamily="66" charset="0"/>
              </a:rPr>
              <a:t>my</a:t>
            </a:r>
            <a:r>
              <a:rPr lang="pt-BR" altLang="pt-BR" dirty="0">
                <a:latin typeface="Comic Sans MS" panose="030F0702030302020204" pitchFamily="66" charset="0"/>
              </a:rPr>
              <a:t> </a:t>
            </a:r>
            <a:r>
              <a:rPr lang="pt-BR" altLang="pt-BR" dirty="0" err="1">
                <a:latin typeface="Comic Sans MS" panose="030F0702030302020204" pitchFamily="66" charset="0"/>
              </a:rPr>
              <a:t>head</a:t>
            </a:r>
            <a:r>
              <a:rPr lang="pt-BR" altLang="pt-BR" dirty="0">
                <a:latin typeface="Comic Sans MS" panose="030F0702030302020204" pitchFamily="66" charset="0"/>
              </a:rPr>
              <a:t>, </a:t>
            </a:r>
            <a:r>
              <a:rPr lang="pt-BR" altLang="pt-BR" dirty="0" err="1">
                <a:latin typeface="Comic Sans MS" panose="030F0702030302020204" pitchFamily="66" charset="0"/>
              </a:rPr>
              <a:t>my</a:t>
            </a:r>
            <a:r>
              <a:rPr lang="pt-BR" altLang="pt-BR" dirty="0">
                <a:latin typeface="Comic Sans MS" panose="030F0702030302020204" pitchFamily="66" charset="0"/>
              </a:rPr>
              <a:t> final </a:t>
            </a:r>
            <a:r>
              <a:rPr lang="pt-BR" altLang="pt-BR" dirty="0" err="1">
                <a:latin typeface="Comic Sans MS" panose="030F0702030302020204" pitchFamily="66" charset="0"/>
              </a:rPr>
              <a:t>days</a:t>
            </a:r>
            <a:r>
              <a:rPr lang="pt-BR" altLang="pt-BR" dirty="0">
                <a:latin typeface="Comic Sans MS" panose="030F0702030302020204" pitchFamily="66" charset="0"/>
              </a:rPr>
              <a:t> </a:t>
            </a:r>
            <a:r>
              <a:rPr lang="pt-BR" altLang="pt-BR" dirty="0" err="1">
                <a:solidFill>
                  <a:srgbClr val="FFFF00"/>
                </a:solidFill>
                <a:latin typeface="Comic Sans MS" panose="030F0702030302020204" pitchFamily="66" charset="0"/>
              </a:rPr>
              <a:t>were</a:t>
            </a:r>
            <a:r>
              <a:rPr lang="pt-BR" altLang="pt-BR" dirty="0">
                <a:latin typeface="Comic Sans MS" panose="030F0702030302020204" pitchFamily="66" charset="0"/>
              </a:rPr>
              <a:t> </a:t>
            </a:r>
            <a:r>
              <a:rPr lang="pt-BR" altLang="pt-BR" dirty="0" err="1">
                <a:latin typeface="Comic Sans MS" panose="030F0702030302020204" pitchFamily="66" charset="0"/>
              </a:rPr>
              <a:t>interesting</a:t>
            </a:r>
            <a:r>
              <a:rPr lang="pt-BR" altLang="pt-BR" dirty="0">
                <a:latin typeface="Comic Sans MS" panose="030F0702030302020204" pitchFamily="66" charset="0"/>
              </a:rPr>
              <a:t>.”</a:t>
            </a:r>
          </a:p>
          <a:p>
            <a:r>
              <a:rPr lang="pt-BR" altLang="pt-BR" dirty="0">
                <a:latin typeface="Comic Sans MS" panose="030F0702030302020204" pitchFamily="66" charset="0"/>
              </a:rPr>
              <a:t>(Se você cortar minha cabeça fora, meus últimos dias </a:t>
            </a:r>
            <a:r>
              <a:rPr lang="pt-BR" altLang="pt-BR" dirty="0">
                <a:solidFill>
                  <a:srgbClr val="FFFF00"/>
                </a:solidFill>
                <a:latin typeface="Comic Sans MS" panose="030F0702030302020204" pitchFamily="66" charset="0"/>
              </a:rPr>
              <a:t>foram</a:t>
            </a:r>
            <a:r>
              <a:rPr lang="pt-BR" altLang="pt-BR" dirty="0">
                <a:latin typeface="Comic Sans MS" panose="030F0702030302020204" pitchFamily="66" charset="0"/>
              </a:rPr>
              <a:t> interessantes.)</a:t>
            </a:r>
          </a:p>
          <a:p>
            <a:endParaRPr lang="pt-BR" altLang="pt-BR" dirty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r>
              <a:rPr lang="pt-BR" altLang="pt-BR" dirty="0" err="1">
                <a:solidFill>
                  <a:srgbClr val="FFFF00"/>
                </a:solidFill>
                <a:latin typeface="Comic Sans MS" panose="030F0702030302020204" pitchFamily="66" charset="0"/>
              </a:rPr>
              <a:t>were</a:t>
            </a:r>
            <a:r>
              <a:rPr lang="pt-BR" altLang="pt-BR" dirty="0">
                <a:latin typeface="Comic Sans MS" panose="030F0702030302020204" pitchFamily="66" charset="0"/>
              </a:rPr>
              <a:t> é passado do verbo “</a:t>
            </a:r>
            <a:r>
              <a:rPr lang="pt-BR" altLang="pt-BR" dirty="0" err="1">
                <a:solidFill>
                  <a:srgbClr val="FFFF00"/>
                </a:solidFill>
                <a:latin typeface="Comic Sans MS" panose="030F0702030302020204" pitchFamily="66" charset="0"/>
              </a:rPr>
              <a:t>be</a:t>
            </a:r>
            <a:r>
              <a:rPr lang="pt-BR" altLang="pt-BR" dirty="0">
                <a:latin typeface="Comic Sans MS" panose="030F0702030302020204" pitchFamily="66" charset="0"/>
              </a:rPr>
              <a:t>”</a:t>
            </a:r>
          </a:p>
          <a:p>
            <a:endParaRPr lang="pt-BR" altLang="pt-BR" dirty="0">
              <a:latin typeface="Comic Sans MS" panose="030F0702030302020204" pitchFamily="66" charset="0"/>
            </a:endParaRPr>
          </a:p>
          <a:p>
            <a:r>
              <a:rPr lang="pt-BR" altLang="pt-BR" dirty="0" err="1">
                <a:latin typeface="Comic Sans MS" panose="030F0702030302020204" pitchFamily="66" charset="0"/>
              </a:rPr>
              <a:t>Daenerys</a:t>
            </a:r>
            <a:r>
              <a:rPr lang="pt-BR" altLang="pt-BR" dirty="0">
                <a:latin typeface="Comic Sans MS" panose="030F0702030302020204" pitchFamily="66" charset="0"/>
              </a:rPr>
              <a:t> fala: “I </a:t>
            </a:r>
            <a:r>
              <a:rPr lang="pt-BR" altLang="pt-BR" dirty="0" err="1">
                <a:solidFill>
                  <a:srgbClr val="FFFF00"/>
                </a:solidFill>
                <a:latin typeface="Comic Sans MS" panose="030F0702030302020204" pitchFamily="66" charset="0"/>
              </a:rPr>
              <a:t>fought</a:t>
            </a:r>
            <a:r>
              <a:rPr lang="pt-BR" altLang="pt-BR" dirty="0">
                <a:latin typeface="Comic Sans MS" panose="030F0702030302020204" pitchFamily="66" charset="0"/>
              </a:rPr>
              <a:t> </a:t>
            </a:r>
            <a:r>
              <a:rPr lang="pt-BR" altLang="pt-BR" dirty="0" err="1">
                <a:latin typeface="Comic Sans MS" panose="030F0702030302020204" pitchFamily="66" charset="0"/>
              </a:rPr>
              <a:t>so</a:t>
            </a:r>
            <a:r>
              <a:rPr lang="pt-BR" altLang="pt-BR" dirty="0">
                <a:latin typeface="Comic Sans MS" panose="030F0702030302020204" pitchFamily="66" charset="0"/>
              </a:rPr>
              <a:t> </a:t>
            </a:r>
            <a:r>
              <a:rPr lang="pt-BR" altLang="pt-BR" dirty="0" err="1">
                <a:latin typeface="Comic Sans MS" panose="030F0702030302020204" pitchFamily="66" charset="0"/>
              </a:rPr>
              <a:t>that</a:t>
            </a:r>
            <a:r>
              <a:rPr lang="pt-BR" altLang="pt-BR" dirty="0">
                <a:latin typeface="Comic Sans MS" panose="030F0702030302020204" pitchFamily="66" charset="0"/>
              </a:rPr>
              <a:t> no </a:t>
            </a:r>
            <a:r>
              <a:rPr lang="pt-BR" altLang="pt-BR" dirty="0" err="1">
                <a:latin typeface="Comic Sans MS" panose="030F0702030302020204" pitchFamily="66" charset="0"/>
              </a:rPr>
              <a:t>child</a:t>
            </a:r>
            <a:r>
              <a:rPr lang="pt-BR" altLang="pt-BR" dirty="0">
                <a:latin typeface="Comic Sans MS" panose="030F0702030302020204" pitchFamily="66" charset="0"/>
              </a:rPr>
              <a:t> </a:t>
            </a:r>
            <a:r>
              <a:rPr lang="pt-BR" altLang="pt-BR" dirty="0" err="1">
                <a:latin typeface="Comic Sans MS" panose="030F0702030302020204" pitchFamily="66" charset="0"/>
              </a:rPr>
              <a:t>born</a:t>
            </a:r>
            <a:r>
              <a:rPr lang="pt-BR" altLang="pt-BR" dirty="0">
                <a:latin typeface="Comic Sans MS" panose="030F0702030302020204" pitchFamily="66" charset="0"/>
              </a:rPr>
              <a:t> </a:t>
            </a:r>
            <a:r>
              <a:rPr lang="pt-BR" altLang="pt-BR" dirty="0" err="1">
                <a:latin typeface="Comic Sans MS" panose="030F0702030302020204" pitchFamily="66" charset="0"/>
              </a:rPr>
              <a:t>into</a:t>
            </a:r>
            <a:r>
              <a:rPr lang="pt-BR" altLang="pt-BR" dirty="0">
                <a:latin typeface="Comic Sans MS" panose="030F0702030302020204" pitchFamily="66" charset="0"/>
              </a:rPr>
              <a:t> </a:t>
            </a:r>
            <a:r>
              <a:rPr lang="pt-BR" altLang="pt-BR" dirty="0" err="1">
                <a:latin typeface="Comic Sans MS" panose="030F0702030302020204" pitchFamily="66" charset="0"/>
              </a:rPr>
              <a:t>Slaver’s</a:t>
            </a:r>
            <a:r>
              <a:rPr lang="pt-BR" altLang="pt-BR" dirty="0">
                <a:latin typeface="Comic Sans MS" panose="030F0702030302020204" pitchFamily="66" charset="0"/>
              </a:rPr>
              <a:t> </a:t>
            </a:r>
            <a:r>
              <a:rPr lang="pt-BR" altLang="pt-BR" dirty="0" err="1">
                <a:latin typeface="Comic Sans MS" panose="030F0702030302020204" pitchFamily="66" charset="0"/>
              </a:rPr>
              <a:t>Bay</a:t>
            </a:r>
            <a:r>
              <a:rPr lang="pt-BR" altLang="pt-BR" dirty="0">
                <a:latin typeface="Comic Sans MS" panose="030F0702030302020204" pitchFamily="66" charset="0"/>
              </a:rPr>
              <a:t> </a:t>
            </a:r>
            <a:r>
              <a:rPr lang="pt-BR" altLang="pt-BR" dirty="0" err="1">
                <a:latin typeface="Comic Sans MS" panose="030F0702030302020204" pitchFamily="66" charset="0"/>
              </a:rPr>
              <a:t>would</a:t>
            </a:r>
            <a:r>
              <a:rPr lang="pt-BR" altLang="pt-BR" dirty="0">
                <a:latin typeface="Comic Sans MS" panose="030F0702030302020204" pitchFamily="66" charset="0"/>
              </a:rPr>
              <a:t> </a:t>
            </a:r>
            <a:r>
              <a:rPr lang="pt-BR" altLang="pt-BR" dirty="0" err="1">
                <a:latin typeface="Comic Sans MS" panose="030F0702030302020204" pitchFamily="66" charset="0"/>
              </a:rPr>
              <a:t>ever</a:t>
            </a:r>
            <a:r>
              <a:rPr lang="pt-BR" altLang="pt-BR" dirty="0">
                <a:latin typeface="Comic Sans MS" panose="030F0702030302020204" pitchFamily="66" charset="0"/>
              </a:rPr>
              <a:t> </a:t>
            </a:r>
            <a:r>
              <a:rPr lang="pt-BR" altLang="pt-BR" dirty="0" err="1">
                <a:latin typeface="Comic Sans MS" panose="030F0702030302020204" pitchFamily="66" charset="0"/>
              </a:rPr>
              <a:t>know</a:t>
            </a:r>
            <a:r>
              <a:rPr lang="pt-BR" altLang="pt-BR" dirty="0">
                <a:latin typeface="Comic Sans MS" panose="030F0702030302020204" pitchFamily="66" charset="0"/>
              </a:rPr>
              <a:t> </a:t>
            </a:r>
            <a:r>
              <a:rPr lang="pt-BR" altLang="pt-BR" dirty="0" err="1">
                <a:latin typeface="Comic Sans MS" panose="030F0702030302020204" pitchFamily="66" charset="0"/>
              </a:rPr>
              <a:t>what</a:t>
            </a:r>
            <a:r>
              <a:rPr lang="pt-BR" altLang="pt-BR" dirty="0">
                <a:latin typeface="Comic Sans MS" panose="030F0702030302020204" pitchFamily="66" charset="0"/>
              </a:rPr>
              <a:t> it </a:t>
            </a:r>
            <a:r>
              <a:rPr lang="pt-BR" altLang="pt-BR" dirty="0" err="1">
                <a:solidFill>
                  <a:srgbClr val="FFFF00"/>
                </a:solidFill>
                <a:latin typeface="Comic Sans MS" panose="030F0702030302020204" pitchFamily="66" charset="0"/>
              </a:rPr>
              <a:t>meant</a:t>
            </a:r>
            <a:r>
              <a:rPr lang="pt-BR" altLang="pt-BR" dirty="0">
                <a:latin typeface="Comic Sans MS" panose="030F0702030302020204" pitchFamily="66" charset="0"/>
              </a:rPr>
              <a:t> </a:t>
            </a:r>
            <a:r>
              <a:rPr lang="pt-BR" altLang="pt-BR" dirty="0" err="1">
                <a:latin typeface="Comic Sans MS" panose="030F0702030302020204" pitchFamily="66" charset="0"/>
              </a:rPr>
              <a:t>to</a:t>
            </a:r>
            <a:r>
              <a:rPr lang="pt-BR" altLang="pt-BR" dirty="0">
                <a:latin typeface="Comic Sans MS" panose="030F0702030302020204" pitchFamily="66" charset="0"/>
              </a:rPr>
              <a:t> </a:t>
            </a:r>
            <a:r>
              <a:rPr lang="pt-BR" altLang="pt-BR" dirty="0" err="1">
                <a:latin typeface="Comic Sans MS" panose="030F0702030302020204" pitchFamily="66" charset="0"/>
              </a:rPr>
              <a:t>be</a:t>
            </a:r>
            <a:r>
              <a:rPr lang="pt-BR" altLang="pt-BR" dirty="0">
                <a:latin typeface="Comic Sans MS" panose="030F0702030302020204" pitchFamily="66" charset="0"/>
              </a:rPr>
              <a:t> </a:t>
            </a:r>
            <a:r>
              <a:rPr lang="pt-BR" altLang="pt-BR" dirty="0" err="1">
                <a:solidFill>
                  <a:srgbClr val="FFFF00"/>
                </a:solidFill>
                <a:latin typeface="Comic Sans MS" panose="030F0702030302020204" pitchFamily="66" charset="0"/>
              </a:rPr>
              <a:t>bought</a:t>
            </a:r>
            <a:r>
              <a:rPr lang="pt-BR" altLang="pt-BR" dirty="0">
                <a:latin typeface="Comic Sans MS" panose="030F0702030302020204" pitchFamily="66" charset="0"/>
              </a:rPr>
              <a:t> </a:t>
            </a:r>
            <a:r>
              <a:rPr lang="pt-BR" altLang="pt-BR" dirty="0" err="1">
                <a:latin typeface="Comic Sans MS" panose="030F0702030302020204" pitchFamily="66" charset="0"/>
              </a:rPr>
              <a:t>or</a:t>
            </a:r>
            <a:r>
              <a:rPr lang="pt-BR" altLang="pt-BR" dirty="0">
                <a:latin typeface="Comic Sans MS" panose="030F0702030302020204" pitchFamily="66" charset="0"/>
              </a:rPr>
              <a:t> </a:t>
            </a:r>
            <a:r>
              <a:rPr lang="pt-BR" altLang="pt-BR" dirty="0" err="1">
                <a:solidFill>
                  <a:srgbClr val="FFFF00"/>
                </a:solidFill>
                <a:latin typeface="Comic Sans MS" panose="030F0702030302020204" pitchFamily="66" charset="0"/>
              </a:rPr>
              <a:t>sold</a:t>
            </a:r>
            <a:r>
              <a:rPr lang="pt-BR" altLang="pt-BR" dirty="0">
                <a:latin typeface="Comic Sans MS" panose="030F0702030302020204" pitchFamily="66" charset="0"/>
              </a:rPr>
              <a:t>”</a:t>
            </a:r>
          </a:p>
          <a:p>
            <a:r>
              <a:rPr lang="pt-BR" altLang="pt-BR" dirty="0">
                <a:latin typeface="Comic Sans MS" panose="030F0702030302020204" pitchFamily="66" charset="0"/>
              </a:rPr>
              <a:t>(Eu </a:t>
            </a:r>
            <a:r>
              <a:rPr lang="pt-BR" altLang="pt-BR" dirty="0">
                <a:solidFill>
                  <a:srgbClr val="FFFF00"/>
                </a:solidFill>
                <a:latin typeface="Comic Sans MS" panose="030F0702030302020204" pitchFamily="66" charset="0"/>
              </a:rPr>
              <a:t>lutei</a:t>
            </a:r>
            <a:r>
              <a:rPr lang="pt-BR" altLang="pt-BR" dirty="0">
                <a:latin typeface="Comic Sans MS" panose="030F0702030302020204" pitchFamily="66" charset="0"/>
              </a:rPr>
              <a:t> para que nenhuma criança da Baia dos Escravos jamais soubesse o que </a:t>
            </a:r>
            <a:r>
              <a:rPr lang="pt-BR" altLang="pt-BR" dirty="0">
                <a:solidFill>
                  <a:srgbClr val="FFFF00"/>
                </a:solidFill>
                <a:latin typeface="Comic Sans MS" panose="030F0702030302020204" pitchFamily="66" charset="0"/>
              </a:rPr>
              <a:t>significava</a:t>
            </a:r>
            <a:r>
              <a:rPr lang="pt-BR" altLang="pt-BR" dirty="0">
                <a:latin typeface="Comic Sans MS" panose="030F0702030302020204" pitchFamily="66" charset="0"/>
              </a:rPr>
              <a:t> ser </a:t>
            </a:r>
            <a:r>
              <a:rPr lang="pt-BR" altLang="pt-BR" dirty="0">
                <a:solidFill>
                  <a:srgbClr val="FFFF00"/>
                </a:solidFill>
                <a:latin typeface="Comic Sans MS" panose="030F0702030302020204" pitchFamily="66" charset="0"/>
              </a:rPr>
              <a:t>comprada</a:t>
            </a:r>
            <a:r>
              <a:rPr lang="pt-BR" altLang="pt-BR" dirty="0">
                <a:latin typeface="Comic Sans MS" panose="030F0702030302020204" pitchFamily="66" charset="0"/>
              </a:rPr>
              <a:t> ou </a:t>
            </a:r>
            <a:r>
              <a:rPr lang="pt-BR" altLang="pt-BR" dirty="0">
                <a:solidFill>
                  <a:srgbClr val="FFFF00"/>
                </a:solidFill>
                <a:latin typeface="Comic Sans MS" panose="030F0702030302020204" pitchFamily="66" charset="0"/>
              </a:rPr>
              <a:t>vendida</a:t>
            </a:r>
            <a:r>
              <a:rPr lang="pt-BR" altLang="pt-BR" dirty="0">
                <a:latin typeface="Comic Sans MS" panose="030F0702030302020204" pitchFamily="66" charset="0"/>
              </a:rPr>
              <a:t>)</a:t>
            </a:r>
          </a:p>
          <a:p>
            <a:endParaRPr lang="pt-BR" altLang="pt-BR" dirty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r>
              <a:rPr lang="pt-BR" altLang="pt-BR" dirty="0" err="1">
                <a:solidFill>
                  <a:srgbClr val="FFFF00"/>
                </a:solidFill>
                <a:latin typeface="Comic Sans MS" panose="030F0702030302020204" pitchFamily="66" charset="0"/>
              </a:rPr>
              <a:t>fought</a:t>
            </a:r>
            <a:r>
              <a:rPr lang="pt-BR" altLang="pt-BR" dirty="0">
                <a:latin typeface="Comic Sans MS" panose="030F0702030302020204" pitchFamily="66" charset="0"/>
              </a:rPr>
              <a:t> é passado de “</a:t>
            </a:r>
            <a:r>
              <a:rPr lang="pt-BR" altLang="pt-BR" dirty="0" err="1">
                <a:solidFill>
                  <a:srgbClr val="FFFF00"/>
                </a:solidFill>
                <a:latin typeface="Comic Sans MS" panose="030F0702030302020204" pitchFamily="66" charset="0"/>
              </a:rPr>
              <a:t>fight</a:t>
            </a:r>
            <a:r>
              <a:rPr lang="pt-BR" altLang="pt-BR" dirty="0">
                <a:latin typeface="Comic Sans MS" panose="030F0702030302020204" pitchFamily="66" charset="0"/>
              </a:rPr>
              <a:t>”; </a:t>
            </a:r>
            <a:r>
              <a:rPr lang="pt-BR" altLang="pt-BR" dirty="0" err="1">
                <a:solidFill>
                  <a:srgbClr val="FFFF00"/>
                </a:solidFill>
                <a:latin typeface="Comic Sans MS" panose="030F0702030302020204" pitchFamily="66" charset="0"/>
              </a:rPr>
              <a:t>meant</a:t>
            </a:r>
            <a:r>
              <a:rPr lang="pt-BR" altLang="pt-BR" dirty="0">
                <a:latin typeface="Comic Sans MS" panose="030F0702030302020204" pitchFamily="66" charset="0"/>
              </a:rPr>
              <a:t> é passado de “</a:t>
            </a:r>
            <a:r>
              <a:rPr lang="pt-BR" altLang="pt-BR" dirty="0" err="1">
                <a:solidFill>
                  <a:srgbClr val="FFFF00"/>
                </a:solidFill>
                <a:latin typeface="Comic Sans MS" panose="030F0702030302020204" pitchFamily="66" charset="0"/>
              </a:rPr>
              <a:t>mean</a:t>
            </a:r>
            <a:r>
              <a:rPr lang="pt-BR" altLang="pt-BR" dirty="0">
                <a:latin typeface="Comic Sans MS" panose="030F0702030302020204" pitchFamily="66" charset="0"/>
              </a:rPr>
              <a:t>”;</a:t>
            </a:r>
          </a:p>
          <a:p>
            <a:r>
              <a:rPr lang="pt-BR" altLang="pt-BR" dirty="0" err="1">
                <a:solidFill>
                  <a:srgbClr val="FFFF00"/>
                </a:solidFill>
                <a:latin typeface="Comic Sans MS" panose="030F0702030302020204" pitchFamily="66" charset="0"/>
              </a:rPr>
              <a:t>bought</a:t>
            </a:r>
            <a:r>
              <a:rPr lang="pt-BR" altLang="pt-BR" dirty="0">
                <a:latin typeface="Comic Sans MS" panose="030F0702030302020204" pitchFamily="66" charset="0"/>
              </a:rPr>
              <a:t> é particípio de “</a:t>
            </a:r>
            <a:r>
              <a:rPr lang="pt-BR" altLang="pt-BR" dirty="0" err="1">
                <a:solidFill>
                  <a:srgbClr val="FFFF00"/>
                </a:solidFill>
                <a:latin typeface="Comic Sans MS" panose="030F0702030302020204" pitchFamily="66" charset="0"/>
              </a:rPr>
              <a:t>buy</a:t>
            </a:r>
            <a:r>
              <a:rPr lang="pt-BR" altLang="pt-BR" dirty="0">
                <a:latin typeface="Comic Sans MS" panose="030F0702030302020204" pitchFamily="66" charset="0"/>
              </a:rPr>
              <a:t>”; </a:t>
            </a:r>
            <a:r>
              <a:rPr lang="pt-BR" altLang="pt-BR" dirty="0" err="1">
                <a:solidFill>
                  <a:srgbClr val="FFFF00"/>
                </a:solidFill>
                <a:latin typeface="Comic Sans MS" panose="030F0702030302020204" pitchFamily="66" charset="0"/>
              </a:rPr>
              <a:t>sold</a:t>
            </a:r>
            <a:r>
              <a:rPr lang="pt-BR" altLang="pt-BR" dirty="0">
                <a:latin typeface="Comic Sans MS" panose="030F0702030302020204" pitchFamily="66" charset="0"/>
              </a:rPr>
              <a:t> é particípio de “</a:t>
            </a:r>
            <a:r>
              <a:rPr lang="pt-BR" altLang="pt-BR" dirty="0" err="1">
                <a:solidFill>
                  <a:srgbClr val="FFFF00"/>
                </a:solidFill>
                <a:latin typeface="Comic Sans MS" panose="030F0702030302020204" pitchFamily="66" charset="0"/>
              </a:rPr>
              <a:t>sell</a:t>
            </a:r>
            <a:r>
              <a:rPr lang="pt-BR" altLang="pt-BR" dirty="0">
                <a:latin typeface="Comic Sans MS" panose="030F0702030302020204" pitchFamily="66" charset="0"/>
              </a:rPr>
              <a:t>”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D006592-5B8A-4876-A2DE-8CD470A01B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8486" y="928769"/>
            <a:ext cx="576064" cy="5000461"/>
          </a:xfrm>
        </p:spPr>
        <p:txBody>
          <a:bodyPr>
            <a:noAutofit/>
          </a:bodyPr>
          <a:lstStyle/>
          <a:p>
            <a:pPr eaLnBrk="1" hangingPunct="1"/>
            <a:br>
              <a:rPr lang="en-US" altLang="pt-BR" sz="4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pt-BR" sz="4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ACTIVITY</a:t>
            </a:r>
          </a:p>
        </p:txBody>
      </p:sp>
      <p:pic>
        <p:nvPicPr>
          <p:cNvPr id="3074" name="Picture 2" descr="Emilia Clarke° ♡ on Instagram: “Beautiful Daenerys ❤️ 🔼 🔽 #emiliaclarke  #khaleesi #asoiaf … | Emilia clarke, Targaryen aesthetic, Emilia clarke  daenerys targaryen">
            <a:extLst>
              <a:ext uri="{FF2B5EF4-FFF2-40B4-BE49-F238E27FC236}">
                <a16:creationId xmlns:a16="http://schemas.microsoft.com/office/drawing/2014/main" id="{23CC0794-BA81-464E-A3DA-0F1EFC762F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9958" y="3450032"/>
            <a:ext cx="2570381" cy="321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Relembre toda a jornada de Tyrion Lannister em 'Game of Thrones' - Revista  Galileu | Especial Game of Thrones">
            <a:extLst>
              <a:ext uri="{FF2B5EF4-FFF2-40B4-BE49-F238E27FC236}">
                <a16:creationId xmlns:a16="http://schemas.microsoft.com/office/drawing/2014/main" id="{A588FE12-CC10-4580-BE03-750EBDE0DB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95" r="7900"/>
          <a:stretch/>
        </p:blipFill>
        <p:spPr bwMode="auto">
          <a:xfrm>
            <a:off x="9359957" y="201957"/>
            <a:ext cx="2570381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0830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62F1B592-4D9A-40A6-ACBE-FAE3ACBCD906}"/>
              </a:ext>
            </a:extLst>
          </p:cNvPr>
          <p:cNvSpPr txBox="1"/>
          <p:nvPr/>
        </p:nvSpPr>
        <p:spPr>
          <a:xfrm>
            <a:off x="1197868" y="548679"/>
            <a:ext cx="10225136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pt-BR" altLang="pt-BR" sz="2500" dirty="0">
                <a:latin typeface="Comic Sans MS" panose="030F0702030302020204" pitchFamily="66" charset="0"/>
              </a:rPr>
              <a:t>2) Separe numa tabela as formas de passado encontradas (</a:t>
            </a:r>
            <a:r>
              <a:rPr lang="pt-BR" altLang="pt-BR" sz="25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simple</a:t>
            </a:r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5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past</a:t>
            </a:r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, </a:t>
            </a:r>
            <a:r>
              <a:rPr lang="pt-BR" altLang="pt-BR" sz="25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past</a:t>
            </a:r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5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of</a:t>
            </a:r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5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to</a:t>
            </a:r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5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be</a:t>
            </a:r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, </a:t>
            </a:r>
            <a:r>
              <a:rPr lang="pt-BR" altLang="pt-BR" sz="25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past</a:t>
            </a:r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5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continuous</a:t>
            </a:r>
            <a:r>
              <a:rPr lang="pt-BR" altLang="pt-BR" sz="2500" dirty="0">
                <a:latin typeface="Comic Sans MS" panose="030F0702030302020204" pitchFamily="66" charset="0"/>
              </a:rPr>
              <a:t>) etc. e faça as forma que faltam (</a:t>
            </a:r>
            <a:r>
              <a:rPr lang="pt-BR" altLang="pt-BR" sz="2500" dirty="0">
                <a:solidFill>
                  <a:srgbClr val="FFFF00"/>
                </a:solidFill>
                <a:latin typeface="Comic Sans MS" panose="030F0702030302020204" pitchFamily="66" charset="0"/>
              </a:rPr>
              <a:t>afirmativa, negativa e interrogativa</a:t>
            </a:r>
            <a:r>
              <a:rPr lang="pt-BR" altLang="pt-BR" sz="2500" dirty="0">
                <a:latin typeface="Comic Sans MS" panose="030F0702030302020204" pitchFamily="66" charset="0"/>
              </a:rPr>
              <a:t>).</a:t>
            </a:r>
          </a:p>
        </p:txBody>
      </p:sp>
      <p:graphicFrame>
        <p:nvGraphicFramePr>
          <p:cNvPr id="2" name="Tabela 2">
            <a:extLst>
              <a:ext uri="{FF2B5EF4-FFF2-40B4-BE49-F238E27FC236}">
                <a16:creationId xmlns:a16="http://schemas.microsoft.com/office/drawing/2014/main" id="{4A0CBC88-8CB5-473E-8854-8220DF4964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486977"/>
              </p:ext>
            </p:extLst>
          </p:nvPr>
        </p:nvGraphicFramePr>
        <p:xfrm>
          <a:off x="261764" y="2132856"/>
          <a:ext cx="11665295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85365431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92405619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970582813"/>
                    </a:ext>
                  </a:extLst>
                </a:gridCol>
                <a:gridCol w="4032447">
                  <a:extLst>
                    <a:ext uri="{9D8B030D-6E8A-4147-A177-3AD203B41FA5}">
                      <a16:colId xmlns:a16="http://schemas.microsoft.com/office/drawing/2014/main" val="31891318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/>
                        <a:t>SIMPLE PAST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/>
                        <a:t>PAST OF 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/>
                        <a:t>PAST CONTINUOUS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503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pt-BR" sz="2200" b="1" dirty="0" err="1">
                          <a:latin typeface="Comic Sans MS" panose="030F0702030302020204" pitchFamily="66" charset="0"/>
                        </a:rPr>
                        <a:t>Affirmative</a:t>
                      </a:r>
                      <a:endParaRPr lang="pt-BR" altLang="pt-BR" sz="2200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pt-BR" sz="2200" dirty="0">
                          <a:latin typeface="Comic Sans MS" panose="030F0702030302020204" pitchFamily="66" charset="0"/>
                        </a:rPr>
                        <a:t>I </a:t>
                      </a:r>
                      <a:r>
                        <a:rPr lang="pt-BR" altLang="pt-BR" sz="2200" dirty="0" err="1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kill</a:t>
                      </a:r>
                      <a:r>
                        <a:rPr lang="pt-BR" altLang="pt-BR" sz="2200" dirty="0" err="1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ed</a:t>
                      </a:r>
                      <a:r>
                        <a:rPr lang="pt-BR" altLang="pt-BR" sz="22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pt-BR" altLang="pt-BR" sz="2200" dirty="0" err="1">
                          <a:latin typeface="Comic Sans MS" panose="030F0702030302020204" pitchFamily="66" charset="0"/>
                        </a:rPr>
                        <a:t>my</a:t>
                      </a:r>
                      <a:r>
                        <a:rPr lang="pt-BR" altLang="pt-BR" sz="22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pt-BR" altLang="pt-BR" sz="2200" dirty="0" err="1">
                          <a:latin typeface="Comic Sans MS" panose="030F0702030302020204" pitchFamily="66" charset="0"/>
                        </a:rPr>
                        <a:t>father</a:t>
                      </a:r>
                      <a:r>
                        <a:rPr lang="pt-BR" altLang="pt-BR" sz="2200" dirty="0"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altLang="pt-BR" sz="2200" dirty="0">
                          <a:latin typeface="Comic Sans MS" panose="030F0702030302020204" pitchFamily="66" charset="0"/>
                        </a:rPr>
                        <a:t>[...] </a:t>
                      </a:r>
                      <a:r>
                        <a:rPr lang="pt-BR" altLang="pt-BR" sz="2200" dirty="0" err="1">
                          <a:latin typeface="Comic Sans MS" panose="030F0702030302020204" pitchFamily="66" charset="0"/>
                        </a:rPr>
                        <a:t>my</a:t>
                      </a:r>
                      <a:r>
                        <a:rPr lang="pt-BR" altLang="pt-BR" sz="2200" dirty="0">
                          <a:latin typeface="Comic Sans MS" panose="030F0702030302020204" pitchFamily="66" charset="0"/>
                        </a:rPr>
                        <a:t> final </a:t>
                      </a:r>
                      <a:r>
                        <a:rPr lang="pt-BR" altLang="pt-BR" sz="2200" dirty="0" err="1">
                          <a:latin typeface="Comic Sans MS" panose="030F0702030302020204" pitchFamily="66" charset="0"/>
                        </a:rPr>
                        <a:t>days</a:t>
                      </a:r>
                      <a:r>
                        <a:rPr lang="pt-BR" altLang="pt-BR" sz="22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pt-BR" altLang="pt-BR" sz="2200" dirty="0" err="1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were</a:t>
                      </a:r>
                      <a:r>
                        <a:rPr lang="pt-BR" altLang="pt-BR" sz="22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pt-BR" altLang="pt-BR" sz="2200" dirty="0" err="1">
                          <a:latin typeface="Comic Sans MS" panose="030F0702030302020204" pitchFamily="66" charset="0"/>
                        </a:rPr>
                        <a:t>interesting</a:t>
                      </a:r>
                      <a:r>
                        <a:rPr lang="pt-BR" altLang="pt-BR" sz="2200" dirty="0">
                          <a:latin typeface="Comic Sans MS" panose="030F0702030302020204" pitchFamily="66" charset="0"/>
                        </a:rPr>
                        <a:t>.</a:t>
                      </a:r>
                      <a:endParaRPr lang="pt-B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200" kern="1200" dirty="0" err="1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Varys</a:t>
                      </a:r>
                      <a:r>
                        <a:rPr lang="pt-BR" sz="2200" kern="1200" dirty="0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200" kern="1200" dirty="0" err="1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was</a:t>
                      </a:r>
                      <a:r>
                        <a:rPr lang="pt-BR" sz="2200" kern="1200" dirty="0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200" kern="1200" dirty="0" err="1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travell</a:t>
                      </a:r>
                      <a:r>
                        <a:rPr lang="pt-BR" sz="2200" kern="1200" dirty="0" err="1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ing</a:t>
                      </a:r>
                      <a:r>
                        <a:rPr lang="pt-BR" sz="2200" kern="1200" dirty="0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200" kern="1200" dirty="0" err="1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with</a:t>
                      </a:r>
                      <a:r>
                        <a:rPr lang="pt-BR" sz="2200" kern="1200" dirty="0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200" kern="1200" dirty="0" err="1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Tyrion</a:t>
                      </a:r>
                      <a:r>
                        <a:rPr lang="pt-BR" sz="2200" kern="1200" dirty="0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200" kern="1200" dirty="0" err="1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before</a:t>
                      </a:r>
                      <a:r>
                        <a:rPr lang="pt-BR" sz="2200" kern="1200" dirty="0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200" kern="1200" dirty="0" err="1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Jorah</a:t>
                      </a:r>
                      <a:r>
                        <a:rPr lang="pt-BR" sz="2200" kern="1200" dirty="0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came. (frase inventada)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689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200" b="1" kern="1200" dirty="0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Negative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pt-BR" sz="2200" dirty="0">
                          <a:latin typeface="Comic Sans MS" panose="030F0702030302020204" pitchFamily="66" charset="0"/>
                        </a:rPr>
                        <a:t>I </a:t>
                      </a:r>
                      <a:r>
                        <a:rPr lang="pt-BR" altLang="pt-BR" sz="2200" dirty="0" err="1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didn’t</a:t>
                      </a:r>
                      <a:r>
                        <a:rPr lang="pt-BR" altLang="pt-BR" sz="22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pt-BR" altLang="pt-BR" sz="220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kill</a:t>
                      </a:r>
                      <a:r>
                        <a:rPr lang="pt-BR" altLang="pt-BR" sz="22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pt-BR" altLang="pt-BR" sz="2200" dirty="0" err="1">
                          <a:latin typeface="Comic Sans MS" panose="030F0702030302020204" pitchFamily="66" charset="0"/>
                        </a:rPr>
                        <a:t>my</a:t>
                      </a:r>
                      <a:r>
                        <a:rPr lang="pt-BR" altLang="pt-BR" sz="22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pt-BR" altLang="pt-BR" sz="2200" dirty="0" err="1">
                          <a:latin typeface="Comic Sans MS" panose="030F0702030302020204" pitchFamily="66" charset="0"/>
                        </a:rPr>
                        <a:t>father</a:t>
                      </a:r>
                      <a:r>
                        <a:rPr lang="pt-BR" altLang="pt-BR" sz="2200" dirty="0"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pt-BR" sz="2200" dirty="0">
                          <a:latin typeface="Comic Sans MS" panose="030F0702030302020204" pitchFamily="66" charset="0"/>
                        </a:rPr>
                        <a:t>[...] </a:t>
                      </a:r>
                      <a:r>
                        <a:rPr lang="pt-BR" altLang="pt-BR" sz="2200" dirty="0" err="1">
                          <a:latin typeface="Comic Sans MS" panose="030F0702030302020204" pitchFamily="66" charset="0"/>
                        </a:rPr>
                        <a:t>my</a:t>
                      </a:r>
                      <a:r>
                        <a:rPr lang="pt-BR" altLang="pt-BR" sz="2200" dirty="0">
                          <a:latin typeface="Comic Sans MS" panose="030F0702030302020204" pitchFamily="66" charset="0"/>
                        </a:rPr>
                        <a:t> final </a:t>
                      </a:r>
                      <a:r>
                        <a:rPr lang="pt-BR" altLang="pt-BR" sz="2200" dirty="0" err="1">
                          <a:latin typeface="Comic Sans MS" panose="030F0702030302020204" pitchFamily="66" charset="0"/>
                        </a:rPr>
                        <a:t>days</a:t>
                      </a:r>
                      <a:r>
                        <a:rPr lang="pt-BR" altLang="pt-BR" sz="22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pt-BR" altLang="pt-BR" sz="2200" dirty="0" err="1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weren’t</a:t>
                      </a:r>
                      <a:r>
                        <a:rPr lang="pt-BR" altLang="pt-BR" sz="22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pt-BR" altLang="pt-BR" sz="2200" dirty="0" err="1">
                          <a:latin typeface="Comic Sans MS" panose="030F0702030302020204" pitchFamily="66" charset="0"/>
                        </a:rPr>
                        <a:t>interesting</a:t>
                      </a:r>
                      <a:r>
                        <a:rPr lang="pt-BR" altLang="pt-BR" sz="2200" dirty="0">
                          <a:latin typeface="Comic Sans MS" panose="030F0702030302020204" pitchFamily="66" charset="0"/>
                        </a:rPr>
                        <a:t>.</a:t>
                      </a:r>
                      <a:endParaRPr lang="pt-B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200" kern="1200" dirty="0" err="1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Varys</a:t>
                      </a:r>
                      <a:r>
                        <a:rPr lang="pt-BR" sz="2200" kern="1200" dirty="0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200" kern="1200" dirty="0" err="1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wasn’t</a:t>
                      </a:r>
                      <a:r>
                        <a:rPr lang="pt-BR" sz="2200" kern="1200" dirty="0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200" kern="1200" dirty="0" err="1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travell</a:t>
                      </a:r>
                      <a:r>
                        <a:rPr lang="pt-BR" sz="2200" kern="1200" dirty="0" err="1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ing</a:t>
                      </a:r>
                      <a:r>
                        <a:rPr lang="pt-BR" sz="2200" kern="1200" dirty="0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200" kern="1200" dirty="0" err="1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with</a:t>
                      </a:r>
                      <a:r>
                        <a:rPr lang="pt-BR" sz="2200" kern="1200" dirty="0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200" kern="1200" dirty="0" err="1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Tyrion</a:t>
                      </a:r>
                      <a:r>
                        <a:rPr lang="pt-BR" sz="2200" kern="1200" dirty="0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200" kern="1200" dirty="0" err="1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before</a:t>
                      </a:r>
                      <a:r>
                        <a:rPr lang="pt-BR" sz="2200" kern="1200" dirty="0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200" kern="1200" dirty="0" err="1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Jorah</a:t>
                      </a:r>
                      <a:r>
                        <a:rPr lang="pt-BR" sz="2200" kern="1200" dirty="0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came. </a:t>
                      </a:r>
                      <a:endParaRPr lang="pt-BR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743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200" b="1" kern="1200" dirty="0" err="1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Interrogative</a:t>
                      </a:r>
                      <a:endParaRPr lang="pt-BR" sz="2200" b="1" kern="1200" dirty="0">
                        <a:solidFill>
                          <a:schemeClr val="dk1"/>
                        </a:solidFill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200" kern="1200" dirty="0" err="1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Did</a:t>
                      </a:r>
                      <a:r>
                        <a:rPr lang="pt-BR" sz="2200" kern="1200" dirty="0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I kill </a:t>
                      </a:r>
                      <a:r>
                        <a:rPr lang="pt-BR" sz="2200" kern="1200" dirty="0" err="1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my</a:t>
                      </a:r>
                      <a:r>
                        <a:rPr lang="pt-BR" sz="2200" kern="1200" dirty="0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200" kern="1200" dirty="0" err="1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father</a:t>
                      </a:r>
                      <a:r>
                        <a:rPr lang="pt-BR" sz="2200" kern="1200" dirty="0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pt-BR" sz="2200" dirty="0" err="1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Were</a:t>
                      </a:r>
                      <a:r>
                        <a:rPr lang="pt-BR" altLang="pt-BR" sz="22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pt-BR" altLang="pt-BR" sz="2200" dirty="0" err="1">
                          <a:latin typeface="Comic Sans MS" panose="030F0702030302020204" pitchFamily="66" charset="0"/>
                        </a:rPr>
                        <a:t>my</a:t>
                      </a:r>
                      <a:r>
                        <a:rPr lang="pt-BR" altLang="pt-BR" sz="2200" dirty="0">
                          <a:latin typeface="Comic Sans MS" panose="030F0702030302020204" pitchFamily="66" charset="0"/>
                        </a:rPr>
                        <a:t> final </a:t>
                      </a:r>
                      <a:r>
                        <a:rPr lang="pt-BR" altLang="pt-BR" sz="2200" dirty="0" err="1">
                          <a:latin typeface="Comic Sans MS" panose="030F0702030302020204" pitchFamily="66" charset="0"/>
                        </a:rPr>
                        <a:t>days</a:t>
                      </a:r>
                      <a:r>
                        <a:rPr lang="pt-BR" altLang="pt-BR" sz="22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pt-BR" altLang="pt-BR" sz="2200" dirty="0" err="1">
                          <a:latin typeface="Comic Sans MS" panose="030F0702030302020204" pitchFamily="66" charset="0"/>
                        </a:rPr>
                        <a:t>interesting</a:t>
                      </a:r>
                      <a:r>
                        <a:rPr lang="pt-BR" altLang="pt-BR" sz="2200" dirty="0">
                          <a:latin typeface="Comic Sans MS" panose="030F0702030302020204" pitchFamily="66" charset="0"/>
                        </a:rPr>
                        <a:t>?</a:t>
                      </a:r>
                      <a:endParaRPr lang="pt-B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200" kern="1200" dirty="0" err="1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Was</a:t>
                      </a:r>
                      <a:r>
                        <a:rPr lang="pt-BR" sz="2200" kern="12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200" kern="1200" dirty="0" err="1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Varys</a:t>
                      </a:r>
                      <a:r>
                        <a:rPr lang="pt-BR" sz="2200" kern="1200" dirty="0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200" kern="1200" dirty="0" err="1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travell</a:t>
                      </a:r>
                      <a:r>
                        <a:rPr lang="pt-BR" sz="2200" kern="1200" dirty="0" err="1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ing</a:t>
                      </a:r>
                      <a:r>
                        <a:rPr lang="pt-BR" sz="2200" kern="1200" dirty="0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200" kern="1200" dirty="0" err="1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with</a:t>
                      </a:r>
                      <a:r>
                        <a:rPr lang="pt-BR" sz="2200" kern="1200" dirty="0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200" kern="1200" dirty="0" err="1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Tyrion</a:t>
                      </a:r>
                      <a:r>
                        <a:rPr lang="pt-BR" sz="2200" kern="1200" dirty="0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200" kern="1200" dirty="0" err="1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before</a:t>
                      </a:r>
                      <a:r>
                        <a:rPr lang="pt-BR" sz="2200" kern="1200" dirty="0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200" kern="1200" dirty="0" err="1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Jorah</a:t>
                      </a:r>
                      <a:r>
                        <a:rPr lang="pt-BR" sz="2200" kern="1200" dirty="0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came? </a:t>
                      </a:r>
                      <a:r>
                        <a:rPr lang="pt-BR" sz="22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34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599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62F1B592-4D9A-40A6-ACBE-FAE3ACBCD906}"/>
              </a:ext>
            </a:extLst>
          </p:cNvPr>
          <p:cNvSpPr txBox="1"/>
          <p:nvPr/>
        </p:nvSpPr>
        <p:spPr>
          <a:xfrm>
            <a:off x="809260" y="140595"/>
            <a:ext cx="11189807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altLang="pt-BR" sz="2500" dirty="0">
                <a:latin typeface="Comic Sans MS" panose="030F0702030302020204" pitchFamily="66" charset="0"/>
              </a:rPr>
              <a:t>3) </a:t>
            </a:r>
            <a:r>
              <a:rPr lang="pt-BR" altLang="pt-BR" sz="2800" dirty="0">
                <a:latin typeface="Comic Sans MS" panose="030F0702030302020204" pitchFamily="66" charset="0"/>
              </a:rPr>
              <a:t>Separe apenas os exemplos que contém verbos </a:t>
            </a:r>
            <a:r>
              <a:rPr lang="pt-BR" altLang="pt-BR" sz="2800" dirty="0">
                <a:solidFill>
                  <a:srgbClr val="FFFF00"/>
                </a:solidFill>
                <a:latin typeface="Comic Sans MS" panose="030F0702030302020204" pitchFamily="66" charset="0"/>
              </a:rPr>
              <a:t>regulares</a:t>
            </a:r>
            <a:r>
              <a:rPr lang="pt-BR" altLang="pt-BR" sz="2800" dirty="0">
                <a:latin typeface="Comic Sans MS" panose="030F0702030302020204" pitchFamily="66" charset="0"/>
              </a:rPr>
              <a:t> e veja se tem algum que </a:t>
            </a:r>
            <a:r>
              <a:rPr lang="pt-BR" altLang="pt-BR" sz="2800" dirty="0">
                <a:solidFill>
                  <a:srgbClr val="FFFF00"/>
                </a:solidFill>
                <a:latin typeface="Comic Sans MS" panose="030F0702030302020204" pitchFamily="66" charset="0"/>
              </a:rPr>
              <a:t>altera a escrita </a:t>
            </a:r>
            <a:r>
              <a:rPr lang="pt-BR" altLang="pt-BR" sz="2800" dirty="0">
                <a:latin typeface="Comic Sans MS" panose="030F0702030302020204" pitchFamily="66" charset="0"/>
              </a:rPr>
              <a:t>ao acrescentar </a:t>
            </a:r>
            <a:r>
              <a:rPr lang="pt-BR" altLang="pt-BR" sz="2800" dirty="0">
                <a:solidFill>
                  <a:srgbClr val="FFFF00"/>
                </a:solidFill>
                <a:latin typeface="Comic Sans MS" panose="030F0702030302020204" pitchFamily="66" charset="0"/>
              </a:rPr>
              <a:t>–</a:t>
            </a:r>
            <a:r>
              <a:rPr lang="pt-BR" altLang="pt-BR" sz="28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ed</a:t>
            </a:r>
            <a:r>
              <a:rPr lang="pt-BR" altLang="pt-BR" sz="2800" dirty="0">
                <a:latin typeface="Comic Sans MS" panose="030F0702030302020204" pitchFamily="66" charset="0"/>
              </a:rPr>
              <a:t>, explique por que alterou segundo as regras que estudamos. </a:t>
            </a:r>
          </a:p>
          <a:p>
            <a:pPr>
              <a:spcBef>
                <a:spcPts val="0"/>
              </a:spcBef>
            </a:pPr>
            <a:endParaRPr lang="pt-BR" altLang="pt-BR" sz="2800" dirty="0">
              <a:latin typeface="Comic Sans MS" panose="030F0702030302020204" pitchFamily="66" charset="0"/>
            </a:endParaRPr>
          </a:p>
        </p:txBody>
      </p:sp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ADE625C8-70E6-4B6E-9610-CB3495C29D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7450608"/>
              </p:ext>
            </p:extLst>
          </p:nvPr>
        </p:nvGraphicFramePr>
        <p:xfrm>
          <a:off x="499508" y="1484784"/>
          <a:ext cx="11189807" cy="5113594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629047">
                  <a:extLst>
                    <a:ext uri="{9D8B030D-6E8A-4147-A177-3AD203B41FA5}">
                      <a16:colId xmlns:a16="http://schemas.microsoft.com/office/drawing/2014/main" val="302986914"/>
                    </a:ext>
                  </a:extLst>
                </a:gridCol>
                <a:gridCol w="5560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5378"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OBSERVAÇÕES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decide-decid</a:t>
                      </a:r>
                      <a:r>
                        <a:rPr lang="en-US" sz="2400" b="1" dirty="0">
                          <a:solidFill>
                            <a:srgbClr val="FFFF00"/>
                          </a:solidFill>
                        </a:rPr>
                        <a:t>ed</a:t>
                      </a:r>
                      <a:endParaRPr lang="pt-BR" sz="24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pt-BR" sz="2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Verbos com final </a:t>
                      </a:r>
                      <a:r>
                        <a:rPr lang="pt-BR" sz="2400" b="0" i="0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–e </a:t>
                      </a:r>
                      <a:r>
                        <a:rPr lang="pt-BR" sz="2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acrescentam apenas </a:t>
                      </a:r>
                      <a:r>
                        <a:rPr lang="pt-BR" sz="2400" b="0" i="0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d </a:t>
                      </a:r>
                      <a:r>
                        <a:rPr lang="pt-BR" sz="2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passado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sentence-sentenc</a:t>
                      </a:r>
                      <a:r>
                        <a:rPr lang="en-US" sz="2400" b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endParaRPr lang="pt-BR" sz="2400" b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BR" sz="26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agree-agre</a:t>
                      </a:r>
                      <a:r>
                        <a:rPr lang="en-US" sz="2400" b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endParaRPr lang="pt-BR" sz="2400" b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BR" sz="26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convince-convinc</a:t>
                      </a:r>
                      <a:r>
                        <a:rPr lang="en-US" sz="2400" b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endParaRPr lang="pt-BR" sz="2400" b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BR" sz="2600" b="0" i="0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618812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seize-seiz</a:t>
                      </a:r>
                      <a:r>
                        <a:rPr lang="en-US" sz="2400" b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endParaRPr lang="pt-BR" sz="2400" b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BR" sz="26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911847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change-chang</a:t>
                      </a:r>
                      <a:r>
                        <a:rPr lang="pt-BR" sz="2400" b="1" kern="1200" dirty="0" err="1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endParaRPr lang="pt-BR" sz="2400" b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BR" sz="26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438073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marri</a:t>
                      </a:r>
                      <a:r>
                        <a:rPr lang="en-US" sz="2400" b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endParaRPr lang="pt-BR" sz="2400" b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Verbos com final </a:t>
                      </a:r>
                      <a:r>
                        <a:rPr lang="pt-BR" sz="2400" b="0" i="0" kern="1200" dirty="0" err="1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consoante+y</a:t>
                      </a:r>
                      <a:r>
                        <a:rPr lang="pt-BR" sz="2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trocam o </a:t>
                      </a:r>
                      <a:r>
                        <a:rPr lang="pt-BR" sz="2400" b="0" i="0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y </a:t>
                      </a:r>
                      <a:r>
                        <a:rPr lang="pt-BR" sz="2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 </a:t>
                      </a:r>
                      <a:r>
                        <a:rPr lang="pt-BR" sz="2400" b="0" i="0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pt-BR" sz="2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ao acrescentar </a:t>
                      </a:r>
                      <a:r>
                        <a:rPr lang="pt-BR" sz="2400" b="0" i="0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pt-BR" sz="2400" b="0" i="0" kern="1200" dirty="0" err="1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endParaRPr lang="pt-BR" sz="2400" b="0" i="0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767801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kill</a:t>
                      </a:r>
                      <a:r>
                        <a:rPr lang="en-US" sz="2400" b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ed,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earn</a:t>
                      </a:r>
                      <a:r>
                        <a:rPr lang="en-US" sz="2400" b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ed,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loath</a:t>
                      </a:r>
                      <a:r>
                        <a:rPr lang="en-US" sz="2400" b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ed,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end</a:t>
                      </a:r>
                      <a:r>
                        <a:rPr lang="en-US" sz="2400" b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ed, 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slaughter</a:t>
                      </a:r>
                      <a:r>
                        <a:rPr lang="en-US" sz="2400" b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ed, 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murder</a:t>
                      </a:r>
                      <a:r>
                        <a:rPr lang="en-US" sz="2400" b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ed, </a:t>
                      </a:r>
                      <a:r>
                        <a:rPr lang="pt-BR" sz="2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banish</a:t>
                      </a:r>
                      <a:r>
                        <a:rPr lang="pt-BR" sz="2400" b="1" kern="1200" dirty="0" err="1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endParaRPr lang="pt-BR" sz="2400" b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i="0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Não tem qualquer alteração na escrita ao acrescentar –ed.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35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9059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62F1B592-4D9A-40A6-ACBE-FAE3ACBCD906}"/>
              </a:ext>
            </a:extLst>
          </p:cNvPr>
          <p:cNvSpPr txBox="1"/>
          <p:nvPr/>
        </p:nvSpPr>
        <p:spPr>
          <a:xfrm>
            <a:off x="809260" y="140595"/>
            <a:ext cx="1118980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pt-BR" altLang="pt-BR" sz="2500" dirty="0">
                <a:latin typeface="Comic Sans MS" panose="030F0702030302020204" pitchFamily="66" charset="0"/>
              </a:rPr>
              <a:t>4) </a:t>
            </a:r>
            <a:r>
              <a:rPr lang="pt-BR" altLang="pt-BR" sz="2800" dirty="0">
                <a:latin typeface="Comic Sans MS" panose="030F0702030302020204" pitchFamily="66" charset="0"/>
              </a:rPr>
              <a:t>Para cada verbo </a:t>
            </a:r>
            <a:r>
              <a:rPr lang="pt-BR" altLang="pt-BR" sz="2800" dirty="0">
                <a:solidFill>
                  <a:srgbClr val="FFFF00"/>
                </a:solidFill>
                <a:latin typeface="Comic Sans MS" panose="030F0702030302020204" pitchFamily="66" charset="0"/>
              </a:rPr>
              <a:t>regular</a:t>
            </a:r>
            <a:r>
              <a:rPr lang="pt-BR" altLang="pt-BR" sz="2800" dirty="0">
                <a:latin typeface="Comic Sans MS" panose="030F0702030302020204" pitchFamily="66" charset="0"/>
              </a:rPr>
              <a:t> da questão acima coloque na tabela de pronúncia indicando se a pronúncia do –</a:t>
            </a:r>
            <a:r>
              <a:rPr lang="pt-BR" altLang="pt-BR" sz="2800" dirty="0" err="1">
                <a:latin typeface="Comic Sans MS" panose="030F0702030302020204" pitchFamily="66" charset="0"/>
              </a:rPr>
              <a:t>ed</a:t>
            </a:r>
            <a:r>
              <a:rPr lang="pt-BR" altLang="pt-BR" sz="2800" dirty="0">
                <a:latin typeface="Comic Sans MS" panose="030F0702030302020204" pitchFamily="66" charset="0"/>
              </a:rPr>
              <a:t> é /t/, /d/ ou /id/.</a:t>
            </a:r>
          </a:p>
        </p:txBody>
      </p:sp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ADE625C8-70E6-4B6E-9610-CB3495C29D0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17271" y="1241027"/>
          <a:ext cx="10729195" cy="414539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204358">
                  <a:extLst>
                    <a:ext uri="{9D8B030D-6E8A-4147-A177-3AD203B41FA5}">
                      <a16:colId xmlns:a16="http://schemas.microsoft.com/office/drawing/2014/main" val="30298691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422896325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30678912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375409619"/>
                    </a:ext>
                  </a:extLst>
                </a:gridCol>
                <a:gridCol w="828093">
                  <a:extLst>
                    <a:ext uri="{9D8B030D-6E8A-4147-A177-3AD203B41FA5}">
                      <a16:colId xmlns:a16="http://schemas.microsoft.com/office/drawing/2014/main" val="3775592476"/>
                    </a:ext>
                  </a:extLst>
                </a:gridCol>
              </a:tblGrid>
              <a:tr h="495378"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8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/t/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/d/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/id/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8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/t/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/d/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/id/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decid</a:t>
                      </a:r>
                      <a:r>
                        <a:rPr lang="en-US" sz="2800" b="1" dirty="0">
                          <a:solidFill>
                            <a:srgbClr val="FFFF00"/>
                          </a:solidFill>
                        </a:rPr>
                        <a:t>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end</a:t>
                      </a:r>
                      <a:r>
                        <a:rPr lang="en-US" sz="2800" b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endParaRPr lang="pt-BR" sz="2800" b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kill</a:t>
                      </a:r>
                      <a:r>
                        <a:rPr lang="en-US" sz="2800" b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endParaRPr lang="pt-BR" sz="2800" b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convinc</a:t>
                      </a:r>
                      <a:r>
                        <a:rPr lang="en-US" sz="2800" b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endParaRPr lang="pt-BR" sz="2800" b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sentenc</a:t>
                      </a:r>
                      <a:r>
                        <a:rPr lang="en-US" sz="2800" b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endParaRPr lang="pt-BR" sz="2800" b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seiz</a:t>
                      </a:r>
                      <a:r>
                        <a:rPr lang="en-US" sz="2800" b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endParaRPr lang="pt-BR" sz="2800" b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earn</a:t>
                      </a:r>
                      <a:r>
                        <a:rPr lang="en-US" sz="2800" b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endParaRPr lang="pt-BR" sz="2800" b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slaughter</a:t>
                      </a:r>
                      <a:r>
                        <a:rPr lang="en-US" sz="2800" b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endParaRPr lang="pt-BR" sz="2800" b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618812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agre</a:t>
                      </a:r>
                      <a:r>
                        <a:rPr lang="en-US" sz="2800" b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endParaRPr lang="pt-BR" sz="2800" b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murder</a:t>
                      </a:r>
                      <a:r>
                        <a:rPr lang="en-US" sz="2800" b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endParaRPr lang="pt-BR" sz="2800" b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911847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loath</a:t>
                      </a:r>
                      <a:r>
                        <a:rPr lang="en-US" sz="2800" b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endParaRPr lang="pt-BR" sz="2800" b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banish</a:t>
                      </a:r>
                      <a:r>
                        <a:rPr lang="pt-BR" sz="2800" b="1" kern="1200" dirty="0" err="1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endParaRPr lang="pt-BR" sz="2800" b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438073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marri</a:t>
                      </a:r>
                      <a:r>
                        <a:rPr lang="en-US" sz="2800" b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endParaRPr lang="pt-BR" sz="2800" b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chang</a:t>
                      </a:r>
                      <a:r>
                        <a:rPr lang="pt-BR" sz="2800" b="1" kern="1200" dirty="0" err="1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endParaRPr lang="pt-BR" sz="2800" b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913193"/>
                  </a:ext>
                </a:extLst>
              </a:tr>
            </a:tbl>
          </a:graphicData>
        </a:graphic>
      </p:graphicFrame>
      <p:pic>
        <p:nvPicPr>
          <p:cNvPr id="8" name="Picture 4" descr="Check Icon Png #331364 - Free Icons Library">
            <a:extLst>
              <a:ext uri="{FF2B5EF4-FFF2-40B4-BE49-F238E27FC236}">
                <a16:creationId xmlns:a16="http://schemas.microsoft.com/office/drawing/2014/main" id="{F7F07852-3BEF-4706-B6E4-352DEFA10C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1526" y="1531345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Check Icon Png #331364 - Free Icons Library">
            <a:extLst>
              <a:ext uri="{FF2B5EF4-FFF2-40B4-BE49-F238E27FC236}">
                <a16:creationId xmlns:a16="http://schemas.microsoft.com/office/drawing/2014/main" id="{A1914CA1-211E-4539-BADA-E2207CF85B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2143" y="2035401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Check Icon Png #331364 - Free Icons Library">
            <a:extLst>
              <a:ext uri="{FF2B5EF4-FFF2-40B4-BE49-F238E27FC236}">
                <a16:creationId xmlns:a16="http://schemas.microsoft.com/office/drawing/2014/main" id="{2FCE08E3-EF5A-421D-A98B-B9806ED6FA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2063" y="2568395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Check Icon Png #331364 - Free Icons Library">
            <a:extLst>
              <a:ext uri="{FF2B5EF4-FFF2-40B4-BE49-F238E27FC236}">
                <a16:creationId xmlns:a16="http://schemas.microsoft.com/office/drawing/2014/main" id="{577B6A6F-7893-49C1-8C6A-D812E7B5BC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2630" y="3049512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heck Icon Png #331364 - Free Icons Library">
            <a:extLst>
              <a:ext uri="{FF2B5EF4-FFF2-40B4-BE49-F238E27FC236}">
                <a16:creationId xmlns:a16="http://schemas.microsoft.com/office/drawing/2014/main" id="{E0E7066A-F5D8-4AAD-98D1-71865F32AF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980" y="3606644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Check Icon Png #331364 - Free Icons Library">
            <a:extLst>
              <a:ext uri="{FF2B5EF4-FFF2-40B4-BE49-F238E27FC236}">
                <a16:creationId xmlns:a16="http://schemas.microsoft.com/office/drawing/2014/main" id="{2C1553D7-D0B9-455E-9EC0-2A50D8038C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2063" y="4118506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Check Icon Png #331364 - Free Icons Library">
            <a:extLst>
              <a:ext uri="{FF2B5EF4-FFF2-40B4-BE49-F238E27FC236}">
                <a16:creationId xmlns:a16="http://schemas.microsoft.com/office/drawing/2014/main" id="{308DB9A3-3DA5-4B11-A40F-F68A71632B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2630" y="4529871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Check Icon Png #331364 - Free Icons Library">
            <a:extLst>
              <a:ext uri="{FF2B5EF4-FFF2-40B4-BE49-F238E27FC236}">
                <a16:creationId xmlns:a16="http://schemas.microsoft.com/office/drawing/2014/main" id="{FE12735A-6358-464A-B62D-736AECF1F5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7557" y="1526953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Check Icon Png #331364 - Free Icons Library">
            <a:extLst>
              <a:ext uri="{FF2B5EF4-FFF2-40B4-BE49-F238E27FC236}">
                <a16:creationId xmlns:a16="http://schemas.microsoft.com/office/drawing/2014/main" id="{D5AD7730-5809-4C7F-AA6A-7BA2F0234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0493" y="2035401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Check Icon Png #331364 - Free Icons Library">
            <a:extLst>
              <a:ext uri="{FF2B5EF4-FFF2-40B4-BE49-F238E27FC236}">
                <a16:creationId xmlns:a16="http://schemas.microsoft.com/office/drawing/2014/main" id="{37590601-F6C5-4206-B0D7-6F170683E4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4025" y="2590858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Check Icon Png #331364 - Free Icons Library">
            <a:extLst>
              <a:ext uri="{FF2B5EF4-FFF2-40B4-BE49-F238E27FC236}">
                <a16:creationId xmlns:a16="http://schemas.microsoft.com/office/drawing/2014/main" id="{978E5142-49CF-4AA0-B4E8-A17168A556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1862" y="3078072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Check Icon Png #331364 - Free Icons Library">
            <a:extLst>
              <a:ext uri="{FF2B5EF4-FFF2-40B4-BE49-F238E27FC236}">
                <a16:creationId xmlns:a16="http://schemas.microsoft.com/office/drawing/2014/main" id="{C486FBE4-2CC8-47FC-8075-1526CDBB5B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9212" y="3606644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Check Icon Png #331364 - Free Icons Library">
            <a:extLst>
              <a:ext uri="{FF2B5EF4-FFF2-40B4-BE49-F238E27FC236}">
                <a16:creationId xmlns:a16="http://schemas.microsoft.com/office/drawing/2014/main" id="{3E0ACB4F-70E3-44E3-BB13-31031C5705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35" y="4150844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Check Icon Png #331364 - Free Icons Library">
            <a:extLst>
              <a:ext uri="{FF2B5EF4-FFF2-40B4-BE49-F238E27FC236}">
                <a16:creationId xmlns:a16="http://schemas.microsoft.com/office/drawing/2014/main" id="{6F579EAB-E7B3-40A3-A6AB-88B5DD9DE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7362" y="4652816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CaixaDeTexto 21">
            <a:extLst>
              <a:ext uri="{FF2B5EF4-FFF2-40B4-BE49-F238E27FC236}">
                <a16:creationId xmlns:a16="http://schemas.microsoft.com/office/drawing/2014/main" id="{A1B33326-1518-4D85-996B-58E1F4349D5B}"/>
              </a:ext>
            </a:extLst>
          </p:cNvPr>
          <p:cNvSpPr txBox="1"/>
          <p:nvPr/>
        </p:nvSpPr>
        <p:spPr>
          <a:xfrm>
            <a:off x="117748" y="5378939"/>
            <a:ext cx="12071077" cy="1154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pt-BR" altLang="pt-BR" sz="2300" dirty="0">
                <a:latin typeface="Comic Sans MS" panose="030F0702030302020204" pitchFamily="66" charset="0"/>
              </a:rPr>
              <a:t>4) Traduza o material para português.</a:t>
            </a:r>
          </a:p>
          <a:p>
            <a:pPr>
              <a:spcBef>
                <a:spcPts val="0"/>
              </a:spcBef>
            </a:pPr>
            <a:r>
              <a:rPr lang="pt-BR" altLang="pt-BR" sz="23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Obs</a:t>
            </a:r>
            <a:r>
              <a:rPr lang="pt-BR" altLang="pt-BR" sz="2300" dirty="0">
                <a:solidFill>
                  <a:srgbClr val="FFFF00"/>
                </a:solidFill>
                <a:latin typeface="Comic Sans MS" panose="030F0702030302020204" pitchFamily="66" charset="0"/>
              </a:rPr>
              <a:t>:</a:t>
            </a:r>
            <a:r>
              <a:rPr lang="pt-BR" altLang="pt-BR" sz="2300" dirty="0">
                <a:latin typeface="Comic Sans MS" panose="030F0702030302020204" pitchFamily="66" charset="0"/>
              </a:rPr>
              <a:t> Caso não tenha exemplos suficientes no material da série que vocês irão analisar </a:t>
            </a:r>
            <a:r>
              <a:rPr lang="pt-BR" altLang="pt-BR" sz="2300" dirty="0">
                <a:solidFill>
                  <a:srgbClr val="FFFF00"/>
                </a:solidFill>
                <a:latin typeface="Comic Sans MS" panose="030F0702030302020204" pitchFamily="66" charset="0"/>
              </a:rPr>
              <a:t>elabore/construa frases, exemplos</a:t>
            </a:r>
            <a:r>
              <a:rPr lang="pt-BR" altLang="pt-BR" sz="2300" dirty="0">
                <a:latin typeface="Comic Sans MS" panose="030F0702030302020204" pitchFamily="66" charset="0"/>
              </a:rPr>
              <a:t> a partir das cenas ou do conteúdo da série.</a:t>
            </a:r>
          </a:p>
        </p:txBody>
      </p:sp>
    </p:spTree>
    <p:extLst>
      <p:ext uri="{BB962C8B-B14F-4D97-AF65-F5344CB8AC3E}">
        <p14:creationId xmlns:p14="http://schemas.microsoft.com/office/powerpoint/2010/main" val="3231995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cnologia 16x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2787990.potx" id="{BDB9CD5E-36EC-45F3-B87D-6D062B8A3823}" vid="{51682E2F-7C85-4D6F-AD40-072EFC83910D}"/>
    </a:ext>
  </a:extLst>
</a:theme>
</file>

<file path=ppt/theme/theme2.xml><?xml version="1.0" encoding="utf-8"?>
<a:theme xmlns:a="http://schemas.openxmlformats.org/drawingml/2006/main" name="Tema do Offic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PublishedLinkedAssetsLookup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LocLastLocAttemptVersionTypeLookup xmlns="4873beb7-5857-4685-be1f-d57550cc96cc" xsi:nil="true"/>
    <DirectSourceMarket xmlns="4873beb7-5857-4685-be1f-d57550cc96cc" xsi:nil="true"/>
    <ThumbnailAssetId xmlns="4873beb7-5857-4685-be1f-d57550cc96cc" xsi:nil="true"/>
    <PrimaryImageGen xmlns="4873beb7-5857-4685-be1f-d57550cc96cc">false</PrimaryImageGen>
    <LocNewPublishedVersionLookup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LocOverallPublishStatusLookup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LocOverallLocStatusLookup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1345093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This simple template design works for technology and  businesses, but it's versatile enough to use in other contexts.  It features multiple slide layouts designed for widescreen (16x9 resolution) and includes a sample SmartArt list and chart that are easily editable.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2011-11-26T00:30:00+00:00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TemplateStatus xmlns="4873beb7-5857-4685-be1f-d57550cc96cc">Complete</TemplateStatus>
    <Downloads xmlns="4873beb7-5857-4685-be1f-d57550cc96cc">0</Downloads>
    <OOCacheId xmlns="4873beb7-5857-4685-be1f-d57550cc96cc" xsi:nil="true"/>
    <IsDeleted xmlns="4873beb7-5857-4685-be1f-d57550cc96cc">false</IsDeleted>
    <LocPublishedDependentAssetsLookup xmlns="4873beb7-5857-4685-be1f-d57550cc96cc" xsi:nil="true"/>
    <TPExecutable xmlns="4873beb7-5857-4685-be1f-d57550cc96cc" xsi:nil="true"/>
    <EditorialTags xmlns="4873beb7-5857-4685-be1f-d57550cc96cc" xsi:nil="true"/>
    <SubmitterId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TP102787989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694266</LocLastLocAttemptVersionLookup>
    <LocProcessedForHandoffsLookup xmlns="4873beb7-5857-4685-be1f-d57550cc96cc" xsi:nil="true"/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LocOverallPreviewStatusLookup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LocProcessedForMarketsLookup xmlns="4873beb7-5857-4685-be1f-d57550cc96cc" xsi:nil="true"/>
    <TPLaunchHelpLinkType xmlns="4873beb7-5857-4685-be1f-d57550cc96cc">Template</TPLaunchHelpLinkType>
    <OriginalRelease xmlns="4873beb7-5857-4685-be1f-d57550cc96cc">15</OriginalRelease>
    <LocalizationTagsTaxHTField0 xmlns="4873beb7-5857-4685-be1f-d57550cc96cc">
      <Terms xmlns="http://schemas.microsoft.com/office/infopath/2007/PartnerControls"/>
    </LocalizationTagsTaxHTField0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LocOverallHandbackStatusLookup xmlns="4873beb7-5857-4685-be1f-d57550cc96cc" xsi:nil="true"/>
    <ShowIn xmlns="4873beb7-5857-4685-be1f-d57550cc96cc">Show everywhere</ShowIn>
    <UANote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VoteCount xmlns="4873beb7-5857-4685-be1f-d57550cc96cc" xsi:nil="true"/>
    <AssetExpire xmlns="4873beb7-5857-4685-be1f-d57550cc96cc">2029-05-12T07:00:00+00:00</AssetExpire>
    <DSATActionTaken xmlns="4873beb7-5857-4685-be1f-d57550cc96cc" xsi:nil="true"/>
    <CSXSubmissionMarket xmlns="4873beb7-5857-4685-be1f-d57550cc96cc" xsi:nil="true"/>
    <LocMarketGroupTiers2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A09BF4D4-EF60-4196-BFC3-9462D6079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C67BEE-D13F-4BD2-98A5-34D8A0977F68}">
  <ds:schemaRefs>
    <ds:schemaRef ds:uri="http://www.w3.org/XML/1998/namespace"/>
    <ds:schemaRef ds:uri="http://purl.org/dc/terms/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TF02787990</Template>
  <TotalTime>2986</TotalTime>
  <Words>984</Words>
  <Application>Microsoft Office PowerPoint</Application>
  <PresentationFormat>Personalizar</PresentationFormat>
  <Paragraphs>109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Comic Sans MS</vt:lpstr>
      <vt:lpstr>Georgia Pro</vt:lpstr>
      <vt:lpstr>Tecnologia 16x9</vt:lpstr>
      <vt:lpstr>EXEMPLO PARA ATIVIDADE 2</vt:lpstr>
      <vt:lpstr> ACTIVITY</vt:lpstr>
      <vt:lpstr>ACESSE:</vt:lpstr>
      <vt:lpstr> ACTIVITY</vt:lpstr>
      <vt:lpstr> ACTIVITY</vt:lpstr>
      <vt:lpstr> ACTIVITY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PERFECT</dc:title>
  <dc:creator>ericy nelson</dc:creator>
  <cp:lastModifiedBy>Cristiane de Brito Cruz</cp:lastModifiedBy>
  <cp:revision>94</cp:revision>
  <dcterms:created xsi:type="dcterms:W3CDTF">2019-03-31T20:45:30Z</dcterms:created>
  <dcterms:modified xsi:type="dcterms:W3CDTF">2022-04-06T00:39:14Z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