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handoutMasterIdLst>
    <p:handoutMasterId r:id="rId15"/>
  </p:handoutMasterIdLst>
  <p:sldIdLst>
    <p:sldId id="257" r:id="rId5"/>
    <p:sldId id="334" r:id="rId6"/>
    <p:sldId id="268" r:id="rId7"/>
    <p:sldId id="260" r:id="rId8"/>
    <p:sldId id="345" r:id="rId9"/>
    <p:sldId id="346" r:id="rId10"/>
    <p:sldId id="347" r:id="rId11"/>
    <p:sldId id="349" r:id="rId12"/>
    <p:sldId id="350" r:id="rId13"/>
  </p:sldIdLst>
  <p:sldSz cx="12188825" cy="6858000"/>
  <p:notesSz cx="6858000" cy="9144000"/>
  <p:defaultTextStyle>
    <a:defPPr rtl="0">
      <a:defRPr lang="pt-br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60D6"/>
    <a:srgbClr val="F995E4"/>
    <a:srgbClr val="394404"/>
    <a:srgbClr val="5F6F0F"/>
    <a:srgbClr val="718412"/>
    <a:srgbClr val="65741A"/>
    <a:srgbClr val="70811D"/>
    <a:srgbClr val="7B8D1F"/>
    <a:srgbClr val="839721"/>
    <a:srgbClr val="95AB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>
      <p:cViewPr varScale="1">
        <p:scale>
          <a:sx n="68" d="100"/>
          <a:sy n="68" d="100"/>
        </p:scale>
        <p:origin x="576" y="72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79429053-DC2A-4342-ADD4-2FD729D91E2C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2045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t>Clique para editar o texto Mestre</a:t>
            </a:r>
          </a:p>
          <a:p>
            <a:pPr lvl="1" rtl="0"/>
            <a:r>
              <a:t>Segundo nível</a:t>
            </a:r>
          </a:p>
          <a:p>
            <a:pPr lvl="2" rtl="0"/>
            <a:r>
              <a:t>Terceiro nível</a:t>
            </a:r>
          </a:p>
          <a:p>
            <a:pPr lvl="3" rtl="0"/>
            <a:r>
              <a:t>Quarto nível</a:t>
            </a:r>
          </a:p>
          <a:p>
            <a:pPr lvl="4" rtl="0"/>
            <a:r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3EBA5BD7-F043-4D1B-AA17-CD412FC534DE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705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diagonais"/>
          <p:cNvGrpSpPr/>
          <p:nvPr/>
        </p:nvGrpSpPr>
        <p:grpSpPr>
          <a:xfrm>
            <a:off x="7516443" y="4145281"/>
            <a:ext cx="4686117" cy="2731407"/>
            <a:chOff x="5638800" y="3108960"/>
            <a:chExt cx="3515503" cy="2048555"/>
          </a:xfrm>
        </p:grpSpPr>
        <p:cxnSp>
          <p:nvCxnSpPr>
            <p:cNvPr id="14" name="Conector Reto 13"/>
            <p:cNvCxnSpPr/>
            <p:nvPr/>
          </p:nvCxnSpPr>
          <p:spPr>
            <a:xfrm flipV="1">
              <a:off x="5638800" y="3108960"/>
              <a:ext cx="3515503" cy="2037116"/>
            </a:xfrm>
            <a:prstGeom prst="line">
              <a:avLst/>
            </a:pr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7" name="Conector Reto 16"/>
            <p:cNvCxnSpPr/>
            <p:nvPr/>
          </p:nvCxnSpPr>
          <p:spPr>
            <a:xfrm flipV="1">
              <a:off x="6004643" y="3333750"/>
              <a:ext cx="3149660" cy="1823765"/>
            </a:xfrm>
            <a:prstGeom prst="line">
              <a:avLst/>
            </a:pr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9" name="Conector Reto 18"/>
            <p:cNvCxnSpPr/>
            <p:nvPr/>
          </p:nvCxnSpPr>
          <p:spPr>
            <a:xfrm flipV="1">
              <a:off x="6388342" y="3549891"/>
              <a:ext cx="2765961" cy="1600149"/>
            </a:xfrm>
            <a:prstGeom prst="line">
              <a:avLst/>
            </a:pr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12" name="linhas inferiores"/>
          <p:cNvGrpSpPr/>
          <p:nvPr/>
        </p:nvGrpSpPr>
        <p:grpSpPr>
          <a:xfrm>
            <a:off x="-8916" y="6057149"/>
            <a:ext cx="5498726" cy="820207"/>
            <a:chOff x="-6689" y="4553748"/>
            <a:chExt cx="4125119" cy="615155"/>
          </a:xfrm>
        </p:grpSpPr>
        <p:sp>
          <p:nvSpPr>
            <p:cNvPr id="9" name="Forma Livre 8"/>
            <p:cNvSpPr/>
            <p:nvPr/>
          </p:nvSpPr>
          <p:spPr>
            <a:xfrm rot="16200000">
              <a:off x="1754302" y="2802395"/>
              <a:ext cx="612775" cy="411548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4115481 h 4115481"/>
                <a:gd name="connsiteX1" fmla="*/ 612775 w 612775"/>
                <a:gd name="connsiteY1" fmla="*/ 3180443 h 4115481"/>
                <a:gd name="connsiteX2" fmla="*/ 612775 w 612775"/>
                <a:gd name="connsiteY2" fmla="*/ 0 h 4115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2775" h="4115481">
                  <a:moveTo>
                    <a:pt x="0" y="4115481"/>
                  </a:moveTo>
                  <a:lnTo>
                    <a:pt x="612775" y="3180443"/>
                  </a:lnTo>
                  <a:lnTo>
                    <a:pt x="612775" y="0"/>
                  </a:lnTo>
                </a:path>
              </a:pathLst>
            </a:cu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/>
            </a:p>
          </p:txBody>
        </p:sp>
        <p:sp>
          <p:nvSpPr>
            <p:cNvPr id="10" name="Forma Livre 9"/>
            <p:cNvSpPr/>
            <p:nvPr/>
          </p:nvSpPr>
          <p:spPr>
            <a:xfrm rot="16200000">
              <a:off x="1604659" y="3152814"/>
              <a:ext cx="410751" cy="3621427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202024 w 612775"/>
                <a:gd name="connsiteY1" fmla="*/ 3607676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10751 w 410751"/>
                <a:gd name="connsiteY2" fmla="*/ 0 h 3607676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09575 w 410751"/>
                <a:gd name="connsiteY2" fmla="*/ 185820 h 3607676"/>
                <a:gd name="connsiteX3" fmla="*/ 410751 w 410751"/>
                <a:gd name="connsiteY3" fmla="*/ 0 h 3607676"/>
                <a:gd name="connsiteX0" fmla="*/ 0 w 410751"/>
                <a:gd name="connsiteY0" fmla="*/ 3421856 h 3421856"/>
                <a:gd name="connsiteX1" fmla="*/ 410751 w 410751"/>
                <a:gd name="connsiteY1" fmla="*/ 2798680 h 3421856"/>
                <a:gd name="connsiteX2" fmla="*/ 409575 w 410751"/>
                <a:gd name="connsiteY2" fmla="*/ 0 h 3421856"/>
                <a:gd name="connsiteX0" fmla="*/ 0 w 410751"/>
                <a:gd name="connsiteY0" fmla="*/ 3614170 h 3614170"/>
                <a:gd name="connsiteX1" fmla="*/ 410751 w 410751"/>
                <a:gd name="connsiteY1" fmla="*/ 2990994 h 3614170"/>
                <a:gd name="connsiteX2" fmla="*/ 405947 w 410751"/>
                <a:gd name="connsiteY2" fmla="*/ 0 h 3614170"/>
                <a:gd name="connsiteX0" fmla="*/ 0 w 410751"/>
                <a:gd name="connsiteY0" fmla="*/ 3621427 h 3621427"/>
                <a:gd name="connsiteX1" fmla="*/ 410751 w 410751"/>
                <a:gd name="connsiteY1" fmla="*/ 2998251 h 3621427"/>
                <a:gd name="connsiteX2" fmla="*/ 405947 w 410751"/>
                <a:gd name="connsiteY2" fmla="*/ 0 h 3621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0751" h="3621427">
                  <a:moveTo>
                    <a:pt x="0" y="3621427"/>
                  </a:moveTo>
                  <a:lnTo>
                    <a:pt x="410751" y="2998251"/>
                  </a:lnTo>
                  <a:cubicBezTo>
                    <a:pt x="410359" y="2065358"/>
                    <a:pt x="406339" y="932893"/>
                    <a:pt x="405947" y="0"/>
                  </a:cubicBezTo>
                </a:path>
              </a:pathLst>
            </a:cu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/>
            </a:p>
          </p:txBody>
        </p:sp>
        <p:sp>
          <p:nvSpPr>
            <p:cNvPr id="11" name="Forma Livre 10"/>
            <p:cNvSpPr/>
            <p:nvPr/>
          </p:nvSpPr>
          <p:spPr>
            <a:xfrm rot="16200000">
              <a:off x="1462308" y="3453376"/>
              <a:ext cx="241768" cy="317976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373856 w 612775"/>
                <a:gd name="connsiteY1" fmla="*/ 3344891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919 w 238919"/>
                <a:gd name="connsiteY2" fmla="*/ 0 h 3344891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125 w 238919"/>
                <a:gd name="connsiteY2" fmla="*/ 368330 h 3344891"/>
                <a:gd name="connsiteX3" fmla="*/ 238919 w 238919"/>
                <a:gd name="connsiteY3" fmla="*/ 0 h 3344891"/>
                <a:gd name="connsiteX0" fmla="*/ 0 w 238919"/>
                <a:gd name="connsiteY0" fmla="*/ 2976561 h 2976561"/>
                <a:gd name="connsiteX1" fmla="*/ 238919 w 238919"/>
                <a:gd name="connsiteY1" fmla="*/ 2616170 h 2976561"/>
                <a:gd name="connsiteX2" fmla="*/ 238125 w 238919"/>
                <a:gd name="connsiteY2" fmla="*/ 0 h 2976561"/>
                <a:gd name="connsiteX0" fmla="*/ 0 w 241768"/>
                <a:gd name="connsiteY0" fmla="*/ 3179761 h 3179761"/>
                <a:gd name="connsiteX1" fmla="*/ 238919 w 241768"/>
                <a:gd name="connsiteY1" fmla="*/ 2819370 h 3179761"/>
                <a:gd name="connsiteX2" fmla="*/ 241754 w 241768"/>
                <a:gd name="connsiteY2" fmla="*/ 0 h 3179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768" h="3179761">
                  <a:moveTo>
                    <a:pt x="0" y="3179761"/>
                  </a:moveTo>
                  <a:lnTo>
                    <a:pt x="238919" y="2819370"/>
                  </a:lnTo>
                  <a:cubicBezTo>
                    <a:pt x="238654" y="1947313"/>
                    <a:pt x="242019" y="872057"/>
                    <a:pt x="241754" y="0"/>
                  </a:cubicBezTo>
                </a:path>
              </a:pathLst>
            </a:cu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/>
            </a:p>
          </p:txBody>
        </p:sp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25176" y="584200"/>
            <a:ext cx="8735325" cy="2000251"/>
          </a:xfrm>
        </p:spPr>
        <p:txBody>
          <a:bodyPr rtlCol="0">
            <a:normAutofit/>
          </a:bodyPr>
          <a:lstStyle>
            <a:lvl1pPr algn="l" rtl="0">
              <a:defRPr sz="5400"/>
            </a:lvl1pPr>
          </a:lstStyle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25176" y="2616200"/>
            <a:ext cx="8735325" cy="17526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800" cap="all" spc="200" baseline="0">
                <a:solidFill>
                  <a:schemeClr val="accent1"/>
                </a:solidFill>
              </a:defRPr>
            </a:lvl1pPr>
            <a:lvl2pPr marL="609493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pt-BR"/>
              <a:t>Clique para editar o estilo do subtítulo Mestre</a:t>
            </a:r>
            <a:endParaRPr/>
          </a:p>
        </p:txBody>
      </p:sp>
      <p:sp>
        <p:nvSpPr>
          <p:cNvPr id="22" name="Espaço Reservado para Data 2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24" name="Espaço Reservado para o Número do Slide 2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4748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 baseline="0"/>
            </a:lvl8pPr>
            <a:lvl9pPr algn="l" rtl="0">
              <a:defRPr baseline="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96675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6898" y="584200"/>
            <a:ext cx="2742486" cy="5588000"/>
          </a:xfrm>
        </p:spPr>
        <p:txBody>
          <a:bodyPr vert="eaVert" rtlCol="0"/>
          <a:lstStyle/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18882" y="584200"/>
            <a:ext cx="7414869" cy="5588000"/>
          </a:xfrm>
        </p:spPr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5886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676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diagonais"/>
          <p:cNvGrpSpPr/>
          <p:nvPr/>
        </p:nvGrpSpPr>
        <p:grpSpPr>
          <a:xfrm>
            <a:off x="7516443" y="4145281"/>
            <a:ext cx="4686117" cy="2731407"/>
            <a:chOff x="5638800" y="3108960"/>
            <a:chExt cx="3515503" cy="2048555"/>
          </a:xfrm>
        </p:grpSpPr>
        <p:cxnSp>
          <p:nvCxnSpPr>
            <p:cNvPr id="12" name="Conector Reto 11"/>
            <p:cNvCxnSpPr/>
            <p:nvPr/>
          </p:nvCxnSpPr>
          <p:spPr>
            <a:xfrm flipV="1">
              <a:off x="5638800" y="3108960"/>
              <a:ext cx="3515503" cy="2037116"/>
            </a:xfrm>
            <a:prstGeom prst="line">
              <a:avLst/>
            </a:pr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3" name="Conector Reto 12"/>
            <p:cNvCxnSpPr/>
            <p:nvPr/>
          </p:nvCxnSpPr>
          <p:spPr>
            <a:xfrm flipV="1">
              <a:off x="6004643" y="3333750"/>
              <a:ext cx="3149660" cy="1823765"/>
            </a:xfrm>
            <a:prstGeom prst="line">
              <a:avLst/>
            </a:pr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4" name="Conector Reto 13"/>
            <p:cNvCxnSpPr/>
            <p:nvPr/>
          </p:nvCxnSpPr>
          <p:spPr>
            <a:xfrm flipV="1">
              <a:off x="6388342" y="3549891"/>
              <a:ext cx="2765961" cy="1600149"/>
            </a:xfrm>
            <a:prstGeom prst="line">
              <a:avLst/>
            </a:pr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5177" y="2209801"/>
            <a:ext cx="8938472" cy="2764335"/>
          </a:xfrm>
        </p:spPr>
        <p:txBody>
          <a:bodyPr rtlCol="0" anchor="b">
            <a:normAutofit/>
          </a:bodyPr>
          <a:lstStyle>
            <a:lvl1pPr algn="l" rtl="0">
              <a:defRPr sz="5400" b="0" cap="none" baseline="0"/>
            </a:lvl1pPr>
          </a:lstStyle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5176" y="4951266"/>
            <a:ext cx="7069519" cy="1220933"/>
          </a:xfrm>
        </p:spPr>
        <p:txBody>
          <a:bodyPr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800" cap="all" spc="200" baseline="0">
                <a:solidFill>
                  <a:schemeClr val="accent1"/>
                </a:solidFill>
              </a:defRPr>
            </a:lvl1pPr>
            <a:lvl2pPr marL="609493" indent="0" algn="l" rtl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l" rtl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6330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is Conteú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18883" y="1706880"/>
            <a:ext cx="5078677" cy="4465320"/>
          </a:xfrm>
        </p:spPr>
        <p:txBody>
          <a:bodyPr rtlCol="0">
            <a:norm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/>
            </a:lvl6pPr>
            <a:lvl7pPr algn="l" rtl="0">
              <a:defRPr sz="2000"/>
            </a:lvl7pPr>
            <a:lvl8pPr algn="l" rtl="0">
              <a:defRPr sz="2000" baseline="0"/>
            </a:lvl8pPr>
            <a:lvl9pPr algn="l" rtl="0">
              <a:defRPr sz="2000" baseline="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0707" y="1706880"/>
            <a:ext cx="5078677" cy="4465320"/>
          </a:xfrm>
        </p:spPr>
        <p:txBody>
          <a:bodyPr rtlCol="0">
            <a:norm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/>
            </a:lvl6pPr>
            <a:lvl7pPr algn="l" rtl="0">
              <a:defRPr sz="2000"/>
            </a:lvl7pPr>
            <a:lvl8pPr algn="l" rtl="0">
              <a:defRPr sz="2000"/>
            </a:lvl8pPr>
            <a:lvl9pPr algn="l" rtl="0">
              <a:defRPr sz="200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5764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18883" y="1701800"/>
            <a:ext cx="5082740" cy="914400"/>
          </a:xfrm>
        </p:spPr>
        <p:txBody>
          <a:bodyPr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800" b="0" cap="all" spc="200" baseline="0">
                <a:solidFill>
                  <a:schemeClr val="accent1"/>
                </a:solidFill>
              </a:defRPr>
            </a:lvl1pPr>
            <a:lvl2pPr marL="609493" indent="0" algn="l" rtl="0">
              <a:buNone/>
              <a:defRPr sz="2700" b="1"/>
            </a:lvl2pPr>
            <a:lvl3pPr marL="1218987" indent="0" algn="l" rtl="0">
              <a:buNone/>
              <a:defRPr sz="2400" b="1"/>
            </a:lvl3pPr>
            <a:lvl4pPr marL="1828480" indent="0" algn="l" rtl="0">
              <a:buNone/>
              <a:defRPr sz="2100" b="1"/>
            </a:lvl4pPr>
            <a:lvl5pPr marL="2437973" indent="0" algn="l" rtl="0">
              <a:buNone/>
              <a:defRPr sz="2100" b="1"/>
            </a:lvl5pPr>
            <a:lvl6pPr marL="3047467" indent="0" algn="l" rtl="0">
              <a:buNone/>
              <a:defRPr sz="2100" b="1"/>
            </a:lvl6pPr>
            <a:lvl7pPr marL="3656960" indent="0" algn="l" rtl="0">
              <a:buNone/>
              <a:defRPr sz="2100" b="1"/>
            </a:lvl7pPr>
            <a:lvl8pPr marL="4266453" indent="0" algn="l" rtl="0">
              <a:buNone/>
              <a:defRPr sz="2100" b="1"/>
            </a:lvl8pPr>
            <a:lvl9pPr marL="4875947" indent="0" algn="l" rtl="0">
              <a:buNone/>
              <a:defRPr sz="2100" b="1"/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218883" y="2717800"/>
            <a:ext cx="5078677" cy="3454400"/>
          </a:xfrm>
        </p:spPr>
        <p:txBody>
          <a:bodyPr rtlCol="0">
            <a:no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/>
            </a:lvl6pPr>
            <a:lvl7pPr algn="l" rtl="0">
              <a:defRPr sz="2000" baseline="0"/>
            </a:lvl7pPr>
            <a:lvl8pPr algn="l" rtl="0">
              <a:defRPr sz="2000" baseline="0"/>
            </a:lvl8pPr>
            <a:lvl9pPr algn="l" rtl="0">
              <a:defRPr sz="2000" baseline="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496644" y="1701800"/>
            <a:ext cx="5082740" cy="914400"/>
          </a:xfrm>
        </p:spPr>
        <p:txBody>
          <a:bodyPr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800" b="0" cap="all" spc="200" baseline="0">
                <a:solidFill>
                  <a:schemeClr val="accent1"/>
                </a:solidFill>
              </a:defRPr>
            </a:lvl1pPr>
            <a:lvl2pPr marL="609493" indent="0" algn="l" rtl="0">
              <a:buNone/>
              <a:defRPr sz="2700" b="1"/>
            </a:lvl2pPr>
            <a:lvl3pPr marL="1218987" indent="0" algn="l" rtl="0">
              <a:buNone/>
              <a:defRPr sz="2400" b="1"/>
            </a:lvl3pPr>
            <a:lvl4pPr marL="1828480" indent="0" algn="l" rtl="0">
              <a:buNone/>
              <a:defRPr sz="2100" b="1"/>
            </a:lvl4pPr>
            <a:lvl5pPr marL="2437973" indent="0" algn="l" rtl="0">
              <a:buNone/>
              <a:defRPr sz="2100" b="1"/>
            </a:lvl5pPr>
            <a:lvl6pPr marL="3047467" indent="0" algn="l" rtl="0">
              <a:buNone/>
              <a:defRPr sz="2100" b="1"/>
            </a:lvl6pPr>
            <a:lvl7pPr marL="3656960" indent="0" algn="l" rtl="0">
              <a:buNone/>
              <a:defRPr sz="2100" b="1"/>
            </a:lvl7pPr>
            <a:lvl8pPr marL="4266453" indent="0" algn="l" rtl="0">
              <a:buNone/>
              <a:defRPr sz="2100" b="1"/>
            </a:lvl8pPr>
            <a:lvl9pPr marL="4875947" indent="0" algn="l" rtl="0">
              <a:buNone/>
              <a:defRPr sz="2100" b="1"/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500707" y="2717800"/>
            <a:ext cx="5078677" cy="3454400"/>
          </a:xfrm>
        </p:spPr>
        <p:txBody>
          <a:bodyPr rtlCol="0">
            <a:no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 baseline="0"/>
            </a:lvl6pPr>
            <a:lvl7pPr algn="l" rtl="0">
              <a:defRPr sz="2000" baseline="0"/>
            </a:lvl7pPr>
            <a:lvl8pPr algn="l" rtl="0">
              <a:defRPr sz="2000" baseline="0"/>
            </a:lvl8pPr>
            <a:lvl9pPr algn="l" rtl="0">
              <a:defRPr sz="2000" baseline="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9" name="Espaço Reservado para o Número do Slid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5381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1522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72478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8882" y="1701800"/>
            <a:ext cx="4062942" cy="2438400"/>
          </a:xfrm>
        </p:spPr>
        <p:txBody>
          <a:bodyPr rtlCol="0" anchor="b">
            <a:normAutofit/>
          </a:bodyPr>
          <a:lstStyle>
            <a:lvl1pPr algn="l" rtl="0">
              <a:defRPr sz="2800" b="0" cap="all" spc="20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218882" y="4241800"/>
            <a:ext cx="4062942" cy="19304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2000"/>
            </a:lvl1pPr>
            <a:lvl2pPr marL="609493" indent="0" algn="l" rtl="0">
              <a:buNone/>
              <a:defRPr sz="1600"/>
            </a:lvl2pPr>
            <a:lvl3pPr marL="1218987" indent="0" algn="l" rtl="0">
              <a:buNone/>
              <a:defRPr sz="1300"/>
            </a:lvl3pPr>
            <a:lvl4pPr marL="1828480" indent="0" algn="l" rtl="0">
              <a:buNone/>
              <a:defRPr sz="1200"/>
            </a:lvl4pPr>
            <a:lvl5pPr marL="2437973" indent="0" algn="l" rtl="0">
              <a:buNone/>
              <a:defRPr sz="1200"/>
            </a:lvl5pPr>
            <a:lvl6pPr marL="3047467" indent="0" algn="l" rtl="0">
              <a:buNone/>
              <a:defRPr sz="1200"/>
            </a:lvl6pPr>
            <a:lvl7pPr marL="3656960" indent="0" algn="l" rtl="0">
              <a:buNone/>
              <a:defRPr sz="1200"/>
            </a:lvl7pPr>
            <a:lvl8pPr marL="4266453" indent="0" algn="l" rtl="0">
              <a:buNone/>
              <a:defRPr sz="1200"/>
            </a:lvl8pPr>
            <a:lvl9pPr marL="4875947" indent="0" algn="l" rtl="0">
              <a:buNone/>
              <a:defRPr sz="1200"/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484971" y="584200"/>
            <a:ext cx="6094413" cy="5588000"/>
          </a:xfrm>
        </p:spPr>
        <p:txBody>
          <a:bodyPr rtlCol="0">
            <a:norm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/>
            </a:lvl6pPr>
            <a:lvl7pPr algn="l" rtl="0">
              <a:defRPr sz="2000"/>
            </a:lvl7pPr>
            <a:lvl8pPr algn="l" rtl="0">
              <a:defRPr sz="2000" baseline="0"/>
            </a:lvl8pPr>
            <a:lvl9pPr algn="l" rtl="0">
              <a:defRPr sz="2000" baseline="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18139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8882" y="1701800"/>
            <a:ext cx="4062942" cy="2438400"/>
          </a:xfrm>
        </p:spPr>
        <p:txBody>
          <a:bodyPr rtlCol="0" anchor="b">
            <a:normAutofit/>
          </a:bodyPr>
          <a:lstStyle>
            <a:lvl1pPr algn="l" rtl="0">
              <a:defRPr sz="2800" b="0" cap="all" spc="20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218882" y="4241800"/>
            <a:ext cx="4062942" cy="19304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2000"/>
            </a:lvl1pPr>
            <a:lvl2pPr marL="609493" indent="0" algn="l" rtl="0">
              <a:buNone/>
              <a:defRPr sz="1600"/>
            </a:lvl2pPr>
            <a:lvl3pPr marL="1218987" indent="0" algn="l" rtl="0">
              <a:buNone/>
              <a:defRPr sz="1300"/>
            </a:lvl3pPr>
            <a:lvl4pPr marL="1828480" indent="0" algn="l" rtl="0">
              <a:buNone/>
              <a:defRPr sz="1200"/>
            </a:lvl4pPr>
            <a:lvl5pPr marL="2437973" indent="0" algn="l" rtl="0">
              <a:buNone/>
              <a:defRPr sz="1200"/>
            </a:lvl5pPr>
            <a:lvl6pPr marL="3047467" indent="0" algn="l" rtl="0">
              <a:buNone/>
              <a:defRPr sz="1200"/>
            </a:lvl6pPr>
            <a:lvl7pPr marL="3656960" indent="0" algn="l" rtl="0">
              <a:buNone/>
              <a:defRPr sz="1200"/>
            </a:lvl7pPr>
            <a:lvl8pPr marL="4266453" indent="0" algn="l" rtl="0">
              <a:buNone/>
              <a:defRPr sz="1200"/>
            </a:lvl8pPr>
            <a:lvl9pPr marL="4875947" indent="0" algn="l" rtl="0">
              <a:buNone/>
              <a:defRPr sz="1200"/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3" name="Espaço Reservado para Imagem 2" descr="Um espaço reservado vazio para adicionar uma imagem. Clique no espaço reservado e selecione a imagem que você deseja adicionar."/>
          <p:cNvSpPr>
            <a:spLocks noGrp="1"/>
          </p:cNvSpPr>
          <p:nvPr>
            <p:ph type="pic" idx="1"/>
          </p:nvPr>
        </p:nvSpPr>
        <p:spPr>
          <a:xfrm>
            <a:off x="5484971" y="584200"/>
            <a:ext cx="6094413" cy="5588000"/>
          </a:xfrm>
          <a:ln w="12700">
            <a:solidFill>
              <a:schemeClr val="bg1">
                <a:lumMod val="75000"/>
                <a:lumOff val="25000"/>
              </a:schemeClr>
            </a:solidFill>
            <a:miter lim="800000"/>
          </a:ln>
        </p:spPr>
        <p:txBody>
          <a:bodyPr rtlCol="0">
            <a:normAutofit/>
          </a:bodyPr>
          <a:lstStyle>
            <a:lvl1pPr marL="0" indent="0" algn="l" rtl="0">
              <a:buNone/>
              <a:defRPr sz="2800"/>
            </a:lvl1pPr>
            <a:lvl2pPr marL="609493" indent="0" algn="l" rtl="0">
              <a:buNone/>
              <a:defRPr sz="3700"/>
            </a:lvl2pPr>
            <a:lvl3pPr marL="1218987" indent="0" algn="l" rtl="0">
              <a:buNone/>
              <a:defRPr sz="3200"/>
            </a:lvl3pPr>
            <a:lvl4pPr marL="1828480" indent="0" algn="l" rtl="0">
              <a:buNone/>
              <a:defRPr sz="2700"/>
            </a:lvl4pPr>
            <a:lvl5pPr marL="2437973" indent="0" algn="l" rtl="0">
              <a:buNone/>
              <a:defRPr sz="2700"/>
            </a:lvl5pPr>
            <a:lvl6pPr marL="3047467" indent="0" algn="l" rtl="0">
              <a:buNone/>
              <a:defRPr sz="2700"/>
            </a:lvl6pPr>
            <a:lvl7pPr marL="3656960" indent="0" algn="l" rtl="0">
              <a:buNone/>
              <a:defRPr sz="2700"/>
            </a:lvl7pPr>
            <a:lvl8pPr marL="4266453" indent="0" algn="l" rtl="0">
              <a:buNone/>
              <a:defRPr sz="2700"/>
            </a:lvl8pPr>
            <a:lvl9pPr marL="4875947" indent="0" algn="l" rtl="0">
              <a:buNone/>
              <a:defRPr sz="2700"/>
            </a:lvl9pPr>
          </a:lstStyle>
          <a:p>
            <a:pPr rtl="0"/>
            <a:r>
              <a:rPr lang="pt-BR"/>
              <a:t>Clique no ícone para adicionar uma imagem</a:t>
            </a:r>
            <a:endParaRPr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2343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100000"/>
                <a:shade val="0"/>
                <a:satMod val="100000"/>
              </a:schemeClr>
            </a:gs>
            <a:gs pos="85000">
              <a:schemeClr val="bg2">
                <a:tint val="100000"/>
                <a:shade val="30000"/>
                <a:satMod val="100000"/>
              </a:schemeClr>
            </a:gs>
            <a:gs pos="100000">
              <a:schemeClr val="bg2">
                <a:shade val="60000"/>
                <a:satMod val="100000"/>
              </a:schemeClr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linhas à esquerda"/>
          <p:cNvGrpSpPr/>
          <p:nvPr/>
        </p:nvGrpSpPr>
        <p:grpSpPr>
          <a:xfrm>
            <a:off x="-15870" y="-3174"/>
            <a:ext cx="819993" cy="5229225"/>
            <a:chOff x="-11906" y="-2381"/>
            <a:chExt cx="615155" cy="3921919"/>
          </a:xfrm>
        </p:grpSpPr>
        <p:sp>
          <p:nvSpPr>
            <p:cNvPr id="10" name="Forma Livre 9"/>
            <p:cNvSpPr/>
            <p:nvPr/>
          </p:nvSpPr>
          <p:spPr>
            <a:xfrm>
              <a:off x="-9526" y="0"/>
              <a:ext cx="612775" cy="3919538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2775" h="3919538">
                  <a:moveTo>
                    <a:pt x="0" y="3919538"/>
                  </a:moveTo>
                  <a:lnTo>
                    <a:pt x="612775" y="2984500"/>
                  </a:lnTo>
                  <a:lnTo>
                    <a:pt x="612775" y="0"/>
                  </a:lnTo>
                </a:path>
              </a:pathLst>
            </a:cu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1" name="Forma Livre 10"/>
            <p:cNvSpPr/>
            <p:nvPr/>
          </p:nvSpPr>
          <p:spPr>
            <a:xfrm>
              <a:off x="-11906" y="0"/>
              <a:ext cx="410751" cy="3421856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202024 w 612775"/>
                <a:gd name="connsiteY1" fmla="*/ 3607676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10751 w 410751"/>
                <a:gd name="connsiteY2" fmla="*/ 0 h 3607676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09575 w 410751"/>
                <a:gd name="connsiteY2" fmla="*/ 185820 h 3607676"/>
                <a:gd name="connsiteX3" fmla="*/ 410751 w 410751"/>
                <a:gd name="connsiteY3" fmla="*/ 0 h 3607676"/>
                <a:gd name="connsiteX0" fmla="*/ 0 w 410751"/>
                <a:gd name="connsiteY0" fmla="*/ 3421856 h 3421856"/>
                <a:gd name="connsiteX1" fmla="*/ 410751 w 410751"/>
                <a:gd name="connsiteY1" fmla="*/ 2798680 h 3421856"/>
                <a:gd name="connsiteX2" fmla="*/ 409575 w 410751"/>
                <a:gd name="connsiteY2" fmla="*/ 0 h 3421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0751" h="3421856">
                  <a:moveTo>
                    <a:pt x="0" y="3421856"/>
                  </a:moveTo>
                  <a:lnTo>
                    <a:pt x="410751" y="2798680"/>
                  </a:lnTo>
                  <a:lnTo>
                    <a:pt x="409575" y="0"/>
                  </a:lnTo>
                </a:path>
              </a:pathLst>
            </a:cu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4" name="Forma Livre 13"/>
            <p:cNvSpPr/>
            <p:nvPr/>
          </p:nvSpPr>
          <p:spPr>
            <a:xfrm>
              <a:off x="-7144" y="-2381"/>
              <a:ext cx="238919" cy="297656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373856 w 612775"/>
                <a:gd name="connsiteY1" fmla="*/ 3344891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919 w 238919"/>
                <a:gd name="connsiteY2" fmla="*/ 0 h 3344891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125 w 238919"/>
                <a:gd name="connsiteY2" fmla="*/ 368330 h 3344891"/>
                <a:gd name="connsiteX3" fmla="*/ 238919 w 238919"/>
                <a:gd name="connsiteY3" fmla="*/ 0 h 3344891"/>
                <a:gd name="connsiteX0" fmla="*/ 0 w 238919"/>
                <a:gd name="connsiteY0" fmla="*/ 2976561 h 2976561"/>
                <a:gd name="connsiteX1" fmla="*/ 238919 w 238919"/>
                <a:gd name="connsiteY1" fmla="*/ 2616170 h 2976561"/>
                <a:gd name="connsiteX2" fmla="*/ 238125 w 238919"/>
                <a:gd name="connsiteY2" fmla="*/ 0 h 2976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8919" h="2976561">
                  <a:moveTo>
                    <a:pt x="0" y="2976561"/>
                  </a:moveTo>
                  <a:lnTo>
                    <a:pt x="238919" y="2616170"/>
                  </a:lnTo>
                  <a:cubicBezTo>
                    <a:pt x="238654" y="1744113"/>
                    <a:pt x="238390" y="872057"/>
                    <a:pt x="238125" y="0"/>
                  </a:cubicBezTo>
                </a:path>
              </a:pathLst>
            </a:cu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</p:grp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218883" y="274637"/>
            <a:ext cx="10360501" cy="1223963"/>
          </a:xfrm>
          <a:prstGeom prst="rect">
            <a:avLst/>
          </a:prstGeom>
        </p:spPr>
        <p:txBody>
          <a:bodyPr vert="horz" lIns="121899" tIns="60949" rIns="121899" bIns="60949" rtlCol="0" anchor="b">
            <a:normAutofit/>
          </a:bodyPr>
          <a:lstStyle/>
          <a:p>
            <a:pPr rtl="0"/>
            <a:r>
              <a:rPr lang="pt-br"/>
              <a:t>Clique para editar o estilo de título Mestre</a:t>
            </a:r>
            <a:endParaRPr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18883" y="1701797"/>
            <a:ext cx="10360501" cy="4462272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 rtl="0"/>
            <a:r>
              <a:rPr lang="pt-br"/>
              <a:t>Editar estilos de texto Mestre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218882" y="6356352"/>
            <a:ext cx="2234618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453501" y="6356352"/>
            <a:ext cx="5281824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0563649" y="6356352"/>
            <a:ext cx="1015735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C014DD1E-5D91-48A3-AD6D-45FBA980D106}" type="slidenum">
              <a:rPr/>
              <a:pPr rtl="0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52758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121898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47" indent="-304747" algn="l" defTabSz="1218987" rtl="0" eaLnBrk="1" latinLnBrk="0" hangingPunct="1">
        <a:lnSpc>
          <a:spcPct val="90000"/>
        </a:lnSpc>
        <a:spcBef>
          <a:spcPts val="1600"/>
        </a:spcBef>
        <a:buClr>
          <a:schemeClr val="accent1"/>
        </a:buClr>
        <a:buSzPct val="10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4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18987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73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48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33227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243797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272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ocente.ifrn.edu.br/cristianecruz/Materiais%20de%20Aula/2017/4o-ano-alimentos-matutino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63544" y="3235133"/>
            <a:ext cx="9383396" cy="841939"/>
          </a:xfrm>
        </p:spPr>
        <p:txBody>
          <a:bodyPr rtlCol="0">
            <a:normAutofit/>
          </a:bodyPr>
          <a:lstStyle/>
          <a:p>
            <a:pPr algn="ctr" rtl="0"/>
            <a:r>
              <a:rPr lang="pt-BR" sz="4400" b="1" dirty="0">
                <a:latin typeface="Georgia Pro" panose="020B0604020202020204" pitchFamily="18" charset="0"/>
              </a:rPr>
              <a:t>EXEMPLO PARA ATIVIDADE 2</a:t>
            </a:r>
            <a:endParaRPr lang="pt-br" sz="4400" b="1" dirty="0">
              <a:latin typeface="Georgia Pro" panose="020B0604020202020204" pitchFamily="18" charset="0"/>
            </a:endParaRPr>
          </a:p>
        </p:txBody>
      </p:sp>
      <p:sp>
        <p:nvSpPr>
          <p:cNvPr id="4" name="Subtítulo 4">
            <a:extLst>
              <a:ext uri="{FF2B5EF4-FFF2-40B4-BE49-F238E27FC236}">
                <a16:creationId xmlns:a16="http://schemas.microsoft.com/office/drawing/2014/main" id="{88E38282-39A4-48B4-A486-BB50FF18E147}"/>
              </a:ext>
            </a:extLst>
          </p:cNvPr>
          <p:cNvSpPr txBox="1">
            <a:spLocks/>
          </p:cNvSpPr>
          <p:nvPr/>
        </p:nvSpPr>
        <p:spPr>
          <a:xfrm>
            <a:off x="4438228" y="4797152"/>
            <a:ext cx="4986169" cy="1289642"/>
          </a:xfrm>
          <a:prstGeom prst="rect">
            <a:avLst/>
          </a:prstGeom>
        </p:spPr>
        <p:txBody>
          <a:bodyPr vert="horz" lIns="121899" tIns="60949" rIns="121899" bIns="60949" rtlCol="0">
            <a:noAutofit/>
          </a:bodyPr>
          <a:lstStyle>
            <a:lvl1pPr marL="0" indent="0" algn="l" defTabSz="1218987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2800" kern="1200" cap="all" spc="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09493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8987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480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7973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467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6960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6453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5947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3500" b="1" dirty="0">
                <a:solidFill>
                  <a:schemeClr val="tx1"/>
                </a:solidFill>
              </a:rPr>
              <a:t>TEACHER:</a:t>
            </a:r>
          </a:p>
          <a:p>
            <a:r>
              <a:rPr lang="pt-BR" sz="3500" cap="none" dirty="0"/>
              <a:t>Cristiane de Brito Cruz</a:t>
            </a:r>
            <a:endParaRPr lang="pt-br" sz="3500" cap="none" dirty="0"/>
          </a:p>
        </p:txBody>
      </p:sp>
      <p:pic>
        <p:nvPicPr>
          <p:cNvPr id="1026" name="Picture 2" descr="Resultado de imagem para logo ifrn">
            <a:extLst>
              <a:ext uri="{FF2B5EF4-FFF2-40B4-BE49-F238E27FC236}">
                <a16:creationId xmlns:a16="http://schemas.microsoft.com/office/drawing/2014/main" id="{9A37EFCF-584E-4FD4-A6DC-0D7669FD03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524" y="151099"/>
            <a:ext cx="1370528" cy="1837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 descr="Texto&#10;&#10;Descrição gerada automaticamente com confiança média">
            <a:extLst>
              <a:ext uri="{FF2B5EF4-FFF2-40B4-BE49-F238E27FC236}">
                <a16:creationId xmlns:a16="http://schemas.microsoft.com/office/drawing/2014/main" id="{32262C4A-6B0E-4663-B0A5-930E300CAE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85" y="151099"/>
            <a:ext cx="4017299" cy="1837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29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>
            <a:extLst>
              <a:ext uri="{FF2B5EF4-FFF2-40B4-BE49-F238E27FC236}">
                <a16:creationId xmlns:a16="http://schemas.microsoft.com/office/drawing/2014/main" id="{D8AF59C9-7E81-48CD-856F-3F698268B5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3772" y="620688"/>
            <a:ext cx="576064" cy="5000461"/>
          </a:xfrm>
        </p:spPr>
        <p:txBody>
          <a:bodyPr>
            <a:noAutofit/>
          </a:bodyPr>
          <a:lstStyle/>
          <a:p>
            <a:pPr eaLnBrk="1" hangingPunct="1"/>
            <a:br>
              <a:rPr lang="en-US" altLang="pt-BR" sz="4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pt-BR" sz="4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ACTIVITY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2F1B592-4D9A-40A6-ACBE-FAE3ACBCD906}"/>
              </a:ext>
            </a:extLst>
          </p:cNvPr>
          <p:cNvSpPr txBox="1"/>
          <p:nvPr/>
        </p:nvSpPr>
        <p:spPr>
          <a:xfrm>
            <a:off x="909836" y="284857"/>
            <a:ext cx="11089232" cy="62324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FontTx/>
              <a:buNone/>
            </a:pPr>
            <a:r>
              <a:rPr lang="pt-BR" altLang="pt-BR" sz="2100" dirty="0">
                <a:latin typeface="Comic Sans MS" panose="030F0702030302020204" pitchFamily="66" charset="0"/>
              </a:rPr>
              <a:t>Cada grupo das apresentações da série irá escolher outro grupo e solicitar o texto, as cenas, os slides para realizar esta atividade.</a:t>
            </a:r>
          </a:p>
          <a:p>
            <a:pPr>
              <a:spcBef>
                <a:spcPts val="0"/>
              </a:spcBef>
              <a:buFontTx/>
              <a:buNone/>
            </a:pPr>
            <a:endParaRPr lang="pt-BR" altLang="pt-BR" sz="2100" dirty="0">
              <a:latin typeface="Comic Sans MS" panose="030F0702030302020204" pitchFamily="66" charset="0"/>
            </a:endParaRPr>
          </a:p>
          <a:p>
            <a:pPr marL="514350" indent="-514350">
              <a:buFontTx/>
              <a:buAutoNum type="arabicParenR"/>
            </a:pPr>
            <a:r>
              <a:rPr lang="pt-BR" altLang="pt-BR" sz="2100" dirty="0">
                <a:latin typeface="Comic Sans MS" panose="030F0702030302020204" pitchFamily="66" charset="0"/>
              </a:rPr>
              <a:t>Assista os vídeos sobre o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past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tense </a:t>
            </a:r>
            <a:r>
              <a:rPr lang="pt-BR" altLang="pt-BR" sz="2100" dirty="0">
                <a:latin typeface="Comic Sans MS" panose="030F0702030302020204" pitchFamily="66" charset="0"/>
              </a:rPr>
              <a:t>e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past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continuous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100" dirty="0">
                <a:latin typeface="Comic Sans MS" panose="030F0702030302020204" pitchFamily="66" charset="0"/>
              </a:rPr>
              <a:t>colocados lá no </a:t>
            </a:r>
            <a:r>
              <a:rPr lang="pt-BR" altLang="pt-BR" sz="2100" dirty="0" err="1">
                <a:latin typeface="Comic Sans MS" panose="030F0702030302020204" pitchFamily="66" charset="0"/>
              </a:rPr>
              <a:t>classroom</a:t>
            </a:r>
            <a:r>
              <a:rPr lang="pt-BR" altLang="pt-BR" sz="2100" dirty="0">
                <a:latin typeface="Comic Sans MS" panose="030F0702030302020204" pitchFamily="66" charset="0"/>
              </a:rPr>
              <a:t>. Faça uma tabela resumindo o que cada vídeo trouxe 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sobre o conteúdo </a:t>
            </a:r>
            <a:r>
              <a:rPr lang="pt-BR" altLang="pt-BR" sz="2100" dirty="0">
                <a:latin typeface="Comic Sans MS" panose="030F0702030302020204" pitchFamily="66" charset="0"/>
              </a:rPr>
              <a:t>e em vez de dar exemplos do vídeo traga 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exemplos da série </a:t>
            </a:r>
            <a:r>
              <a:rPr lang="pt-BR" altLang="pt-BR" sz="2100" dirty="0">
                <a:latin typeface="Comic Sans MS" panose="030F0702030302020204" pitchFamily="66" charset="0"/>
              </a:rPr>
              <a:t>(tanto usando o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simple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past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100" dirty="0">
                <a:latin typeface="Comic Sans MS" panose="030F0702030302020204" pitchFamily="66" charset="0"/>
              </a:rPr>
              <a:t>quanto com o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past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continuous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100" dirty="0">
                <a:latin typeface="Comic Sans MS" panose="030F0702030302020204" pitchFamily="66" charset="0"/>
              </a:rPr>
              <a:t>você pode também elaborar frases 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a partir das cenas</a:t>
            </a:r>
            <a:r>
              <a:rPr lang="pt-BR" altLang="pt-BR" sz="2100" dirty="0">
                <a:latin typeface="Comic Sans MS" panose="030F0702030302020204" pitchFamily="66" charset="0"/>
              </a:rPr>
              <a:t>).</a:t>
            </a:r>
          </a:p>
          <a:p>
            <a:pPr marL="514350" indent="-514350">
              <a:spcBef>
                <a:spcPts val="0"/>
              </a:spcBef>
              <a:buFontTx/>
              <a:buAutoNum type="arabicParenR"/>
            </a:pPr>
            <a:r>
              <a:rPr lang="pt-BR" altLang="pt-BR" sz="2100" dirty="0">
                <a:latin typeface="Comic Sans MS" panose="030F0702030302020204" pitchFamily="66" charset="0"/>
              </a:rPr>
              <a:t>Separe numa tabela as formas de passado encontradas (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simple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past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,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past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of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to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be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,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past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continuous</a:t>
            </a:r>
            <a:r>
              <a:rPr lang="pt-BR" altLang="pt-BR" sz="2100" dirty="0">
                <a:latin typeface="Comic Sans MS" panose="030F0702030302020204" pitchFamily="66" charset="0"/>
              </a:rPr>
              <a:t>) etc. e faça as forma que faltam (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afirmativa, negativa e interrogativa</a:t>
            </a:r>
            <a:r>
              <a:rPr lang="pt-BR" altLang="pt-BR" sz="2100" dirty="0">
                <a:latin typeface="Comic Sans MS" panose="030F0702030302020204" pitchFamily="66" charset="0"/>
              </a:rPr>
              <a:t>).</a:t>
            </a:r>
          </a:p>
          <a:p>
            <a:pPr marL="514350" indent="-514350">
              <a:spcBef>
                <a:spcPts val="0"/>
              </a:spcBef>
              <a:buFontTx/>
              <a:buAutoNum type="arabicParenR"/>
            </a:pPr>
            <a:r>
              <a:rPr lang="pt-BR" altLang="pt-BR" sz="2100" dirty="0">
                <a:latin typeface="Comic Sans MS" panose="030F0702030302020204" pitchFamily="66" charset="0"/>
              </a:rPr>
              <a:t>Separe apenas os exemplos que contém verbos regulares e veja se tem algum que 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altera a escrita </a:t>
            </a:r>
            <a:r>
              <a:rPr lang="pt-BR" altLang="pt-BR" sz="2100" dirty="0">
                <a:latin typeface="Comic Sans MS" panose="030F0702030302020204" pitchFamily="66" charset="0"/>
              </a:rPr>
              <a:t>ao acrescentar 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–</a:t>
            </a: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ed</a:t>
            </a:r>
            <a:r>
              <a:rPr lang="pt-BR" altLang="pt-BR" sz="2100" dirty="0">
                <a:latin typeface="Comic Sans MS" panose="030F0702030302020204" pitchFamily="66" charset="0"/>
              </a:rPr>
              <a:t>, explique por que alterou segundo as regras que estudamos. </a:t>
            </a:r>
          </a:p>
          <a:p>
            <a:pPr marL="514350" indent="-514350">
              <a:spcBef>
                <a:spcPts val="0"/>
              </a:spcBef>
              <a:buFontTx/>
              <a:buAutoNum type="arabicParenR"/>
            </a:pPr>
            <a:r>
              <a:rPr lang="pt-BR" altLang="pt-BR" sz="2100" dirty="0">
                <a:latin typeface="Comic Sans MS" panose="030F0702030302020204" pitchFamily="66" charset="0"/>
              </a:rPr>
              <a:t>Para cada verbo da questão acima coloque na tabela de pronúncia indicando se a pronúncia do –</a:t>
            </a:r>
            <a:r>
              <a:rPr lang="pt-BR" altLang="pt-BR" sz="2100" dirty="0" err="1">
                <a:latin typeface="Comic Sans MS" panose="030F0702030302020204" pitchFamily="66" charset="0"/>
              </a:rPr>
              <a:t>ed</a:t>
            </a:r>
            <a:r>
              <a:rPr lang="pt-BR" altLang="pt-BR" sz="2100" dirty="0">
                <a:latin typeface="Comic Sans MS" panose="030F0702030302020204" pitchFamily="66" charset="0"/>
              </a:rPr>
              <a:t> é /t/, /d/ ou /id/.</a:t>
            </a:r>
          </a:p>
          <a:p>
            <a:pPr marL="514350" indent="-514350">
              <a:spcBef>
                <a:spcPts val="0"/>
              </a:spcBef>
              <a:buFontTx/>
              <a:buAutoNum type="arabicParenR"/>
            </a:pPr>
            <a:r>
              <a:rPr lang="pt-BR" altLang="pt-BR" sz="2100" dirty="0">
                <a:latin typeface="Comic Sans MS" panose="030F0702030302020204" pitchFamily="66" charset="0"/>
              </a:rPr>
              <a:t>Traduza o material para português.</a:t>
            </a:r>
          </a:p>
          <a:p>
            <a:pPr>
              <a:spcBef>
                <a:spcPts val="0"/>
              </a:spcBef>
            </a:pPr>
            <a:endParaRPr lang="pt-BR" altLang="pt-BR" sz="2100" dirty="0">
              <a:latin typeface="Comic Sans MS" panose="030F0702030302020204" pitchFamily="66" charset="0"/>
            </a:endParaRPr>
          </a:p>
          <a:p>
            <a:pPr>
              <a:spcBef>
                <a:spcPts val="0"/>
              </a:spcBef>
            </a:pPr>
            <a:r>
              <a:rPr lang="pt-BR" altLang="pt-BR" sz="21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Obs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:</a:t>
            </a:r>
            <a:r>
              <a:rPr lang="pt-BR" altLang="pt-BR" sz="2100" dirty="0">
                <a:latin typeface="Comic Sans MS" panose="030F0702030302020204" pitchFamily="66" charset="0"/>
              </a:rPr>
              <a:t> Caso não tenha exemplos suficientes (do que os grupos trabalharam) </a:t>
            </a:r>
            <a:r>
              <a:rPr lang="pt-BR" altLang="pt-BR" sz="2100" dirty="0">
                <a:solidFill>
                  <a:srgbClr val="FFFF00"/>
                </a:solidFill>
                <a:latin typeface="Comic Sans MS" panose="030F0702030302020204" pitchFamily="66" charset="0"/>
              </a:rPr>
              <a:t>elabore</a:t>
            </a:r>
            <a:r>
              <a:rPr lang="pt-BR" altLang="pt-BR" sz="2100" dirty="0">
                <a:latin typeface="Comic Sans MS" panose="030F0702030302020204" pitchFamily="66" charset="0"/>
              </a:rPr>
              <a:t> a partir das cenas ou do conteúdo da série. </a:t>
            </a:r>
          </a:p>
        </p:txBody>
      </p:sp>
    </p:spTree>
    <p:extLst>
      <p:ext uri="{BB962C8B-B14F-4D97-AF65-F5344CB8AC3E}">
        <p14:creationId xmlns:p14="http://schemas.microsoft.com/office/powerpoint/2010/main" val="2309512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/>
          <p:cNvSpPr>
            <a:spLocks noGrp="1"/>
          </p:cNvSpPr>
          <p:nvPr>
            <p:ph type="title"/>
          </p:nvPr>
        </p:nvSpPr>
        <p:spPr>
          <a:xfrm>
            <a:off x="907252" y="245952"/>
            <a:ext cx="2028588" cy="562075"/>
          </a:xfrm>
        </p:spPr>
        <p:txBody>
          <a:bodyPr rtlCol="0" anchor="b">
            <a:normAutofit fontScale="90000"/>
          </a:bodyPr>
          <a:lstStyle/>
          <a:p>
            <a:r>
              <a:rPr lang="en-US" b="1" dirty="0"/>
              <a:t>ACESSE:</a:t>
            </a:r>
          </a:p>
        </p:txBody>
      </p:sp>
      <p:pic>
        <p:nvPicPr>
          <p:cNvPr id="1026" name="Picture 2" descr="How to Speak Game of Thrones' Languages at the Dinner Table | Food &amp; Wine">
            <a:extLst>
              <a:ext uri="{FF2B5EF4-FFF2-40B4-BE49-F238E27FC236}">
                <a16:creationId xmlns:a16="http://schemas.microsoft.com/office/drawing/2014/main" id="{A6057AAA-4616-4F61-92D3-6D7E2AFDFF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31" r="14435"/>
          <a:stretch/>
        </p:blipFill>
        <p:spPr bwMode="auto">
          <a:xfrm>
            <a:off x="189756" y="1076949"/>
            <a:ext cx="6310951" cy="5548771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Espaço Reservado para Conteúdo 13"/>
          <p:cNvSpPr>
            <a:spLocks noGrp="1"/>
          </p:cNvSpPr>
          <p:nvPr>
            <p:ph sz="half" idx="2"/>
          </p:nvPr>
        </p:nvSpPr>
        <p:spPr>
          <a:xfrm>
            <a:off x="6704624" y="2780928"/>
            <a:ext cx="5078677" cy="1775987"/>
          </a:xfrm>
        </p:spPr>
        <p:txBody>
          <a:bodyPr numCol="1" rtlCol="0">
            <a:normAutofit/>
          </a:bodyPr>
          <a:lstStyle/>
          <a:p>
            <a:pPr marL="0" indent="0">
              <a:buNone/>
            </a:pPr>
            <a:r>
              <a:rPr lang="en-US" dirty="0" err="1"/>
              <a:t>Diálogo</a:t>
            </a:r>
            <a:r>
              <a:rPr lang="en-US" dirty="0"/>
              <a:t> entre Daenerys Targaryen e Tyrion </a:t>
            </a:r>
            <a:r>
              <a:rPr lang="en-US" dirty="0" err="1"/>
              <a:t>Lanninster</a:t>
            </a:r>
            <a:r>
              <a:rPr lang="en-US" dirty="0"/>
              <a:t> (</a:t>
            </a:r>
            <a:r>
              <a:rPr lang="en-US" dirty="0" err="1"/>
              <a:t>legendas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português</a:t>
            </a:r>
            <a:r>
              <a:rPr lang="en-US" dirty="0"/>
              <a:t> e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inglês</a:t>
            </a:r>
            <a:r>
              <a:rPr lang="en-US" dirty="0"/>
              <a:t> – </a:t>
            </a:r>
            <a:r>
              <a:rPr lang="en-US" dirty="0" err="1"/>
              <a:t>assista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2 </a:t>
            </a:r>
            <a:r>
              <a:rPr lang="en-US" dirty="0" err="1"/>
              <a:t>vídeos</a:t>
            </a:r>
            <a:r>
              <a:rPr lang="en-US" dirty="0"/>
              <a:t>)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7657C92-649B-47A0-B8EE-7D0670AB3AF8}"/>
              </a:ext>
            </a:extLst>
          </p:cNvPr>
          <p:cNvSpPr txBox="1"/>
          <p:nvPr/>
        </p:nvSpPr>
        <p:spPr>
          <a:xfrm>
            <a:off x="2494013" y="245953"/>
            <a:ext cx="928903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pt-BR" dirty="0">
                <a:hlinkClick r:id="rId3"/>
              </a:rPr>
              <a:t>http://docente.ifrn.edu.br/cristianecruz/Materiais%20de%20Aula/2017/4o-ano-alimentos-matutino</a:t>
            </a:r>
            <a:r>
              <a:rPr lang="pt-B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29114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81843" y="305067"/>
            <a:ext cx="10948495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Tx/>
              <a:buAutoNum type="arabicParenR"/>
            </a:pPr>
            <a:r>
              <a:rPr lang="pt-BR" altLang="pt-BR" sz="2500" dirty="0">
                <a:latin typeface="Comic Sans MS" panose="030F0702030302020204" pitchFamily="66" charset="0"/>
              </a:rPr>
              <a:t>Assista os vídeos sobre o 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past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 tense </a:t>
            </a:r>
            <a:r>
              <a:rPr lang="pt-BR" altLang="pt-BR" sz="2500" dirty="0">
                <a:latin typeface="Comic Sans MS" panose="030F0702030302020204" pitchFamily="66" charset="0"/>
              </a:rPr>
              <a:t>e 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past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continuous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500" dirty="0">
                <a:latin typeface="Comic Sans MS" panose="030F0702030302020204" pitchFamily="66" charset="0"/>
              </a:rPr>
              <a:t>da </a:t>
            </a:r>
            <a:r>
              <a:rPr lang="pt-BR" altLang="pt-BR" sz="2500" dirty="0" err="1">
                <a:latin typeface="Comic Sans MS" panose="030F0702030302020204" pitchFamily="66" charset="0"/>
              </a:rPr>
              <a:t>Profª</a:t>
            </a:r>
            <a:r>
              <a:rPr lang="pt-BR" altLang="pt-BR" sz="2500" dirty="0">
                <a:latin typeface="Comic Sans MS" panose="030F0702030302020204" pitchFamily="66" charset="0"/>
              </a:rPr>
              <a:t> Lillian Bittencourt colocados lá no </a:t>
            </a:r>
            <a:r>
              <a:rPr lang="pt-BR" altLang="pt-BR" sz="2500" dirty="0" err="1">
                <a:latin typeface="Comic Sans MS" panose="030F0702030302020204" pitchFamily="66" charset="0"/>
              </a:rPr>
              <a:t>classroom</a:t>
            </a:r>
            <a:r>
              <a:rPr lang="pt-BR" altLang="pt-BR" sz="2500" dirty="0">
                <a:latin typeface="Comic Sans MS" panose="030F0702030302020204" pitchFamily="66" charset="0"/>
              </a:rPr>
              <a:t>. Faça uma tabela resumindo o que cada vídeo trouxe 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sobre o conteúdo </a:t>
            </a:r>
            <a:r>
              <a:rPr lang="pt-BR" altLang="pt-BR" sz="2500" dirty="0">
                <a:latin typeface="Comic Sans MS" panose="030F0702030302020204" pitchFamily="66" charset="0"/>
              </a:rPr>
              <a:t>e em vez de dar exemplos do vídeo traga 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exemplos da série </a:t>
            </a:r>
            <a:r>
              <a:rPr lang="pt-BR" altLang="pt-BR" sz="2500" dirty="0">
                <a:latin typeface="Comic Sans MS" panose="030F0702030302020204" pitchFamily="66" charset="0"/>
              </a:rPr>
              <a:t>(tanto usando o 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simple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past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500" dirty="0">
                <a:latin typeface="Comic Sans MS" panose="030F0702030302020204" pitchFamily="66" charset="0"/>
              </a:rPr>
              <a:t>quanto com o 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past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continuous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500" dirty="0">
                <a:latin typeface="Comic Sans MS" panose="030F0702030302020204" pitchFamily="66" charset="0"/>
              </a:rPr>
              <a:t>você pode também elaborar frases 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a partir das cenas</a:t>
            </a:r>
            <a:r>
              <a:rPr lang="pt-BR" altLang="pt-BR" sz="2500" dirty="0">
                <a:latin typeface="Comic Sans MS" panose="030F0702030302020204" pitchFamily="66" charset="0"/>
              </a:rPr>
              <a:t>).</a:t>
            </a:r>
          </a:p>
          <a:p>
            <a:pPr marL="514350" indent="-514350">
              <a:buFontTx/>
              <a:buAutoNum type="arabicParenR"/>
            </a:pPr>
            <a:endParaRPr lang="pt-BR" altLang="pt-BR" sz="2500" dirty="0">
              <a:latin typeface="Comic Sans MS" panose="030F0702030302020204" pitchFamily="66" charset="0"/>
            </a:endParaRPr>
          </a:p>
          <a:p>
            <a:r>
              <a:rPr lang="pt-BR" altLang="pt-BR" sz="2500" b="1" dirty="0">
                <a:solidFill>
                  <a:schemeClr val="bg1"/>
                </a:solidFill>
                <a:highlight>
                  <a:srgbClr val="FFFF00"/>
                </a:highlight>
                <a:latin typeface="Comic Sans MS" panose="030F0702030302020204" pitchFamily="66" charset="0"/>
              </a:rPr>
              <a:t>Lillian Bittencourt – Canal </a:t>
            </a:r>
            <a:r>
              <a:rPr lang="pt-BR" altLang="pt-BR" sz="2500" b="1" dirty="0" err="1">
                <a:solidFill>
                  <a:schemeClr val="bg1"/>
                </a:solidFill>
                <a:highlight>
                  <a:srgbClr val="FFFF00"/>
                </a:highlight>
                <a:latin typeface="Comic Sans MS" panose="030F0702030302020204" pitchFamily="66" charset="0"/>
              </a:rPr>
              <a:t>English</a:t>
            </a:r>
            <a:r>
              <a:rPr lang="pt-BR" altLang="pt-BR" sz="2500" b="1" dirty="0">
                <a:solidFill>
                  <a:schemeClr val="bg1"/>
                </a:solidFill>
                <a:highlight>
                  <a:srgbClr val="FFFF00"/>
                </a:highlight>
                <a:latin typeface="Comic Sans MS" panose="030F0702030302020204" pitchFamily="66" charset="0"/>
              </a:rPr>
              <a:t> </a:t>
            </a:r>
            <a:r>
              <a:rPr lang="pt-BR" altLang="pt-BR" sz="2500" b="1" dirty="0" err="1">
                <a:solidFill>
                  <a:schemeClr val="bg1"/>
                </a:solidFill>
                <a:highlight>
                  <a:srgbClr val="FFFF00"/>
                </a:highlight>
                <a:latin typeface="Comic Sans MS" panose="030F0702030302020204" pitchFamily="66" charset="0"/>
              </a:rPr>
              <a:t>Yourself</a:t>
            </a:r>
            <a:endParaRPr lang="pt-BR" altLang="pt-BR" sz="2500" b="1" dirty="0">
              <a:solidFill>
                <a:schemeClr val="bg1"/>
              </a:solidFill>
              <a:highlight>
                <a:srgbClr val="FFFF00"/>
              </a:highlight>
              <a:latin typeface="Comic Sans MS" panose="030F0702030302020204" pitchFamily="66" charset="0"/>
            </a:endParaRPr>
          </a:p>
          <a:p>
            <a:r>
              <a:rPr lang="pt-BR" altLang="pt-BR" sz="2500" dirty="0">
                <a:latin typeface="Comic Sans MS" panose="030F0702030302020204" pitchFamily="66" charset="0"/>
              </a:rPr>
              <a:t>A professora diz que existem inúmeras formas de verbos no passado que são 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irregulares</a:t>
            </a:r>
            <a:r>
              <a:rPr lang="pt-BR" altLang="pt-BR" sz="2500" dirty="0">
                <a:latin typeface="Comic Sans MS" panose="030F0702030302020204" pitchFamily="66" charset="0"/>
              </a:rPr>
              <a:t> (aqueles que não fazem o passado com 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–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ed</a:t>
            </a:r>
            <a:r>
              <a:rPr lang="pt-BR" altLang="pt-BR" sz="2500" dirty="0">
                <a:latin typeface="Comic Sans MS" panose="030F0702030302020204" pitchFamily="66" charset="0"/>
              </a:rPr>
              <a:t>):</a:t>
            </a:r>
          </a:p>
          <a:p>
            <a:endParaRPr lang="pt-BR" altLang="pt-BR" sz="2500" b="1" dirty="0">
              <a:solidFill>
                <a:schemeClr val="bg1"/>
              </a:solidFill>
              <a:highlight>
                <a:srgbClr val="00FFFF"/>
              </a:highlight>
              <a:latin typeface="Comic Sans MS" panose="030F0702030302020204" pitchFamily="66" charset="0"/>
            </a:endParaRPr>
          </a:p>
          <a:p>
            <a:r>
              <a:rPr lang="pt-BR" altLang="pt-BR" sz="2500" b="1" dirty="0">
                <a:solidFill>
                  <a:schemeClr val="bg1"/>
                </a:solidFill>
                <a:highlight>
                  <a:srgbClr val="00FFFF"/>
                </a:highlight>
                <a:latin typeface="Comic Sans MS" panose="030F0702030302020204" pitchFamily="66" charset="0"/>
              </a:rPr>
              <a:t>Exemplos do vídeo (</a:t>
            </a:r>
            <a:r>
              <a:rPr lang="pt-BR" altLang="pt-BR" sz="2500" b="1" dirty="0" err="1">
                <a:solidFill>
                  <a:schemeClr val="bg1"/>
                </a:solidFill>
                <a:highlight>
                  <a:srgbClr val="00FFFF"/>
                </a:highlight>
                <a:latin typeface="Comic Sans MS" panose="030F0702030302020204" pitchFamily="66" charset="0"/>
              </a:rPr>
              <a:t>Daenerys</a:t>
            </a:r>
            <a:r>
              <a:rPr lang="pt-BR" altLang="pt-BR" sz="2500" b="1" dirty="0">
                <a:solidFill>
                  <a:schemeClr val="bg1"/>
                </a:solidFill>
                <a:highlight>
                  <a:srgbClr val="00FFFF"/>
                </a:highlight>
                <a:latin typeface="Comic Sans MS" panose="030F0702030302020204" pitchFamily="66" charset="0"/>
              </a:rPr>
              <a:t> e </a:t>
            </a:r>
            <a:r>
              <a:rPr lang="pt-BR" altLang="pt-BR" sz="2500" b="1" dirty="0" err="1">
                <a:solidFill>
                  <a:schemeClr val="bg1"/>
                </a:solidFill>
                <a:highlight>
                  <a:srgbClr val="00FFFF"/>
                </a:highlight>
                <a:latin typeface="Comic Sans MS" panose="030F0702030302020204" pitchFamily="66" charset="0"/>
              </a:rPr>
              <a:t>Tyrion</a:t>
            </a:r>
            <a:r>
              <a:rPr lang="pt-BR" altLang="pt-BR" sz="2500" b="1" dirty="0">
                <a:solidFill>
                  <a:schemeClr val="bg1"/>
                </a:solidFill>
                <a:highlight>
                  <a:srgbClr val="00FFFF"/>
                </a:highlight>
                <a:latin typeface="Comic Sans MS" panose="030F0702030302020204" pitchFamily="66" charset="0"/>
              </a:rPr>
              <a:t>):</a:t>
            </a:r>
          </a:p>
          <a:p>
            <a:r>
              <a:rPr lang="pt-BR" altLang="pt-BR" sz="2500" dirty="0" err="1">
                <a:latin typeface="Comic Sans MS" panose="030F0702030302020204" pitchFamily="66" charset="0"/>
              </a:rPr>
              <a:t>Daenerys</a:t>
            </a:r>
            <a:r>
              <a:rPr lang="pt-BR" altLang="pt-BR" sz="2500" dirty="0">
                <a:latin typeface="Comic Sans MS" panose="030F0702030302020204" pitchFamily="66" charset="0"/>
              </a:rPr>
              <a:t> fala: “I </a:t>
            </a:r>
            <a:r>
              <a:rPr lang="pt-BR" altLang="pt-BR" sz="2500" dirty="0" err="1">
                <a:latin typeface="Comic Sans MS" panose="030F0702030302020204" pitchFamily="66" charset="0"/>
              </a:rPr>
              <a:t>know</a:t>
            </a:r>
            <a:r>
              <a:rPr lang="pt-BR" altLang="pt-BR" sz="2500" dirty="0"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latin typeface="Comic Sans MS" panose="030F0702030302020204" pitchFamily="66" charset="0"/>
              </a:rPr>
              <a:t>what</a:t>
            </a:r>
            <a:r>
              <a:rPr lang="pt-BR" altLang="pt-BR" sz="2500" dirty="0"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latin typeface="Comic Sans MS" panose="030F0702030302020204" pitchFamily="66" charset="0"/>
              </a:rPr>
              <a:t>my</a:t>
            </a:r>
            <a:r>
              <a:rPr lang="pt-BR" altLang="pt-BR" sz="2500" dirty="0"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latin typeface="Comic Sans MS" panose="030F0702030302020204" pitchFamily="66" charset="0"/>
              </a:rPr>
              <a:t>father</a:t>
            </a:r>
            <a:r>
              <a:rPr lang="pt-BR" altLang="pt-BR" sz="2500" dirty="0"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was</a:t>
            </a:r>
            <a:r>
              <a:rPr lang="pt-BR" altLang="pt-BR" sz="2500" dirty="0">
                <a:latin typeface="Comic Sans MS" panose="030F0702030302020204" pitchFamily="66" charset="0"/>
              </a:rPr>
              <a:t>, </a:t>
            </a:r>
            <a:r>
              <a:rPr lang="pt-BR" altLang="pt-BR" sz="2500" dirty="0" err="1">
                <a:latin typeface="Comic Sans MS" panose="030F0702030302020204" pitchFamily="66" charset="0"/>
              </a:rPr>
              <a:t>what</a:t>
            </a:r>
            <a:r>
              <a:rPr lang="pt-BR" altLang="pt-BR" sz="2500" dirty="0"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latin typeface="Comic Sans MS" panose="030F0702030302020204" pitchFamily="66" charset="0"/>
              </a:rPr>
              <a:t>he</a:t>
            </a:r>
            <a:r>
              <a:rPr lang="pt-BR" altLang="pt-BR" sz="2500" dirty="0">
                <a:latin typeface="Comic Sans MS" panose="030F0702030302020204" pitchFamily="66" charset="0"/>
              </a:rPr>
              <a:t> 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did</a:t>
            </a:r>
            <a:r>
              <a:rPr lang="pt-BR" altLang="pt-BR" sz="2500" dirty="0">
                <a:latin typeface="Comic Sans MS" panose="030F0702030302020204" pitchFamily="66" charset="0"/>
              </a:rPr>
              <a:t>.”</a:t>
            </a:r>
          </a:p>
          <a:p>
            <a:r>
              <a:rPr lang="pt-BR" altLang="pt-BR" sz="2500" dirty="0">
                <a:latin typeface="Comic Sans MS" panose="030F0702030302020204" pitchFamily="66" charset="0"/>
              </a:rPr>
              <a:t>                       (Eu sei o que meu pai 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era</a:t>
            </a:r>
            <a:r>
              <a:rPr lang="pt-BR" altLang="pt-BR" sz="2500" dirty="0">
                <a:latin typeface="Comic Sans MS" panose="030F0702030302020204" pitchFamily="66" charset="0"/>
              </a:rPr>
              <a:t>, o que ele 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fez</a:t>
            </a:r>
            <a:r>
              <a:rPr lang="pt-BR" altLang="pt-BR" sz="2500" dirty="0">
                <a:latin typeface="Comic Sans MS" panose="030F0702030302020204" pitchFamily="66" charset="0"/>
              </a:rPr>
              <a:t>)</a:t>
            </a:r>
          </a:p>
          <a:p>
            <a:r>
              <a:rPr lang="pt-BR" altLang="pt-BR" sz="2500" dirty="0">
                <a:latin typeface="Comic Sans MS" panose="030F0702030302020204" pitchFamily="66" charset="0"/>
              </a:rPr>
              <a:t>                       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was</a:t>
            </a:r>
            <a:r>
              <a:rPr lang="pt-BR" altLang="pt-BR" sz="2500" dirty="0">
                <a:latin typeface="Comic Sans MS" panose="030F0702030302020204" pitchFamily="66" charset="0"/>
              </a:rPr>
              <a:t> é passado do verbo “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be</a:t>
            </a:r>
            <a:r>
              <a:rPr lang="pt-BR" altLang="pt-BR" sz="2500" dirty="0">
                <a:latin typeface="Comic Sans MS" panose="030F0702030302020204" pitchFamily="66" charset="0"/>
              </a:rPr>
              <a:t>”</a:t>
            </a:r>
          </a:p>
          <a:p>
            <a:r>
              <a:rPr lang="pt-BR" altLang="pt-BR" sz="2500" dirty="0">
                <a:latin typeface="Comic Sans MS" panose="030F0702030302020204" pitchFamily="66" charset="0"/>
              </a:rPr>
              <a:t>                       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did</a:t>
            </a:r>
            <a:r>
              <a:rPr lang="pt-BR" altLang="pt-BR" sz="2500" dirty="0">
                <a:latin typeface="Comic Sans MS" panose="030F0702030302020204" pitchFamily="66" charset="0"/>
              </a:rPr>
              <a:t> é o passado do verbo “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do</a:t>
            </a:r>
            <a:r>
              <a:rPr lang="pt-BR" altLang="pt-BR" sz="2500" dirty="0">
                <a:latin typeface="Comic Sans MS" panose="030F0702030302020204" pitchFamily="66" charset="0"/>
              </a:rPr>
              <a:t>”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910BE3B-C284-4354-8EFA-000745830F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8486" y="928769"/>
            <a:ext cx="576064" cy="5000461"/>
          </a:xfrm>
        </p:spPr>
        <p:txBody>
          <a:bodyPr>
            <a:noAutofit/>
          </a:bodyPr>
          <a:lstStyle/>
          <a:p>
            <a:pPr eaLnBrk="1" hangingPunct="1"/>
            <a:br>
              <a:rPr lang="en-US" altLang="pt-BR" sz="4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pt-BR" sz="4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ACTIVITY</a:t>
            </a:r>
          </a:p>
        </p:txBody>
      </p:sp>
    </p:spTree>
    <p:extLst>
      <p:ext uri="{BB962C8B-B14F-4D97-AF65-F5344CB8AC3E}">
        <p14:creationId xmlns:p14="http://schemas.microsoft.com/office/powerpoint/2010/main" val="748906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866745" y="332656"/>
            <a:ext cx="11134973" cy="663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sz="2500" b="1" dirty="0">
                <a:solidFill>
                  <a:schemeClr val="bg1"/>
                </a:solidFill>
                <a:highlight>
                  <a:srgbClr val="00FFFF"/>
                </a:highlight>
                <a:latin typeface="Comic Sans MS" panose="030F0702030302020204" pitchFamily="66" charset="0"/>
              </a:rPr>
              <a:t>Exemplos do vídeo (</a:t>
            </a:r>
            <a:r>
              <a:rPr lang="pt-BR" altLang="pt-BR" sz="2500" b="1" dirty="0" err="1">
                <a:solidFill>
                  <a:schemeClr val="bg1"/>
                </a:solidFill>
                <a:highlight>
                  <a:srgbClr val="00FFFF"/>
                </a:highlight>
                <a:latin typeface="Comic Sans MS" panose="030F0702030302020204" pitchFamily="66" charset="0"/>
              </a:rPr>
              <a:t>Daenerys</a:t>
            </a:r>
            <a:r>
              <a:rPr lang="pt-BR" altLang="pt-BR" sz="2500" b="1" dirty="0">
                <a:solidFill>
                  <a:schemeClr val="bg1"/>
                </a:solidFill>
                <a:highlight>
                  <a:srgbClr val="00FFFF"/>
                </a:highlight>
                <a:latin typeface="Comic Sans MS" panose="030F0702030302020204" pitchFamily="66" charset="0"/>
              </a:rPr>
              <a:t> e </a:t>
            </a:r>
            <a:r>
              <a:rPr lang="pt-BR" altLang="pt-BR" sz="2500" b="1" dirty="0" err="1">
                <a:solidFill>
                  <a:schemeClr val="bg1"/>
                </a:solidFill>
                <a:highlight>
                  <a:srgbClr val="00FFFF"/>
                </a:highlight>
                <a:latin typeface="Comic Sans MS" panose="030F0702030302020204" pitchFamily="66" charset="0"/>
              </a:rPr>
              <a:t>Tyrion</a:t>
            </a:r>
            <a:r>
              <a:rPr lang="pt-BR" altLang="pt-BR" sz="2500" b="1" dirty="0">
                <a:solidFill>
                  <a:schemeClr val="bg1"/>
                </a:solidFill>
                <a:highlight>
                  <a:srgbClr val="00FFFF"/>
                </a:highlight>
                <a:latin typeface="Comic Sans MS" panose="030F0702030302020204" pitchFamily="66" charset="0"/>
              </a:rPr>
              <a:t>):</a:t>
            </a:r>
          </a:p>
          <a:p>
            <a:endParaRPr lang="pt-BR" altLang="pt-BR" sz="2500" dirty="0">
              <a:latin typeface="Comic Sans MS" panose="030F0702030302020204" pitchFamily="66" charset="0"/>
            </a:endParaRPr>
          </a:p>
          <a:p>
            <a:r>
              <a:rPr lang="pt-BR" altLang="pt-BR" sz="2500" dirty="0" err="1">
                <a:latin typeface="Comic Sans MS" panose="030F0702030302020204" pitchFamily="66" charset="0"/>
              </a:rPr>
              <a:t>Daenerys</a:t>
            </a:r>
            <a:r>
              <a:rPr lang="pt-BR" altLang="pt-BR" sz="2500" dirty="0">
                <a:latin typeface="Comic Sans MS" panose="030F0702030302020204" pitchFamily="66" charset="0"/>
              </a:rPr>
              <a:t> fala: “</a:t>
            </a:r>
            <a:r>
              <a:rPr lang="pt-BR" altLang="pt-BR" sz="2500" dirty="0" err="1">
                <a:latin typeface="Comic Sans MS" panose="030F0702030302020204" pitchFamily="66" charset="0"/>
              </a:rPr>
              <a:t>Jorah</a:t>
            </a:r>
            <a:r>
              <a:rPr lang="pt-BR" altLang="pt-BR" sz="2500" dirty="0"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sent</a:t>
            </a:r>
            <a:r>
              <a:rPr lang="pt-BR" altLang="pt-BR" sz="2500" dirty="0"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latin typeface="Comic Sans MS" panose="030F0702030302020204" pitchFamily="66" charset="0"/>
              </a:rPr>
              <a:t>my</a:t>
            </a:r>
            <a:r>
              <a:rPr lang="pt-BR" altLang="pt-BR" sz="2500" dirty="0"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latin typeface="Comic Sans MS" panose="030F0702030302020204" pitchFamily="66" charset="0"/>
              </a:rPr>
              <a:t>secrets</a:t>
            </a:r>
            <a:r>
              <a:rPr lang="pt-BR" altLang="pt-BR" sz="2500" dirty="0"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latin typeface="Comic Sans MS" panose="030F0702030302020204" pitchFamily="66" charset="0"/>
              </a:rPr>
              <a:t>to</a:t>
            </a:r>
            <a:r>
              <a:rPr lang="pt-BR" altLang="pt-BR" sz="2500" dirty="0"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latin typeface="Comic Sans MS" panose="030F0702030302020204" pitchFamily="66" charset="0"/>
              </a:rPr>
              <a:t>Varys</a:t>
            </a:r>
            <a:r>
              <a:rPr lang="pt-BR" altLang="pt-BR" sz="2500" dirty="0">
                <a:latin typeface="Comic Sans MS" panose="030F0702030302020204" pitchFamily="66" charset="0"/>
              </a:rPr>
              <a:t>. [...] For 20 Years </a:t>
            </a:r>
            <a:r>
              <a:rPr lang="pt-BR" altLang="pt-BR" sz="2500" dirty="0" err="1">
                <a:latin typeface="Comic Sans MS" panose="030F0702030302020204" pitchFamily="66" charset="0"/>
              </a:rPr>
              <a:t>the</a:t>
            </a:r>
            <a:r>
              <a:rPr lang="pt-BR" altLang="pt-BR" sz="2500" dirty="0">
                <a:latin typeface="Comic Sans MS" panose="030F0702030302020204" pitchFamily="66" charset="0"/>
              </a:rPr>
              <a:t> </a:t>
            </a:r>
          </a:p>
          <a:p>
            <a:r>
              <a:rPr lang="pt-BR" altLang="pt-BR" sz="2500" dirty="0">
                <a:latin typeface="Comic Sans MS" panose="030F0702030302020204" pitchFamily="66" charset="0"/>
              </a:rPr>
              <a:t>                         </a:t>
            </a:r>
            <a:r>
              <a:rPr lang="pt-BR" altLang="pt-BR" sz="2500" dirty="0" err="1">
                <a:latin typeface="Comic Sans MS" panose="030F0702030302020204" pitchFamily="66" charset="0"/>
              </a:rPr>
              <a:t>spider</a:t>
            </a:r>
            <a:r>
              <a:rPr lang="pt-BR" altLang="pt-BR" sz="2500" dirty="0"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oversaw</a:t>
            </a:r>
            <a:r>
              <a:rPr lang="pt-BR" altLang="pt-BR" sz="2500" dirty="0"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latin typeface="Comic Sans MS" panose="030F0702030302020204" pitchFamily="66" charset="0"/>
              </a:rPr>
              <a:t>the</a:t>
            </a:r>
            <a:r>
              <a:rPr lang="pt-BR" altLang="pt-BR" sz="2500" dirty="0"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latin typeface="Comic Sans MS" panose="030F0702030302020204" pitchFamily="66" charset="0"/>
              </a:rPr>
              <a:t>campaign</a:t>
            </a:r>
            <a:r>
              <a:rPr lang="pt-BR" altLang="pt-BR" sz="2500" dirty="0"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latin typeface="Comic Sans MS" panose="030F0702030302020204" pitchFamily="66" charset="0"/>
              </a:rPr>
              <a:t>to</a:t>
            </a:r>
            <a:r>
              <a:rPr lang="pt-BR" altLang="pt-BR" sz="2500" dirty="0"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latin typeface="Comic Sans MS" panose="030F0702030302020204" pitchFamily="66" charset="0"/>
              </a:rPr>
              <a:t>find</a:t>
            </a:r>
            <a:r>
              <a:rPr lang="pt-BR" altLang="pt-BR" sz="2500" dirty="0"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latin typeface="Comic Sans MS" panose="030F0702030302020204" pitchFamily="66" charset="0"/>
              </a:rPr>
              <a:t>and</a:t>
            </a:r>
            <a:r>
              <a:rPr lang="pt-BR" altLang="pt-BR" sz="2500" dirty="0">
                <a:latin typeface="Comic Sans MS" panose="030F0702030302020204" pitchFamily="66" charset="0"/>
              </a:rPr>
              <a:t> kill me.”</a:t>
            </a:r>
          </a:p>
          <a:p>
            <a:r>
              <a:rPr lang="pt-BR" altLang="pt-BR" sz="2500" dirty="0">
                <a:latin typeface="Comic Sans MS" panose="030F0702030302020204" pitchFamily="66" charset="0"/>
              </a:rPr>
              <a:t>                        (</a:t>
            </a:r>
            <a:r>
              <a:rPr lang="pt-BR" altLang="pt-BR" sz="2500" dirty="0" err="1">
                <a:latin typeface="Comic Sans MS" panose="030F0702030302020204" pitchFamily="66" charset="0"/>
              </a:rPr>
              <a:t>Jorah</a:t>
            </a:r>
            <a:r>
              <a:rPr lang="pt-BR" altLang="pt-BR" sz="2500" dirty="0">
                <a:latin typeface="Comic Sans MS" panose="030F0702030302020204" pitchFamily="66" charset="0"/>
              </a:rPr>
              <a:t> 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enviou</a:t>
            </a:r>
            <a:r>
              <a:rPr lang="pt-BR" altLang="pt-BR" sz="2500" dirty="0">
                <a:latin typeface="Comic Sans MS" panose="030F0702030302020204" pitchFamily="66" charset="0"/>
              </a:rPr>
              <a:t> meus segredos à </a:t>
            </a:r>
            <a:r>
              <a:rPr lang="pt-BR" altLang="pt-BR" sz="2500" dirty="0" err="1">
                <a:latin typeface="Comic Sans MS" panose="030F0702030302020204" pitchFamily="66" charset="0"/>
              </a:rPr>
              <a:t>Varys</a:t>
            </a:r>
            <a:r>
              <a:rPr lang="pt-BR" altLang="pt-BR" sz="2500" dirty="0">
                <a:latin typeface="Comic Sans MS" panose="030F0702030302020204" pitchFamily="66" charset="0"/>
              </a:rPr>
              <a:t>. [...] Por 20 anos, a </a:t>
            </a:r>
          </a:p>
          <a:p>
            <a:r>
              <a:rPr lang="pt-BR" altLang="pt-BR" sz="2500" dirty="0">
                <a:latin typeface="Comic Sans MS" panose="030F0702030302020204" pitchFamily="66" charset="0"/>
              </a:rPr>
              <a:t>                        aranha 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supervisionou</a:t>
            </a:r>
            <a:r>
              <a:rPr lang="pt-BR" altLang="pt-BR" sz="2500" dirty="0">
                <a:latin typeface="Comic Sans MS" panose="030F0702030302020204" pitchFamily="66" charset="0"/>
              </a:rPr>
              <a:t> a campanha para me encontrar e me </a:t>
            </a:r>
          </a:p>
          <a:p>
            <a:r>
              <a:rPr lang="pt-BR" altLang="pt-BR" sz="2500" dirty="0">
                <a:latin typeface="Comic Sans MS" panose="030F0702030302020204" pitchFamily="66" charset="0"/>
              </a:rPr>
              <a:t>                        matar)</a:t>
            </a:r>
          </a:p>
          <a:p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                       </a:t>
            </a:r>
          </a:p>
          <a:p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                       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sent</a:t>
            </a:r>
            <a:r>
              <a:rPr lang="pt-BR" altLang="pt-BR" sz="2500" dirty="0">
                <a:latin typeface="Comic Sans MS" panose="030F0702030302020204" pitchFamily="66" charset="0"/>
              </a:rPr>
              <a:t> é passado do verbo “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send</a:t>
            </a:r>
            <a:r>
              <a:rPr lang="pt-BR" altLang="pt-BR" sz="2500" dirty="0">
                <a:latin typeface="Comic Sans MS" panose="030F0702030302020204" pitchFamily="66" charset="0"/>
              </a:rPr>
              <a:t>”</a:t>
            </a:r>
          </a:p>
          <a:p>
            <a:r>
              <a:rPr lang="pt-BR" altLang="pt-BR" sz="2500" dirty="0">
                <a:latin typeface="Comic Sans MS" panose="030F0702030302020204" pitchFamily="66" charset="0"/>
              </a:rPr>
              <a:t>                       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oversaw</a:t>
            </a:r>
            <a:r>
              <a:rPr lang="pt-BR" altLang="pt-BR" sz="2500" dirty="0">
                <a:latin typeface="Comic Sans MS" panose="030F0702030302020204" pitchFamily="66" charset="0"/>
              </a:rPr>
              <a:t> é o passado do verbo “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oversee</a:t>
            </a:r>
            <a:r>
              <a:rPr lang="pt-BR" altLang="pt-BR" sz="2500" dirty="0">
                <a:latin typeface="Comic Sans MS" panose="030F0702030302020204" pitchFamily="66" charset="0"/>
              </a:rPr>
              <a:t>”</a:t>
            </a:r>
          </a:p>
          <a:p>
            <a:endParaRPr lang="pt-BR" altLang="pt-BR" sz="2500" dirty="0">
              <a:latin typeface="Comic Sans MS" panose="030F0702030302020204" pitchFamily="66" charset="0"/>
            </a:endParaRPr>
          </a:p>
          <a:p>
            <a:r>
              <a:rPr lang="pt-BR" altLang="pt-BR" sz="2500" dirty="0" err="1">
                <a:latin typeface="Comic Sans MS" panose="030F0702030302020204" pitchFamily="66" charset="0"/>
              </a:rPr>
              <a:t>Tyrion</a:t>
            </a:r>
            <a:r>
              <a:rPr lang="pt-BR" altLang="pt-BR" sz="2500" dirty="0">
                <a:latin typeface="Comic Sans MS" panose="030F0702030302020204" pitchFamily="66" charset="0"/>
              </a:rPr>
              <a:t> fala: “He 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did</a:t>
            </a:r>
            <a:r>
              <a:rPr lang="pt-BR" altLang="pt-BR" sz="2500" dirty="0"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latin typeface="Comic Sans MS" panose="030F0702030302020204" pitchFamily="66" charset="0"/>
              </a:rPr>
              <a:t>what</a:t>
            </a:r>
            <a:r>
              <a:rPr lang="pt-BR" altLang="pt-BR" sz="2500" dirty="0"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latin typeface="Comic Sans MS" panose="030F0702030302020204" pitchFamily="66" charset="0"/>
              </a:rPr>
              <a:t>he</a:t>
            </a:r>
            <a:r>
              <a:rPr lang="pt-BR" altLang="pt-BR" sz="2500" dirty="0"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had</a:t>
            </a:r>
            <a:r>
              <a:rPr lang="pt-BR" altLang="pt-BR" sz="2500" dirty="0"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latin typeface="Comic Sans MS" panose="030F0702030302020204" pitchFamily="66" charset="0"/>
              </a:rPr>
              <a:t>to</a:t>
            </a:r>
            <a:r>
              <a:rPr lang="pt-BR" altLang="pt-BR" sz="2500" dirty="0">
                <a:latin typeface="Comic Sans MS" panose="030F0702030302020204" pitchFamily="66" charset="0"/>
              </a:rPr>
              <a:t> do </a:t>
            </a:r>
            <a:r>
              <a:rPr lang="pt-BR" altLang="pt-BR" sz="2500" dirty="0" err="1">
                <a:latin typeface="Comic Sans MS" panose="030F0702030302020204" pitchFamily="66" charset="0"/>
              </a:rPr>
              <a:t>to</a:t>
            </a:r>
            <a:r>
              <a:rPr lang="pt-BR" altLang="pt-BR" sz="2500" dirty="0"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latin typeface="Comic Sans MS" panose="030F0702030302020204" pitchFamily="66" charset="0"/>
              </a:rPr>
              <a:t>survive</a:t>
            </a:r>
            <a:r>
              <a:rPr lang="pt-BR" altLang="pt-BR" sz="2500" dirty="0">
                <a:latin typeface="Comic Sans MS" panose="030F0702030302020204" pitchFamily="66" charset="0"/>
              </a:rPr>
              <a:t>.”</a:t>
            </a:r>
          </a:p>
          <a:p>
            <a:r>
              <a:rPr lang="pt-BR" altLang="pt-BR" sz="2500" dirty="0">
                <a:latin typeface="Comic Sans MS" panose="030F0702030302020204" pitchFamily="66" charset="0"/>
              </a:rPr>
              <a:t>                    (Ele 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fez</a:t>
            </a:r>
            <a:r>
              <a:rPr lang="pt-BR" altLang="pt-BR" sz="2500" dirty="0">
                <a:latin typeface="Comic Sans MS" panose="030F0702030302020204" pitchFamily="66" charset="0"/>
              </a:rPr>
              <a:t> o que ele 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tinha</a:t>
            </a:r>
            <a:r>
              <a:rPr lang="pt-BR" altLang="pt-BR" sz="2500" dirty="0">
                <a:latin typeface="Comic Sans MS" panose="030F0702030302020204" pitchFamily="66" charset="0"/>
              </a:rPr>
              <a:t> que fazer para </a:t>
            </a:r>
          </a:p>
          <a:p>
            <a:r>
              <a:rPr lang="pt-BR" altLang="pt-BR" sz="2500" dirty="0">
                <a:latin typeface="Comic Sans MS" panose="030F0702030302020204" pitchFamily="66" charset="0"/>
              </a:rPr>
              <a:t>                     sobreviver.)</a:t>
            </a:r>
          </a:p>
          <a:p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                    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did</a:t>
            </a:r>
            <a:r>
              <a:rPr lang="pt-BR" altLang="pt-BR" sz="2500" dirty="0">
                <a:latin typeface="Comic Sans MS" panose="030F0702030302020204" pitchFamily="66" charset="0"/>
              </a:rPr>
              <a:t> é o passado do verbo “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do</a:t>
            </a:r>
            <a:r>
              <a:rPr lang="pt-BR" altLang="pt-BR" sz="2500" dirty="0">
                <a:latin typeface="Comic Sans MS" panose="030F0702030302020204" pitchFamily="66" charset="0"/>
              </a:rPr>
              <a:t>”</a:t>
            </a:r>
          </a:p>
          <a:p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                    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had</a:t>
            </a:r>
            <a:r>
              <a:rPr lang="pt-BR" altLang="pt-BR" sz="2500" dirty="0">
                <a:latin typeface="Comic Sans MS" panose="030F0702030302020204" pitchFamily="66" charset="0"/>
              </a:rPr>
              <a:t> é passado do verbo “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have</a:t>
            </a:r>
            <a:r>
              <a:rPr lang="pt-BR" altLang="pt-BR" sz="2500" dirty="0">
                <a:latin typeface="Comic Sans MS" panose="030F0702030302020204" pitchFamily="66" charset="0"/>
              </a:rPr>
              <a:t>”</a:t>
            </a:r>
          </a:p>
          <a:p>
            <a:endParaRPr lang="pt-BR" altLang="pt-BR" sz="2500" dirty="0">
              <a:latin typeface="Comic Sans MS" panose="030F0702030302020204" pitchFamily="66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25597C6-FADE-4697-B16C-CD23F07D12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8486" y="928769"/>
            <a:ext cx="576064" cy="5000461"/>
          </a:xfrm>
        </p:spPr>
        <p:txBody>
          <a:bodyPr>
            <a:noAutofit/>
          </a:bodyPr>
          <a:lstStyle/>
          <a:p>
            <a:pPr eaLnBrk="1" hangingPunct="1"/>
            <a:br>
              <a:rPr lang="en-US" altLang="pt-BR" sz="4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pt-BR" sz="4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ACTIVITY</a:t>
            </a:r>
          </a:p>
        </p:txBody>
      </p:sp>
      <p:pic>
        <p:nvPicPr>
          <p:cNvPr id="2050" name="Picture 2" descr="Game of Thrones: Temporada 8, episódio 5 - recapitulando - Cultura - Estadão">
            <a:extLst>
              <a:ext uri="{FF2B5EF4-FFF2-40B4-BE49-F238E27FC236}">
                <a16:creationId xmlns:a16="http://schemas.microsoft.com/office/drawing/2014/main" id="{3AD8FC23-6927-41DF-BA49-B75457CA8DB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692"/>
          <a:stretch/>
        </p:blipFill>
        <p:spPr bwMode="auto">
          <a:xfrm>
            <a:off x="866745" y="1556792"/>
            <a:ext cx="2186361" cy="3014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Game of Thrones: 20 coisas erradas com Tyrion Lannister que todos  escolhemos ignorar - listas 2022">
            <a:extLst>
              <a:ext uri="{FF2B5EF4-FFF2-40B4-BE49-F238E27FC236}">
                <a16:creationId xmlns:a16="http://schemas.microsoft.com/office/drawing/2014/main" id="{FD5DAA7A-E033-4951-8AEE-56499A6B5C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309" r="8407"/>
          <a:stretch/>
        </p:blipFill>
        <p:spPr bwMode="auto">
          <a:xfrm>
            <a:off x="9135719" y="2708920"/>
            <a:ext cx="2607534" cy="3656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3800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822852" y="181957"/>
            <a:ext cx="8537105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b="1" dirty="0">
                <a:solidFill>
                  <a:schemeClr val="bg1"/>
                </a:solidFill>
                <a:highlight>
                  <a:srgbClr val="00FFFF"/>
                </a:highlight>
                <a:latin typeface="Comic Sans MS" panose="030F0702030302020204" pitchFamily="66" charset="0"/>
              </a:rPr>
              <a:t>Exemplos do vídeo (</a:t>
            </a:r>
            <a:r>
              <a:rPr lang="pt-BR" altLang="pt-BR" b="1" dirty="0" err="1">
                <a:solidFill>
                  <a:schemeClr val="bg1"/>
                </a:solidFill>
                <a:highlight>
                  <a:srgbClr val="00FFFF"/>
                </a:highlight>
                <a:latin typeface="Comic Sans MS" panose="030F0702030302020204" pitchFamily="66" charset="0"/>
              </a:rPr>
              <a:t>Daenerys</a:t>
            </a:r>
            <a:r>
              <a:rPr lang="pt-BR" altLang="pt-BR" b="1" dirty="0">
                <a:solidFill>
                  <a:schemeClr val="bg1"/>
                </a:solidFill>
                <a:highlight>
                  <a:srgbClr val="00FFFF"/>
                </a:highlight>
                <a:latin typeface="Comic Sans MS" panose="030F0702030302020204" pitchFamily="66" charset="0"/>
              </a:rPr>
              <a:t> e </a:t>
            </a:r>
            <a:r>
              <a:rPr lang="pt-BR" altLang="pt-BR" b="1" dirty="0" err="1">
                <a:solidFill>
                  <a:schemeClr val="bg1"/>
                </a:solidFill>
                <a:highlight>
                  <a:srgbClr val="00FFFF"/>
                </a:highlight>
                <a:latin typeface="Comic Sans MS" panose="030F0702030302020204" pitchFamily="66" charset="0"/>
              </a:rPr>
              <a:t>Tyrion</a:t>
            </a:r>
            <a:r>
              <a:rPr lang="pt-BR" altLang="pt-BR" b="1" dirty="0">
                <a:solidFill>
                  <a:schemeClr val="bg1"/>
                </a:solidFill>
                <a:highlight>
                  <a:srgbClr val="00FFFF"/>
                </a:highlight>
                <a:latin typeface="Comic Sans MS" panose="030F0702030302020204" pitchFamily="66" charset="0"/>
              </a:rPr>
              <a:t>):</a:t>
            </a:r>
          </a:p>
          <a:p>
            <a:endParaRPr lang="pt-BR" altLang="pt-BR" dirty="0">
              <a:latin typeface="Comic Sans MS" panose="030F0702030302020204" pitchFamily="66" charset="0"/>
            </a:endParaRPr>
          </a:p>
          <a:p>
            <a:r>
              <a:rPr lang="pt-BR" altLang="pt-BR" dirty="0" err="1">
                <a:latin typeface="Comic Sans MS" panose="030F0702030302020204" pitchFamily="66" charset="0"/>
              </a:rPr>
              <a:t>Tyrion</a:t>
            </a:r>
            <a:r>
              <a:rPr lang="pt-BR" altLang="pt-BR" dirty="0">
                <a:latin typeface="Comic Sans MS" panose="030F0702030302020204" pitchFamily="66" charset="0"/>
              </a:rPr>
              <a:t> fala: “</a:t>
            </a:r>
            <a:r>
              <a:rPr lang="pt-BR" altLang="pt-BR" dirty="0" err="1">
                <a:latin typeface="Comic Sans MS" panose="030F0702030302020204" pitchFamily="66" charset="0"/>
              </a:rPr>
              <a:t>If</a:t>
            </a:r>
            <a:r>
              <a:rPr lang="pt-BR" altLang="pt-BR" dirty="0">
                <a:latin typeface="Comic Sans MS" panose="030F0702030302020204" pitchFamily="66" charset="0"/>
              </a:rPr>
              <a:t> </a:t>
            </a:r>
            <a:r>
              <a:rPr lang="pt-BR" altLang="pt-BR" dirty="0" err="1">
                <a:latin typeface="Comic Sans MS" panose="030F0702030302020204" pitchFamily="66" charset="0"/>
              </a:rPr>
              <a:t>you</a:t>
            </a:r>
            <a:r>
              <a:rPr lang="pt-BR" altLang="pt-BR" dirty="0">
                <a:latin typeface="Comic Sans MS" panose="030F0702030302020204" pitchFamily="66" charset="0"/>
              </a:rPr>
              <a:t> </a:t>
            </a:r>
            <a:r>
              <a:rPr lang="pt-BR" altLang="pt-BR" dirty="0" err="1">
                <a:latin typeface="Comic Sans MS" panose="030F0702030302020204" pitchFamily="66" charset="0"/>
              </a:rPr>
              <a:t>chop</a:t>
            </a:r>
            <a:r>
              <a:rPr lang="pt-BR" altLang="pt-BR" dirty="0">
                <a:latin typeface="Comic Sans MS" panose="030F0702030302020204" pitchFamily="66" charset="0"/>
              </a:rPr>
              <a:t> off </a:t>
            </a:r>
            <a:r>
              <a:rPr lang="pt-BR" altLang="pt-BR" dirty="0" err="1">
                <a:latin typeface="Comic Sans MS" panose="030F0702030302020204" pitchFamily="66" charset="0"/>
              </a:rPr>
              <a:t>my</a:t>
            </a:r>
            <a:r>
              <a:rPr lang="pt-BR" altLang="pt-BR" dirty="0">
                <a:latin typeface="Comic Sans MS" panose="030F0702030302020204" pitchFamily="66" charset="0"/>
              </a:rPr>
              <a:t> </a:t>
            </a:r>
            <a:r>
              <a:rPr lang="pt-BR" altLang="pt-BR" dirty="0" err="1">
                <a:latin typeface="Comic Sans MS" panose="030F0702030302020204" pitchFamily="66" charset="0"/>
              </a:rPr>
              <a:t>head</a:t>
            </a:r>
            <a:r>
              <a:rPr lang="pt-BR" altLang="pt-BR" dirty="0">
                <a:latin typeface="Comic Sans MS" panose="030F0702030302020204" pitchFamily="66" charset="0"/>
              </a:rPr>
              <a:t>, </a:t>
            </a:r>
            <a:r>
              <a:rPr lang="pt-BR" altLang="pt-BR" dirty="0" err="1">
                <a:latin typeface="Comic Sans MS" panose="030F0702030302020204" pitchFamily="66" charset="0"/>
              </a:rPr>
              <a:t>my</a:t>
            </a:r>
            <a:r>
              <a:rPr lang="pt-BR" altLang="pt-BR" dirty="0">
                <a:latin typeface="Comic Sans MS" panose="030F0702030302020204" pitchFamily="66" charset="0"/>
              </a:rPr>
              <a:t> final </a:t>
            </a:r>
            <a:r>
              <a:rPr lang="pt-BR" altLang="pt-BR" dirty="0" err="1">
                <a:latin typeface="Comic Sans MS" panose="030F0702030302020204" pitchFamily="66" charset="0"/>
              </a:rPr>
              <a:t>days</a:t>
            </a:r>
            <a:r>
              <a:rPr lang="pt-BR" altLang="pt-BR" dirty="0">
                <a:latin typeface="Comic Sans MS" panose="030F0702030302020204" pitchFamily="66" charset="0"/>
              </a:rPr>
              <a:t> </a:t>
            </a:r>
            <a:r>
              <a:rPr lang="pt-BR" altLang="pt-B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were</a:t>
            </a:r>
            <a:r>
              <a:rPr lang="pt-BR" altLang="pt-BR" dirty="0">
                <a:latin typeface="Comic Sans MS" panose="030F0702030302020204" pitchFamily="66" charset="0"/>
              </a:rPr>
              <a:t> </a:t>
            </a:r>
            <a:r>
              <a:rPr lang="pt-BR" altLang="pt-BR" dirty="0" err="1">
                <a:latin typeface="Comic Sans MS" panose="030F0702030302020204" pitchFamily="66" charset="0"/>
              </a:rPr>
              <a:t>interesting</a:t>
            </a:r>
            <a:r>
              <a:rPr lang="pt-BR" altLang="pt-BR" dirty="0">
                <a:latin typeface="Comic Sans MS" panose="030F0702030302020204" pitchFamily="66" charset="0"/>
              </a:rPr>
              <a:t>.”</a:t>
            </a:r>
          </a:p>
          <a:p>
            <a:r>
              <a:rPr lang="pt-BR" altLang="pt-BR" dirty="0">
                <a:latin typeface="Comic Sans MS" panose="030F0702030302020204" pitchFamily="66" charset="0"/>
              </a:rPr>
              <a:t>(Se você cortar minha cabeça fora, meus últimos dias </a:t>
            </a:r>
            <a:r>
              <a:rPr lang="pt-BR" altLang="pt-BR" dirty="0">
                <a:solidFill>
                  <a:srgbClr val="FFFF00"/>
                </a:solidFill>
                <a:latin typeface="Comic Sans MS" panose="030F0702030302020204" pitchFamily="66" charset="0"/>
              </a:rPr>
              <a:t>foram</a:t>
            </a:r>
            <a:r>
              <a:rPr lang="pt-BR" altLang="pt-BR" dirty="0">
                <a:latin typeface="Comic Sans MS" panose="030F0702030302020204" pitchFamily="66" charset="0"/>
              </a:rPr>
              <a:t> interessantes.)</a:t>
            </a:r>
          </a:p>
          <a:p>
            <a:endParaRPr lang="pt-BR" altLang="pt-BR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pt-BR" altLang="pt-B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were</a:t>
            </a:r>
            <a:r>
              <a:rPr lang="pt-BR" altLang="pt-BR" dirty="0">
                <a:latin typeface="Comic Sans MS" panose="030F0702030302020204" pitchFamily="66" charset="0"/>
              </a:rPr>
              <a:t> é passado do verbo “</a:t>
            </a:r>
            <a:r>
              <a:rPr lang="pt-BR" altLang="pt-B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be</a:t>
            </a:r>
            <a:r>
              <a:rPr lang="pt-BR" altLang="pt-BR" dirty="0">
                <a:latin typeface="Comic Sans MS" panose="030F0702030302020204" pitchFamily="66" charset="0"/>
              </a:rPr>
              <a:t>”</a:t>
            </a:r>
          </a:p>
          <a:p>
            <a:endParaRPr lang="pt-BR" altLang="pt-BR" dirty="0">
              <a:latin typeface="Comic Sans MS" panose="030F0702030302020204" pitchFamily="66" charset="0"/>
            </a:endParaRPr>
          </a:p>
          <a:p>
            <a:r>
              <a:rPr lang="pt-BR" altLang="pt-BR" dirty="0" err="1">
                <a:latin typeface="Comic Sans MS" panose="030F0702030302020204" pitchFamily="66" charset="0"/>
              </a:rPr>
              <a:t>Daenerys</a:t>
            </a:r>
            <a:r>
              <a:rPr lang="pt-BR" altLang="pt-BR" dirty="0">
                <a:latin typeface="Comic Sans MS" panose="030F0702030302020204" pitchFamily="66" charset="0"/>
              </a:rPr>
              <a:t> fala: “I </a:t>
            </a:r>
            <a:r>
              <a:rPr lang="pt-BR" altLang="pt-B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fought</a:t>
            </a:r>
            <a:r>
              <a:rPr lang="pt-BR" altLang="pt-BR" dirty="0">
                <a:latin typeface="Comic Sans MS" panose="030F0702030302020204" pitchFamily="66" charset="0"/>
              </a:rPr>
              <a:t> </a:t>
            </a:r>
            <a:r>
              <a:rPr lang="pt-BR" altLang="pt-BR" dirty="0" err="1">
                <a:latin typeface="Comic Sans MS" panose="030F0702030302020204" pitchFamily="66" charset="0"/>
              </a:rPr>
              <a:t>so</a:t>
            </a:r>
            <a:r>
              <a:rPr lang="pt-BR" altLang="pt-BR" dirty="0">
                <a:latin typeface="Comic Sans MS" panose="030F0702030302020204" pitchFamily="66" charset="0"/>
              </a:rPr>
              <a:t> </a:t>
            </a:r>
            <a:r>
              <a:rPr lang="pt-BR" altLang="pt-BR" dirty="0" err="1">
                <a:latin typeface="Comic Sans MS" panose="030F0702030302020204" pitchFamily="66" charset="0"/>
              </a:rPr>
              <a:t>that</a:t>
            </a:r>
            <a:r>
              <a:rPr lang="pt-BR" altLang="pt-BR" dirty="0">
                <a:latin typeface="Comic Sans MS" panose="030F0702030302020204" pitchFamily="66" charset="0"/>
              </a:rPr>
              <a:t> no </a:t>
            </a:r>
            <a:r>
              <a:rPr lang="pt-BR" altLang="pt-BR" dirty="0" err="1">
                <a:latin typeface="Comic Sans MS" panose="030F0702030302020204" pitchFamily="66" charset="0"/>
              </a:rPr>
              <a:t>child</a:t>
            </a:r>
            <a:r>
              <a:rPr lang="pt-BR" altLang="pt-BR" dirty="0">
                <a:latin typeface="Comic Sans MS" panose="030F0702030302020204" pitchFamily="66" charset="0"/>
              </a:rPr>
              <a:t> </a:t>
            </a:r>
            <a:r>
              <a:rPr lang="pt-BR" altLang="pt-BR" dirty="0" err="1">
                <a:latin typeface="Comic Sans MS" panose="030F0702030302020204" pitchFamily="66" charset="0"/>
              </a:rPr>
              <a:t>born</a:t>
            </a:r>
            <a:r>
              <a:rPr lang="pt-BR" altLang="pt-BR" dirty="0">
                <a:latin typeface="Comic Sans MS" panose="030F0702030302020204" pitchFamily="66" charset="0"/>
              </a:rPr>
              <a:t> </a:t>
            </a:r>
            <a:r>
              <a:rPr lang="pt-BR" altLang="pt-BR" dirty="0" err="1">
                <a:latin typeface="Comic Sans MS" panose="030F0702030302020204" pitchFamily="66" charset="0"/>
              </a:rPr>
              <a:t>into</a:t>
            </a:r>
            <a:r>
              <a:rPr lang="pt-BR" altLang="pt-BR" dirty="0">
                <a:latin typeface="Comic Sans MS" panose="030F0702030302020204" pitchFamily="66" charset="0"/>
              </a:rPr>
              <a:t> </a:t>
            </a:r>
            <a:r>
              <a:rPr lang="pt-BR" altLang="pt-BR" dirty="0" err="1">
                <a:latin typeface="Comic Sans MS" panose="030F0702030302020204" pitchFamily="66" charset="0"/>
              </a:rPr>
              <a:t>Slaver’s</a:t>
            </a:r>
            <a:r>
              <a:rPr lang="pt-BR" altLang="pt-BR" dirty="0">
                <a:latin typeface="Comic Sans MS" panose="030F0702030302020204" pitchFamily="66" charset="0"/>
              </a:rPr>
              <a:t> </a:t>
            </a:r>
            <a:r>
              <a:rPr lang="pt-BR" altLang="pt-BR" dirty="0" err="1">
                <a:latin typeface="Comic Sans MS" panose="030F0702030302020204" pitchFamily="66" charset="0"/>
              </a:rPr>
              <a:t>Bay</a:t>
            </a:r>
            <a:r>
              <a:rPr lang="pt-BR" altLang="pt-BR" dirty="0">
                <a:latin typeface="Comic Sans MS" panose="030F0702030302020204" pitchFamily="66" charset="0"/>
              </a:rPr>
              <a:t> </a:t>
            </a:r>
            <a:r>
              <a:rPr lang="pt-BR" altLang="pt-BR" dirty="0" err="1">
                <a:latin typeface="Comic Sans MS" panose="030F0702030302020204" pitchFamily="66" charset="0"/>
              </a:rPr>
              <a:t>would</a:t>
            </a:r>
            <a:r>
              <a:rPr lang="pt-BR" altLang="pt-BR" dirty="0">
                <a:latin typeface="Comic Sans MS" panose="030F0702030302020204" pitchFamily="66" charset="0"/>
              </a:rPr>
              <a:t> </a:t>
            </a:r>
            <a:r>
              <a:rPr lang="pt-BR" altLang="pt-BR" dirty="0" err="1">
                <a:latin typeface="Comic Sans MS" panose="030F0702030302020204" pitchFamily="66" charset="0"/>
              </a:rPr>
              <a:t>ever</a:t>
            </a:r>
            <a:r>
              <a:rPr lang="pt-BR" altLang="pt-BR" dirty="0">
                <a:latin typeface="Comic Sans MS" panose="030F0702030302020204" pitchFamily="66" charset="0"/>
              </a:rPr>
              <a:t> </a:t>
            </a:r>
            <a:r>
              <a:rPr lang="pt-BR" altLang="pt-BR" dirty="0" err="1">
                <a:latin typeface="Comic Sans MS" panose="030F0702030302020204" pitchFamily="66" charset="0"/>
              </a:rPr>
              <a:t>know</a:t>
            </a:r>
            <a:r>
              <a:rPr lang="pt-BR" altLang="pt-BR" dirty="0">
                <a:latin typeface="Comic Sans MS" panose="030F0702030302020204" pitchFamily="66" charset="0"/>
              </a:rPr>
              <a:t> </a:t>
            </a:r>
            <a:r>
              <a:rPr lang="pt-BR" altLang="pt-BR" dirty="0" err="1">
                <a:latin typeface="Comic Sans MS" panose="030F0702030302020204" pitchFamily="66" charset="0"/>
              </a:rPr>
              <a:t>what</a:t>
            </a:r>
            <a:r>
              <a:rPr lang="pt-BR" altLang="pt-BR" dirty="0">
                <a:latin typeface="Comic Sans MS" panose="030F0702030302020204" pitchFamily="66" charset="0"/>
              </a:rPr>
              <a:t> it </a:t>
            </a:r>
            <a:r>
              <a:rPr lang="pt-BR" altLang="pt-B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meant</a:t>
            </a:r>
            <a:r>
              <a:rPr lang="pt-BR" altLang="pt-BR" dirty="0">
                <a:latin typeface="Comic Sans MS" panose="030F0702030302020204" pitchFamily="66" charset="0"/>
              </a:rPr>
              <a:t> </a:t>
            </a:r>
            <a:r>
              <a:rPr lang="pt-BR" altLang="pt-BR" dirty="0" err="1">
                <a:latin typeface="Comic Sans MS" panose="030F0702030302020204" pitchFamily="66" charset="0"/>
              </a:rPr>
              <a:t>to</a:t>
            </a:r>
            <a:r>
              <a:rPr lang="pt-BR" altLang="pt-BR" dirty="0">
                <a:latin typeface="Comic Sans MS" panose="030F0702030302020204" pitchFamily="66" charset="0"/>
              </a:rPr>
              <a:t> </a:t>
            </a:r>
            <a:r>
              <a:rPr lang="pt-BR" altLang="pt-BR" dirty="0" err="1">
                <a:latin typeface="Comic Sans MS" panose="030F0702030302020204" pitchFamily="66" charset="0"/>
              </a:rPr>
              <a:t>be</a:t>
            </a:r>
            <a:r>
              <a:rPr lang="pt-BR" altLang="pt-BR" dirty="0">
                <a:latin typeface="Comic Sans MS" panose="030F0702030302020204" pitchFamily="66" charset="0"/>
              </a:rPr>
              <a:t> </a:t>
            </a:r>
            <a:r>
              <a:rPr lang="pt-BR" altLang="pt-B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bought</a:t>
            </a:r>
            <a:r>
              <a:rPr lang="pt-BR" altLang="pt-BR" dirty="0">
                <a:latin typeface="Comic Sans MS" panose="030F0702030302020204" pitchFamily="66" charset="0"/>
              </a:rPr>
              <a:t> </a:t>
            </a:r>
            <a:r>
              <a:rPr lang="pt-BR" altLang="pt-BR" dirty="0" err="1">
                <a:latin typeface="Comic Sans MS" panose="030F0702030302020204" pitchFamily="66" charset="0"/>
              </a:rPr>
              <a:t>or</a:t>
            </a:r>
            <a:r>
              <a:rPr lang="pt-BR" altLang="pt-BR" dirty="0">
                <a:latin typeface="Comic Sans MS" panose="030F0702030302020204" pitchFamily="66" charset="0"/>
              </a:rPr>
              <a:t> </a:t>
            </a:r>
            <a:r>
              <a:rPr lang="pt-BR" altLang="pt-B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sold</a:t>
            </a:r>
            <a:r>
              <a:rPr lang="pt-BR" altLang="pt-BR" dirty="0">
                <a:latin typeface="Comic Sans MS" panose="030F0702030302020204" pitchFamily="66" charset="0"/>
              </a:rPr>
              <a:t>”</a:t>
            </a:r>
          </a:p>
          <a:p>
            <a:r>
              <a:rPr lang="pt-BR" altLang="pt-BR" dirty="0">
                <a:latin typeface="Comic Sans MS" panose="030F0702030302020204" pitchFamily="66" charset="0"/>
              </a:rPr>
              <a:t>(Eu </a:t>
            </a:r>
            <a:r>
              <a:rPr lang="pt-BR" altLang="pt-BR" dirty="0">
                <a:solidFill>
                  <a:srgbClr val="FFFF00"/>
                </a:solidFill>
                <a:latin typeface="Comic Sans MS" panose="030F0702030302020204" pitchFamily="66" charset="0"/>
              </a:rPr>
              <a:t>lutei</a:t>
            </a:r>
            <a:r>
              <a:rPr lang="pt-BR" altLang="pt-BR" dirty="0">
                <a:latin typeface="Comic Sans MS" panose="030F0702030302020204" pitchFamily="66" charset="0"/>
              </a:rPr>
              <a:t> para que nenhuma criança da Baia dos Escravos jamais soubesse o que </a:t>
            </a:r>
            <a:r>
              <a:rPr lang="pt-BR" altLang="pt-BR" dirty="0">
                <a:solidFill>
                  <a:srgbClr val="FFFF00"/>
                </a:solidFill>
                <a:latin typeface="Comic Sans MS" panose="030F0702030302020204" pitchFamily="66" charset="0"/>
              </a:rPr>
              <a:t>significava</a:t>
            </a:r>
            <a:r>
              <a:rPr lang="pt-BR" altLang="pt-BR" dirty="0">
                <a:latin typeface="Comic Sans MS" panose="030F0702030302020204" pitchFamily="66" charset="0"/>
              </a:rPr>
              <a:t> ser </a:t>
            </a:r>
            <a:r>
              <a:rPr lang="pt-BR" altLang="pt-BR" dirty="0">
                <a:solidFill>
                  <a:srgbClr val="FFFF00"/>
                </a:solidFill>
                <a:latin typeface="Comic Sans MS" panose="030F0702030302020204" pitchFamily="66" charset="0"/>
              </a:rPr>
              <a:t>comprada</a:t>
            </a:r>
            <a:r>
              <a:rPr lang="pt-BR" altLang="pt-BR" dirty="0">
                <a:latin typeface="Comic Sans MS" panose="030F0702030302020204" pitchFamily="66" charset="0"/>
              </a:rPr>
              <a:t> ou </a:t>
            </a:r>
            <a:r>
              <a:rPr lang="pt-BR" altLang="pt-BR" dirty="0">
                <a:solidFill>
                  <a:srgbClr val="FFFF00"/>
                </a:solidFill>
                <a:latin typeface="Comic Sans MS" panose="030F0702030302020204" pitchFamily="66" charset="0"/>
              </a:rPr>
              <a:t>vendida</a:t>
            </a:r>
            <a:r>
              <a:rPr lang="pt-BR" altLang="pt-BR" dirty="0">
                <a:latin typeface="Comic Sans MS" panose="030F0702030302020204" pitchFamily="66" charset="0"/>
              </a:rPr>
              <a:t>)</a:t>
            </a:r>
          </a:p>
          <a:p>
            <a:endParaRPr lang="pt-BR" altLang="pt-BR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pt-BR" altLang="pt-B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fought</a:t>
            </a:r>
            <a:r>
              <a:rPr lang="pt-BR" altLang="pt-BR" dirty="0">
                <a:latin typeface="Comic Sans MS" panose="030F0702030302020204" pitchFamily="66" charset="0"/>
              </a:rPr>
              <a:t> é passado de “</a:t>
            </a:r>
            <a:r>
              <a:rPr lang="pt-BR" altLang="pt-B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fight</a:t>
            </a:r>
            <a:r>
              <a:rPr lang="pt-BR" altLang="pt-BR" dirty="0">
                <a:latin typeface="Comic Sans MS" panose="030F0702030302020204" pitchFamily="66" charset="0"/>
              </a:rPr>
              <a:t>”; </a:t>
            </a:r>
            <a:r>
              <a:rPr lang="pt-BR" altLang="pt-B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meant</a:t>
            </a:r>
            <a:r>
              <a:rPr lang="pt-BR" altLang="pt-BR" dirty="0">
                <a:latin typeface="Comic Sans MS" panose="030F0702030302020204" pitchFamily="66" charset="0"/>
              </a:rPr>
              <a:t> é passado de “</a:t>
            </a:r>
            <a:r>
              <a:rPr lang="pt-BR" altLang="pt-B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mean</a:t>
            </a:r>
            <a:r>
              <a:rPr lang="pt-BR" altLang="pt-BR" dirty="0">
                <a:latin typeface="Comic Sans MS" panose="030F0702030302020204" pitchFamily="66" charset="0"/>
              </a:rPr>
              <a:t>”;</a:t>
            </a:r>
          </a:p>
          <a:p>
            <a:r>
              <a:rPr lang="pt-BR" altLang="pt-B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bought</a:t>
            </a:r>
            <a:r>
              <a:rPr lang="pt-BR" altLang="pt-BR" dirty="0">
                <a:latin typeface="Comic Sans MS" panose="030F0702030302020204" pitchFamily="66" charset="0"/>
              </a:rPr>
              <a:t> é particípio de “</a:t>
            </a:r>
            <a:r>
              <a:rPr lang="pt-BR" altLang="pt-B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buy</a:t>
            </a:r>
            <a:r>
              <a:rPr lang="pt-BR" altLang="pt-BR" dirty="0">
                <a:latin typeface="Comic Sans MS" panose="030F0702030302020204" pitchFamily="66" charset="0"/>
              </a:rPr>
              <a:t>”; </a:t>
            </a:r>
            <a:r>
              <a:rPr lang="pt-BR" altLang="pt-B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sold</a:t>
            </a:r>
            <a:r>
              <a:rPr lang="pt-BR" altLang="pt-BR" dirty="0">
                <a:latin typeface="Comic Sans MS" panose="030F0702030302020204" pitchFamily="66" charset="0"/>
              </a:rPr>
              <a:t> é particípio de “</a:t>
            </a:r>
            <a:r>
              <a:rPr lang="pt-BR" altLang="pt-B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sell</a:t>
            </a:r>
            <a:r>
              <a:rPr lang="pt-BR" altLang="pt-BR" dirty="0">
                <a:latin typeface="Comic Sans MS" panose="030F0702030302020204" pitchFamily="66" charset="0"/>
              </a:rPr>
              <a:t>”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D006592-5B8A-4876-A2DE-8CD470A01B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8486" y="928769"/>
            <a:ext cx="576064" cy="5000461"/>
          </a:xfrm>
        </p:spPr>
        <p:txBody>
          <a:bodyPr>
            <a:noAutofit/>
          </a:bodyPr>
          <a:lstStyle/>
          <a:p>
            <a:pPr eaLnBrk="1" hangingPunct="1"/>
            <a:br>
              <a:rPr lang="en-US" altLang="pt-BR" sz="4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pt-BR" sz="4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ACTIVITY</a:t>
            </a:r>
          </a:p>
        </p:txBody>
      </p:sp>
      <p:pic>
        <p:nvPicPr>
          <p:cNvPr id="3074" name="Picture 2" descr="Emilia Clarke° ♡ on Instagram: “Beautiful Daenerys ❤️ 🔼 🔽 #emiliaclarke  #khaleesi #asoiaf … | Emilia clarke, Targaryen aesthetic, Emilia clarke  daenerys targaryen">
            <a:extLst>
              <a:ext uri="{FF2B5EF4-FFF2-40B4-BE49-F238E27FC236}">
                <a16:creationId xmlns:a16="http://schemas.microsoft.com/office/drawing/2014/main" id="{23CC0794-BA81-464E-A3DA-0F1EFC762F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9958" y="3450032"/>
            <a:ext cx="2570381" cy="321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Relembre toda a jornada de Tyrion Lannister em 'Game of Thrones' - Revista  Galileu | Especial Game of Thrones">
            <a:extLst>
              <a:ext uri="{FF2B5EF4-FFF2-40B4-BE49-F238E27FC236}">
                <a16:creationId xmlns:a16="http://schemas.microsoft.com/office/drawing/2014/main" id="{A588FE12-CC10-4580-BE03-750EBDE0DB7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95" r="7900"/>
          <a:stretch/>
        </p:blipFill>
        <p:spPr bwMode="auto">
          <a:xfrm>
            <a:off x="9359957" y="201957"/>
            <a:ext cx="2570381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0830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62F1B592-4D9A-40A6-ACBE-FAE3ACBCD906}"/>
              </a:ext>
            </a:extLst>
          </p:cNvPr>
          <p:cNvSpPr txBox="1"/>
          <p:nvPr/>
        </p:nvSpPr>
        <p:spPr>
          <a:xfrm>
            <a:off x="1197868" y="548679"/>
            <a:ext cx="10225136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pt-BR" altLang="pt-BR" sz="2500" dirty="0">
                <a:latin typeface="Comic Sans MS" panose="030F0702030302020204" pitchFamily="66" charset="0"/>
              </a:rPr>
              <a:t>2) Separe numa tabela as formas de passado encontradas (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simple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past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, 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past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of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to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be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, 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past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pt-BR" altLang="pt-BR" sz="25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continuous</a:t>
            </a:r>
            <a:r>
              <a:rPr lang="pt-BR" altLang="pt-BR" sz="2500" dirty="0">
                <a:latin typeface="Comic Sans MS" panose="030F0702030302020204" pitchFamily="66" charset="0"/>
              </a:rPr>
              <a:t>) etc. e faça as forma que faltam (</a:t>
            </a:r>
            <a:r>
              <a:rPr lang="pt-BR" altLang="pt-BR" sz="2500" dirty="0">
                <a:solidFill>
                  <a:srgbClr val="FFFF00"/>
                </a:solidFill>
                <a:latin typeface="Comic Sans MS" panose="030F0702030302020204" pitchFamily="66" charset="0"/>
              </a:rPr>
              <a:t>afirmativa, negativa e interrogativa</a:t>
            </a:r>
            <a:r>
              <a:rPr lang="pt-BR" altLang="pt-BR" sz="2500" dirty="0">
                <a:latin typeface="Comic Sans MS" panose="030F0702030302020204" pitchFamily="66" charset="0"/>
              </a:rPr>
              <a:t>).</a:t>
            </a:r>
          </a:p>
        </p:txBody>
      </p:sp>
      <p:graphicFrame>
        <p:nvGraphicFramePr>
          <p:cNvPr id="2" name="Tabela 2">
            <a:extLst>
              <a:ext uri="{FF2B5EF4-FFF2-40B4-BE49-F238E27FC236}">
                <a16:creationId xmlns:a16="http://schemas.microsoft.com/office/drawing/2014/main" id="{4A0CBC88-8CB5-473E-8854-8220DF4964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3486977"/>
              </p:ext>
            </p:extLst>
          </p:nvPr>
        </p:nvGraphicFramePr>
        <p:xfrm>
          <a:off x="261764" y="2132856"/>
          <a:ext cx="11665295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853654310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924056190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2970582813"/>
                    </a:ext>
                  </a:extLst>
                </a:gridCol>
                <a:gridCol w="4032447">
                  <a:extLst>
                    <a:ext uri="{9D8B030D-6E8A-4147-A177-3AD203B41FA5}">
                      <a16:colId xmlns:a16="http://schemas.microsoft.com/office/drawing/2014/main" val="31891318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BR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dirty="0"/>
                        <a:t>SIMPLE PAST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dirty="0"/>
                        <a:t>PAST OF 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dirty="0"/>
                        <a:t>PAST CONTINUOUS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503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2200" b="1" dirty="0" err="1">
                          <a:latin typeface="Comic Sans MS" panose="030F0702030302020204" pitchFamily="66" charset="0"/>
                        </a:rPr>
                        <a:t>Affirmative</a:t>
                      </a:r>
                      <a:endParaRPr lang="pt-BR" altLang="pt-BR" sz="2200" b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2200" dirty="0">
                          <a:latin typeface="Comic Sans MS" panose="030F0702030302020204" pitchFamily="66" charset="0"/>
                        </a:rPr>
                        <a:t>I </a:t>
                      </a:r>
                      <a:r>
                        <a:rPr lang="pt-BR" altLang="pt-BR" sz="2200" dirty="0" err="1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kill</a:t>
                      </a:r>
                      <a:r>
                        <a:rPr lang="pt-BR" altLang="pt-BR" sz="2200" dirty="0" err="1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ed</a:t>
                      </a:r>
                      <a:r>
                        <a:rPr lang="pt-BR" altLang="pt-BR" sz="2200" dirty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pt-BR" altLang="pt-BR" sz="2200" dirty="0" err="1">
                          <a:latin typeface="Comic Sans MS" panose="030F0702030302020204" pitchFamily="66" charset="0"/>
                        </a:rPr>
                        <a:t>my</a:t>
                      </a:r>
                      <a:r>
                        <a:rPr lang="pt-BR" altLang="pt-BR" sz="2200" dirty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pt-BR" altLang="pt-BR" sz="2200" dirty="0" err="1">
                          <a:latin typeface="Comic Sans MS" panose="030F0702030302020204" pitchFamily="66" charset="0"/>
                        </a:rPr>
                        <a:t>father</a:t>
                      </a:r>
                      <a:r>
                        <a:rPr lang="pt-BR" altLang="pt-BR" sz="2200" dirty="0">
                          <a:latin typeface="Comic Sans MS" panose="030F0702030302020204" pitchFamily="66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altLang="pt-BR" sz="2200" dirty="0">
                          <a:latin typeface="Comic Sans MS" panose="030F0702030302020204" pitchFamily="66" charset="0"/>
                        </a:rPr>
                        <a:t>[...] </a:t>
                      </a:r>
                      <a:r>
                        <a:rPr lang="pt-BR" altLang="pt-BR" sz="2200" dirty="0" err="1">
                          <a:latin typeface="Comic Sans MS" panose="030F0702030302020204" pitchFamily="66" charset="0"/>
                        </a:rPr>
                        <a:t>my</a:t>
                      </a:r>
                      <a:r>
                        <a:rPr lang="pt-BR" altLang="pt-BR" sz="2200" dirty="0">
                          <a:latin typeface="Comic Sans MS" panose="030F0702030302020204" pitchFamily="66" charset="0"/>
                        </a:rPr>
                        <a:t> final </a:t>
                      </a:r>
                      <a:r>
                        <a:rPr lang="pt-BR" altLang="pt-BR" sz="2200" dirty="0" err="1">
                          <a:latin typeface="Comic Sans MS" panose="030F0702030302020204" pitchFamily="66" charset="0"/>
                        </a:rPr>
                        <a:t>days</a:t>
                      </a:r>
                      <a:r>
                        <a:rPr lang="pt-BR" altLang="pt-BR" sz="2200" dirty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pt-BR" altLang="pt-BR" sz="2200" dirty="0" err="1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were</a:t>
                      </a:r>
                      <a:r>
                        <a:rPr lang="pt-BR" altLang="pt-BR" sz="2200" dirty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pt-BR" altLang="pt-BR" sz="2200" dirty="0" err="1">
                          <a:latin typeface="Comic Sans MS" panose="030F0702030302020204" pitchFamily="66" charset="0"/>
                        </a:rPr>
                        <a:t>interesting</a:t>
                      </a:r>
                      <a:r>
                        <a:rPr lang="pt-BR" altLang="pt-BR" sz="2200" dirty="0">
                          <a:latin typeface="Comic Sans MS" panose="030F0702030302020204" pitchFamily="66" charset="0"/>
                        </a:rPr>
                        <a:t>.</a:t>
                      </a:r>
                      <a:endParaRPr lang="pt-BR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200" kern="1200" dirty="0" err="1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Varys</a:t>
                      </a:r>
                      <a:r>
                        <a:rPr lang="pt-BR" sz="2200" kern="1200" dirty="0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200" kern="1200" dirty="0" err="1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was</a:t>
                      </a:r>
                      <a:r>
                        <a:rPr lang="pt-BR" sz="2200" kern="1200" dirty="0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200" kern="1200" dirty="0" err="1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travell</a:t>
                      </a:r>
                      <a:r>
                        <a:rPr lang="pt-BR" sz="2200" kern="1200" dirty="0" err="1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ing</a:t>
                      </a:r>
                      <a:r>
                        <a:rPr lang="pt-BR" sz="2200" kern="1200" dirty="0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200" kern="1200" dirty="0" err="1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with</a:t>
                      </a:r>
                      <a:r>
                        <a:rPr lang="pt-BR" sz="2200" kern="1200" dirty="0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200" kern="1200" dirty="0" err="1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Tyrion</a:t>
                      </a:r>
                      <a:r>
                        <a:rPr lang="pt-BR" sz="2200" kern="1200" dirty="0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200" kern="1200" dirty="0" err="1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before</a:t>
                      </a:r>
                      <a:r>
                        <a:rPr lang="pt-BR" sz="2200" kern="1200" dirty="0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200" kern="1200" dirty="0" err="1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Jorah</a:t>
                      </a:r>
                      <a:r>
                        <a:rPr lang="pt-BR" sz="2200" kern="1200" dirty="0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came. (frase inventada)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0689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200" b="1" kern="1200" dirty="0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Negative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2200" dirty="0">
                          <a:latin typeface="Comic Sans MS" panose="030F0702030302020204" pitchFamily="66" charset="0"/>
                        </a:rPr>
                        <a:t>I </a:t>
                      </a:r>
                      <a:r>
                        <a:rPr lang="pt-BR" altLang="pt-BR" sz="2200" dirty="0" err="1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didn’t</a:t>
                      </a:r>
                      <a:r>
                        <a:rPr lang="pt-BR" altLang="pt-BR" sz="2200" dirty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pt-BR" altLang="pt-BR" sz="2200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kill</a:t>
                      </a:r>
                      <a:r>
                        <a:rPr lang="pt-BR" altLang="pt-BR" sz="2200" dirty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pt-BR" altLang="pt-BR" sz="2200" dirty="0" err="1">
                          <a:latin typeface="Comic Sans MS" panose="030F0702030302020204" pitchFamily="66" charset="0"/>
                        </a:rPr>
                        <a:t>my</a:t>
                      </a:r>
                      <a:r>
                        <a:rPr lang="pt-BR" altLang="pt-BR" sz="2200" dirty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pt-BR" altLang="pt-BR" sz="2200" dirty="0" err="1">
                          <a:latin typeface="Comic Sans MS" panose="030F0702030302020204" pitchFamily="66" charset="0"/>
                        </a:rPr>
                        <a:t>father</a:t>
                      </a:r>
                      <a:r>
                        <a:rPr lang="pt-BR" altLang="pt-BR" sz="2200" dirty="0">
                          <a:latin typeface="Comic Sans MS" panose="030F0702030302020204" pitchFamily="66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2200" dirty="0">
                          <a:latin typeface="Comic Sans MS" panose="030F0702030302020204" pitchFamily="66" charset="0"/>
                        </a:rPr>
                        <a:t>[...] </a:t>
                      </a:r>
                      <a:r>
                        <a:rPr lang="pt-BR" altLang="pt-BR" sz="2200" dirty="0" err="1">
                          <a:latin typeface="Comic Sans MS" panose="030F0702030302020204" pitchFamily="66" charset="0"/>
                        </a:rPr>
                        <a:t>my</a:t>
                      </a:r>
                      <a:r>
                        <a:rPr lang="pt-BR" altLang="pt-BR" sz="2200" dirty="0">
                          <a:latin typeface="Comic Sans MS" panose="030F0702030302020204" pitchFamily="66" charset="0"/>
                        </a:rPr>
                        <a:t> final </a:t>
                      </a:r>
                      <a:r>
                        <a:rPr lang="pt-BR" altLang="pt-BR" sz="2200" dirty="0" err="1">
                          <a:latin typeface="Comic Sans MS" panose="030F0702030302020204" pitchFamily="66" charset="0"/>
                        </a:rPr>
                        <a:t>days</a:t>
                      </a:r>
                      <a:r>
                        <a:rPr lang="pt-BR" altLang="pt-BR" sz="2200" dirty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pt-BR" altLang="pt-BR" sz="2200" dirty="0" err="1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weren’t</a:t>
                      </a:r>
                      <a:r>
                        <a:rPr lang="pt-BR" altLang="pt-BR" sz="2200" dirty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pt-BR" altLang="pt-BR" sz="2200" dirty="0" err="1">
                          <a:latin typeface="Comic Sans MS" panose="030F0702030302020204" pitchFamily="66" charset="0"/>
                        </a:rPr>
                        <a:t>interesting</a:t>
                      </a:r>
                      <a:r>
                        <a:rPr lang="pt-BR" altLang="pt-BR" sz="2200" dirty="0">
                          <a:latin typeface="Comic Sans MS" panose="030F0702030302020204" pitchFamily="66" charset="0"/>
                        </a:rPr>
                        <a:t>.</a:t>
                      </a:r>
                      <a:endParaRPr lang="pt-BR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200" kern="1200" dirty="0" err="1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Varys</a:t>
                      </a:r>
                      <a:r>
                        <a:rPr lang="pt-BR" sz="2200" kern="1200" dirty="0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200" kern="1200" dirty="0" err="1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wasn’t</a:t>
                      </a:r>
                      <a:r>
                        <a:rPr lang="pt-BR" sz="2200" kern="1200" dirty="0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200" kern="1200" dirty="0" err="1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travell</a:t>
                      </a:r>
                      <a:r>
                        <a:rPr lang="pt-BR" sz="2200" kern="1200" dirty="0" err="1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ing</a:t>
                      </a:r>
                      <a:r>
                        <a:rPr lang="pt-BR" sz="2200" kern="1200" dirty="0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200" kern="1200" dirty="0" err="1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with</a:t>
                      </a:r>
                      <a:r>
                        <a:rPr lang="pt-BR" sz="2200" kern="1200" dirty="0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200" kern="1200" dirty="0" err="1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Tyrion</a:t>
                      </a:r>
                      <a:r>
                        <a:rPr lang="pt-BR" sz="2200" kern="1200" dirty="0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200" kern="1200" dirty="0" err="1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before</a:t>
                      </a:r>
                      <a:r>
                        <a:rPr lang="pt-BR" sz="2200" kern="1200" dirty="0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200" kern="1200" dirty="0" err="1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Jorah</a:t>
                      </a:r>
                      <a:r>
                        <a:rPr lang="pt-BR" sz="2200" kern="1200" dirty="0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came. </a:t>
                      </a:r>
                      <a:endParaRPr lang="pt-BR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1743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200" b="1" kern="1200" dirty="0" err="1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Interrogative</a:t>
                      </a:r>
                      <a:endParaRPr lang="pt-BR" sz="2200" b="1" kern="1200" dirty="0">
                        <a:solidFill>
                          <a:schemeClr val="dk1"/>
                        </a:solidFill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200" kern="1200" dirty="0" err="1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Did</a:t>
                      </a:r>
                      <a:r>
                        <a:rPr lang="pt-BR" sz="2200" kern="1200" dirty="0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I kill </a:t>
                      </a:r>
                      <a:r>
                        <a:rPr lang="pt-BR" sz="2200" kern="1200" dirty="0" err="1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my</a:t>
                      </a:r>
                      <a:r>
                        <a:rPr lang="pt-BR" sz="2200" kern="1200" dirty="0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200" kern="1200" dirty="0" err="1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father</a:t>
                      </a:r>
                      <a:r>
                        <a:rPr lang="pt-BR" sz="2200" kern="1200" dirty="0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pt-BR" sz="2200" dirty="0" err="1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</a:rPr>
                        <a:t>Were</a:t>
                      </a:r>
                      <a:r>
                        <a:rPr lang="pt-BR" altLang="pt-BR" sz="2200" dirty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pt-BR" altLang="pt-BR" sz="2200" dirty="0" err="1">
                          <a:latin typeface="Comic Sans MS" panose="030F0702030302020204" pitchFamily="66" charset="0"/>
                        </a:rPr>
                        <a:t>my</a:t>
                      </a:r>
                      <a:r>
                        <a:rPr lang="pt-BR" altLang="pt-BR" sz="2200" dirty="0">
                          <a:latin typeface="Comic Sans MS" panose="030F0702030302020204" pitchFamily="66" charset="0"/>
                        </a:rPr>
                        <a:t> final </a:t>
                      </a:r>
                      <a:r>
                        <a:rPr lang="pt-BR" altLang="pt-BR" sz="2200" dirty="0" err="1">
                          <a:latin typeface="Comic Sans MS" panose="030F0702030302020204" pitchFamily="66" charset="0"/>
                        </a:rPr>
                        <a:t>days</a:t>
                      </a:r>
                      <a:r>
                        <a:rPr lang="pt-BR" altLang="pt-BR" sz="2200" dirty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pt-BR" altLang="pt-BR" sz="2200" dirty="0" err="1">
                          <a:latin typeface="Comic Sans MS" panose="030F0702030302020204" pitchFamily="66" charset="0"/>
                        </a:rPr>
                        <a:t>interesting</a:t>
                      </a:r>
                      <a:r>
                        <a:rPr lang="pt-BR" altLang="pt-BR" sz="2200" dirty="0">
                          <a:latin typeface="Comic Sans MS" panose="030F0702030302020204" pitchFamily="66" charset="0"/>
                        </a:rPr>
                        <a:t>?</a:t>
                      </a:r>
                      <a:endParaRPr lang="pt-BR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200" kern="1200" dirty="0" err="1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Was</a:t>
                      </a:r>
                      <a:r>
                        <a:rPr lang="pt-BR" sz="2200" kern="1200" dirty="0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200" kern="1200" dirty="0" err="1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Varys</a:t>
                      </a:r>
                      <a:r>
                        <a:rPr lang="pt-BR" sz="2200" kern="1200" dirty="0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200" kern="1200" dirty="0" err="1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travell</a:t>
                      </a:r>
                      <a:r>
                        <a:rPr lang="pt-BR" sz="2200" kern="1200" dirty="0" err="1">
                          <a:solidFill>
                            <a:srgbClr val="FF0000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ing</a:t>
                      </a:r>
                      <a:r>
                        <a:rPr lang="pt-BR" sz="2200" kern="1200" dirty="0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200" kern="1200" dirty="0" err="1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with</a:t>
                      </a:r>
                      <a:r>
                        <a:rPr lang="pt-BR" sz="2200" kern="1200" dirty="0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200" kern="1200" dirty="0" err="1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Tyrion</a:t>
                      </a:r>
                      <a:r>
                        <a:rPr lang="pt-BR" sz="2200" kern="1200" dirty="0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200" kern="1200" dirty="0" err="1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before</a:t>
                      </a:r>
                      <a:r>
                        <a:rPr lang="pt-BR" sz="2200" kern="1200" dirty="0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200" kern="1200" dirty="0" err="1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Jorah</a:t>
                      </a:r>
                      <a:r>
                        <a:rPr lang="pt-BR" sz="2200" kern="1200" dirty="0">
                          <a:solidFill>
                            <a:schemeClr val="dk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came? </a:t>
                      </a:r>
                      <a:r>
                        <a:rPr lang="pt-BR" sz="22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1346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599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62F1B592-4D9A-40A6-ACBE-FAE3ACBCD906}"/>
              </a:ext>
            </a:extLst>
          </p:cNvPr>
          <p:cNvSpPr txBox="1"/>
          <p:nvPr/>
        </p:nvSpPr>
        <p:spPr>
          <a:xfrm>
            <a:off x="809260" y="140595"/>
            <a:ext cx="1118980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altLang="pt-BR" sz="2500" dirty="0">
                <a:latin typeface="Comic Sans MS" panose="030F0702030302020204" pitchFamily="66" charset="0"/>
              </a:rPr>
              <a:t>3) </a:t>
            </a:r>
            <a:r>
              <a:rPr lang="pt-BR" altLang="pt-BR" sz="2800" dirty="0">
                <a:latin typeface="Comic Sans MS" panose="030F0702030302020204" pitchFamily="66" charset="0"/>
              </a:rPr>
              <a:t>Separe apenas os exemplos que contém verbos </a:t>
            </a:r>
            <a:r>
              <a:rPr lang="pt-BR" altLang="pt-B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regulares</a:t>
            </a:r>
            <a:r>
              <a:rPr lang="pt-BR" altLang="pt-BR" sz="2800" dirty="0">
                <a:latin typeface="Comic Sans MS" panose="030F0702030302020204" pitchFamily="66" charset="0"/>
              </a:rPr>
              <a:t> e veja se tem algum que </a:t>
            </a:r>
            <a:r>
              <a:rPr lang="pt-BR" altLang="pt-B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altera a escrita </a:t>
            </a:r>
            <a:r>
              <a:rPr lang="pt-BR" altLang="pt-BR" sz="2800" dirty="0">
                <a:latin typeface="Comic Sans MS" panose="030F0702030302020204" pitchFamily="66" charset="0"/>
              </a:rPr>
              <a:t>ao acrescentar </a:t>
            </a:r>
            <a:r>
              <a:rPr lang="pt-BR" altLang="pt-B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–</a:t>
            </a:r>
            <a:r>
              <a:rPr lang="pt-BR" altLang="pt-BR" sz="28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ed</a:t>
            </a:r>
            <a:r>
              <a:rPr lang="pt-BR" altLang="pt-BR" sz="2800" dirty="0">
                <a:latin typeface="Comic Sans MS" panose="030F0702030302020204" pitchFamily="66" charset="0"/>
              </a:rPr>
              <a:t>, explique por que alterou segundo as regras que estudamos. </a:t>
            </a:r>
          </a:p>
          <a:p>
            <a:pPr>
              <a:spcBef>
                <a:spcPts val="0"/>
              </a:spcBef>
            </a:pPr>
            <a:endParaRPr lang="pt-BR" altLang="pt-BR" sz="2800" dirty="0">
              <a:latin typeface="Comic Sans MS" panose="030F0702030302020204" pitchFamily="66" charset="0"/>
            </a:endParaRPr>
          </a:p>
        </p:txBody>
      </p:sp>
      <p:graphicFrame>
        <p:nvGraphicFramePr>
          <p:cNvPr id="7" name="Espaço Reservado para Conteúdo 3">
            <a:extLst>
              <a:ext uri="{FF2B5EF4-FFF2-40B4-BE49-F238E27FC236}">
                <a16:creationId xmlns:a16="http://schemas.microsoft.com/office/drawing/2014/main" id="{ADE625C8-70E6-4B6E-9610-CB3495C29D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7450608"/>
              </p:ext>
            </p:extLst>
          </p:nvPr>
        </p:nvGraphicFramePr>
        <p:xfrm>
          <a:off x="499508" y="1484784"/>
          <a:ext cx="11189807" cy="5113594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5629047">
                  <a:extLst>
                    <a:ext uri="{9D8B030D-6E8A-4147-A177-3AD203B41FA5}">
                      <a16:colId xmlns:a16="http://schemas.microsoft.com/office/drawing/2014/main" val="302986914"/>
                    </a:ext>
                  </a:extLst>
                </a:gridCol>
                <a:gridCol w="5560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5378"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4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OBSERVAÇÕES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decide-decid</a:t>
                      </a:r>
                      <a:r>
                        <a:rPr lang="en-US" sz="2400" b="1" dirty="0">
                          <a:solidFill>
                            <a:srgbClr val="FFFF00"/>
                          </a:solidFill>
                        </a:rPr>
                        <a:t>ed</a:t>
                      </a:r>
                      <a:endParaRPr lang="pt-BR" sz="24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pt-BR" sz="24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Verbos com final </a:t>
                      </a:r>
                      <a:r>
                        <a:rPr lang="pt-BR" sz="2400" b="0" i="0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–e </a:t>
                      </a:r>
                      <a:r>
                        <a:rPr lang="pt-BR" sz="24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acrescentam apenas </a:t>
                      </a:r>
                      <a:r>
                        <a:rPr lang="pt-BR" sz="2400" b="0" i="0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d </a:t>
                      </a:r>
                      <a:r>
                        <a:rPr lang="pt-BR" sz="24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 passado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sentence-sentenc</a:t>
                      </a:r>
                      <a:r>
                        <a:rPr lang="en-US" sz="2400" b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endParaRPr lang="pt-BR" sz="2400" b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pt-BR" sz="26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agree-agre</a:t>
                      </a:r>
                      <a:r>
                        <a:rPr lang="en-US" sz="2400" b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endParaRPr lang="pt-BR" sz="2400" b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pt-BR" sz="26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convince-convinc</a:t>
                      </a:r>
                      <a:r>
                        <a:rPr lang="en-US" sz="2400" b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endParaRPr lang="pt-BR" sz="2400" b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pt-BR" sz="2600" b="0" i="0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8618812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seize-seiz</a:t>
                      </a:r>
                      <a:r>
                        <a:rPr lang="en-US" sz="2400" b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endParaRPr lang="pt-BR" sz="2400" b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pt-BR" sz="26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8911847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change-chang</a:t>
                      </a:r>
                      <a:r>
                        <a:rPr lang="pt-BR" sz="2400" b="1" kern="1200" dirty="0" err="1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endParaRPr lang="pt-BR" sz="2400" b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pt-BR" sz="26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8438073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marri</a:t>
                      </a:r>
                      <a:r>
                        <a:rPr lang="en-US" sz="2400" b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endParaRPr lang="pt-BR" sz="2400" b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Verbos com final </a:t>
                      </a:r>
                      <a:r>
                        <a:rPr lang="pt-BR" sz="2400" b="0" i="0" kern="1200" dirty="0" err="1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consoante+y</a:t>
                      </a:r>
                      <a:r>
                        <a:rPr lang="pt-BR" sz="24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trocam o </a:t>
                      </a:r>
                      <a:r>
                        <a:rPr lang="pt-BR" sz="2400" b="0" i="0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y </a:t>
                      </a:r>
                      <a:r>
                        <a:rPr lang="pt-BR" sz="24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por </a:t>
                      </a:r>
                      <a:r>
                        <a:rPr lang="pt-BR" sz="2400" b="0" i="0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pt-BR" sz="24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ao acrescentar </a:t>
                      </a:r>
                      <a:r>
                        <a:rPr lang="pt-BR" sz="2400" b="0" i="0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pt-BR" sz="2400" b="0" i="0" kern="1200" dirty="0" err="1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endParaRPr lang="pt-BR" sz="2400" b="0" i="0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5767801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kill</a:t>
                      </a:r>
                      <a:r>
                        <a:rPr lang="en-US" sz="2400" b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ed,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earn</a:t>
                      </a:r>
                      <a:r>
                        <a:rPr lang="en-US" sz="2400" b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ed,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loath</a:t>
                      </a:r>
                      <a:r>
                        <a:rPr lang="en-US" sz="2400" b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ed,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end</a:t>
                      </a:r>
                      <a:r>
                        <a:rPr lang="en-US" sz="2400" b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ed, 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slaughter</a:t>
                      </a:r>
                      <a:r>
                        <a:rPr lang="en-US" sz="2400" b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ed, </a:t>
                      </a:r>
                      <a:r>
                        <a:rPr 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murder</a:t>
                      </a:r>
                      <a:r>
                        <a:rPr lang="en-US" sz="2400" b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ed, </a:t>
                      </a:r>
                      <a:r>
                        <a:rPr lang="pt-BR" sz="2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banish</a:t>
                      </a:r>
                      <a:r>
                        <a:rPr lang="pt-BR" sz="2400" b="1" kern="1200" dirty="0" err="1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endParaRPr lang="pt-BR" sz="2400" b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0" i="0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Não tem qualquer alteração na escrita ao acrescentar –ed.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535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9059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62F1B592-4D9A-40A6-ACBE-FAE3ACBCD906}"/>
              </a:ext>
            </a:extLst>
          </p:cNvPr>
          <p:cNvSpPr txBox="1"/>
          <p:nvPr/>
        </p:nvSpPr>
        <p:spPr>
          <a:xfrm>
            <a:off x="809260" y="140595"/>
            <a:ext cx="1118980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pt-BR" altLang="pt-BR" sz="2500" dirty="0">
                <a:latin typeface="Comic Sans MS" panose="030F0702030302020204" pitchFamily="66" charset="0"/>
              </a:rPr>
              <a:t>4) </a:t>
            </a:r>
            <a:r>
              <a:rPr lang="pt-BR" altLang="pt-BR" sz="2800" dirty="0">
                <a:latin typeface="Comic Sans MS" panose="030F0702030302020204" pitchFamily="66" charset="0"/>
              </a:rPr>
              <a:t>Para cada verbo </a:t>
            </a:r>
            <a:r>
              <a:rPr lang="pt-BR" altLang="pt-B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regular</a:t>
            </a:r>
            <a:r>
              <a:rPr lang="pt-BR" altLang="pt-BR" sz="2800" dirty="0">
                <a:latin typeface="Comic Sans MS" panose="030F0702030302020204" pitchFamily="66" charset="0"/>
              </a:rPr>
              <a:t> da questão acima coloque na tabela de pronúncia indicando se a pronúncia do –</a:t>
            </a:r>
            <a:r>
              <a:rPr lang="pt-BR" altLang="pt-BR" sz="2800" dirty="0" err="1">
                <a:latin typeface="Comic Sans MS" panose="030F0702030302020204" pitchFamily="66" charset="0"/>
              </a:rPr>
              <a:t>ed</a:t>
            </a:r>
            <a:r>
              <a:rPr lang="pt-BR" altLang="pt-BR" sz="2800" dirty="0">
                <a:latin typeface="Comic Sans MS" panose="030F0702030302020204" pitchFamily="66" charset="0"/>
              </a:rPr>
              <a:t> é /t/, /d/ ou /id/.</a:t>
            </a:r>
          </a:p>
        </p:txBody>
      </p:sp>
      <p:graphicFrame>
        <p:nvGraphicFramePr>
          <p:cNvPr id="7" name="Espaço Reservado para Conteúdo 3">
            <a:extLst>
              <a:ext uri="{FF2B5EF4-FFF2-40B4-BE49-F238E27FC236}">
                <a16:creationId xmlns:a16="http://schemas.microsoft.com/office/drawing/2014/main" id="{ADE625C8-70E6-4B6E-9610-CB3495C29D0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17271" y="1241027"/>
          <a:ext cx="10729195" cy="4145392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204358">
                  <a:extLst>
                    <a:ext uri="{9D8B030D-6E8A-4147-A177-3AD203B41FA5}">
                      <a16:colId xmlns:a16="http://schemas.microsoft.com/office/drawing/2014/main" val="302986914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4228963254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306789128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1375409619"/>
                    </a:ext>
                  </a:extLst>
                </a:gridCol>
                <a:gridCol w="828093">
                  <a:extLst>
                    <a:ext uri="{9D8B030D-6E8A-4147-A177-3AD203B41FA5}">
                      <a16:colId xmlns:a16="http://schemas.microsoft.com/office/drawing/2014/main" val="3775592476"/>
                    </a:ext>
                  </a:extLst>
                </a:gridCol>
              </a:tblGrid>
              <a:tr h="495378"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8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/t/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/d/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/id/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8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/t/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/d/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/id/</a:t>
                      </a: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decid</a:t>
                      </a:r>
                      <a:r>
                        <a:rPr lang="en-US" sz="2800" b="1" dirty="0">
                          <a:solidFill>
                            <a:srgbClr val="FFFF00"/>
                          </a:solidFill>
                        </a:rPr>
                        <a:t>ed</a:t>
                      </a:r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end</a:t>
                      </a:r>
                      <a:r>
                        <a:rPr lang="en-US" sz="2800" b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endParaRPr lang="pt-BR" sz="2800" b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kill</a:t>
                      </a:r>
                      <a:r>
                        <a:rPr lang="en-US" sz="2800" b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endParaRPr lang="pt-BR" sz="2800" b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convinc</a:t>
                      </a:r>
                      <a:r>
                        <a:rPr lang="en-US" sz="2800" b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endParaRPr lang="pt-BR" sz="2800" b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sentenc</a:t>
                      </a:r>
                      <a:r>
                        <a:rPr lang="en-US" sz="2800" b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endParaRPr lang="pt-BR" sz="2800" b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seiz</a:t>
                      </a:r>
                      <a:r>
                        <a:rPr lang="en-US" sz="2800" b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endParaRPr lang="pt-BR" sz="2800" b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earn</a:t>
                      </a:r>
                      <a:r>
                        <a:rPr lang="en-US" sz="2800" b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endParaRPr lang="pt-BR" sz="2800" b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slaughter</a:t>
                      </a:r>
                      <a:r>
                        <a:rPr lang="en-US" sz="2800" b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endParaRPr lang="pt-BR" sz="2800" b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8618812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agre</a:t>
                      </a:r>
                      <a:r>
                        <a:rPr lang="en-US" sz="2800" b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endParaRPr lang="pt-BR" sz="2800" b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murder</a:t>
                      </a:r>
                      <a:r>
                        <a:rPr lang="en-US" sz="2800" b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endParaRPr lang="pt-BR" sz="2800" b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8911847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loath</a:t>
                      </a:r>
                      <a:r>
                        <a:rPr lang="en-US" sz="2800" b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endParaRPr lang="pt-BR" sz="2800" b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banish</a:t>
                      </a:r>
                      <a:r>
                        <a:rPr lang="pt-BR" sz="2800" b="1" kern="1200" dirty="0" err="1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endParaRPr lang="pt-BR" sz="2800" b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8438073"/>
                  </a:ext>
                </a:extLst>
              </a:tr>
              <a:tr h="4953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solidFill>
                            <a:schemeClr val="tx1"/>
                          </a:solidFill>
                        </a:rPr>
                        <a:t>marri</a:t>
                      </a:r>
                      <a:r>
                        <a:rPr lang="en-US" sz="2800" b="1" kern="1200" dirty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endParaRPr lang="pt-BR" sz="2800" b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chang</a:t>
                      </a:r>
                      <a:r>
                        <a:rPr lang="pt-BR" sz="2800" b="1" kern="1200" dirty="0" err="1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endParaRPr lang="pt-BR" sz="2800" b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2800" b="1" i="1" kern="1200" dirty="0">
                        <a:solidFill>
                          <a:srgbClr val="FFFF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27" marB="45727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913193"/>
                  </a:ext>
                </a:extLst>
              </a:tr>
            </a:tbl>
          </a:graphicData>
        </a:graphic>
      </p:graphicFrame>
      <p:pic>
        <p:nvPicPr>
          <p:cNvPr id="8" name="Picture 4" descr="Check Icon Png #331364 - Free Icons Library">
            <a:extLst>
              <a:ext uri="{FF2B5EF4-FFF2-40B4-BE49-F238E27FC236}">
                <a16:creationId xmlns:a16="http://schemas.microsoft.com/office/drawing/2014/main" id="{F7F07852-3BEF-4706-B6E4-352DEFA10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1526" y="1531345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Check Icon Png #331364 - Free Icons Library">
            <a:extLst>
              <a:ext uri="{FF2B5EF4-FFF2-40B4-BE49-F238E27FC236}">
                <a16:creationId xmlns:a16="http://schemas.microsoft.com/office/drawing/2014/main" id="{A1914CA1-211E-4539-BADA-E2207CF85B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2143" y="2035401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Check Icon Png #331364 - Free Icons Library">
            <a:extLst>
              <a:ext uri="{FF2B5EF4-FFF2-40B4-BE49-F238E27FC236}">
                <a16:creationId xmlns:a16="http://schemas.microsoft.com/office/drawing/2014/main" id="{2FCE08E3-EF5A-421D-A98B-B9806ED6FA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2063" y="2568395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Check Icon Png #331364 - Free Icons Library">
            <a:extLst>
              <a:ext uri="{FF2B5EF4-FFF2-40B4-BE49-F238E27FC236}">
                <a16:creationId xmlns:a16="http://schemas.microsoft.com/office/drawing/2014/main" id="{577B6A6F-7893-49C1-8C6A-D812E7B5BC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2630" y="3049512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Check Icon Png #331364 - Free Icons Library">
            <a:extLst>
              <a:ext uri="{FF2B5EF4-FFF2-40B4-BE49-F238E27FC236}">
                <a16:creationId xmlns:a16="http://schemas.microsoft.com/office/drawing/2014/main" id="{E0E7066A-F5D8-4AAD-98D1-71865F32AF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9980" y="3606644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Check Icon Png #331364 - Free Icons Library">
            <a:extLst>
              <a:ext uri="{FF2B5EF4-FFF2-40B4-BE49-F238E27FC236}">
                <a16:creationId xmlns:a16="http://schemas.microsoft.com/office/drawing/2014/main" id="{2C1553D7-D0B9-455E-9EC0-2A50D8038C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2063" y="4118506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Check Icon Png #331364 - Free Icons Library">
            <a:extLst>
              <a:ext uri="{FF2B5EF4-FFF2-40B4-BE49-F238E27FC236}">
                <a16:creationId xmlns:a16="http://schemas.microsoft.com/office/drawing/2014/main" id="{308DB9A3-3DA5-4B11-A40F-F68A71632B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2630" y="4529871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Check Icon Png #331364 - Free Icons Library">
            <a:extLst>
              <a:ext uri="{FF2B5EF4-FFF2-40B4-BE49-F238E27FC236}">
                <a16:creationId xmlns:a16="http://schemas.microsoft.com/office/drawing/2014/main" id="{FE12735A-6358-464A-B62D-736AECF1F5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7557" y="1526953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Check Icon Png #331364 - Free Icons Library">
            <a:extLst>
              <a:ext uri="{FF2B5EF4-FFF2-40B4-BE49-F238E27FC236}">
                <a16:creationId xmlns:a16="http://schemas.microsoft.com/office/drawing/2014/main" id="{D5AD7730-5809-4C7F-AA6A-7BA2F02341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0493" y="2035401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Check Icon Png #331364 - Free Icons Library">
            <a:extLst>
              <a:ext uri="{FF2B5EF4-FFF2-40B4-BE49-F238E27FC236}">
                <a16:creationId xmlns:a16="http://schemas.microsoft.com/office/drawing/2014/main" id="{37590601-F6C5-4206-B0D7-6F170683E4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4025" y="2590858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Check Icon Png #331364 - Free Icons Library">
            <a:extLst>
              <a:ext uri="{FF2B5EF4-FFF2-40B4-BE49-F238E27FC236}">
                <a16:creationId xmlns:a16="http://schemas.microsoft.com/office/drawing/2014/main" id="{978E5142-49CF-4AA0-B4E8-A17168A556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1862" y="3078072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4" descr="Check Icon Png #331364 - Free Icons Library">
            <a:extLst>
              <a:ext uri="{FF2B5EF4-FFF2-40B4-BE49-F238E27FC236}">
                <a16:creationId xmlns:a16="http://schemas.microsoft.com/office/drawing/2014/main" id="{C486FBE4-2CC8-47FC-8075-1526CDBB5B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9212" y="3606644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Check Icon Png #331364 - Free Icons Library">
            <a:extLst>
              <a:ext uri="{FF2B5EF4-FFF2-40B4-BE49-F238E27FC236}">
                <a16:creationId xmlns:a16="http://schemas.microsoft.com/office/drawing/2014/main" id="{3E0ACB4F-70E3-44E3-BB13-31031C5705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535" y="4150844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Check Icon Png #331364 - Free Icons Library">
            <a:extLst>
              <a:ext uri="{FF2B5EF4-FFF2-40B4-BE49-F238E27FC236}">
                <a16:creationId xmlns:a16="http://schemas.microsoft.com/office/drawing/2014/main" id="{6F579EAB-E7B3-40A3-A6AB-88B5DD9DE3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7362" y="4652816"/>
            <a:ext cx="720080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CaixaDeTexto 21">
            <a:extLst>
              <a:ext uri="{FF2B5EF4-FFF2-40B4-BE49-F238E27FC236}">
                <a16:creationId xmlns:a16="http://schemas.microsoft.com/office/drawing/2014/main" id="{A1B33326-1518-4D85-996B-58E1F4349D5B}"/>
              </a:ext>
            </a:extLst>
          </p:cNvPr>
          <p:cNvSpPr txBox="1"/>
          <p:nvPr/>
        </p:nvSpPr>
        <p:spPr>
          <a:xfrm>
            <a:off x="117748" y="5378939"/>
            <a:ext cx="12071077" cy="1154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pt-BR" altLang="pt-BR" sz="2300" dirty="0">
                <a:latin typeface="Comic Sans MS" panose="030F0702030302020204" pitchFamily="66" charset="0"/>
              </a:rPr>
              <a:t>4) Traduza o material para português.</a:t>
            </a:r>
          </a:p>
          <a:p>
            <a:pPr>
              <a:spcBef>
                <a:spcPts val="0"/>
              </a:spcBef>
            </a:pPr>
            <a:r>
              <a:rPr lang="pt-BR" altLang="pt-BR" sz="23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Obs</a:t>
            </a:r>
            <a:r>
              <a:rPr lang="pt-BR" altLang="pt-BR" sz="2300" dirty="0">
                <a:solidFill>
                  <a:srgbClr val="FFFF00"/>
                </a:solidFill>
                <a:latin typeface="Comic Sans MS" panose="030F0702030302020204" pitchFamily="66" charset="0"/>
              </a:rPr>
              <a:t>:</a:t>
            </a:r>
            <a:r>
              <a:rPr lang="pt-BR" altLang="pt-BR" sz="2300" dirty="0">
                <a:latin typeface="Comic Sans MS" panose="030F0702030302020204" pitchFamily="66" charset="0"/>
              </a:rPr>
              <a:t> Caso não tenha exemplos suficientes no material da série que vocês irão analisar </a:t>
            </a:r>
            <a:r>
              <a:rPr lang="pt-BR" altLang="pt-BR" sz="2300" dirty="0">
                <a:solidFill>
                  <a:srgbClr val="FFFF00"/>
                </a:solidFill>
                <a:latin typeface="Comic Sans MS" panose="030F0702030302020204" pitchFamily="66" charset="0"/>
              </a:rPr>
              <a:t>elabore/construa frases, exemplos</a:t>
            </a:r>
            <a:r>
              <a:rPr lang="pt-BR" altLang="pt-BR" sz="2300" dirty="0">
                <a:latin typeface="Comic Sans MS" panose="030F0702030302020204" pitchFamily="66" charset="0"/>
              </a:rPr>
              <a:t> a partir das cenas ou do conteúdo da série.</a:t>
            </a:r>
          </a:p>
        </p:txBody>
      </p:sp>
    </p:spTree>
    <p:extLst>
      <p:ext uri="{BB962C8B-B14F-4D97-AF65-F5344CB8AC3E}">
        <p14:creationId xmlns:p14="http://schemas.microsoft.com/office/powerpoint/2010/main" val="3231995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cnologia 16x9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>
    <a:spDef>
      <a:spPr/>
      <a:bodyPr rtlCol="0" anchor="ctr"/>
      <a:lstStyle>
        <a:defPPr algn="ctr">
          <a:defRPr sz="280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8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2787990.potx" id="{BDB9CD5E-36EC-45F3-B87D-6D062B8A3823}" vid="{51682E2F-7C85-4D6F-AD40-072EFC83910D}"/>
    </a:ext>
  </a:extLst>
</a:theme>
</file>

<file path=ppt/theme/theme2.xml><?xml version="1.0" encoding="utf-8"?>
<a:theme xmlns:a="http://schemas.openxmlformats.org/drawingml/2006/main" name="Tema do Offic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ocPublishedLinkedAssetsLookup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LocLastLocAttemptVersionTypeLookup xmlns="4873beb7-5857-4685-be1f-d57550cc96cc" xsi:nil="true"/>
    <DirectSourceMarket xmlns="4873beb7-5857-4685-be1f-d57550cc96cc" xsi:nil="true"/>
    <ThumbnailAssetId xmlns="4873beb7-5857-4685-be1f-d57550cc96cc" xsi:nil="true"/>
    <PrimaryImageGen xmlns="4873beb7-5857-4685-be1f-d57550cc96cc">false</PrimaryImageGen>
    <LocNewPublishedVersionLookup xmlns="4873beb7-5857-4685-be1f-d57550cc96cc" xsi:nil="true"/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LocOverallPublishStatusLookup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LocOverallLocStatusLookup xmlns="4873beb7-5857-4685-be1f-d57550cc96cc" xsi:nil="true"/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1345093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>This simple template design works for technology and  businesses, but it's versatile enough to use in other contexts.  It features multiple slide layouts designed for widescreen (16x9 resolution) and includes a sample SmartArt list and chart that are easily editable.</APDescription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2011-11-26T00:30:00+00:00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TemplateStatus xmlns="4873beb7-5857-4685-be1f-d57550cc96cc">Complete</TemplateStatus>
    <Downloads xmlns="4873beb7-5857-4685-be1f-d57550cc96cc">0</Downloads>
    <OOCacheId xmlns="4873beb7-5857-4685-be1f-d57550cc96cc" xsi:nil="true"/>
    <IsDeleted xmlns="4873beb7-5857-4685-be1f-d57550cc96cc">false</IsDeleted>
    <LocPublishedDependentAssetsLookup xmlns="4873beb7-5857-4685-be1f-d57550cc96cc" xsi:nil="true"/>
    <TPExecutable xmlns="4873beb7-5857-4685-be1f-d57550cc96cc" xsi:nil="true"/>
    <EditorialTags xmlns="4873beb7-5857-4685-be1f-d57550cc96cc" xsi:nil="true"/>
    <SubmitterId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TP102787989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694266</LocLastLocAttemptVersionLookup>
    <LocProcessedForHandoffsLookup xmlns="4873beb7-5857-4685-be1f-d57550cc96cc" xsi:nil="true"/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LocOverallPreviewStatusLookup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 xsi:nil="true"/>
    <OutputCachingOn xmlns="4873beb7-5857-4685-be1f-d57550cc96cc">false</OutputCachingOn>
    <AverageRating xmlns="4873beb7-5857-4685-be1f-d57550cc96cc" xsi:nil="true"/>
    <APAuthor xmlns="4873beb7-5857-4685-be1f-d57550cc96cc">
      <UserInfo>
        <DisplayName>REDMOND\kristaa</DisplayName>
        <AccountId>136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LocProcessedForMarketsLookup xmlns="4873beb7-5857-4685-be1f-d57550cc96cc" xsi:nil="true"/>
    <TPLaunchHelpLinkType xmlns="4873beb7-5857-4685-be1f-d57550cc96cc">Template</TPLaunchHelpLinkType>
    <OriginalRelease xmlns="4873beb7-5857-4685-be1f-d57550cc96cc">15</OriginalRelease>
    <LocalizationTagsTaxHTField0 xmlns="4873beb7-5857-4685-be1f-d57550cc96cc">
      <Terms xmlns="http://schemas.microsoft.com/office/infopath/2007/PartnerControls"/>
    </LocalizationTagsTaxHTField0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LocOverallHandbackStatusLookup xmlns="4873beb7-5857-4685-be1f-d57550cc96cc" xsi:nil="true"/>
    <ShowIn xmlns="4873beb7-5857-4685-be1f-d57550cc96cc">Show everywhere</ShowIn>
    <UANotes xmlns="4873beb7-5857-4685-be1f-d57550cc96cc" xsi:nil="true"/>
    <InternalTagsTaxHTField0 xmlns="4873beb7-5857-4685-be1f-d57550cc96cc">
      <Terms xmlns="http://schemas.microsoft.com/office/infopath/2007/PartnerControls"/>
    </InternalTagsTaxHTField0>
    <CSXHash xmlns="4873beb7-5857-4685-be1f-d57550cc96cc" xsi:nil="true"/>
    <VoteCount xmlns="4873beb7-5857-4685-be1f-d57550cc96cc" xsi:nil="true"/>
    <AssetExpire xmlns="4873beb7-5857-4685-be1f-d57550cc96cc">2029-05-12T07:00:00+00:00</AssetExpire>
    <DSATActionTaken xmlns="4873beb7-5857-4685-be1f-d57550cc96cc" xsi:nil="true"/>
    <CSXSubmissionMarket xmlns="4873beb7-5857-4685-be1f-d57550cc96cc" xsi:nil="true"/>
    <LocMarketGroupTiers2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A09BF4D4-EF60-4196-BFC3-9462D60797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836F65B-1B07-41EE-A0E8-BC6EF385522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0C67BEE-D13F-4BD2-98A5-34D8A0977F68}">
  <ds:schemaRefs>
    <ds:schemaRef ds:uri="http://www.w3.org/XML/1998/namespace"/>
    <ds:schemaRef ds:uri="http://purl.org/dc/terms/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TF02787990</Template>
  <TotalTime>2986</TotalTime>
  <Words>984</Words>
  <Application>Microsoft Office PowerPoint</Application>
  <PresentationFormat>Personalizar</PresentationFormat>
  <Paragraphs>109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Comic Sans MS</vt:lpstr>
      <vt:lpstr>Georgia Pro</vt:lpstr>
      <vt:lpstr>Tecnologia 16x9</vt:lpstr>
      <vt:lpstr>EXEMPLO PARA ATIVIDADE 2</vt:lpstr>
      <vt:lpstr> ACTIVITY</vt:lpstr>
      <vt:lpstr>ACESSE:</vt:lpstr>
      <vt:lpstr> ACTIVITY</vt:lpstr>
      <vt:lpstr> ACTIVITY</vt:lpstr>
      <vt:lpstr> ACTIVITY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PERFECT</dc:title>
  <dc:creator>ericy nelson</dc:creator>
  <cp:lastModifiedBy>Cristiane de Brito Cruz</cp:lastModifiedBy>
  <cp:revision>94</cp:revision>
  <dcterms:created xsi:type="dcterms:W3CDTF">2019-03-31T20:45:30Z</dcterms:created>
  <dcterms:modified xsi:type="dcterms:W3CDTF">2022-04-06T00:39:14Z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