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8" r:id="rId15"/>
    <p:sldId id="272" r:id="rId16"/>
    <p:sldId id="260" r:id="rId17"/>
    <p:sldId id="273" r:id="rId18"/>
    <p:sldId id="274" r:id="rId19"/>
    <p:sldId id="275" r:id="rId20"/>
    <p:sldId id="276" r:id="rId21"/>
    <p:sldId id="277" r:id="rId22"/>
    <p:sldId id="282" r:id="rId23"/>
    <p:sldId id="279" r:id="rId24"/>
    <p:sldId id="281" r:id="rId25"/>
    <p:sldId id="283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Josefin Sans Regular Bold" panose="020B0604020202020204" charset="0"/>
      <p:regular r:id="rId31"/>
    </p:embeddedFont>
    <p:embeddedFont>
      <p:font typeface="Josefin Slab" panose="020B0604020202020204" charset="0"/>
      <p:regular r:id="rId32"/>
    </p:embeddedFont>
    <p:embeddedFont>
      <p:font typeface="Josefin Slab Bold" panose="020B0604020202020204" charset="0"/>
      <p:regular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Roboto Bold" panose="02000000000000000000" charset="0"/>
      <p:regular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E80E5C"/>
    <a:srgbClr val="CD2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hyperlink" Target="https://moodle.ifrs.edu.br/course/index.php?categoryid=8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db.com/title/tt3205802/plotsummar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7355" y="3616148"/>
            <a:ext cx="13873290" cy="5802525"/>
            <a:chOff x="0" y="354472"/>
            <a:chExt cx="18497720" cy="7736699"/>
          </a:xfrm>
        </p:grpSpPr>
        <p:sp>
          <p:nvSpPr>
            <p:cNvPr id="3" name="TextBox 3"/>
            <p:cNvSpPr txBox="1"/>
            <p:nvPr/>
          </p:nvSpPr>
          <p:spPr>
            <a:xfrm>
              <a:off x="0" y="354472"/>
              <a:ext cx="18497720" cy="2029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24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514351" y="3760927"/>
              <a:ext cx="15469019" cy="4330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5000" spc="210" dirty="0">
                  <a:solidFill>
                    <a:srgbClr val="FFFFFF"/>
                  </a:solidFill>
                  <a:latin typeface="Roboto Bold"/>
                </a:rPr>
                <a:t>Profª Mª Cristiane de Brito Cruz</a:t>
              </a:r>
            </a:p>
            <a:p>
              <a:pPr>
                <a:lnSpc>
                  <a:spcPts val="4200"/>
                </a:lnSpc>
              </a:pPr>
              <a:endParaRPr lang="en-US" sz="5000" spc="210" dirty="0">
                <a:solidFill>
                  <a:srgbClr val="FFFFFF"/>
                </a:solidFill>
                <a:latin typeface="Roboto Bold"/>
              </a:endParaRPr>
            </a:p>
            <a:p>
              <a:pPr>
                <a:lnSpc>
                  <a:spcPts val="4200"/>
                </a:lnSpc>
              </a:pPr>
              <a:r>
                <a:rPr lang="en-US" sz="5000" spc="210" dirty="0">
                  <a:solidFill>
                    <a:srgbClr val="FFFFFF"/>
                  </a:solidFill>
                  <a:latin typeface="Roboto Bold"/>
                </a:rPr>
                <a:t>cristiane.cruz@ifrn.edu.br</a:t>
              </a:r>
            </a:p>
            <a:p>
              <a:pPr>
                <a:lnSpc>
                  <a:spcPts val="4200"/>
                </a:lnSpc>
              </a:pPr>
              <a:endParaRPr lang="en-US" sz="5000" b="1" spc="210" dirty="0">
                <a:solidFill>
                  <a:srgbClr val="FFFFFF"/>
                </a:solidFill>
                <a:latin typeface="Roboto Bold"/>
              </a:endParaRPr>
            </a:p>
            <a:p>
              <a:pPr>
                <a:lnSpc>
                  <a:spcPts val="4200"/>
                </a:lnSpc>
              </a:pPr>
              <a:r>
                <a:rPr lang="en-US" sz="5000" b="1" spc="210" dirty="0">
                  <a:solidFill>
                    <a:srgbClr val="FFFFFF"/>
                  </a:solidFill>
                  <a:latin typeface="Roboto"/>
                </a:rPr>
                <a:t>(84) 996-087-119</a:t>
              </a:r>
            </a:p>
            <a:p>
              <a:pPr algn="ctr">
                <a:lnSpc>
                  <a:spcPts val="4059"/>
                </a:lnSpc>
              </a:pPr>
              <a:endParaRPr lang="en-US" sz="5000" spc="210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565034" y="2851639"/>
              <a:ext cx="17367652" cy="152480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805" y="327805"/>
            <a:ext cx="2350627" cy="235062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699" y="3028926"/>
            <a:ext cx="15724954" cy="2460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75"/>
              </a:lnSpc>
            </a:pPr>
            <a:r>
              <a:rPr lang="en-US" sz="14196" b="1" dirty="0">
                <a:solidFill>
                  <a:srgbClr val="FFC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lab"/>
              </a:rPr>
              <a:t>English 2</a:t>
            </a:r>
          </a:p>
        </p:txBody>
      </p:sp>
      <p:pic>
        <p:nvPicPr>
          <p:cNvPr id="7" name="Picture 8" descr="Ver a imagem de origem">
            <a:extLst>
              <a:ext uri="{FF2B5EF4-FFF2-40B4-BE49-F238E27FC236}">
                <a16:creationId xmlns:a16="http://schemas.microsoft.com/office/drawing/2014/main" id="{7CBB64A7-67E9-4242-B743-58CA56E5E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0"/>
          <a:stretch/>
        </p:blipFill>
        <p:spPr bwMode="auto">
          <a:xfrm rot="1180232">
            <a:off x="12141826" y="345503"/>
            <a:ext cx="5606113" cy="53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487400" y="3467100"/>
            <a:ext cx="2209800" cy="8382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29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487400" y="2857500"/>
            <a:ext cx="2209800" cy="838200"/>
          </a:xfrm>
          <a:prstGeom prst="rightArrow">
            <a:avLst/>
          </a:prstGeom>
          <a:solidFill>
            <a:srgbClr val="9933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23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487400" y="2247900"/>
            <a:ext cx="2209800" cy="838200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4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487400" y="952501"/>
            <a:ext cx="2209800" cy="8382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19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2830" y="2311631"/>
            <a:ext cx="8959614" cy="7286234"/>
          </a:xfrm>
          <a:prstGeom prst="rect">
            <a:avLst/>
          </a:prstGeom>
          <a:solidFill>
            <a:srgbClr val="FFCA7B"/>
          </a:solidFill>
        </p:spPr>
      </p:sp>
      <p:sp>
        <p:nvSpPr>
          <p:cNvPr id="4" name="AutoShape 4"/>
          <p:cNvSpPr/>
          <p:nvPr/>
        </p:nvSpPr>
        <p:spPr>
          <a:xfrm>
            <a:off x="9856671" y="2311631"/>
            <a:ext cx="7974130" cy="7286234"/>
          </a:xfrm>
          <a:prstGeom prst="rect">
            <a:avLst/>
          </a:prstGeom>
          <a:solidFill>
            <a:srgbClr val="FFCA7B"/>
          </a:solidFill>
        </p:spPr>
      </p:sp>
      <p:sp>
        <p:nvSpPr>
          <p:cNvPr id="5" name="AutoShape 5"/>
          <p:cNvSpPr/>
          <p:nvPr/>
        </p:nvSpPr>
        <p:spPr>
          <a:xfrm rot="-5400000">
            <a:off x="-2027764" y="5736086"/>
            <a:ext cx="6141649" cy="28721"/>
          </a:xfrm>
          <a:prstGeom prst="rect">
            <a:avLst/>
          </a:prstGeom>
          <a:solidFill>
            <a:srgbClr val="202424"/>
          </a:solidFill>
        </p:spPr>
      </p:sp>
      <p:sp>
        <p:nvSpPr>
          <p:cNvPr id="6" name="TextBox 6"/>
          <p:cNvSpPr txBox="1"/>
          <p:nvPr/>
        </p:nvSpPr>
        <p:spPr>
          <a:xfrm>
            <a:off x="2407282" y="652582"/>
            <a:ext cx="13875946" cy="103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2"/>
              </a:lnSpc>
            </a:pPr>
            <a:r>
              <a:rPr lang="en-US" sz="6299" spc="125" dirty="0">
                <a:solidFill>
                  <a:srgbClr val="FFCA7B"/>
                </a:solidFill>
                <a:latin typeface="Josefin Slab Bold"/>
              </a:rPr>
              <a:t>PRIMEIRAS INFORMAÇÕES: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0727" y="2533222"/>
            <a:ext cx="5670011" cy="496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3200" spc="200" dirty="0">
                <a:solidFill>
                  <a:srgbClr val="082A44"/>
                </a:solidFill>
                <a:latin typeface="Roboto Bold"/>
              </a:rPr>
              <a:t>ABOUT THE TEACHER:</a:t>
            </a:r>
          </a:p>
        </p:txBody>
      </p:sp>
      <p:sp>
        <p:nvSpPr>
          <p:cNvPr id="8" name="AutoShape 8"/>
          <p:cNvSpPr/>
          <p:nvPr/>
        </p:nvSpPr>
        <p:spPr>
          <a:xfrm rot="-5400000">
            <a:off x="6181857" y="5749961"/>
            <a:ext cx="6141649" cy="28721"/>
          </a:xfrm>
          <a:prstGeom prst="rect">
            <a:avLst/>
          </a:prstGeom>
          <a:solidFill>
            <a:srgbClr val="202424"/>
          </a:solidFill>
        </p:spPr>
      </p:sp>
      <p:sp>
        <p:nvSpPr>
          <p:cNvPr id="12" name="TextBox 12"/>
          <p:cNvSpPr txBox="1"/>
          <p:nvPr/>
        </p:nvSpPr>
        <p:spPr>
          <a:xfrm>
            <a:off x="10493355" y="2499768"/>
            <a:ext cx="4329576" cy="496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3200" spc="200" dirty="0">
                <a:solidFill>
                  <a:srgbClr val="082A44"/>
                </a:solidFill>
                <a:latin typeface="Roboto Bold"/>
              </a:rPr>
              <a:t>OUTROS RECURSOS: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56671" y="3107755"/>
            <a:ext cx="7534271" cy="4393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000" dirty="0"/>
              <a:t>Centros de Aprendizagem (C.A.) (horário marcado) 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000" dirty="0"/>
              <a:t>Tutor de Aprendizagem de Laboratório (T.A.L.)* 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000" dirty="0"/>
              <a:t>Laboratório de Línguas* 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000" dirty="0"/>
              <a:t>Laboratórios de Informática 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000" dirty="0"/>
              <a:t>Biblioteca 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000" dirty="0"/>
              <a:t>Curso F.I.C.</a:t>
            </a:r>
            <a:endParaRPr lang="en-US" sz="3000" dirty="0">
              <a:solidFill>
                <a:srgbClr val="000000"/>
              </a:solidFill>
              <a:latin typeface="Josefin Sans Regular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97057" y="3156332"/>
            <a:ext cx="8152623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8000" lvl="1" indent="-334645" algn="just">
              <a:buFont typeface="Arial"/>
              <a:buChar char="•"/>
            </a:pPr>
            <a:r>
              <a:rPr lang="pt-BR" sz="3000" dirty="0"/>
              <a:t>Letras – Licenciatura Plena e Habilitação em Língua Inglesa e Literaturas –UFRN (2002)</a:t>
            </a:r>
          </a:p>
          <a:p>
            <a:pPr marL="288000" lvl="1" indent="-334645" algn="just">
              <a:buFont typeface="Arial"/>
              <a:buChar char="•"/>
            </a:pPr>
            <a:r>
              <a:rPr lang="pt-BR" sz="3000" dirty="0"/>
              <a:t>Especialista em Ensino e Aprendizagem de Língua Inglesa – UFRN (2011)</a:t>
            </a:r>
          </a:p>
          <a:p>
            <a:pPr marL="288000" lvl="1" indent="-334645" algn="just">
              <a:buFont typeface="Arial"/>
              <a:buChar char="•"/>
            </a:pPr>
            <a:r>
              <a:rPr lang="pt-BR" sz="3000" dirty="0"/>
              <a:t>Membro da Associação Brasileira para professores de língua inglesa como segunda língua – BRAZTESOL;</a:t>
            </a:r>
          </a:p>
          <a:p>
            <a:pPr marL="288000" lvl="1" indent="-334645" algn="just">
              <a:buFont typeface="Arial"/>
              <a:buChar char="•"/>
            </a:pPr>
            <a:r>
              <a:rPr lang="pt-BR" sz="3000" dirty="0"/>
              <a:t>Membro da ABRALITEC, </a:t>
            </a:r>
          </a:p>
          <a:p>
            <a:pPr marL="288000" lvl="1" indent="-334645" algn="just">
              <a:buFont typeface="Arial"/>
              <a:buChar char="•"/>
            </a:pPr>
            <a:r>
              <a:rPr lang="pt-BR" sz="3000" dirty="0"/>
              <a:t>Diversos cursos na área (British </a:t>
            </a:r>
            <a:r>
              <a:rPr lang="pt-BR" sz="3000" dirty="0" err="1"/>
              <a:t>Council</a:t>
            </a:r>
            <a:r>
              <a:rPr lang="pt-BR" sz="3000" dirty="0"/>
              <a:t>, </a:t>
            </a:r>
            <a:r>
              <a:rPr lang="pt-BR" sz="3000" dirty="0" err="1"/>
              <a:t>National</a:t>
            </a:r>
            <a:r>
              <a:rPr lang="pt-BR" sz="3000" dirty="0"/>
              <a:t> </a:t>
            </a:r>
            <a:r>
              <a:rPr lang="pt-BR" sz="3000" dirty="0" err="1"/>
              <a:t>Geographic</a:t>
            </a:r>
            <a:r>
              <a:rPr lang="pt-BR" sz="3000" dirty="0"/>
              <a:t>) </a:t>
            </a:r>
          </a:p>
          <a:p>
            <a:pPr marL="288000" lvl="1" indent="-334645" algn="just">
              <a:buFont typeface="Arial"/>
              <a:buChar char="•"/>
            </a:pPr>
            <a:r>
              <a:rPr lang="pt-BR" sz="3000" dirty="0"/>
              <a:t>Mestre em Educação pelo IFRN* (</a:t>
            </a:r>
            <a:r>
              <a:rPr lang="pt-BR" sz="3000" dirty="0" err="1"/>
              <a:t>Fev</a:t>
            </a:r>
            <a:r>
              <a:rPr lang="pt-BR" sz="3000" dirty="0"/>
              <a:t>/2020) </a:t>
            </a:r>
          </a:p>
          <a:p>
            <a:pPr marL="288000" lvl="1" indent="-334645" algn="just">
              <a:buFont typeface="Arial"/>
              <a:buChar char="•"/>
            </a:pPr>
            <a:r>
              <a:rPr lang="pt-BR" sz="3000" dirty="0"/>
              <a:t>Doutoranda em Educação pelo IFRN (2021) </a:t>
            </a:r>
            <a:endParaRPr lang="en-US" sz="3000" dirty="0">
              <a:solidFill>
                <a:srgbClr val="000000"/>
              </a:solidFill>
              <a:latin typeface="Josefin Sans Regular Bold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FC3ABCC6-4131-48D6-AB4C-533E4ECA39A9}"/>
              </a:ext>
            </a:extLst>
          </p:cNvPr>
          <p:cNvSpPr/>
          <p:nvPr/>
        </p:nvSpPr>
        <p:spPr>
          <a:xfrm rot="-5400000">
            <a:off x="7141779" y="5736086"/>
            <a:ext cx="6141649" cy="28721"/>
          </a:xfrm>
          <a:prstGeom prst="rect">
            <a:avLst/>
          </a:prstGeom>
          <a:solidFill>
            <a:srgbClr val="202424"/>
          </a:solidFill>
        </p:spPr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6E0F041E-8530-459A-A427-C887C9865079}"/>
              </a:ext>
            </a:extLst>
          </p:cNvPr>
          <p:cNvSpPr/>
          <p:nvPr/>
        </p:nvSpPr>
        <p:spPr>
          <a:xfrm rot="-5400000">
            <a:off x="14391478" y="5749961"/>
            <a:ext cx="6141649" cy="28721"/>
          </a:xfrm>
          <a:prstGeom prst="rect">
            <a:avLst/>
          </a:prstGeom>
          <a:solidFill>
            <a:srgbClr val="202424"/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2830" y="2311631"/>
            <a:ext cx="8959614" cy="7286234"/>
          </a:xfrm>
          <a:prstGeom prst="rect">
            <a:avLst/>
          </a:prstGeom>
          <a:solidFill>
            <a:srgbClr val="FFCA7B"/>
          </a:solidFill>
        </p:spPr>
      </p:sp>
      <p:sp>
        <p:nvSpPr>
          <p:cNvPr id="4" name="AutoShape 4"/>
          <p:cNvSpPr/>
          <p:nvPr/>
        </p:nvSpPr>
        <p:spPr>
          <a:xfrm>
            <a:off x="9856671" y="2311631"/>
            <a:ext cx="7974130" cy="7286234"/>
          </a:xfrm>
          <a:prstGeom prst="rect">
            <a:avLst/>
          </a:prstGeom>
          <a:solidFill>
            <a:srgbClr val="FFCA7B"/>
          </a:solidFill>
        </p:spPr>
      </p:sp>
      <p:sp>
        <p:nvSpPr>
          <p:cNvPr id="5" name="AutoShape 5"/>
          <p:cNvSpPr/>
          <p:nvPr/>
        </p:nvSpPr>
        <p:spPr>
          <a:xfrm rot="-5400000">
            <a:off x="-2027764" y="5736086"/>
            <a:ext cx="6141649" cy="28721"/>
          </a:xfrm>
          <a:prstGeom prst="rect">
            <a:avLst/>
          </a:prstGeom>
          <a:solidFill>
            <a:srgbClr val="202424"/>
          </a:solidFill>
        </p:spPr>
      </p:sp>
      <p:sp>
        <p:nvSpPr>
          <p:cNvPr id="6" name="TextBox 6"/>
          <p:cNvSpPr txBox="1"/>
          <p:nvPr/>
        </p:nvSpPr>
        <p:spPr>
          <a:xfrm>
            <a:off x="2407282" y="652582"/>
            <a:ext cx="13875946" cy="103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2"/>
              </a:lnSpc>
            </a:pPr>
            <a:r>
              <a:rPr lang="en-US" sz="6299" spc="125" dirty="0">
                <a:solidFill>
                  <a:srgbClr val="FFCA7B"/>
                </a:solidFill>
                <a:latin typeface="Josefin Slab Bold"/>
              </a:rPr>
              <a:t>PRIMEIRAS INFORMAÇÕES: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0727" y="2533222"/>
            <a:ext cx="5670011" cy="496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3200" spc="200" dirty="0">
                <a:solidFill>
                  <a:srgbClr val="082A44"/>
                </a:solidFill>
                <a:latin typeface="Roboto Bold"/>
              </a:rPr>
              <a:t>CURSOS ONLINE:</a:t>
            </a:r>
          </a:p>
        </p:txBody>
      </p:sp>
      <p:sp>
        <p:nvSpPr>
          <p:cNvPr id="8" name="AutoShape 8"/>
          <p:cNvSpPr/>
          <p:nvPr/>
        </p:nvSpPr>
        <p:spPr>
          <a:xfrm rot="-5400000">
            <a:off x="6181857" y="5749961"/>
            <a:ext cx="6141649" cy="28721"/>
          </a:xfrm>
          <a:prstGeom prst="rect">
            <a:avLst/>
          </a:prstGeom>
          <a:solidFill>
            <a:srgbClr val="202424"/>
          </a:solidFill>
        </p:spPr>
      </p:sp>
      <p:sp>
        <p:nvSpPr>
          <p:cNvPr id="12" name="TextBox 12"/>
          <p:cNvSpPr txBox="1"/>
          <p:nvPr/>
        </p:nvSpPr>
        <p:spPr>
          <a:xfrm>
            <a:off x="10493355" y="2499768"/>
            <a:ext cx="4329576" cy="496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3200" spc="200" dirty="0">
                <a:solidFill>
                  <a:srgbClr val="082A44"/>
                </a:solidFill>
                <a:latin typeface="Roboto Bold"/>
              </a:rPr>
              <a:t>APPS, ETC.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7057" y="3156332"/>
            <a:ext cx="8152623" cy="1088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Josefin Sans Regular Bold"/>
                <a:hlinkClick r:id="rId2"/>
              </a:rPr>
              <a:t>https://moodle.ifrs.edu.br/course/index.php?categoryid=81</a:t>
            </a: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 </a:t>
            </a:r>
            <a:endParaRPr lang="en-US" sz="3099" dirty="0">
              <a:solidFill>
                <a:srgbClr val="000000"/>
              </a:solidFill>
              <a:latin typeface="Josefin Sans Regular Bold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FC3ABCC6-4131-48D6-AB4C-533E4ECA39A9}"/>
              </a:ext>
            </a:extLst>
          </p:cNvPr>
          <p:cNvSpPr/>
          <p:nvPr/>
        </p:nvSpPr>
        <p:spPr>
          <a:xfrm rot="-5400000">
            <a:off x="7141779" y="5736086"/>
            <a:ext cx="6141649" cy="28721"/>
          </a:xfrm>
          <a:prstGeom prst="rect">
            <a:avLst/>
          </a:prstGeom>
          <a:solidFill>
            <a:srgbClr val="202424"/>
          </a:solidFill>
        </p:spPr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6E0F041E-8530-459A-A427-C887C9865079}"/>
              </a:ext>
            </a:extLst>
          </p:cNvPr>
          <p:cNvSpPr/>
          <p:nvPr/>
        </p:nvSpPr>
        <p:spPr>
          <a:xfrm rot="-5400000">
            <a:off x="14391478" y="5749961"/>
            <a:ext cx="6141649" cy="28721"/>
          </a:xfrm>
          <a:prstGeom prst="rect">
            <a:avLst/>
          </a:prstGeom>
          <a:solidFill>
            <a:srgbClr val="202424"/>
          </a:solidFill>
        </p:spPr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9000DA-5C18-4B04-885F-6E080B8E2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30" r="46906" b="15558"/>
          <a:stretch/>
        </p:blipFill>
        <p:spPr>
          <a:xfrm>
            <a:off x="1093548" y="4244450"/>
            <a:ext cx="8064307" cy="518240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9BA72B2-447E-4049-9BA4-9D711753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763" y="3092419"/>
            <a:ext cx="2304518" cy="230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2556908-4EDB-4C74-BC5F-7042D0723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r="13585"/>
          <a:stretch/>
        </p:blipFill>
        <p:spPr bwMode="auto">
          <a:xfrm>
            <a:off x="12729760" y="2996699"/>
            <a:ext cx="4718182" cy="38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9157B04-1B2B-4E7B-BE28-CEE4B1FB5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t="13144" r="15681" b="13143"/>
          <a:stretch/>
        </p:blipFill>
        <p:spPr bwMode="auto">
          <a:xfrm>
            <a:off x="10375335" y="5328930"/>
            <a:ext cx="2181745" cy="40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0AB2D67-A762-41EA-B490-D5E0569A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283" y="6086377"/>
            <a:ext cx="4764380" cy="33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5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44082" y="2308146"/>
            <a:ext cx="464449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6- SELECIONE 5 PALAVRAS QUE APRENDERAM;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1028C4-5A6F-4D1E-88E6-54095C91C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5" t="24912" r="5490" b="11240"/>
          <a:stretch/>
        </p:blipFill>
        <p:spPr>
          <a:xfrm>
            <a:off x="0" y="24244"/>
            <a:ext cx="18288000" cy="102627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44082" y="2308146"/>
            <a:ext cx="464449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6- SELECIONE 5 PALAVRAS QUE APRENDERAM;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D298EF-E16F-49D0-A5F2-39C5AF3ED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3" t="41667" r="13690" b="11240"/>
          <a:stretch/>
        </p:blipFill>
        <p:spPr>
          <a:xfrm>
            <a:off x="0" y="3464"/>
            <a:ext cx="18311180" cy="102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1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44082" y="2308146"/>
            <a:ext cx="464449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6- SELECIONE 5 PALAVRAS QUE APRENDERAM;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19D75F5-4487-4273-9F55-E9C167C65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59" t="24912" r="14861" b="28125"/>
          <a:stretch/>
        </p:blipFill>
        <p:spPr>
          <a:xfrm>
            <a:off x="831240" y="734375"/>
            <a:ext cx="16625519" cy="88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72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44082" y="2308146"/>
            <a:ext cx="464449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6- SELECIONE 5 PALAVRAS QUE APRENDERAM;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B3A1E6-E83D-4D9D-A3D2-B18D997AE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3" t="24912" r="14276" b="40625"/>
          <a:stretch/>
        </p:blipFill>
        <p:spPr>
          <a:xfrm>
            <a:off x="838200" y="647700"/>
            <a:ext cx="1663142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0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487400" y="9134108"/>
            <a:ext cx="2209800" cy="838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44082" y="2308146"/>
            <a:ext cx="464449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6- SELECIONE 5 PALAVRAS QUE APRENDERAM;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8D8B87-C8BC-4734-BA21-422BBB7A0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39" t="32292" r="13324" b="26041"/>
          <a:stretch/>
        </p:blipFill>
        <p:spPr>
          <a:xfrm>
            <a:off x="685800" y="495300"/>
            <a:ext cx="1693164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2830" y="2311631"/>
            <a:ext cx="8959614" cy="7286234"/>
          </a:xfrm>
          <a:prstGeom prst="rect">
            <a:avLst/>
          </a:prstGeom>
          <a:solidFill>
            <a:srgbClr val="FFCA7B"/>
          </a:solidFill>
        </p:spPr>
      </p:sp>
      <p:sp>
        <p:nvSpPr>
          <p:cNvPr id="4" name="AutoShape 4"/>
          <p:cNvSpPr/>
          <p:nvPr/>
        </p:nvSpPr>
        <p:spPr>
          <a:xfrm>
            <a:off x="9856671" y="2311631"/>
            <a:ext cx="7974130" cy="7286234"/>
          </a:xfrm>
          <a:prstGeom prst="rect">
            <a:avLst/>
          </a:prstGeom>
          <a:solidFill>
            <a:srgbClr val="FFCA7B"/>
          </a:solidFill>
        </p:spPr>
      </p:sp>
      <p:sp>
        <p:nvSpPr>
          <p:cNvPr id="5" name="AutoShape 5"/>
          <p:cNvSpPr/>
          <p:nvPr/>
        </p:nvSpPr>
        <p:spPr>
          <a:xfrm rot="-5400000">
            <a:off x="-2027764" y="5736086"/>
            <a:ext cx="6141649" cy="28721"/>
          </a:xfrm>
          <a:prstGeom prst="rect">
            <a:avLst/>
          </a:prstGeom>
          <a:solidFill>
            <a:srgbClr val="202424"/>
          </a:solidFill>
        </p:spPr>
      </p:sp>
      <p:sp>
        <p:nvSpPr>
          <p:cNvPr id="6" name="TextBox 6"/>
          <p:cNvSpPr txBox="1"/>
          <p:nvPr/>
        </p:nvSpPr>
        <p:spPr>
          <a:xfrm>
            <a:off x="2407282" y="652582"/>
            <a:ext cx="13875946" cy="103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2"/>
              </a:lnSpc>
            </a:pPr>
            <a:r>
              <a:rPr lang="en-US" sz="6299" spc="125" dirty="0">
                <a:solidFill>
                  <a:srgbClr val="FFCA7B"/>
                </a:solidFill>
                <a:latin typeface="Josefin Slab Bold"/>
              </a:rPr>
              <a:t>ATIVIDADES AVALIATIVAS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0727" y="2533222"/>
            <a:ext cx="5670011" cy="496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3200" spc="200" dirty="0">
                <a:solidFill>
                  <a:srgbClr val="082A44"/>
                </a:solidFill>
                <a:latin typeface="Roboto Bold"/>
              </a:rPr>
              <a:t>PROPOSTA DE TRABALHO:</a:t>
            </a:r>
          </a:p>
        </p:txBody>
      </p:sp>
      <p:sp>
        <p:nvSpPr>
          <p:cNvPr id="8" name="AutoShape 8"/>
          <p:cNvSpPr/>
          <p:nvPr/>
        </p:nvSpPr>
        <p:spPr>
          <a:xfrm rot="-5400000">
            <a:off x="6181857" y="5749961"/>
            <a:ext cx="6141649" cy="28721"/>
          </a:xfrm>
          <a:prstGeom prst="rect">
            <a:avLst/>
          </a:prstGeom>
          <a:solidFill>
            <a:srgbClr val="202424"/>
          </a:solidFill>
        </p:spPr>
      </p:sp>
      <p:sp>
        <p:nvSpPr>
          <p:cNvPr id="12" name="TextBox 12"/>
          <p:cNvSpPr txBox="1"/>
          <p:nvPr/>
        </p:nvSpPr>
        <p:spPr>
          <a:xfrm>
            <a:off x="10493355" y="2499768"/>
            <a:ext cx="4329576" cy="496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3200" spc="200" dirty="0">
                <a:solidFill>
                  <a:srgbClr val="082A44"/>
                </a:solidFill>
                <a:latin typeface="Roboto Bold"/>
              </a:rPr>
              <a:t>OBSERVAÇÕES: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02476" y="3107754"/>
            <a:ext cx="7156824" cy="5499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Exercícios em grupo (escritos)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Uma apresentação (oral em grupo)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Jogos interativos (extra)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endParaRPr lang="pt-BR" sz="3200" dirty="0">
              <a:solidFill>
                <a:srgbClr val="000000"/>
              </a:solidFill>
              <a:latin typeface="Josefin Sans Regular Bold"/>
            </a:endParaRP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endParaRPr lang="pt-BR" sz="3200" dirty="0">
              <a:solidFill>
                <a:srgbClr val="000000"/>
              </a:solidFill>
              <a:latin typeface="Josefin Sans Regular Bold"/>
            </a:endParaRP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Trabalhos com vídeos, séries e músicas.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Gravação de aulas para disponibilizar depois. </a:t>
            </a:r>
            <a:endParaRPr lang="en-US" sz="3200" dirty="0">
              <a:solidFill>
                <a:srgbClr val="000000"/>
              </a:solidFill>
              <a:latin typeface="Josefin Sans Regular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97057" y="3156332"/>
            <a:ext cx="8152623" cy="4392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Uma atividade da </a:t>
            </a:r>
            <a:r>
              <a:rPr lang="pt-BR" sz="3200" dirty="0" err="1">
                <a:solidFill>
                  <a:srgbClr val="000000"/>
                </a:solidFill>
                <a:latin typeface="Josefin Sans Regular Bold"/>
              </a:rPr>
              <a:t>Profª</a:t>
            </a: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 Cristina – 100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Uma atividade por conteúdo – 100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Nota final Etapa 1 e Etapa 2 (mesma nota)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Próximo módulo: Etapas 3 e 4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Exercícios síncronos (parte da nota)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Exercícios assíncronos – valendo mais.</a:t>
            </a:r>
          </a:p>
          <a:p>
            <a:pPr marL="669289" lvl="1" indent="-334645" algn="just">
              <a:lnSpc>
                <a:spcPts val="4339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Josefin Sans Regular Bold"/>
              </a:rPr>
              <a:t>Alguma atividade em ponto extra.</a:t>
            </a:r>
            <a:endParaRPr lang="en-US" sz="3099" dirty="0">
              <a:solidFill>
                <a:srgbClr val="000000"/>
              </a:solidFill>
              <a:latin typeface="Josefin Sans Regular Bold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FC3ABCC6-4131-48D6-AB4C-533E4ECA39A9}"/>
              </a:ext>
            </a:extLst>
          </p:cNvPr>
          <p:cNvSpPr/>
          <p:nvPr/>
        </p:nvSpPr>
        <p:spPr>
          <a:xfrm rot="-5400000">
            <a:off x="7141779" y="5736086"/>
            <a:ext cx="6141649" cy="28721"/>
          </a:xfrm>
          <a:prstGeom prst="rect">
            <a:avLst/>
          </a:prstGeom>
          <a:solidFill>
            <a:srgbClr val="202424"/>
          </a:solidFill>
        </p:spPr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6E0F041E-8530-459A-A427-C887C9865079}"/>
              </a:ext>
            </a:extLst>
          </p:cNvPr>
          <p:cNvSpPr/>
          <p:nvPr/>
        </p:nvSpPr>
        <p:spPr>
          <a:xfrm rot="-5400000">
            <a:off x="14391478" y="5749961"/>
            <a:ext cx="6141649" cy="28721"/>
          </a:xfrm>
          <a:prstGeom prst="rect">
            <a:avLst/>
          </a:prstGeom>
          <a:solidFill>
            <a:srgbClr val="202424"/>
          </a:solidFill>
        </p:spPr>
      </p:sp>
    </p:spTree>
    <p:extLst>
      <p:ext uri="{BB962C8B-B14F-4D97-AF65-F5344CB8AC3E}">
        <p14:creationId xmlns:p14="http://schemas.microsoft.com/office/powerpoint/2010/main" val="427776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0A03731-CFE4-4BA9-8384-4DFF3F1EF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4"/>
          <a:stretch/>
        </p:blipFill>
        <p:spPr bwMode="auto">
          <a:xfrm>
            <a:off x="13854" y="-17319"/>
            <a:ext cx="9130145" cy="101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A2B29C1-4FD6-4A57-9ED1-1FD29A64EDCC}"/>
              </a:ext>
            </a:extLst>
          </p:cNvPr>
          <p:cNvSpPr txBox="1"/>
          <p:nvPr/>
        </p:nvSpPr>
        <p:spPr>
          <a:xfrm>
            <a:off x="9601200" y="1788735"/>
            <a:ext cx="82296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3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Você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3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conhece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3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esta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3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série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?</a:t>
            </a:r>
          </a:p>
          <a:p>
            <a:endParaRPr lang="en-US" sz="43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O que </a:t>
            </a:r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vocês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acham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 dela?</a:t>
            </a:r>
          </a:p>
          <a:p>
            <a:endParaRPr lang="en-US" sz="43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Qual é o </a:t>
            </a:r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gênero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desta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série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?</a:t>
            </a:r>
          </a:p>
          <a:p>
            <a:endParaRPr lang="en-US" sz="43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Quais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os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personagens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principais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?</a:t>
            </a:r>
          </a:p>
          <a:p>
            <a:endParaRPr lang="en-US" sz="43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O que </a:t>
            </a:r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significa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 o </a:t>
            </a:r>
            <a:r>
              <a:rPr lang="en-US" sz="4300" dirty="0" err="1">
                <a:solidFill>
                  <a:schemeClr val="bg1"/>
                </a:solidFill>
                <a:latin typeface="Verdana" panose="020B0604030504040204" pitchFamily="34" charset="0"/>
              </a:rPr>
              <a:t>título</a:t>
            </a:r>
            <a:r>
              <a:rPr lang="en-US" sz="4300" dirty="0">
                <a:solidFill>
                  <a:schemeClr val="bg1"/>
                </a:solidFill>
                <a:latin typeface="Verdana" panose="020B0604030504040204" pitchFamily="34" charset="0"/>
              </a:rPr>
              <a:t>?</a:t>
            </a:r>
            <a:endParaRPr lang="pt-BR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3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44082" y="2308146"/>
            <a:ext cx="464449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6- SELECIONE 5 PALAVRAS QUE APRENDERAM;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76D9ED-569A-4D9C-8CFD-974563E7117A}"/>
              </a:ext>
            </a:extLst>
          </p:cNvPr>
          <p:cNvSpPr txBox="1"/>
          <p:nvPr/>
        </p:nvSpPr>
        <p:spPr>
          <a:xfrm>
            <a:off x="384545" y="723900"/>
            <a:ext cx="17370055" cy="9356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The first eight episodes alternat</a:t>
            </a:r>
            <a:r>
              <a:rPr lang="en-US" sz="4300" b="1" i="0" dirty="0">
                <a:solidFill>
                  <a:srgbClr val="FFFF00"/>
                </a:solidFill>
                <a:latin typeface="Verdana" panose="020B0604030504040204" pitchFamily="34" charset="0"/>
              </a:rPr>
              <a:t>ed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between small flashes of events happening on December 12th,2014 (the night of Sam Keating’s murder) and the main part of that episode. This main part of these episodes </a:t>
            </a:r>
            <a:r>
              <a:rPr lang="en-US" sz="43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took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place some weeks before December the 12th (a countdown is </a:t>
            </a:r>
            <a:r>
              <a:rPr lang="en-US" sz="43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shown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in each episode).</a:t>
            </a:r>
            <a:br>
              <a:rPr lang="en-US" sz="4300" dirty="0">
                <a:solidFill>
                  <a:schemeClr val="bg1"/>
                </a:solidFill>
              </a:rPr>
            </a:br>
            <a:br>
              <a:rPr lang="en-US" sz="4300" dirty="0">
                <a:solidFill>
                  <a:schemeClr val="bg1"/>
                </a:solidFill>
              </a:rPr>
            </a:b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At the start of the semester, Professor Annelise Keating </a:t>
            </a:r>
            <a:r>
              <a:rPr lang="en-US" sz="43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told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the students she would teach them "How to Get Away with Murder". Bas</a:t>
            </a:r>
            <a:r>
              <a:rPr lang="en-US" sz="43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on the propos</a:t>
            </a:r>
            <a:r>
              <a:rPr lang="en-US" sz="43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defenses in the first case offer</a:t>
            </a:r>
            <a:r>
              <a:rPr lang="en-US" sz="43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, Keating select</a:t>
            </a:r>
            <a:r>
              <a:rPr lang="en-US" sz="43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five students who would help her in her real-life law practice. These five </a:t>
            </a:r>
            <a:r>
              <a:rPr lang="en-US" sz="43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were</a:t>
            </a:r>
            <a:r>
              <a:rPr lang="en-US" sz="4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Connor Walsh, Michaela Pratt, Asher Millstone, Laurel Castillo and Wes Gibbins.</a:t>
            </a:r>
            <a:br>
              <a:rPr lang="en-US" sz="4300" dirty="0">
                <a:solidFill>
                  <a:schemeClr val="bg1"/>
                </a:solidFill>
              </a:rPr>
            </a:br>
            <a:endParaRPr lang="pt-BR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57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44082" y="2308146"/>
            <a:ext cx="464449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6- SELECIONE 5 PALAVRAS QUE APRENDERAM;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76D9ED-569A-4D9C-8CFD-974563E7117A}"/>
              </a:ext>
            </a:extLst>
          </p:cNvPr>
          <p:cNvSpPr txBox="1"/>
          <p:nvPr/>
        </p:nvSpPr>
        <p:spPr>
          <a:xfrm>
            <a:off x="384545" y="419130"/>
            <a:ext cx="17518909" cy="94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The body of a fellow student nam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Lila </a:t>
            </a:r>
            <a:r>
              <a:rPr lang="en-US" sz="38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Stangard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, who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was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missing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for several weeks,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was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found in a water tank. Prime suspects are her boyfriend Griffin O'Reilly and Rebecca Sutter. The latter liv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in the same building and on the same floor as Wes Gibbins. Over the course of the weeks Rebecca and Wes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fell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in love. Rebecca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was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a suspect because she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was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caught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having sex with Lila's boyfriend. To the audience, she is even more suspect because she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has got 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Lila's phone, which she hid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in Wes' bathroom. Lila's phone contain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a sexting picture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sent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by Sam Keating to Lila. In the picture he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was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identifi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by the wallpaper in the Keating bedroom.</a:t>
            </a:r>
            <a:br>
              <a:rPr lang="en-US" sz="3800" dirty="0">
                <a:solidFill>
                  <a:schemeClr val="bg1"/>
                </a:solidFill>
              </a:rPr>
            </a:b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Wes convinc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Professor Keating to defend Rebecca in the murder case. During the investigation, it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was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reveal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that Lila </a:t>
            </a:r>
            <a:r>
              <a:rPr lang="en-US" sz="3800" b="0" i="0" dirty="0" err="1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Stangard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was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having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an affair with Professor Keating’s husband Sam Keating, that she 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was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pregnant and that Sam Keating tri</a:t>
            </a:r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ed</a:t>
            </a:r>
            <a:r>
              <a:rPr lang="en-US" sz="3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to cajole her into having an abortion.</a:t>
            </a:r>
            <a:endParaRPr lang="pt-BR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6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44082" y="2308146"/>
            <a:ext cx="464449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6- SELECIONE 5 PALAVRAS QUE APRENDERAM;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76D9ED-569A-4D9C-8CFD-974563E7117A}"/>
              </a:ext>
            </a:extLst>
          </p:cNvPr>
          <p:cNvSpPr txBox="1"/>
          <p:nvPr/>
        </p:nvSpPr>
        <p:spPr>
          <a:xfrm>
            <a:off x="990600" y="1096238"/>
            <a:ext cx="16306800" cy="769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https://www.imdb.com/title/tt3205802/plotsummary</a:t>
            </a:r>
            <a:endParaRPr lang="en-US" sz="3800" b="1" i="0" dirty="0">
              <a:solidFill>
                <a:srgbClr val="FFFF00"/>
              </a:solidFill>
              <a:effectLst/>
              <a:latin typeface="Verdana" panose="020B0604030504040204" pitchFamily="34" charset="0"/>
            </a:endParaRPr>
          </a:p>
          <a:p>
            <a:endParaRPr lang="en-US" sz="38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sz="3800" b="1" dirty="0">
                <a:solidFill>
                  <a:srgbClr val="FFFF00"/>
                </a:solidFill>
                <a:latin typeface="Verdana" panose="020B0604030504040204" pitchFamily="34" charset="0"/>
              </a:rPr>
              <a:t>ATIVIDADE</a:t>
            </a:r>
            <a:r>
              <a:rPr lang="en-US" sz="3800" dirty="0">
                <a:solidFill>
                  <a:srgbClr val="FFFF00"/>
                </a:solidFill>
                <a:latin typeface="Verdana" panose="020B0604030504040204" pitchFamily="34" charset="0"/>
              </a:rPr>
              <a:t>:</a:t>
            </a:r>
          </a:p>
          <a:p>
            <a:endParaRPr lang="en-US" sz="38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Escolha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uma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cena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de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algum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filme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,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série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,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programa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de TV e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descreva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o que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aconteceu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em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inglês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no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passado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ou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escolha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uma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cena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com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verbos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no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passado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para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mostrar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Obs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: use o google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tradutor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. O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objetivo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a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descrição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de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uma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série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ou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de algo que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aconteceu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na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série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</a:p>
          <a:p>
            <a:endParaRPr lang="en-US" sz="38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38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Obs</a:t>
            </a:r>
            <a:r>
              <a:rPr lang="en-US" sz="3800" b="1" dirty="0">
                <a:solidFill>
                  <a:srgbClr val="FFFF00"/>
                </a:solidFill>
                <a:latin typeface="Verdana" panose="020B0604030504040204" pitchFamily="34" charset="0"/>
              </a:rPr>
              <a:t>: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A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cena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tem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que ser “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própria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” para a aula (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sem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ter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cenas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de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sexo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, apologia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às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drogas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,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ofensivas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à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religião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de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outrem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, etc.). Utilize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bom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senso para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esta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Verdana" panose="020B0604030504040204" pitchFamily="34" charset="0"/>
              </a:rPr>
              <a:t>atividade</a:t>
            </a:r>
            <a:r>
              <a:rPr lang="en-US" sz="3800" dirty="0">
                <a:solidFill>
                  <a:schemeClr val="bg1"/>
                </a:solidFill>
                <a:latin typeface="Verdana" panose="020B0604030504040204" pitchFamily="34" charset="0"/>
              </a:rPr>
              <a:t>.  </a:t>
            </a:r>
            <a:endParaRPr lang="pt-BR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563600" y="8267700"/>
            <a:ext cx="2209800" cy="838200"/>
          </a:xfrm>
          <a:prstGeom prst="righ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27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487400" y="7505700"/>
            <a:ext cx="2209800" cy="838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74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563600" y="6743700"/>
            <a:ext cx="2209800" cy="8382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98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563600" y="5968846"/>
            <a:ext cx="2209800" cy="838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50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563600" y="5295900"/>
            <a:ext cx="2209800" cy="838200"/>
          </a:xfrm>
          <a:prstGeom prst="rightArrow">
            <a:avLst/>
          </a:prstGeom>
          <a:solidFill>
            <a:srgbClr val="E80E5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18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487400" y="4686300"/>
            <a:ext cx="2209800" cy="838200"/>
          </a:xfrm>
          <a:prstGeom prst="rightArrow">
            <a:avLst/>
          </a:prstGeom>
          <a:solidFill>
            <a:srgbClr val="9933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7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95701" y="2579197"/>
            <a:ext cx="440251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 dirty="0">
                <a:solidFill>
                  <a:srgbClr val="082A44"/>
                </a:solidFill>
                <a:latin typeface="Roboto Bold"/>
              </a:rPr>
              <a:t>1 - INDIQUE O ASSUNTO PRINCIPAL DO TEXTO;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22696" y="2579197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2403" y="2511003"/>
            <a:ext cx="40426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5"/>
              </a:lnSpc>
            </a:pPr>
            <a:r>
              <a:rPr lang="en-US" sz="2500" spc="200">
                <a:solidFill>
                  <a:srgbClr val="082A44"/>
                </a:solidFill>
                <a:latin typeface="Roboto Bold"/>
              </a:rPr>
              <a:t>2 - DESTAQUE 20 COGNATAS;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07C8BF0-0D10-4438-8182-501EB2FD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1" t="21326" r="15081" b="13542"/>
          <a:stretch/>
        </p:blipFill>
        <p:spPr>
          <a:xfrm>
            <a:off x="457200" y="190500"/>
            <a:ext cx="12954000" cy="9758775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C2E1EEF-FD75-4811-827F-D497996262A3}"/>
              </a:ext>
            </a:extLst>
          </p:cNvPr>
          <p:cNvSpPr/>
          <p:nvPr/>
        </p:nvSpPr>
        <p:spPr>
          <a:xfrm rot="10800000">
            <a:off x="13487400" y="4076700"/>
            <a:ext cx="2209800" cy="838200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2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1021</Words>
  <Application>Microsoft Office PowerPoint</Application>
  <PresentationFormat>Personalizar</PresentationFormat>
  <Paragraphs>105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Calibri</vt:lpstr>
      <vt:lpstr>Arial</vt:lpstr>
      <vt:lpstr>Josefin Sans Regular Bold</vt:lpstr>
      <vt:lpstr>Josefin Slab Bold</vt:lpstr>
      <vt:lpstr>Roboto Bold</vt:lpstr>
      <vt:lpstr>Josefin Slab</vt:lpstr>
      <vt:lpstr>Roboto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MUDANDO PARA ORGÂNICOS</dc:title>
  <dc:creator>samsung</dc:creator>
  <cp:lastModifiedBy>Cristiane de Brito Cruz</cp:lastModifiedBy>
  <cp:revision>19</cp:revision>
  <dcterms:created xsi:type="dcterms:W3CDTF">2006-08-16T00:00:00Z</dcterms:created>
  <dcterms:modified xsi:type="dcterms:W3CDTF">2021-06-22T10:13:51Z</dcterms:modified>
  <dc:identifier>DAEgVYruqEg</dc:identifier>
</cp:coreProperties>
</file>