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7" r:id="rId5"/>
    <p:sldId id="331" r:id="rId6"/>
    <p:sldId id="316" r:id="rId7"/>
    <p:sldId id="337" r:id="rId8"/>
    <p:sldId id="342" r:id="rId9"/>
    <p:sldId id="332" r:id="rId10"/>
    <p:sldId id="333" r:id="rId11"/>
    <p:sldId id="324" r:id="rId12"/>
    <p:sldId id="315" r:id="rId13"/>
    <p:sldId id="323" r:id="rId14"/>
    <p:sldId id="325" r:id="rId15"/>
    <p:sldId id="330" r:id="rId16"/>
    <p:sldId id="335" r:id="rId17"/>
    <p:sldId id="334" r:id="rId18"/>
  </p:sldIdLst>
  <p:sldSz cx="12188825" cy="6858000"/>
  <p:notesSz cx="6858000" cy="9144000"/>
  <p:defaultTextStyle>
    <a:defPPr rtl="0">
      <a:defRPr lang="pt-b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0D6"/>
    <a:srgbClr val="F995E4"/>
    <a:srgbClr val="394404"/>
    <a:srgbClr val="5F6F0F"/>
    <a:srgbClr val="718412"/>
    <a:srgbClr val="65741A"/>
    <a:srgbClr val="70811D"/>
    <a:srgbClr val="7B8D1F"/>
    <a:srgbClr val="839721"/>
    <a:srgbClr val="95A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i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ector Re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nhas inferior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orma Livre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Forma Livre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Forma Livre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" name="Espaço Reservado para Dat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Espaço Reservado para o Número do Slide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i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ector Re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t-BR"/>
              <a:t>Clique no ícone para adicionar uma imagem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nhas à esquerd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orma Livre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3892" y="2428875"/>
            <a:ext cx="8735325" cy="157619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4400" b="1" dirty="0">
                <a:latin typeface="Georgia Pro" panose="020B0604020202020204" pitchFamily="18" charset="0"/>
              </a:rPr>
              <a:t>PAST PROGRESSIVE</a:t>
            </a:r>
            <a:endParaRPr lang="pt-br" sz="4400" b="1" dirty="0">
              <a:latin typeface="Georgia Pro" panose="020B0604020202020204" pitchFamily="18" charset="0"/>
            </a:endParaRP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88E38282-39A4-48B4-A486-BB50FF18E147}"/>
              </a:ext>
            </a:extLst>
          </p:cNvPr>
          <p:cNvSpPr txBox="1">
            <a:spLocks/>
          </p:cNvSpPr>
          <p:nvPr/>
        </p:nvSpPr>
        <p:spPr>
          <a:xfrm>
            <a:off x="4366220" y="4984158"/>
            <a:ext cx="4986169" cy="1289642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8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00" b="1" dirty="0">
                <a:solidFill>
                  <a:schemeClr val="tx1"/>
                </a:solidFill>
              </a:rPr>
              <a:t>TEACHER:</a:t>
            </a:r>
          </a:p>
          <a:p>
            <a:r>
              <a:rPr lang="pt-BR" sz="3500" cap="none" dirty="0"/>
              <a:t>Cristiane de Brito Cruz</a:t>
            </a:r>
            <a:endParaRPr lang="pt-br" sz="3500" cap="none" dirty="0"/>
          </a:p>
        </p:txBody>
      </p:sp>
      <p:pic>
        <p:nvPicPr>
          <p:cNvPr id="1026" name="Picture 2" descr="Resultado de imagem para logo ifrn">
            <a:extLst>
              <a:ext uri="{FF2B5EF4-FFF2-40B4-BE49-F238E27FC236}">
                <a16:creationId xmlns:a16="http://schemas.microsoft.com/office/drawing/2014/main" id="{9A37EFCF-584E-4FD4-A6DC-0D7669FD0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94" y="332657"/>
            <a:ext cx="1343005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B2ED2D43-ECC2-47F5-96B3-9042A7FE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332657"/>
            <a:ext cx="4104456" cy="18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2" name="Picture 32" descr="Ver a imagem de origem">
            <a:extLst>
              <a:ext uri="{FF2B5EF4-FFF2-40B4-BE49-F238E27FC236}">
                <a16:creationId xmlns:a16="http://schemas.microsoft.com/office/drawing/2014/main" id="{80C3A829-E970-43B1-9A39-9E3F5A24D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51"/>
          <a:stretch/>
        </p:blipFill>
        <p:spPr bwMode="auto">
          <a:xfrm>
            <a:off x="297400" y="260647"/>
            <a:ext cx="5797012" cy="637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556F101-9415-46A6-A4EE-6BE43920D36B}"/>
              </a:ext>
            </a:extLst>
          </p:cNvPr>
          <p:cNvSpPr txBox="1">
            <a:spLocks noChangeArrowheads="1"/>
          </p:cNvSpPr>
          <p:nvPr/>
        </p:nvSpPr>
        <p:spPr>
          <a:xfrm>
            <a:off x="6310436" y="404664"/>
            <a:ext cx="5582493" cy="468052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3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Lucifer</a:t>
            </a:r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: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300" dirty="0"/>
              <a:t>Era um </a:t>
            </a:r>
            <a:r>
              <a:rPr lang="en-US" sz="3300" dirty="0" err="1"/>
              <a:t>vez</a:t>
            </a:r>
            <a:r>
              <a:rPr lang="en-US" sz="3300" dirty="0"/>
              <a:t> um </a:t>
            </a:r>
            <a:r>
              <a:rPr lang="en-US" sz="3300" dirty="0" err="1"/>
              <a:t>rapaz</a:t>
            </a:r>
            <a:r>
              <a:rPr lang="en-US" sz="3300" dirty="0"/>
              <a:t> </a:t>
            </a:r>
            <a:r>
              <a:rPr lang="en-US" sz="3300" dirty="0" err="1">
                <a:solidFill>
                  <a:srgbClr val="FFFF00"/>
                </a:solidFill>
              </a:rPr>
              <a:t>conheceu</a:t>
            </a:r>
            <a:r>
              <a:rPr lang="en-US" sz="3300" dirty="0"/>
              <a:t> </a:t>
            </a:r>
            <a:r>
              <a:rPr lang="en-US" sz="3300" dirty="0" err="1"/>
              <a:t>uma</a:t>
            </a:r>
            <a:r>
              <a:rPr lang="en-US" sz="3300" dirty="0"/>
              <a:t> </a:t>
            </a:r>
            <a:r>
              <a:rPr lang="en-US" sz="3300" dirty="0" err="1"/>
              <a:t>garota</a:t>
            </a:r>
            <a:r>
              <a:rPr lang="en-US" sz="3300" dirty="0"/>
              <a:t>, e </a:t>
            </a:r>
            <a:r>
              <a:rPr lang="en-US" sz="3300" dirty="0" err="1"/>
              <a:t>eles</a:t>
            </a:r>
            <a:r>
              <a:rPr lang="en-US" sz="3300" dirty="0"/>
              <a:t> se </a:t>
            </a:r>
            <a:r>
              <a:rPr lang="en-US" sz="3300" dirty="0" err="1">
                <a:solidFill>
                  <a:srgbClr val="FFFF00"/>
                </a:solidFill>
              </a:rPr>
              <a:t>apaixonaram</a:t>
            </a:r>
            <a:r>
              <a:rPr lang="en-US" sz="3300" dirty="0"/>
              <a:t>. </a:t>
            </a:r>
            <a:r>
              <a:rPr lang="en-US" sz="3300" dirty="0" err="1"/>
              <a:t>Eles</a:t>
            </a:r>
            <a:r>
              <a:rPr lang="en-US" sz="3300" dirty="0"/>
              <a:t> </a:t>
            </a:r>
            <a:r>
              <a:rPr lang="en-US" sz="3300" dirty="0" err="1">
                <a:solidFill>
                  <a:srgbClr val="FFFF00"/>
                </a:solidFill>
              </a:rPr>
              <a:t>fizeram</a:t>
            </a:r>
            <a:r>
              <a:rPr lang="en-US" sz="3300" dirty="0"/>
              <a:t> </a:t>
            </a:r>
            <a:r>
              <a:rPr lang="en-US" sz="3300" dirty="0" err="1"/>
              <a:t>sexo</a:t>
            </a:r>
            <a:r>
              <a:rPr lang="en-US" sz="3300" dirty="0"/>
              <a:t>. O </a:t>
            </a:r>
            <a:r>
              <a:rPr lang="en-US" sz="3300" dirty="0" err="1"/>
              <a:t>único</a:t>
            </a:r>
            <a:r>
              <a:rPr lang="en-US" sz="3300" dirty="0"/>
              <a:t> </a:t>
            </a:r>
            <a:r>
              <a:rPr lang="en-US" sz="3300" dirty="0" err="1"/>
              <a:t>problema</a:t>
            </a:r>
            <a:r>
              <a:rPr lang="en-US" sz="3300" dirty="0"/>
              <a:t> </a:t>
            </a:r>
            <a:r>
              <a:rPr lang="en-US" sz="3300" dirty="0">
                <a:solidFill>
                  <a:srgbClr val="FFFF00"/>
                </a:solidFill>
              </a:rPr>
              <a:t>era</a:t>
            </a:r>
            <a:r>
              <a:rPr lang="en-US" sz="3300" dirty="0"/>
              <a:t> que </a:t>
            </a:r>
            <a:r>
              <a:rPr lang="en-US" sz="3300" dirty="0" err="1"/>
              <a:t>eles</a:t>
            </a:r>
            <a:r>
              <a:rPr lang="en-US" sz="3300" dirty="0"/>
              <a:t> </a:t>
            </a:r>
            <a:r>
              <a:rPr lang="en-US" sz="3300" dirty="0" err="1">
                <a:solidFill>
                  <a:srgbClr val="FFFF00"/>
                </a:solidFill>
              </a:rPr>
              <a:t>eram</a:t>
            </a:r>
            <a:r>
              <a:rPr lang="en-US" sz="3300" dirty="0"/>
              <a:t> </a:t>
            </a:r>
            <a:r>
              <a:rPr lang="en-US" sz="3300" dirty="0" err="1"/>
              <a:t>seres</a:t>
            </a:r>
            <a:r>
              <a:rPr lang="en-US" sz="3300" dirty="0"/>
              <a:t> </a:t>
            </a:r>
            <a:r>
              <a:rPr lang="en-US" sz="3300" dirty="0" err="1"/>
              <a:t>celestiais</a:t>
            </a:r>
            <a:r>
              <a:rPr lang="en-US" sz="3300" dirty="0"/>
              <a:t>, </a:t>
            </a:r>
            <a:r>
              <a:rPr lang="en-US" sz="3300" dirty="0" err="1"/>
              <a:t>então</a:t>
            </a:r>
            <a:r>
              <a:rPr lang="en-US" sz="3300" dirty="0"/>
              <a:t> </a:t>
            </a:r>
            <a:r>
              <a:rPr lang="en-US" sz="3300" dirty="0" err="1"/>
              <a:t>aquele</a:t>
            </a:r>
            <a:r>
              <a:rPr lang="en-US" sz="3300" dirty="0"/>
              <a:t> </a:t>
            </a:r>
            <a:r>
              <a:rPr lang="en-US" sz="3300" dirty="0" err="1"/>
              <a:t>momento</a:t>
            </a:r>
            <a:r>
              <a:rPr lang="en-US" sz="3300" dirty="0"/>
              <a:t> </a:t>
            </a:r>
            <a:r>
              <a:rPr lang="en-US" sz="3300" dirty="0" err="1">
                <a:solidFill>
                  <a:srgbClr val="FFFF00"/>
                </a:solidFill>
              </a:rPr>
              <a:t>criou</a:t>
            </a:r>
            <a:r>
              <a:rPr lang="en-US" sz="3300" dirty="0"/>
              <a:t> o </a:t>
            </a:r>
            <a:r>
              <a:rPr lang="en-US" sz="3300" dirty="0" err="1"/>
              <a:t>universo</a:t>
            </a:r>
            <a:r>
              <a:rPr lang="en-US" sz="3300" dirty="0"/>
              <a:t>.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en-US" altLang="pt-BR" sz="3300" dirty="0"/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altLang="pt-B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Linda: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altLang="pt-BR" sz="3300" dirty="0"/>
              <a:t>Hum, o Big </a:t>
            </a:r>
            <a:r>
              <a:rPr lang="pt-BR" altLang="pt-BR" sz="3300" dirty="0" err="1"/>
              <a:t>Bang</a:t>
            </a:r>
            <a:r>
              <a:rPr lang="pt-BR" altLang="pt-BR" sz="3300" dirty="0"/>
              <a:t>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FB99426-582D-428F-B86E-5570020525A5}"/>
              </a:ext>
            </a:extLst>
          </p:cNvPr>
          <p:cNvSpPr txBox="1">
            <a:spLocks noChangeArrowheads="1"/>
          </p:cNvSpPr>
          <p:nvPr/>
        </p:nvSpPr>
        <p:spPr>
          <a:xfrm>
            <a:off x="8435041" y="4005064"/>
            <a:ext cx="2232248" cy="1728192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33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Met</a:t>
            </a:r>
            <a:endParaRPr lang="pt-BR" sz="3300" b="1" dirty="0">
              <a:solidFill>
                <a:schemeClr val="bg1"/>
              </a:solidFill>
              <a:highlight>
                <a:srgbClr val="00FFFF"/>
              </a:highlight>
            </a:endParaRP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altLang="pt-BR" sz="33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Fell</a:t>
            </a:r>
            <a:endParaRPr lang="pt-BR" altLang="pt-BR" sz="3300" b="1" dirty="0">
              <a:solidFill>
                <a:schemeClr val="bg1"/>
              </a:solidFill>
              <a:highlight>
                <a:srgbClr val="00FFFF"/>
              </a:highlight>
            </a:endParaRP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altLang="pt-BR" sz="33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Had</a:t>
            </a:r>
            <a:endParaRPr lang="pt-BR" altLang="pt-BR" sz="3300" b="1" dirty="0">
              <a:solidFill>
                <a:schemeClr val="bg1"/>
              </a:solidFill>
              <a:highlight>
                <a:srgbClr val="00FFFF"/>
              </a:highlight>
            </a:endParaRP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  <a:defRPr/>
            </a:pPr>
            <a:endParaRPr lang="pt-BR" altLang="pt-BR" sz="33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2FFB314-B07A-40BA-B96A-9DAA6B53DCF5}"/>
              </a:ext>
            </a:extLst>
          </p:cNvPr>
          <p:cNvSpPr txBox="1">
            <a:spLocks noChangeArrowheads="1"/>
          </p:cNvSpPr>
          <p:nvPr/>
        </p:nvSpPr>
        <p:spPr>
          <a:xfrm>
            <a:off x="9659177" y="4941168"/>
            <a:ext cx="2232248" cy="1728192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altLang="pt-BR" sz="33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Was</a:t>
            </a:r>
            <a:endParaRPr lang="pt-BR" altLang="pt-BR" sz="3300" b="1" dirty="0">
              <a:solidFill>
                <a:schemeClr val="bg1"/>
              </a:solidFill>
              <a:highlight>
                <a:srgbClr val="00FFFF"/>
              </a:highlight>
            </a:endParaRP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altLang="pt-BR" sz="33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Were</a:t>
            </a:r>
            <a:endParaRPr lang="pt-BR" altLang="pt-BR" sz="3300" b="1" dirty="0">
              <a:solidFill>
                <a:schemeClr val="bg1"/>
              </a:solidFill>
              <a:highlight>
                <a:srgbClr val="00FFFF"/>
              </a:highlight>
            </a:endParaRP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altLang="pt-BR" sz="33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Created</a:t>
            </a:r>
            <a:r>
              <a:rPr lang="pt-BR" altLang="pt-BR" sz="3300" b="1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7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Ver a imagem de origem">
            <a:extLst>
              <a:ext uri="{FF2B5EF4-FFF2-40B4-BE49-F238E27FC236}">
                <a16:creationId xmlns:a16="http://schemas.microsoft.com/office/drawing/2014/main" id="{D1A3EF46-1F25-4CF4-AD4D-0F1732D01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9"/>
          <a:stretch/>
        </p:blipFill>
        <p:spPr bwMode="auto">
          <a:xfrm>
            <a:off x="189756" y="244508"/>
            <a:ext cx="5760396" cy="636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0074609-002C-41F6-B2D9-78897623DCA5}"/>
              </a:ext>
            </a:extLst>
          </p:cNvPr>
          <p:cNvSpPr txBox="1">
            <a:spLocks noChangeArrowheads="1"/>
          </p:cNvSpPr>
          <p:nvPr/>
        </p:nvSpPr>
        <p:spPr>
          <a:xfrm>
            <a:off x="6310436" y="404664"/>
            <a:ext cx="5582493" cy="216024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Lucifer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: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500" dirty="0" err="1"/>
              <a:t>Nunca</a:t>
            </a:r>
            <a:r>
              <a:rPr lang="en-US" sz="3500" dirty="0"/>
              <a:t> </a:t>
            </a:r>
            <a:r>
              <a:rPr lang="en-US" sz="3500" dirty="0" err="1">
                <a:solidFill>
                  <a:srgbClr val="FFFF00"/>
                </a:solidFill>
              </a:rPr>
              <a:t>soube</a:t>
            </a:r>
            <a:r>
              <a:rPr lang="en-US" sz="3500" dirty="0"/>
              <a:t> o </a:t>
            </a:r>
            <a:r>
              <a:rPr lang="en-US" sz="3500" dirty="0" err="1"/>
              <a:t>quão</a:t>
            </a:r>
            <a:r>
              <a:rPr lang="en-US" sz="3500" dirty="0"/>
              <a:t> </a:t>
            </a:r>
            <a:r>
              <a:rPr lang="en-US" sz="3500" dirty="0" err="1"/>
              <a:t>apropriado</a:t>
            </a:r>
            <a:r>
              <a:rPr lang="en-US" sz="3500" dirty="0"/>
              <a:t> o </a:t>
            </a:r>
            <a:r>
              <a:rPr lang="en-US" sz="3500" dirty="0" err="1"/>
              <a:t>nome</a:t>
            </a:r>
            <a:r>
              <a:rPr lang="en-US" sz="3500" dirty="0"/>
              <a:t> </a:t>
            </a:r>
            <a:r>
              <a:rPr lang="en-US" sz="3500" dirty="0" err="1">
                <a:solidFill>
                  <a:srgbClr val="FFFF00"/>
                </a:solidFill>
              </a:rPr>
              <a:t>foi</a:t>
            </a:r>
            <a:r>
              <a:rPr lang="en-US" sz="3500" dirty="0"/>
              <a:t> </a:t>
            </a:r>
            <a:r>
              <a:rPr lang="en-US" sz="3500" dirty="0" err="1"/>
              <a:t>até</a:t>
            </a:r>
            <a:r>
              <a:rPr lang="en-US" sz="3500" dirty="0"/>
              <a:t> agora, </a:t>
            </a:r>
            <a:r>
              <a:rPr lang="en-US" sz="3500" dirty="0" err="1"/>
              <a:t>não</a:t>
            </a:r>
            <a:r>
              <a:rPr lang="en-US" sz="3500" dirty="0"/>
              <a:t> é?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en-US" altLang="pt-BR" sz="35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0D4288A-595E-444A-BCBF-F37D8C5B0452}"/>
              </a:ext>
            </a:extLst>
          </p:cNvPr>
          <p:cNvSpPr txBox="1">
            <a:spLocks noChangeArrowheads="1"/>
          </p:cNvSpPr>
          <p:nvPr/>
        </p:nvSpPr>
        <p:spPr>
          <a:xfrm>
            <a:off x="9660681" y="4437111"/>
            <a:ext cx="2232248" cy="1604439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altLang="pt-BR" sz="33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Knew</a:t>
            </a:r>
            <a:endParaRPr lang="pt-BR" altLang="pt-BR" sz="3300" b="1" dirty="0">
              <a:solidFill>
                <a:schemeClr val="bg1"/>
              </a:solidFill>
              <a:highlight>
                <a:srgbClr val="00FFFF"/>
              </a:highlight>
            </a:endParaRP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altLang="pt-BR" sz="33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Was</a:t>
            </a:r>
            <a:endParaRPr lang="pt-BR" altLang="pt-BR" sz="3300" b="1" dirty="0">
              <a:solidFill>
                <a:schemeClr val="bg1"/>
              </a:solidFill>
              <a:highlight>
                <a:srgbClr val="00FFFF"/>
              </a:highlight>
            </a:endParaRP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altLang="pt-BR" sz="33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Did</a:t>
            </a:r>
            <a:endParaRPr lang="pt-BR" altLang="pt-BR" sz="3300" b="1" dirty="0">
              <a:solidFill>
                <a:schemeClr val="bg1"/>
              </a:solidFill>
              <a:highlight>
                <a:srgbClr val="00FFFF"/>
              </a:highlight>
            </a:endParaRP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altLang="pt-BR" sz="3300" b="1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803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900159-E413-490D-B2DC-061C22D2A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04" t="21629" r="16326" b="16375"/>
          <a:stretch/>
        </p:blipFill>
        <p:spPr>
          <a:xfrm>
            <a:off x="-1" y="0"/>
            <a:ext cx="12188825" cy="686398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C5E1457-0EC5-426C-9272-2CFC6CA1D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59" t="22607" r="30595" b="57231"/>
          <a:stretch/>
        </p:blipFill>
        <p:spPr>
          <a:xfrm>
            <a:off x="2566020" y="2168860"/>
            <a:ext cx="7056784" cy="223224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2F1B592-4D9A-40A6-ACBE-FAE3ACBCD906}"/>
              </a:ext>
            </a:extLst>
          </p:cNvPr>
          <p:cNvSpPr txBox="1"/>
          <p:nvPr/>
        </p:nvSpPr>
        <p:spPr>
          <a:xfrm>
            <a:off x="2559598" y="166568"/>
            <a:ext cx="6768752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pt-BR" altLang="pt-BR" sz="2200" b="1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Simple</a:t>
            </a:r>
            <a:r>
              <a:rPr lang="pt-BR" altLang="pt-BR" sz="22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200" b="1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Past</a:t>
            </a:r>
            <a:r>
              <a:rPr lang="pt-BR" altLang="pt-BR" sz="22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ts val="0"/>
              </a:spcBef>
              <a:buFontTx/>
              <a:buNone/>
            </a:pPr>
            <a:endParaRPr lang="pt-BR" altLang="pt-BR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pt-BR" altLang="pt-B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Ações em um passado específico (sei quando aconteceu);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pt-BR" altLang="pt-B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Ações completas no passado. 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pt-BR" altLang="pt-B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Verbos regulares –</a:t>
            </a:r>
            <a:r>
              <a:rPr lang="pt-BR" altLang="pt-BR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ed</a:t>
            </a:r>
            <a:r>
              <a:rPr lang="pt-BR" altLang="pt-B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;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pt-BR" altLang="pt-B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Verbos irregulares (estudar);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pt-BR" altLang="pt-B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Interrogativa e negativa – uso do auxiliar DID e o verbo volta a sua forma do infinitivo;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endParaRPr lang="pt-BR" altLang="pt-BR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pt-BR" altLang="pt-BR" sz="2200" b="1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Past</a:t>
            </a:r>
            <a:r>
              <a:rPr lang="pt-BR" altLang="pt-BR" sz="22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200" b="1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continuous</a:t>
            </a:r>
            <a:r>
              <a:rPr lang="pt-BR" altLang="pt-BR" sz="22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pt-BR" altLang="pt-B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Ações em um passado (específico ou não);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pt-BR" altLang="pt-B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Ações incompletas no passado;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pt-BR" altLang="pt-B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Duas ou mais ações ocorrendo ao mesmo tempo (uso de </a:t>
            </a:r>
            <a:r>
              <a:rPr lang="pt-BR" altLang="pt-BR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while</a:t>
            </a:r>
            <a:r>
              <a:rPr lang="pt-BR" altLang="pt-B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);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pt-BR" altLang="pt-B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Forma: (</a:t>
            </a:r>
            <a:r>
              <a:rPr lang="pt-BR" altLang="pt-BR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was</a:t>
            </a:r>
            <a:r>
              <a:rPr lang="pt-BR" altLang="pt-B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pt-BR" altLang="pt-BR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were</a:t>
            </a:r>
            <a:r>
              <a:rPr lang="pt-BR" altLang="pt-B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) + verbo principal seguido de –</a:t>
            </a:r>
            <a:r>
              <a:rPr lang="pt-BR" altLang="pt-BR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ing</a:t>
            </a:r>
            <a:r>
              <a:rPr lang="pt-BR" altLang="pt-B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;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pt-BR" altLang="pt-B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Interrogativa e negativa com auxiliares </a:t>
            </a:r>
            <a:r>
              <a:rPr lang="pt-BR" altLang="pt-BR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was</a:t>
            </a:r>
            <a:r>
              <a:rPr lang="pt-BR" altLang="pt-B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/</a:t>
            </a:r>
            <a:r>
              <a:rPr lang="pt-BR" altLang="pt-BR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were</a:t>
            </a:r>
            <a:r>
              <a:rPr lang="pt-BR" altLang="pt-B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90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D8AF59C9-7E81-48CD-856F-3F698268B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758" y="209599"/>
            <a:ext cx="576064" cy="3848333"/>
          </a:xfrm>
        </p:spPr>
        <p:txBody>
          <a:bodyPr>
            <a:noAutofit/>
          </a:bodyPr>
          <a:lstStyle/>
          <a:p>
            <a:pPr eaLnBrk="1" hangingPunct="1"/>
            <a:br>
              <a:rPr lang="en-US" altLang="pt-BR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pt-BR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3C0C69AB-C56D-418F-A99F-5DA76C170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358400"/>
              </p:ext>
            </p:extLst>
          </p:nvPr>
        </p:nvGraphicFramePr>
        <p:xfrm>
          <a:off x="981844" y="221250"/>
          <a:ext cx="10873207" cy="626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1752420665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254692830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1958104823"/>
                    </a:ext>
                  </a:extLst>
                </a:gridCol>
              </a:tblGrid>
              <a:tr h="452325">
                <a:tc>
                  <a:txBody>
                    <a:bodyPr/>
                    <a:lstStyle/>
                    <a:p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SIMPLE 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PAST CONTINUOUS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702220"/>
                  </a:ext>
                </a:extLst>
              </a:tr>
              <a:tr h="235145">
                <a:tc>
                  <a:txBody>
                    <a:bodyPr/>
                    <a:lstStyle/>
                    <a:p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Acréscimo de 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ed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2200" b="1" dirty="0"/>
                        <a:t>(apenas para verbos regulares)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/>
                        <a:t>Acréscimo de 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pt-BR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655626"/>
                  </a:ext>
                </a:extLst>
              </a:tr>
              <a:tr h="121217">
                <a:tc>
                  <a:txBody>
                    <a:bodyPr/>
                    <a:lstStyle/>
                    <a:p>
                      <a:r>
                        <a:rPr lang="pt-BR" sz="2200" b="1" dirty="0"/>
                        <a:t>CVC (sanduiche de vogal):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00983"/>
                  </a:ext>
                </a:extLst>
              </a:tr>
              <a:tr h="126545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pt-BR" sz="2200" dirty="0"/>
                        <a:t>Verbos monossilábicos (1 sílaba, os verbos pequenos)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Dobram a consoante final</a:t>
                      </a:r>
                    </a:p>
                    <a:p>
                      <a:r>
                        <a:rPr lang="pt-BR" sz="2200" b="1" dirty="0"/>
                        <a:t>Stop - </a:t>
                      </a:r>
                      <a:r>
                        <a:rPr lang="pt-BR" sz="2200" b="1" dirty="0" err="1"/>
                        <a:t>stop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pt-BR" sz="2200" b="1" dirty="0" err="1"/>
                        <a:t>ed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/>
                        <a:t>Dobram a consoante final</a:t>
                      </a:r>
                    </a:p>
                    <a:p>
                      <a:r>
                        <a:rPr lang="pt-BR" sz="2200" b="1" dirty="0"/>
                        <a:t>Stop - </a:t>
                      </a:r>
                      <a:r>
                        <a:rPr lang="pt-BR" sz="2200" b="1" dirty="0" err="1"/>
                        <a:t>stop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pt-BR" sz="2200" b="1" dirty="0" err="1"/>
                        <a:t>ing</a:t>
                      </a:r>
                      <a:endParaRPr lang="pt-BR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453417"/>
                  </a:ext>
                </a:extLst>
              </a:tr>
              <a:tr h="814185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pt-BR" sz="2200" dirty="0"/>
                        <a:t>Verbos de + de 1 sílaba: se a última for </a:t>
                      </a:r>
                      <a:r>
                        <a:rPr lang="pt-BR" sz="2200" b="1" dirty="0"/>
                        <a:t>tônica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Dobram a consoante final</a:t>
                      </a:r>
                    </a:p>
                    <a:p>
                      <a:r>
                        <a:rPr lang="pt-BR" sz="2200" b="1" dirty="0" err="1"/>
                        <a:t>Regret</a:t>
                      </a:r>
                      <a:r>
                        <a:rPr lang="pt-BR" sz="2200" b="1" dirty="0"/>
                        <a:t> - </a:t>
                      </a:r>
                      <a:r>
                        <a:rPr lang="pt-BR" sz="2200" b="1" dirty="0" err="1"/>
                        <a:t>regret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pt-BR" sz="2200" b="1" dirty="0" err="1"/>
                        <a:t>ed</a:t>
                      </a:r>
                      <a:r>
                        <a:rPr lang="pt-BR" sz="22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/>
                        <a:t>Dobram a consoante final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err="1"/>
                        <a:t>Regret</a:t>
                      </a:r>
                      <a:r>
                        <a:rPr lang="pt-BR" sz="2200" b="1" dirty="0"/>
                        <a:t> - </a:t>
                      </a:r>
                      <a:r>
                        <a:rPr lang="pt-BR" sz="2200" b="1" dirty="0" err="1"/>
                        <a:t>regret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pt-BR" sz="2200" b="1" dirty="0" err="1"/>
                        <a:t>ing</a:t>
                      </a:r>
                      <a:r>
                        <a:rPr lang="pt-BR" sz="22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02632"/>
                  </a:ext>
                </a:extLst>
              </a:tr>
              <a:tr h="452325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pt-BR" sz="2200" dirty="0"/>
                        <a:t>Verbos terminados em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Acréscimo de l (British)</a:t>
                      </a:r>
                    </a:p>
                    <a:p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Travel</a:t>
                      </a:r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travel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ed</a:t>
                      </a:r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Acréscimo de 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l </a:t>
                      </a:r>
                      <a:r>
                        <a:rPr lang="pt-BR" sz="2200" dirty="0"/>
                        <a:t>(British)</a:t>
                      </a:r>
                    </a:p>
                    <a:p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Label</a:t>
                      </a:r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label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ing</a:t>
                      </a:r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600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200" b="1" dirty="0"/>
                        <a:t>Verbos de final 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Acréscimo de 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  <a:p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Sue – </a:t>
                      </a:r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sue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Retira-se o 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Compete - </a:t>
                      </a:r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compet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pt-BR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067379"/>
                  </a:ext>
                </a:extLst>
              </a:tr>
              <a:tr h="122704">
                <a:tc>
                  <a:txBody>
                    <a:bodyPr/>
                    <a:lstStyle/>
                    <a:p>
                      <a:r>
                        <a:rPr lang="pt-BR" sz="2200" b="1" dirty="0"/>
                        <a:t>Verbos de final 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consoante</a:t>
                      </a:r>
                      <a:r>
                        <a:rPr lang="pt-BR" sz="2200" b="1" dirty="0"/>
                        <a:t> 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+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Trocam 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pt-BR" sz="2200" dirty="0"/>
                        <a:t> por 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Stud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stud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ed</a:t>
                      </a:r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Apenas acrescentam 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–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pt-BR" sz="22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Cr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y </a:t>
                      </a:r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– </a:t>
                      </a:r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cr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ing</a:t>
                      </a:r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313744"/>
                  </a:ext>
                </a:extLst>
              </a:tr>
              <a:tr h="452325">
                <a:tc>
                  <a:txBody>
                    <a:bodyPr/>
                    <a:lstStyle/>
                    <a:p>
                      <a:r>
                        <a:rPr lang="pt-BR" sz="2200" b="1" dirty="0"/>
                        <a:t>Verbos 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lie</a:t>
                      </a:r>
                      <a:r>
                        <a:rPr lang="pt-BR" sz="2200" b="1" dirty="0"/>
                        <a:t> e 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Apenas acrescentam 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  <a:p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Lie - Lie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 – die - </a:t>
                      </a:r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die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Trocam o 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–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ie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2200" dirty="0"/>
                        <a:t>por 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y </a:t>
                      </a:r>
                    </a:p>
                    <a:p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ie </a:t>
                      </a:r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– </a:t>
                      </a:r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ing</a:t>
                      </a:r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 – d</a:t>
                      </a:r>
                      <a:r>
                        <a:rPr lang="pt-BR" sz="2200" b="1" dirty="0">
                          <a:solidFill>
                            <a:srgbClr val="FF0000"/>
                          </a:solidFill>
                        </a:rPr>
                        <a:t>ie</a:t>
                      </a:r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pt-BR" sz="2200" b="1" dirty="0" err="1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pt-BR" sz="2200" b="1" dirty="0" err="1">
                          <a:solidFill>
                            <a:schemeClr val="bg1"/>
                          </a:solidFill>
                        </a:rPr>
                        <a:t>ing</a:t>
                      </a:r>
                      <a:r>
                        <a:rPr lang="pt-BR" sz="2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35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94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D8AF59C9-7E81-48CD-856F-3F698268B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772" y="620688"/>
            <a:ext cx="576064" cy="5000461"/>
          </a:xfrm>
        </p:spPr>
        <p:txBody>
          <a:bodyPr>
            <a:noAutofit/>
          </a:bodyPr>
          <a:lstStyle/>
          <a:p>
            <a:pPr eaLnBrk="1" hangingPunct="1"/>
            <a:br>
              <a:rPr lang="en-US" altLang="pt-BR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pt-BR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F1B592-4D9A-40A6-ACBE-FAE3ACBCD906}"/>
              </a:ext>
            </a:extLst>
          </p:cNvPr>
          <p:cNvSpPr txBox="1"/>
          <p:nvPr/>
        </p:nvSpPr>
        <p:spPr>
          <a:xfrm>
            <a:off x="909836" y="284857"/>
            <a:ext cx="11089232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pt-BR" altLang="pt-BR" sz="2100" dirty="0">
                <a:latin typeface="Comic Sans MS" panose="030F0702030302020204" pitchFamily="66" charset="0"/>
              </a:rPr>
              <a:t>Cada grupo das apresentações da série irá escolher outro grupo e solicitar o texto, as cenas, os slides para realizar esta atividade.</a:t>
            </a:r>
          </a:p>
          <a:p>
            <a:pPr>
              <a:spcBef>
                <a:spcPts val="0"/>
              </a:spcBef>
              <a:buFontTx/>
              <a:buNone/>
            </a:pPr>
            <a:endParaRPr lang="pt-BR" altLang="pt-BR" sz="2100" dirty="0"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rabicParenR"/>
            </a:pPr>
            <a:r>
              <a:rPr lang="pt-BR" altLang="pt-BR" sz="2100" dirty="0">
                <a:latin typeface="Comic Sans MS" panose="030F0702030302020204" pitchFamily="66" charset="0"/>
              </a:rPr>
              <a:t>Assista os vídeos sobre o 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past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 tense </a:t>
            </a:r>
            <a:r>
              <a:rPr lang="pt-BR" altLang="pt-BR" sz="2100" dirty="0">
                <a:latin typeface="Comic Sans MS" panose="030F0702030302020204" pitchFamily="66" charset="0"/>
              </a:rPr>
              <a:t>e 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past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continuous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100" dirty="0">
                <a:latin typeface="Comic Sans MS" panose="030F0702030302020204" pitchFamily="66" charset="0"/>
              </a:rPr>
              <a:t>colocados lá no </a:t>
            </a:r>
            <a:r>
              <a:rPr lang="pt-BR" altLang="pt-BR" sz="2100" dirty="0" err="1">
                <a:latin typeface="Comic Sans MS" panose="030F0702030302020204" pitchFamily="66" charset="0"/>
              </a:rPr>
              <a:t>classroom</a:t>
            </a:r>
            <a:r>
              <a:rPr lang="pt-BR" altLang="pt-BR" sz="2100" dirty="0">
                <a:latin typeface="Comic Sans MS" panose="030F0702030302020204" pitchFamily="66" charset="0"/>
              </a:rPr>
              <a:t>. Faça uma tabela resumindo o que cada vídeo trouxe 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sobre o conteúdo </a:t>
            </a:r>
            <a:r>
              <a:rPr lang="pt-BR" altLang="pt-BR" sz="2100" dirty="0">
                <a:latin typeface="Comic Sans MS" panose="030F0702030302020204" pitchFamily="66" charset="0"/>
              </a:rPr>
              <a:t>e em vez de dar exemplos do vídeo traga 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exemplos da série </a:t>
            </a:r>
            <a:r>
              <a:rPr lang="pt-BR" altLang="pt-BR" sz="2100" dirty="0">
                <a:latin typeface="Comic Sans MS" panose="030F0702030302020204" pitchFamily="66" charset="0"/>
              </a:rPr>
              <a:t>(tanto usando o 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simple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past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100" dirty="0">
                <a:latin typeface="Comic Sans MS" panose="030F0702030302020204" pitchFamily="66" charset="0"/>
              </a:rPr>
              <a:t>quanto com o 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past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continuous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100" dirty="0">
                <a:latin typeface="Comic Sans MS" panose="030F0702030302020204" pitchFamily="66" charset="0"/>
              </a:rPr>
              <a:t>você pode também elaborar frases 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a partir das cenas</a:t>
            </a:r>
            <a:r>
              <a:rPr lang="pt-BR" altLang="pt-BR" sz="2100" dirty="0">
                <a:latin typeface="Comic Sans MS" panose="030F0702030302020204" pitchFamily="66" charset="0"/>
              </a:rPr>
              <a:t>).</a:t>
            </a:r>
          </a:p>
          <a:p>
            <a:pPr marL="514350" indent="-514350">
              <a:spcBef>
                <a:spcPts val="0"/>
              </a:spcBef>
              <a:buFontTx/>
              <a:buAutoNum type="arabicParenR"/>
            </a:pPr>
            <a:r>
              <a:rPr lang="pt-BR" altLang="pt-BR" sz="2100" dirty="0">
                <a:latin typeface="Comic Sans MS" panose="030F0702030302020204" pitchFamily="66" charset="0"/>
              </a:rPr>
              <a:t>Separe numa tabela as formas de passado encontradas (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simple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past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past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of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to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be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past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continuous</a:t>
            </a:r>
            <a:r>
              <a:rPr lang="pt-BR" altLang="pt-BR" sz="2100" dirty="0">
                <a:latin typeface="Comic Sans MS" panose="030F0702030302020204" pitchFamily="66" charset="0"/>
              </a:rPr>
              <a:t>) etc. e faça as forma que faltam (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afirmativa, negativa e interrogativa</a:t>
            </a:r>
            <a:r>
              <a:rPr lang="pt-BR" altLang="pt-BR" sz="2100" dirty="0">
                <a:latin typeface="Comic Sans MS" panose="030F0702030302020204" pitchFamily="66" charset="0"/>
              </a:rPr>
              <a:t>).</a:t>
            </a:r>
          </a:p>
          <a:p>
            <a:pPr marL="514350" indent="-514350">
              <a:spcBef>
                <a:spcPts val="0"/>
              </a:spcBef>
              <a:buFontTx/>
              <a:buAutoNum type="arabicParenR"/>
            </a:pPr>
            <a:r>
              <a:rPr lang="pt-BR" altLang="pt-BR" sz="2100" dirty="0">
                <a:latin typeface="Comic Sans MS" panose="030F0702030302020204" pitchFamily="66" charset="0"/>
              </a:rPr>
              <a:t>Separe apenas os exemplos que contém verbos regulares e veja se tem algum que 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altera a escrita </a:t>
            </a:r>
            <a:r>
              <a:rPr lang="pt-BR" altLang="pt-BR" sz="2100" dirty="0">
                <a:latin typeface="Comic Sans MS" panose="030F0702030302020204" pitchFamily="66" charset="0"/>
              </a:rPr>
              <a:t>ao acrescentar 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–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ed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100" dirty="0">
                <a:latin typeface="Comic Sans MS" panose="030F0702030302020204" pitchFamily="66" charset="0"/>
              </a:rPr>
              <a:t>ou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 –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100" dirty="0">
                <a:latin typeface="Comic Sans MS" panose="030F0702030302020204" pitchFamily="66" charset="0"/>
              </a:rPr>
              <a:t>, explique 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por que alterou </a:t>
            </a:r>
            <a:r>
              <a:rPr lang="pt-BR" altLang="pt-BR" sz="2100" dirty="0">
                <a:latin typeface="Comic Sans MS" panose="030F0702030302020204" pitchFamily="66" charset="0"/>
              </a:rPr>
              <a:t>segundo as regras que estudamos. </a:t>
            </a:r>
          </a:p>
          <a:p>
            <a:pPr marL="514350" indent="-514350">
              <a:spcBef>
                <a:spcPts val="0"/>
              </a:spcBef>
              <a:buFontTx/>
              <a:buAutoNum type="arabicParenR"/>
            </a:pPr>
            <a:r>
              <a:rPr lang="pt-BR" altLang="pt-BR" sz="2100" dirty="0">
                <a:latin typeface="Comic Sans MS" panose="030F0702030302020204" pitchFamily="66" charset="0"/>
              </a:rPr>
              <a:t>Para cada verbo da questão acima coloque na tabela de pronúncia indicando se a pronúncia do 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–</a:t>
            </a: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ed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100" dirty="0">
                <a:latin typeface="Comic Sans MS" panose="030F0702030302020204" pitchFamily="66" charset="0"/>
              </a:rPr>
              <a:t>é 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/t/, /d/ </a:t>
            </a:r>
            <a:r>
              <a:rPr lang="pt-BR" altLang="pt-BR" sz="2100" dirty="0">
                <a:latin typeface="Comic Sans MS" panose="030F0702030302020204" pitchFamily="66" charset="0"/>
              </a:rPr>
              <a:t>ou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 /id/.</a:t>
            </a:r>
          </a:p>
          <a:p>
            <a:pPr marL="514350" indent="-514350">
              <a:spcBef>
                <a:spcPts val="0"/>
              </a:spcBef>
              <a:buFontTx/>
              <a:buAutoNum type="arabicParenR"/>
            </a:pPr>
            <a:r>
              <a:rPr lang="pt-BR" altLang="pt-BR" sz="2100" dirty="0">
                <a:latin typeface="Comic Sans MS" panose="030F0702030302020204" pitchFamily="66" charset="0"/>
              </a:rPr>
              <a:t>Traduza o material para português.</a:t>
            </a:r>
          </a:p>
          <a:p>
            <a:pPr>
              <a:spcBef>
                <a:spcPts val="0"/>
              </a:spcBef>
            </a:pPr>
            <a:endParaRPr lang="pt-BR" altLang="pt-BR" sz="2100" dirty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pt-BR" altLang="pt-BR" sz="21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Obs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  <a:r>
              <a:rPr lang="pt-BR" altLang="pt-BR" sz="2100" dirty="0">
                <a:latin typeface="Comic Sans MS" panose="030F0702030302020204" pitchFamily="66" charset="0"/>
              </a:rPr>
              <a:t> Caso não tenha exemplos suficientes (do que os grupos trabalharam) </a:t>
            </a:r>
            <a:r>
              <a:rPr lang="pt-BR" altLang="pt-BR" sz="2100" dirty="0">
                <a:solidFill>
                  <a:srgbClr val="FFFF00"/>
                </a:solidFill>
                <a:latin typeface="Comic Sans MS" panose="030F0702030302020204" pitchFamily="66" charset="0"/>
              </a:rPr>
              <a:t>elabore</a:t>
            </a:r>
            <a:r>
              <a:rPr lang="pt-BR" altLang="pt-BR" sz="2100" dirty="0">
                <a:latin typeface="Comic Sans MS" panose="030F0702030302020204" pitchFamily="66" charset="0"/>
              </a:rPr>
              <a:t> a partir das cenas ou do conteúdo da série. </a:t>
            </a:r>
          </a:p>
        </p:txBody>
      </p:sp>
    </p:spTree>
    <p:extLst>
      <p:ext uri="{BB962C8B-B14F-4D97-AF65-F5344CB8AC3E}">
        <p14:creationId xmlns:p14="http://schemas.microsoft.com/office/powerpoint/2010/main" val="23535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2846" y="70550"/>
            <a:ext cx="8640960" cy="10153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998" dirty="0">
                <a:latin typeface="Aharoni" pitchFamily="2" charset="-79"/>
                <a:cs typeface="Aharoni" pitchFamily="2" charset="-79"/>
              </a:rPr>
              <a:t>PAST CONTINUOUS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49074" y="935579"/>
            <a:ext cx="2611890" cy="12635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99" b="1" dirty="0">
                <a:latin typeface="Century Gothic" pitchFamily="34" charset="0"/>
              </a:rPr>
              <a:t>QUANDO </a:t>
            </a:r>
          </a:p>
          <a:p>
            <a:pPr algn="ctr"/>
            <a:r>
              <a:rPr lang="pt-BR" sz="2399" b="1" dirty="0">
                <a:latin typeface="Century Gothic" pitchFamily="34" charset="0"/>
              </a:rPr>
              <a:t>USAR?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82044" y="935579"/>
            <a:ext cx="9073008" cy="1666280"/>
          </a:xfrm>
          <a:prstGeom prst="snip2DiagRect">
            <a:avLst>
              <a:gd name="adj1" fmla="val 0"/>
              <a:gd name="adj2" fmla="val 1734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BB29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  <a:latin typeface="Berlin Sans FB" pitchFamily="34" charset="0"/>
              </a:rPr>
              <a:t>Usamos o </a:t>
            </a:r>
            <a:r>
              <a:rPr lang="pt-BR" sz="2800" dirty="0" err="1">
                <a:solidFill>
                  <a:srgbClr val="FF0000"/>
                </a:solidFill>
                <a:latin typeface="Berlin Sans FB" pitchFamily="34" charset="0"/>
              </a:rPr>
              <a:t>Past</a:t>
            </a:r>
            <a:r>
              <a:rPr lang="pt-BR" sz="2800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pt-BR" sz="2800" dirty="0" err="1">
                <a:solidFill>
                  <a:srgbClr val="FF0000"/>
                </a:solidFill>
                <a:latin typeface="Berlin Sans FB" pitchFamily="34" charset="0"/>
              </a:rPr>
              <a:t>continuous</a:t>
            </a:r>
            <a:r>
              <a:rPr lang="pt-BR" sz="2800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Berlin Sans FB" pitchFamily="34" charset="0"/>
              </a:rPr>
              <a:t>para expressar uma ação </a:t>
            </a:r>
            <a:r>
              <a:rPr lang="pt-BR" sz="2800" dirty="0">
                <a:solidFill>
                  <a:srgbClr val="FF0000"/>
                </a:solidFill>
                <a:latin typeface="Berlin Sans FB" pitchFamily="34" charset="0"/>
              </a:rPr>
              <a:t>in</a:t>
            </a:r>
            <a:r>
              <a:rPr lang="pt-BR" sz="2800" dirty="0">
                <a:solidFill>
                  <a:schemeClr val="bg1"/>
                </a:solidFill>
                <a:latin typeface="Berlin Sans FB" pitchFamily="34" charset="0"/>
              </a:rPr>
              <a:t>completa no passado ou para mostrar ações que estavam acontecendo </a:t>
            </a:r>
            <a:r>
              <a:rPr lang="pt-BR" sz="2800" dirty="0">
                <a:solidFill>
                  <a:srgbClr val="FF0000"/>
                </a:solidFill>
                <a:latin typeface="Berlin Sans FB" pitchFamily="34" charset="0"/>
              </a:rPr>
              <a:t>simultâneas</a:t>
            </a:r>
            <a:r>
              <a:rPr lang="pt-BR" sz="2800" dirty="0">
                <a:solidFill>
                  <a:schemeClr val="bg1"/>
                </a:solidFill>
                <a:latin typeface="Berlin Sans FB" pitchFamily="34" charset="0"/>
              </a:rPr>
              <a:t> (ao mesmo tempo).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37613" y="2601135"/>
            <a:ext cx="1115142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FFFF00"/>
                </a:solidFill>
                <a:latin typeface="Comic Sans MS" panose="030F0702030302020204" pitchFamily="66" charset="0"/>
              </a:rPr>
              <a:t>Ex.: </a:t>
            </a:r>
          </a:p>
          <a:p>
            <a:r>
              <a:rPr lang="en-US" sz="2500" dirty="0">
                <a:latin typeface="Comic Sans MS" panose="030F0702030302020204" pitchFamily="66" charset="0"/>
              </a:rPr>
              <a:t>When I </a:t>
            </a:r>
            <a:r>
              <a:rPr lang="pt-BR" sz="2500" dirty="0" err="1">
                <a:latin typeface="Comic Sans MS" panose="030F0702030302020204" pitchFamily="66" charset="0"/>
              </a:rPr>
              <a:t>arrived</a:t>
            </a:r>
            <a:r>
              <a:rPr lang="pt-BR" sz="2500" dirty="0">
                <a:latin typeface="Comic Sans MS" panose="030F0702030302020204" pitchFamily="66" charset="0"/>
              </a:rPr>
              <a:t> </a:t>
            </a:r>
            <a:r>
              <a:rPr lang="pt-BR" sz="2500" dirty="0" err="1">
                <a:latin typeface="Comic Sans MS" panose="030F0702030302020204" pitchFamily="66" charset="0"/>
              </a:rPr>
              <a:t>at</a:t>
            </a:r>
            <a:r>
              <a:rPr lang="pt-BR" sz="2500" dirty="0">
                <a:latin typeface="Comic Sans MS" panose="030F0702030302020204" pitchFamily="66" charset="0"/>
              </a:rPr>
              <a:t> </a:t>
            </a:r>
            <a:r>
              <a:rPr lang="pt-BR" sz="2500" dirty="0" err="1">
                <a:latin typeface="Comic Sans MS" panose="030F0702030302020204" pitchFamily="66" charset="0"/>
              </a:rPr>
              <a:t>her</a:t>
            </a:r>
            <a:r>
              <a:rPr lang="pt-BR" sz="2500" dirty="0">
                <a:latin typeface="Comic Sans MS" panose="030F0702030302020204" pitchFamily="66" charset="0"/>
              </a:rPr>
              <a:t> </a:t>
            </a:r>
            <a:r>
              <a:rPr lang="pt-BR" sz="2500" dirty="0" err="1">
                <a:latin typeface="Comic Sans MS" panose="030F0702030302020204" pitchFamily="66" charset="0"/>
              </a:rPr>
              <a:t>house</a:t>
            </a:r>
            <a:r>
              <a:rPr lang="pt-BR" sz="2500" dirty="0">
                <a:latin typeface="Comic Sans MS" panose="030F0702030302020204" pitchFamily="66" charset="0"/>
              </a:rPr>
              <a:t>, </a:t>
            </a:r>
            <a:r>
              <a:rPr lang="pt-BR" sz="2500" dirty="0" err="1">
                <a:latin typeface="Comic Sans MS" panose="030F0702030302020204" pitchFamily="66" charset="0"/>
              </a:rPr>
              <a:t>she</a:t>
            </a:r>
            <a:r>
              <a:rPr lang="pt-BR" sz="2500" dirty="0">
                <a:latin typeface="Comic Sans MS" panose="030F0702030302020204" pitchFamily="66" charset="0"/>
              </a:rPr>
              <a:t> </a:t>
            </a:r>
            <a:r>
              <a:rPr lang="pt-BR" sz="25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was</a:t>
            </a:r>
            <a:r>
              <a:rPr lang="pt-BR" sz="2500" dirty="0">
                <a:latin typeface="Comic Sans MS" panose="030F0702030302020204" pitchFamily="66" charset="0"/>
              </a:rPr>
              <a:t> </a:t>
            </a:r>
            <a:r>
              <a:rPr lang="pt-BR" sz="2500" dirty="0" err="1">
                <a:latin typeface="Comic Sans MS" panose="030F0702030302020204" pitchFamily="66" charset="0"/>
              </a:rPr>
              <a:t>cook</a:t>
            </a:r>
            <a:r>
              <a:rPr lang="pt-BR" sz="25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pt-BR" sz="2500" dirty="0">
                <a:latin typeface="Comic Sans MS" panose="030F0702030302020204" pitchFamily="66" charset="0"/>
              </a:rPr>
              <a:t> </a:t>
            </a:r>
            <a:r>
              <a:rPr lang="pt-BR" sz="2500" dirty="0" err="1">
                <a:latin typeface="Comic Sans MS" panose="030F0702030302020204" pitchFamily="66" charset="0"/>
              </a:rPr>
              <a:t>dinner</a:t>
            </a:r>
            <a:r>
              <a:rPr lang="pt-BR" sz="2500" dirty="0">
                <a:latin typeface="Comic Sans MS" panose="030F0702030302020204" pitchFamily="66" charset="0"/>
              </a:rPr>
              <a:t>.</a:t>
            </a:r>
          </a:p>
          <a:p>
            <a:r>
              <a:rPr lang="pt-BR" sz="2500" dirty="0">
                <a:latin typeface="Comic Sans MS" panose="030F0702030302020204" pitchFamily="66" charset="0"/>
              </a:rPr>
              <a:t>(Quando eu cheguei na casa dela, ela </a:t>
            </a:r>
            <a:r>
              <a:rPr lang="pt-BR" sz="2500" dirty="0">
                <a:solidFill>
                  <a:srgbClr val="FFFF00"/>
                </a:solidFill>
                <a:latin typeface="Comic Sans MS" panose="030F0702030302020204" pitchFamily="66" charset="0"/>
              </a:rPr>
              <a:t>estava</a:t>
            </a:r>
            <a:r>
              <a:rPr lang="pt-BR" sz="2500" dirty="0">
                <a:latin typeface="Comic Sans MS" panose="030F0702030302020204" pitchFamily="66" charset="0"/>
              </a:rPr>
              <a:t> </a:t>
            </a:r>
            <a:r>
              <a:rPr lang="pt-BR" sz="2500" dirty="0">
                <a:solidFill>
                  <a:srgbClr val="FFFF00"/>
                </a:solidFill>
                <a:latin typeface="Comic Sans MS" panose="030F0702030302020204" pitchFamily="66" charset="0"/>
              </a:rPr>
              <a:t>fazendo</a:t>
            </a:r>
            <a:r>
              <a:rPr lang="pt-BR" sz="2500" dirty="0">
                <a:latin typeface="Comic Sans MS" panose="030F0702030302020204" pitchFamily="66" charset="0"/>
              </a:rPr>
              <a:t> o jantar.)</a:t>
            </a:r>
          </a:p>
          <a:p>
            <a:r>
              <a:rPr lang="pt-BR" sz="2500" dirty="0" err="1">
                <a:solidFill>
                  <a:schemeClr val="bg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Obs</a:t>
            </a:r>
            <a:r>
              <a:rPr lang="pt-BR" sz="2500" dirty="0">
                <a:solidFill>
                  <a:schemeClr val="bg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: Ela não terminou e continuou fazendo. </a:t>
            </a:r>
          </a:p>
          <a:p>
            <a:endParaRPr lang="en-US" sz="2500" dirty="0">
              <a:latin typeface="Comic Sans MS" panose="030F0702030302020204" pitchFamily="66" charset="0"/>
            </a:endParaRPr>
          </a:p>
          <a:p>
            <a:r>
              <a:rPr lang="en-US" sz="2500" dirty="0">
                <a:latin typeface="Comic Sans MS" panose="030F0702030302020204" pitchFamily="66" charset="0"/>
              </a:rPr>
              <a:t>Jorge </a:t>
            </a:r>
            <a:r>
              <a:rPr lang="en-US" sz="2500" dirty="0">
                <a:solidFill>
                  <a:srgbClr val="FFFF00"/>
                </a:solidFill>
                <a:latin typeface="Comic Sans MS" panose="030F0702030302020204" pitchFamily="66" charset="0"/>
              </a:rPr>
              <a:t>was</a:t>
            </a:r>
            <a:r>
              <a:rPr lang="en-US" sz="2500" dirty="0">
                <a:latin typeface="Comic Sans MS" panose="030F0702030302020204" pitchFamily="66" charset="0"/>
              </a:rPr>
              <a:t> clean</a:t>
            </a:r>
            <a:r>
              <a:rPr lang="en-US" sz="2500" dirty="0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en-US" sz="2500" dirty="0">
                <a:latin typeface="Comic Sans MS" panose="030F0702030302020204" pitchFamily="66" charset="0"/>
              </a:rPr>
              <a:t> the living room </a:t>
            </a:r>
            <a:r>
              <a:rPr lang="en-US" sz="2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while</a:t>
            </a:r>
            <a:r>
              <a:rPr lang="en-US" sz="2500" dirty="0">
                <a:latin typeface="Comic Sans MS" panose="030F0702030302020204" pitchFamily="66" charset="0"/>
              </a:rPr>
              <a:t> I </a:t>
            </a:r>
            <a:r>
              <a:rPr lang="en-US" sz="2500" dirty="0">
                <a:solidFill>
                  <a:srgbClr val="FFFF00"/>
                </a:solidFill>
                <a:latin typeface="Comic Sans MS" panose="030F0702030302020204" pitchFamily="66" charset="0"/>
              </a:rPr>
              <a:t>was</a:t>
            </a:r>
            <a:r>
              <a:rPr lang="en-US" sz="2500" dirty="0">
                <a:latin typeface="Comic Sans MS" panose="030F0702030302020204" pitchFamily="66" charset="0"/>
              </a:rPr>
              <a:t> mak</a:t>
            </a:r>
            <a:r>
              <a:rPr lang="en-US" sz="2500" dirty="0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en-US" sz="2500" dirty="0">
                <a:latin typeface="Comic Sans MS" panose="030F0702030302020204" pitchFamily="66" charset="0"/>
              </a:rPr>
              <a:t> breakfast.</a:t>
            </a:r>
          </a:p>
          <a:p>
            <a:r>
              <a:rPr lang="en-US" sz="2500" dirty="0">
                <a:latin typeface="Comic Sans MS" panose="030F0702030302020204" pitchFamily="66" charset="0"/>
              </a:rPr>
              <a:t>(Jorge </a:t>
            </a:r>
            <a:r>
              <a:rPr lang="en-US" sz="25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estava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limpando</a:t>
            </a:r>
            <a:r>
              <a:rPr lang="en-US" sz="2500" dirty="0">
                <a:latin typeface="Comic Sans MS" panose="030F0702030302020204" pitchFamily="66" charset="0"/>
              </a:rPr>
              <a:t> a </a:t>
            </a:r>
            <a:r>
              <a:rPr lang="en-US" sz="2500" dirty="0" err="1">
                <a:latin typeface="Comic Sans MS" panose="030F0702030302020204" pitchFamily="66" charset="0"/>
              </a:rPr>
              <a:t>sala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u="sng" dirty="0" err="1">
                <a:latin typeface="Comic Sans MS" panose="030F0702030302020204" pitchFamily="66" charset="0"/>
              </a:rPr>
              <a:t>enquanto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eu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estava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fazendo</a:t>
            </a:r>
            <a:r>
              <a:rPr lang="en-US" sz="2500" dirty="0">
                <a:latin typeface="Comic Sans MS" panose="030F0702030302020204" pitchFamily="66" charset="0"/>
              </a:rPr>
              <a:t> café da </a:t>
            </a:r>
            <a:r>
              <a:rPr lang="en-US" sz="2500" dirty="0" err="1">
                <a:latin typeface="Comic Sans MS" panose="030F0702030302020204" pitchFamily="66" charset="0"/>
              </a:rPr>
              <a:t>manhã</a:t>
            </a:r>
            <a:r>
              <a:rPr lang="en-US" sz="2500" dirty="0">
                <a:latin typeface="Comic Sans MS" panose="030F0702030302020204" pitchFamily="66" charset="0"/>
              </a:rPr>
              <a:t>.)</a:t>
            </a:r>
          </a:p>
          <a:p>
            <a:r>
              <a:rPr lang="en-US" sz="2500" dirty="0" err="1">
                <a:solidFill>
                  <a:schemeClr val="bg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Obs</a:t>
            </a:r>
            <a:r>
              <a:rPr lang="en-US" sz="2500" dirty="0">
                <a:solidFill>
                  <a:schemeClr val="bg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: </a:t>
            </a:r>
            <a:r>
              <a:rPr lang="en-US" sz="2500" dirty="0" err="1">
                <a:solidFill>
                  <a:schemeClr val="bg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Nas</a:t>
            </a:r>
            <a:r>
              <a:rPr lang="en-US" sz="2500" dirty="0">
                <a:solidFill>
                  <a:schemeClr val="bg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ações</a:t>
            </a:r>
            <a:r>
              <a:rPr lang="en-US" sz="2500" dirty="0">
                <a:solidFill>
                  <a:schemeClr val="bg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simultâneas</a:t>
            </a:r>
            <a:r>
              <a:rPr lang="en-US" sz="2500" dirty="0">
                <a:solidFill>
                  <a:schemeClr val="bg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se </a:t>
            </a:r>
            <a:r>
              <a:rPr lang="en-US" sz="2500" dirty="0" err="1">
                <a:solidFill>
                  <a:schemeClr val="bg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usa</a:t>
            </a:r>
            <a:r>
              <a:rPr lang="en-US" sz="2500" dirty="0">
                <a:solidFill>
                  <a:schemeClr val="bg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sempre “while”</a:t>
            </a:r>
          </a:p>
          <a:p>
            <a:r>
              <a:rPr lang="en-US" sz="2500" dirty="0">
                <a:latin typeface="Comic Sans MS" panose="030F0702030302020204" pitchFamily="66" charset="0"/>
              </a:rPr>
              <a:t>As </a:t>
            </a:r>
            <a:r>
              <a:rPr lang="en-US" sz="2500" dirty="0" err="1">
                <a:latin typeface="Comic Sans MS" panose="030F0702030302020204" pitchFamily="66" charset="0"/>
              </a:rPr>
              <a:t>formas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negativas</a:t>
            </a:r>
            <a:r>
              <a:rPr lang="en-US" sz="2500" dirty="0">
                <a:latin typeface="Comic Sans MS" panose="030F0702030302020204" pitchFamily="66" charset="0"/>
              </a:rPr>
              <a:t> e </a:t>
            </a:r>
            <a:r>
              <a:rPr lang="en-US" sz="25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interrogativas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seguem</a:t>
            </a:r>
            <a:r>
              <a:rPr lang="en-US" sz="2500" dirty="0">
                <a:latin typeface="Comic Sans MS" panose="030F0702030302020204" pitchFamily="66" charset="0"/>
              </a:rPr>
              <a:t> as </a:t>
            </a:r>
            <a:r>
              <a:rPr lang="en-US" sz="2500" dirty="0" err="1">
                <a:latin typeface="Comic Sans MS" panose="030F0702030302020204" pitchFamily="66" charset="0"/>
              </a:rPr>
              <a:t>mesmas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regras</a:t>
            </a:r>
            <a:r>
              <a:rPr lang="en-US" sz="2500" dirty="0">
                <a:latin typeface="Comic Sans MS" panose="030F0702030302020204" pitchFamily="66" charset="0"/>
              </a:rPr>
              <a:t> do </a:t>
            </a:r>
            <a:r>
              <a:rPr lang="en-US" sz="2500" dirty="0" err="1">
                <a:latin typeface="Comic Sans MS" panose="030F0702030302020204" pitchFamily="66" charset="0"/>
              </a:rPr>
              <a:t>passado</a:t>
            </a:r>
            <a:r>
              <a:rPr lang="en-US" sz="2500" dirty="0">
                <a:latin typeface="Comic Sans MS" panose="030F0702030302020204" pitchFamily="66" charset="0"/>
              </a:rPr>
              <a:t> de </a:t>
            </a:r>
            <a:r>
              <a:rPr lang="en-US" sz="2500" dirty="0">
                <a:solidFill>
                  <a:srgbClr val="FFFF00"/>
                </a:solidFill>
                <a:latin typeface="Comic Sans MS" panose="030F0702030302020204" pitchFamily="66" charset="0"/>
              </a:rPr>
              <a:t>to be.</a:t>
            </a:r>
            <a:endParaRPr lang="pt-BR" sz="25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to dobrado 2"/>
          <p:cNvSpPr/>
          <p:nvPr/>
        </p:nvSpPr>
        <p:spPr>
          <a:xfrm>
            <a:off x="333772" y="828428"/>
            <a:ext cx="7488831" cy="938719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+mj-lt"/>
              </a:rPr>
              <a:t>I </a:t>
            </a:r>
            <a:r>
              <a:rPr lang="pt-BR" sz="3000" b="1" dirty="0" err="1">
                <a:solidFill>
                  <a:srgbClr val="FF0000"/>
                </a:solidFill>
                <a:latin typeface="+mj-lt"/>
              </a:rPr>
              <a:t>was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invited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for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his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birthday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party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but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I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couldn’t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come.</a:t>
            </a:r>
          </a:p>
        </p:txBody>
      </p:sp>
      <p:sp>
        <p:nvSpPr>
          <p:cNvPr id="5" name="Canto dobrado 4"/>
          <p:cNvSpPr/>
          <p:nvPr/>
        </p:nvSpPr>
        <p:spPr>
          <a:xfrm>
            <a:off x="333771" y="1920111"/>
            <a:ext cx="7488831" cy="646195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+mj-lt"/>
              </a:rPr>
              <a:t>They </a:t>
            </a:r>
            <a:r>
              <a:rPr lang="pt-BR" sz="3000" b="1" dirty="0" err="1">
                <a:solidFill>
                  <a:srgbClr val="FF0000"/>
                </a:solidFill>
                <a:latin typeface="+mj-lt"/>
              </a:rPr>
              <a:t>were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very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afraid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what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happened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51933" y="-32501"/>
            <a:ext cx="49292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>
                <a:solidFill>
                  <a:srgbClr val="FFFF00"/>
                </a:solidFill>
                <a:latin typeface="+mj-lt"/>
              </a:rPr>
              <a:t>TO BE PAST</a:t>
            </a:r>
            <a:r>
              <a:rPr lang="pt-BR" sz="5500" b="1" dirty="0">
                <a:solidFill>
                  <a:srgbClr val="FFFF00"/>
                </a:solidFill>
              </a:rPr>
              <a:t>:</a:t>
            </a:r>
          </a:p>
        </p:txBody>
      </p:sp>
      <p:pic>
        <p:nvPicPr>
          <p:cNvPr id="1032" name="Picture 8" descr="Ver a imagem de origem">
            <a:extLst>
              <a:ext uri="{FF2B5EF4-FFF2-40B4-BE49-F238E27FC236}">
                <a16:creationId xmlns:a16="http://schemas.microsoft.com/office/drawing/2014/main" id="{6CCC6DAF-970B-4BC0-A351-E53D89EBF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5" y="44462"/>
            <a:ext cx="1743330" cy="124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r a imagem de origem">
            <a:extLst>
              <a:ext uri="{FF2B5EF4-FFF2-40B4-BE49-F238E27FC236}">
                <a16:creationId xmlns:a16="http://schemas.microsoft.com/office/drawing/2014/main" id="{6CF210F6-0761-4EBD-92E1-880D6843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444" y="138988"/>
            <a:ext cx="749466" cy="74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nto dobrado 4">
            <a:extLst>
              <a:ext uri="{FF2B5EF4-FFF2-40B4-BE49-F238E27FC236}">
                <a16:creationId xmlns:a16="http://schemas.microsoft.com/office/drawing/2014/main" id="{C82909FC-19FD-4D09-B814-22481393BD1B}"/>
              </a:ext>
            </a:extLst>
          </p:cNvPr>
          <p:cNvSpPr/>
          <p:nvPr/>
        </p:nvSpPr>
        <p:spPr>
          <a:xfrm>
            <a:off x="9406780" y="210764"/>
            <a:ext cx="2570303" cy="1274020"/>
          </a:xfrm>
          <a:prstGeom prst="foldedCorner">
            <a:avLst/>
          </a:prstGeom>
          <a:solidFill>
            <a:srgbClr val="F995E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</a:rPr>
              <a:t>I, </a:t>
            </a:r>
            <a:r>
              <a:rPr lang="pt-BR" b="1" dirty="0" err="1">
                <a:solidFill>
                  <a:schemeClr val="bg1"/>
                </a:solidFill>
                <a:latin typeface="+mj-lt"/>
              </a:rPr>
              <a:t>he</a:t>
            </a:r>
            <a:r>
              <a:rPr lang="pt-BR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pt-BR" b="1" dirty="0" err="1">
                <a:solidFill>
                  <a:schemeClr val="bg1"/>
                </a:solidFill>
                <a:latin typeface="+mj-lt"/>
              </a:rPr>
              <a:t>she</a:t>
            </a:r>
            <a:r>
              <a:rPr lang="pt-BR" b="1" dirty="0">
                <a:solidFill>
                  <a:schemeClr val="bg1"/>
                </a:solidFill>
                <a:latin typeface="+mj-lt"/>
              </a:rPr>
              <a:t>, it = </a:t>
            </a:r>
            <a:r>
              <a:rPr lang="pt-BR" b="1" dirty="0">
                <a:solidFill>
                  <a:srgbClr val="FF0000"/>
                </a:solidFill>
                <a:latin typeface="+mj-lt"/>
              </a:rPr>
              <a:t>WAS</a:t>
            </a:r>
          </a:p>
          <a:p>
            <a:pPr algn="ctr"/>
            <a:r>
              <a:rPr lang="pt-BR" b="1" dirty="0" err="1">
                <a:solidFill>
                  <a:schemeClr val="bg1"/>
                </a:solidFill>
                <a:latin typeface="+mj-lt"/>
              </a:rPr>
              <a:t>we</a:t>
            </a:r>
            <a:r>
              <a:rPr lang="pt-BR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pt-BR" b="1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pt-BR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pt-BR" b="1" dirty="0" err="1">
                <a:solidFill>
                  <a:schemeClr val="bg1"/>
                </a:solidFill>
                <a:latin typeface="+mj-lt"/>
              </a:rPr>
              <a:t>they</a:t>
            </a:r>
            <a:r>
              <a:rPr lang="pt-BR" b="1" dirty="0">
                <a:solidFill>
                  <a:schemeClr val="bg1"/>
                </a:solidFill>
                <a:latin typeface="+mj-lt"/>
              </a:rPr>
              <a:t> = </a:t>
            </a:r>
            <a:r>
              <a:rPr lang="pt-BR" b="1" dirty="0">
                <a:solidFill>
                  <a:srgbClr val="FF0000"/>
                </a:solidFill>
                <a:latin typeface="+mj-lt"/>
              </a:rPr>
              <a:t>WERE</a:t>
            </a:r>
          </a:p>
        </p:txBody>
      </p:sp>
      <p:sp>
        <p:nvSpPr>
          <p:cNvPr id="10" name="Canto dobrado 4">
            <a:extLst>
              <a:ext uri="{FF2B5EF4-FFF2-40B4-BE49-F238E27FC236}">
                <a16:creationId xmlns:a16="http://schemas.microsoft.com/office/drawing/2014/main" id="{EB904E49-9F4B-4D65-BCE7-54D31DFA0450}"/>
              </a:ext>
            </a:extLst>
          </p:cNvPr>
          <p:cNvSpPr/>
          <p:nvPr/>
        </p:nvSpPr>
        <p:spPr>
          <a:xfrm>
            <a:off x="333770" y="2728691"/>
            <a:ext cx="7488831" cy="62030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+mj-lt"/>
              </a:rPr>
              <a:t>She </a:t>
            </a:r>
            <a:r>
              <a:rPr lang="pt-BR" sz="3000" b="1" dirty="0" err="1">
                <a:solidFill>
                  <a:srgbClr val="FF0000"/>
                </a:solidFill>
                <a:latin typeface="+mj-lt"/>
              </a:rPr>
              <a:t>wasn’t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sure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about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what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he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said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1" name="Canto dobrado 4">
            <a:extLst>
              <a:ext uri="{FF2B5EF4-FFF2-40B4-BE49-F238E27FC236}">
                <a16:creationId xmlns:a16="http://schemas.microsoft.com/office/drawing/2014/main" id="{84B6AD5B-AD00-4ECC-A22A-82FDE73C59AD}"/>
              </a:ext>
            </a:extLst>
          </p:cNvPr>
          <p:cNvSpPr/>
          <p:nvPr/>
        </p:nvSpPr>
        <p:spPr>
          <a:xfrm>
            <a:off x="333773" y="4202264"/>
            <a:ext cx="7488831" cy="64619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b="1" dirty="0" err="1">
                <a:solidFill>
                  <a:srgbClr val="FF0000"/>
                </a:solidFill>
                <a:latin typeface="+mj-lt"/>
              </a:rPr>
              <a:t>Were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at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school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When I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called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12" name="Canto dobrado 4">
            <a:extLst>
              <a:ext uri="{FF2B5EF4-FFF2-40B4-BE49-F238E27FC236}">
                <a16:creationId xmlns:a16="http://schemas.microsoft.com/office/drawing/2014/main" id="{90A68817-003A-4A2E-9835-A922785077A1}"/>
              </a:ext>
            </a:extLst>
          </p:cNvPr>
          <p:cNvSpPr/>
          <p:nvPr/>
        </p:nvSpPr>
        <p:spPr>
          <a:xfrm>
            <a:off x="333772" y="5001424"/>
            <a:ext cx="7488831" cy="64619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+mj-lt"/>
              </a:rPr>
              <a:t>Where </a:t>
            </a:r>
            <a:r>
              <a:rPr lang="pt-BR" sz="3000" b="1" dirty="0" err="1">
                <a:solidFill>
                  <a:srgbClr val="FF0000"/>
                </a:solidFill>
                <a:latin typeface="+mj-lt"/>
              </a:rPr>
              <a:t>was</a:t>
            </a:r>
            <a:r>
              <a:rPr lang="pt-BR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meeting?</a:t>
            </a:r>
          </a:p>
        </p:txBody>
      </p:sp>
      <p:sp>
        <p:nvSpPr>
          <p:cNvPr id="13" name="Canto dobrado 4">
            <a:extLst>
              <a:ext uri="{FF2B5EF4-FFF2-40B4-BE49-F238E27FC236}">
                <a16:creationId xmlns:a16="http://schemas.microsoft.com/office/drawing/2014/main" id="{D87A5FBE-CC5C-4821-B74E-6ED282D251BD}"/>
              </a:ext>
            </a:extLst>
          </p:cNvPr>
          <p:cNvSpPr/>
          <p:nvPr/>
        </p:nvSpPr>
        <p:spPr>
          <a:xfrm>
            <a:off x="333772" y="5790690"/>
            <a:ext cx="7488831" cy="64619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 err="1">
                <a:solidFill>
                  <a:schemeClr val="bg1"/>
                </a:solidFill>
                <a:latin typeface="+mj-lt"/>
              </a:rPr>
              <a:t>Why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b="1" dirty="0" err="1">
                <a:solidFill>
                  <a:srgbClr val="FF0000"/>
                </a:solidFill>
                <a:latin typeface="+mj-lt"/>
              </a:rPr>
              <a:t>were</a:t>
            </a:r>
            <a:r>
              <a:rPr lang="pt-BR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all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those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people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in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my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house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14" name="Canto dobrado 4">
            <a:extLst>
              <a:ext uri="{FF2B5EF4-FFF2-40B4-BE49-F238E27FC236}">
                <a16:creationId xmlns:a16="http://schemas.microsoft.com/office/drawing/2014/main" id="{1F023712-D9D1-41BB-9BA0-A7F76BDC528C}"/>
              </a:ext>
            </a:extLst>
          </p:cNvPr>
          <p:cNvSpPr/>
          <p:nvPr/>
        </p:nvSpPr>
        <p:spPr>
          <a:xfrm>
            <a:off x="333769" y="3441598"/>
            <a:ext cx="7488831" cy="62030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 err="1">
                <a:solidFill>
                  <a:schemeClr val="bg1"/>
                </a:solidFill>
                <a:latin typeface="+mj-lt"/>
              </a:rPr>
              <a:t>We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b="1" dirty="0" err="1">
                <a:solidFill>
                  <a:srgbClr val="FF0000"/>
                </a:solidFill>
                <a:latin typeface="+mj-lt"/>
              </a:rPr>
              <a:t>were</a:t>
            </a:r>
            <a:r>
              <a:rPr lang="pt-BR" sz="3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3000" b="1" dirty="0" err="1">
                <a:solidFill>
                  <a:srgbClr val="FF0000"/>
                </a:solidFill>
                <a:latin typeface="+mj-lt"/>
              </a:rPr>
              <a:t>not</a:t>
            </a:r>
            <a:r>
              <a:rPr lang="pt-BR" sz="3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at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hospital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that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+mj-lt"/>
              </a:rPr>
              <a:t>day</a:t>
            </a:r>
            <a:r>
              <a:rPr lang="pt-BR" sz="3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5" name="Canto dobrado 4">
            <a:extLst>
              <a:ext uri="{FF2B5EF4-FFF2-40B4-BE49-F238E27FC236}">
                <a16:creationId xmlns:a16="http://schemas.microsoft.com/office/drawing/2014/main" id="{4FD92F2C-FB34-4F7D-9BEA-2952131EDEFE}"/>
              </a:ext>
            </a:extLst>
          </p:cNvPr>
          <p:cNvSpPr/>
          <p:nvPr/>
        </p:nvSpPr>
        <p:spPr>
          <a:xfrm>
            <a:off x="8810753" y="2963547"/>
            <a:ext cx="1981574" cy="703472"/>
          </a:xfrm>
          <a:prstGeom prst="foldedCorner">
            <a:avLst/>
          </a:prstGeom>
          <a:solidFill>
            <a:srgbClr val="F995E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NEGATIVE</a:t>
            </a:r>
            <a:endParaRPr lang="pt-BR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11246D77-1318-4817-957A-788713CA8CF0}"/>
              </a:ext>
            </a:extLst>
          </p:cNvPr>
          <p:cNvCxnSpPr>
            <a:cxnSpLocks/>
          </p:cNvCxnSpPr>
          <p:nvPr/>
        </p:nvCxnSpPr>
        <p:spPr>
          <a:xfrm flipH="1" flipV="1">
            <a:off x="7927309" y="3038841"/>
            <a:ext cx="831400" cy="2764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B6A6D125-4832-428A-8B3A-3004C72427CF}"/>
              </a:ext>
            </a:extLst>
          </p:cNvPr>
          <p:cNvCxnSpPr>
            <a:cxnSpLocks/>
          </p:cNvCxnSpPr>
          <p:nvPr/>
        </p:nvCxnSpPr>
        <p:spPr>
          <a:xfrm flipH="1">
            <a:off x="7927309" y="3348991"/>
            <a:ext cx="831400" cy="402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Canto dobrado 4">
            <a:extLst>
              <a:ext uri="{FF2B5EF4-FFF2-40B4-BE49-F238E27FC236}">
                <a16:creationId xmlns:a16="http://schemas.microsoft.com/office/drawing/2014/main" id="{B4930FA7-CF56-4235-9CE3-C396B25A3C21}"/>
              </a:ext>
            </a:extLst>
          </p:cNvPr>
          <p:cNvSpPr/>
          <p:nvPr/>
        </p:nvSpPr>
        <p:spPr>
          <a:xfrm>
            <a:off x="8863415" y="4972786"/>
            <a:ext cx="2806071" cy="703472"/>
          </a:xfrm>
          <a:prstGeom prst="foldedCorner">
            <a:avLst/>
          </a:prstGeom>
          <a:solidFill>
            <a:srgbClr val="F995E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INTERROGATIVE</a:t>
            </a:r>
            <a:endParaRPr lang="pt-BR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BBBA3D3E-9DF2-4024-8489-406277CB2566}"/>
              </a:ext>
            </a:extLst>
          </p:cNvPr>
          <p:cNvCxnSpPr>
            <a:cxnSpLocks/>
          </p:cNvCxnSpPr>
          <p:nvPr/>
        </p:nvCxnSpPr>
        <p:spPr>
          <a:xfrm flipH="1" flipV="1">
            <a:off x="7927309" y="4525362"/>
            <a:ext cx="831401" cy="8170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4E6AF817-F9FF-4556-95E3-90158D7F8EAD}"/>
              </a:ext>
            </a:extLst>
          </p:cNvPr>
          <p:cNvCxnSpPr>
            <a:cxnSpLocks/>
          </p:cNvCxnSpPr>
          <p:nvPr/>
        </p:nvCxnSpPr>
        <p:spPr>
          <a:xfrm flipH="1">
            <a:off x="7929550" y="5324522"/>
            <a:ext cx="829159" cy="17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FFDF0A88-3614-4E61-BB56-E0F6A3BD7A98}"/>
              </a:ext>
            </a:extLst>
          </p:cNvPr>
          <p:cNvCxnSpPr>
            <a:cxnSpLocks/>
          </p:cNvCxnSpPr>
          <p:nvPr/>
        </p:nvCxnSpPr>
        <p:spPr>
          <a:xfrm flipH="1">
            <a:off x="7927309" y="5342402"/>
            <a:ext cx="831401" cy="7713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Canto dobrado 4">
            <a:extLst>
              <a:ext uri="{FF2B5EF4-FFF2-40B4-BE49-F238E27FC236}">
                <a16:creationId xmlns:a16="http://schemas.microsoft.com/office/drawing/2014/main" id="{20F4B8B1-2664-480F-9FC4-7A0DF64239A9}"/>
              </a:ext>
            </a:extLst>
          </p:cNvPr>
          <p:cNvSpPr/>
          <p:nvPr/>
        </p:nvSpPr>
        <p:spPr>
          <a:xfrm>
            <a:off x="8758709" y="1715032"/>
            <a:ext cx="2448272" cy="703472"/>
          </a:xfrm>
          <a:prstGeom prst="foldedCorner">
            <a:avLst/>
          </a:prstGeom>
          <a:solidFill>
            <a:srgbClr val="F995E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AFFIRMATIVE</a:t>
            </a:r>
            <a:endParaRPr lang="pt-BR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1A91E6C7-9CBD-4813-B7C6-009384A448E4}"/>
              </a:ext>
            </a:extLst>
          </p:cNvPr>
          <p:cNvCxnSpPr>
            <a:cxnSpLocks/>
          </p:cNvCxnSpPr>
          <p:nvPr/>
        </p:nvCxnSpPr>
        <p:spPr>
          <a:xfrm flipH="1" flipV="1">
            <a:off x="7815806" y="1377376"/>
            <a:ext cx="831400" cy="7728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7079B1D5-16FE-45C6-ADCF-BE3012F7B86B}"/>
              </a:ext>
            </a:extLst>
          </p:cNvPr>
          <p:cNvCxnSpPr>
            <a:cxnSpLocks/>
          </p:cNvCxnSpPr>
          <p:nvPr/>
        </p:nvCxnSpPr>
        <p:spPr>
          <a:xfrm flipH="1">
            <a:off x="7822600" y="2140506"/>
            <a:ext cx="824606" cy="182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A275A8A-908C-4C6F-A422-E200013C1FCE}"/>
              </a:ext>
            </a:extLst>
          </p:cNvPr>
          <p:cNvCxnSpPr>
            <a:cxnSpLocks/>
          </p:cNvCxnSpPr>
          <p:nvPr/>
        </p:nvCxnSpPr>
        <p:spPr>
          <a:xfrm>
            <a:off x="1125860" y="6436886"/>
            <a:ext cx="216024" cy="23247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2466ECAB-ED5C-4465-903A-985308447ABE}"/>
              </a:ext>
            </a:extLst>
          </p:cNvPr>
          <p:cNvCxnSpPr>
            <a:cxnSpLocks/>
          </p:cNvCxnSpPr>
          <p:nvPr/>
        </p:nvCxnSpPr>
        <p:spPr>
          <a:xfrm>
            <a:off x="1341884" y="6669360"/>
            <a:ext cx="691276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DE0A4561-F109-4691-977B-A2262D2C342F}"/>
              </a:ext>
            </a:extLst>
          </p:cNvPr>
          <p:cNvSpPr/>
          <p:nvPr/>
        </p:nvSpPr>
        <p:spPr>
          <a:xfrm>
            <a:off x="726510" y="5790690"/>
            <a:ext cx="1008112" cy="64619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29" name="Canto dobrado 4">
            <a:extLst>
              <a:ext uri="{FF2B5EF4-FFF2-40B4-BE49-F238E27FC236}">
                <a16:creationId xmlns:a16="http://schemas.microsoft.com/office/drawing/2014/main" id="{4777397B-A24C-4227-BEF5-0B43EA22ABD0}"/>
              </a:ext>
            </a:extLst>
          </p:cNvPr>
          <p:cNvSpPr/>
          <p:nvPr/>
        </p:nvSpPr>
        <p:spPr>
          <a:xfrm>
            <a:off x="8259735" y="6037307"/>
            <a:ext cx="3717347" cy="703472"/>
          </a:xfrm>
          <a:prstGeom prst="foldedCorner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bg1"/>
                </a:solidFill>
                <a:latin typeface="+mj-lt"/>
              </a:rPr>
              <a:t>Interrogative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+mj-lt"/>
              </a:rPr>
              <a:t>Pronouns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sempre viram 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antes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 dos verbos auxiliares</a:t>
            </a:r>
            <a:endParaRPr lang="pt-BR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8E2E6CFB-EE12-4875-A708-3918E45126F6}"/>
              </a:ext>
            </a:extLst>
          </p:cNvPr>
          <p:cNvSpPr/>
          <p:nvPr/>
        </p:nvSpPr>
        <p:spPr>
          <a:xfrm>
            <a:off x="1989956" y="4915171"/>
            <a:ext cx="1224136" cy="73244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32756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2347" y="105156"/>
            <a:ext cx="8730377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latin typeface="Aharoni" pitchFamily="2" charset="-79"/>
                <a:cs typeface="Aharoni" pitchFamily="2" charset="-79"/>
              </a:rPr>
              <a:t>PAST TENSE CONTINUOUS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750596" y="432004"/>
            <a:ext cx="426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rgbClr val="FFFF00"/>
                </a:solidFill>
                <a:latin typeface="Arial Black" pitchFamily="34" charset="0"/>
              </a:rPr>
              <a:t>E SUAS FORMAS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6479220-DA43-401C-8E17-EB2A6D22958C}"/>
              </a:ext>
            </a:extLst>
          </p:cNvPr>
          <p:cNvSpPr txBox="1"/>
          <p:nvPr/>
        </p:nvSpPr>
        <p:spPr>
          <a:xfrm>
            <a:off x="225759" y="2510605"/>
            <a:ext cx="1179071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FORMA NEGATIVA: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Sujeito + 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verbo principal com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interrogat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suspect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report.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E783935-E5D7-4914-8FD8-89808BCA925E}"/>
              </a:ext>
            </a:extLst>
          </p:cNvPr>
          <p:cNvSpPr txBox="1"/>
          <p:nvPr/>
        </p:nvSpPr>
        <p:spPr>
          <a:xfrm>
            <a:off x="225758" y="3946899"/>
            <a:ext cx="11790719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FORMA INTERROGATIVA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Sujeito + verbo principal com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Police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            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Interrogative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Pronoun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sujeito +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verbo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+ing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They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figured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F719D5B-7828-46E2-B6F5-9959DD39D8EB}"/>
              </a:ext>
            </a:extLst>
          </p:cNvPr>
          <p:cNvSpPr txBox="1"/>
          <p:nvPr/>
        </p:nvSpPr>
        <p:spPr>
          <a:xfrm>
            <a:off x="225759" y="1074311"/>
            <a:ext cx="1179071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FORMA AFIRMATIVA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Sujeito + 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+verbo principal com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me.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1435" y="1997969"/>
            <a:ext cx="9167373" cy="2000251"/>
          </a:xfrm>
        </p:spPr>
        <p:txBody>
          <a:bodyPr rtlCol="0">
            <a:normAutofit/>
          </a:bodyPr>
          <a:lstStyle/>
          <a:p>
            <a:pPr rtl="0"/>
            <a:r>
              <a:rPr lang="pt-BR" sz="4400" b="1" dirty="0">
                <a:latin typeface="Georgia Pro" panose="020B0604020202020204" pitchFamily="18" charset="0"/>
              </a:rPr>
              <a:t>Regras ortográficas </a:t>
            </a:r>
            <a:r>
              <a:rPr lang="pt-BR" sz="4400" b="1" dirty="0">
                <a:solidFill>
                  <a:srgbClr val="FFFF00"/>
                </a:solidFill>
                <a:latin typeface="Georgia Pro" panose="020B0604020202020204" pitchFamily="18" charset="0"/>
              </a:rPr>
              <a:t>-</a:t>
            </a:r>
            <a:r>
              <a:rPr lang="pt-BR" sz="4400" b="1" dirty="0" err="1">
                <a:solidFill>
                  <a:srgbClr val="FFFF00"/>
                </a:solidFill>
                <a:latin typeface="Georgia Pro" panose="020B0604020202020204" pitchFamily="18" charset="0"/>
              </a:rPr>
              <a:t>ing</a:t>
            </a:r>
            <a:endParaRPr lang="pt-br" sz="4400" b="1" dirty="0">
              <a:solidFill>
                <a:srgbClr val="FFFF00"/>
              </a:solidFill>
              <a:latin typeface="Georgia Pro" panose="020B0604020202020204" pitchFamily="18" charset="0"/>
            </a:endParaRP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88E38282-39A4-48B4-A486-BB50FF18E147}"/>
              </a:ext>
            </a:extLst>
          </p:cNvPr>
          <p:cNvSpPr txBox="1">
            <a:spLocks/>
          </p:cNvSpPr>
          <p:nvPr/>
        </p:nvSpPr>
        <p:spPr>
          <a:xfrm>
            <a:off x="6094412" y="4090559"/>
            <a:ext cx="4986169" cy="1289642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8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00" b="1" dirty="0">
                <a:solidFill>
                  <a:schemeClr val="tx1"/>
                </a:solidFill>
              </a:rPr>
              <a:t>TEACHER:</a:t>
            </a:r>
          </a:p>
          <a:p>
            <a:r>
              <a:rPr lang="pt-BR" sz="3500" cap="none" dirty="0"/>
              <a:t>Cristiane de Brito Cruz</a:t>
            </a:r>
            <a:endParaRPr lang="pt-br" sz="3500" cap="none" dirty="0"/>
          </a:p>
        </p:txBody>
      </p:sp>
      <p:pic>
        <p:nvPicPr>
          <p:cNvPr id="1026" name="Picture 2" descr="Resultado de imagem para logo ifrn">
            <a:extLst>
              <a:ext uri="{FF2B5EF4-FFF2-40B4-BE49-F238E27FC236}">
                <a16:creationId xmlns:a16="http://schemas.microsoft.com/office/drawing/2014/main" id="{9A37EFCF-584E-4FD4-A6DC-0D7669FD0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98" y="332656"/>
            <a:ext cx="1988501" cy="266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0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D8AF59C9-7E81-48CD-856F-3F698268B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749" y="296653"/>
            <a:ext cx="720080" cy="3132347"/>
          </a:xfrm>
        </p:spPr>
        <p:txBody>
          <a:bodyPr>
            <a:noAutofit/>
          </a:bodyPr>
          <a:lstStyle/>
          <a:p>
            <a:pPr eaLnBrk="1" hangingPunct="1"/>
            <a:br>
              <a:rPr lang="en-US" altLang="pt-BR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pt-BR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F1B592-4D9A-40A6-ACBE-FAE3ACBCD906}"/>
              </a:ext>
            </a:extLst>
          </p:cNvPr>
          <p:cNvSpPr txBox="1"/>
          <p:nvPr/>
        </p:nvSpPr>
        <p:spPr>
          <a:xfrm>
            <a:off x="845391" y="117693"/>
            <a:ext cx="11225685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pt-BR" altLang="pt-BR" sz="27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REGRA 1</a:t>
            </a:r>
            <a:r>
              <a:rPr lang="pt-BR" altLang="pt-BR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pt-BR" altLang="pt-BR" sz="2700" dirty="0">
                <a:latin typeface="Comic Sans MS" panose="030F0702030302020204" pitchFamily="66" charset="0"/>
              </a:rPr>
              <a:t>Os verbos que terminam em </a:t>
            </a:r>
            <a:r>
              <a:rPr lang="pt-BR" altLang="pt-BR" sz="2700" dirty="0">
                <a:solidFill>
                  <a:srgbClr val="FFFF00"/>
                </a:solidFill>
                <a:latin typeface="Comic Sans MS" panose="030F0702030302020204" pitchFamily="66" charset="0"/>
              </a:rPr>
              <a:t>Y não alteram </a:t>
            </a:r>
            <a:r>
              <a:rPr lang="pt-BR" altLang="pt-BR" sz="2700" dirty="0">
                <a:latin typeface="Comic Sans MS" panose="030F0702030302020204" pitchFamily="66" charset="0"/>
              </a:rPr>
              <a:t>nada ao acrescentar</a:t>
            </a:r>
            <a:r>
              <a:rPr lang="pt-BR" altLang="pt-BR" sz="2700" dirty="0">
                <a:solidFill>
                  <a:srgbClr val="FFFF00"/>
                </a:solidFill>
                <a:latin typeface="Comic Sans MS" panose="030F0702030302020204" pitchFamily="66" charset="0"/>
              </a:rPr>
              <a:t> –</a:t>
            </a:r>
            <a:r>
              <a:rPr lang="pt-BR" altLang="pt-BR" sz="27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pt-BR" altLang="pt-BR" sz="2700" dirty="0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pt-BR" altLang="pt-BR" sz="2700" dirty="0">
                <a:latin typeface="Comic Sans MS" panose="030F0702030302020204" pitchFamily="66" charset="0"/>
              </a:rPr>
              <a:t>play – </a:t>
            </a:r>
            <a:r>
              <a:rPr lang="pt-BR" altLang="pt-BR" sz="2700" dirty="0" err="1">
                <a:latin typeface="Comic Sans MS" panose="030F0702030302020204" pitchFamily="66" charset="0"/>
              </a:rPr>
              <a:t>play</a:t>
            </a:r>
            <a:r>
              <a:rPr lang="pt-BR" altLang="pt-BR" sz="27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pt-BR" altLang="pt-BR" sz="2700" dirty="0">
                <a:solidFill>
                  <a:srgbClr val="FFFF00"/>
                </a:solidFill>
                <a:latin typeface="Comic Sans MS" panose="030F0702030302020204" pitchFamily="66" charset="0"/>
              </a:rPr>
              <a:t>; </a:t>
            </a:r>
            <a:r>
              <a:rPr lang="pt-BR" altLang="pt-BR" sz="2700" dirty="0" err="1">
                <a:latin typeface="Comic Sans MS" panose="030F0702030302020204" pitchFamily="66" charset="0"/>
              </a:rPr>
              <a:t>study</a:t>
            </a:r>
            <a:r>
              <a:rPr lang="pt-BR" altLang="pt-BR" sz="2700" dirty="0">
                <a:latin typeface="Comic Sans MS" panose="030F0702030302020204" pitchFamily="66" charset="0"/>
              </a:rPr>
              <a:t> – </a:t>
            </a:r>
            <a:r>
              <a:rPr lang="pt-BR" altLang="pt-BR" sz="2700" dirty="0" err="1">
                <a:latin typeface="Comic Sans MS" panose="030F0702030302020204" pitchFamily="66" charset="0"/>
              </a:rPr>
              <a:t>study</a:t>
            </a:r>
            <a:r>
              <a:rPr lang="pt-BR" altLang="pt-BR" sz="27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pt-BR" altLang="pt-BR" sz="2700" dirty="0">
                <a:solidFill>
                  <a:srgbClr val="FFFF00"/>
                </a:solidFill>
                <a:latin typeface="Comic Sans MS" panose="030F0702030302020204" pitchFamily="66" charset="0"/>
              </a:rPr>
              <a:t>; </a:t>
            </a:r>
            <a:r>
              <a:rPr lang="pt-BR" altLang="pt-BR" sz="2700" dirty="0" err="1">
                <a:latin typeface="Comic Sans MS" panose="030F0702030302020204" pitchFamily="66" charset="0"/>
              </a:rPr>
              <a:t>say</a:t>
            </a:r>
            <a:r>
              <a:rPr lang="pt-BR" altLang="pt-BR" sz="2700" dirty="0">
                <a:latin typeface="Comic Sans MS" panose="030F0702030302020204" pitchFamily="66" charset="0"/>
              </a:rPr>
              <a:t> -</a:t>
            </a:r>
            <a:r>
              <a:rPr lang="pt-BR" altLang="pt-BR" sz="27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700" dirty="0" err="1">
                <a:latin typeface="Comic Sans MS" panose="030F0702030302020204" pitchFamily="66" charset="0"/>
              </a:rPr>
              <a:t>say</a:t>
            </a:r>
            <a:r>
              <a:rPr lang="pt-BR" altLang="pt-BR" sz="27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pt-BR" altLang="pt-BR" sz="2700" dirty="0">
                <a:solidFill>
                  <a:srgbClr val="FFFF00"/>
                </a:solidFill>
                <a:latin typeface="Comic Sans MS" panose="030F0702030302020204" pitchFamily="66" charset="0"/>
              </a:rPr>
              <a:t>; </a:t>
            </a:r>
            <a:r>
              <a:rPr lang="pt-BR" altLang="pt-BR" sz="2700" dirty="0" err="1">
                <a:latin typeface="Comic Sans MS" panose="030F0702030302020204" pitchFamily="66" charset="0"/>
              </a:rPr>
              <a:t>cry</a:t>
            </a:r>
            <a:r>
              <a:rPr lang="pt-BR" altLang="pt-BR" sz="2700" dirty="0">
                <a:latin typeface="Comic Sans MS" panose="030F0702030302020204" pitchFamily="66" charset="0"/>
              </a:rPr>
              <a:t> – </a:t>
            </a:r>
            <a:r>
              <a:rPr lang="pt-BR" altLang="pt-BR" sz="2700" dirty="0" err="1">
                <a:latin typeface="Comic Sans MS" panose="030F0702030302020204" pitchFamily="66" charset="0"/>
              </a:rPr>
              <a:t>cry</a:t>
            </a:r>
            <a:r>
              <a:rPr lang="pt-BR" altLang="pt-BR" sz="27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pt-BR" altLang="pt-BR" sz="2700" dirty="0">
                <a:solidFill>
                  <a:srgbClr val="FFFF00"/>
                </a:solidFill>
                <a:latin typeface="Comic Sans MS" panose="030F0702030302020204" pitchFamily="66" charset="0"/>
              </a:rPr>
              <a:t>; </a:t>
            </a:r>
            <a:r>
              <a:rPr lang="pt-BR" altLang="pt-BR" sz="2700" dirty="0" err="1">
                <a:latin typeface="Comic Sans MS" panose="030F0702030302020204" pitchFamily="66" charset="0"/>
              </a:rPr>
              <a:t>try</a:t>
            </a:r>
            <a:r>
              <a:rPr lang="pt-BR" altLang="pt-BR" sz="2700" dirty="0">
                <a:latin typeface="Comic Sans MS" panose="030F0702030302020204" pitchFamily="66" charset="0"/>
              </a:rPr>
              <a:t> – </a:t>
            </a:r>
            <a:r>
              <a:rPr lang="pt-BR" altLang="pt-BR" sz="2700" dirty="0" err="1">
                <a:latin typeface="Comic Sans MS" panose="030F0702030302020204" pitchFamily="66" charset="0"/>
              </a:rPr>
              <a:t>try</a:t>
            </a:r>
            <a:r>
              <a:rPr lang="pt-BR" altLang="pt-BR" sz="27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pt-BR" altLang="pt-BR" sz="2700" dirty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ts val="0"/>
              </a:spcBef>
              <a:buFontTx/>
              <a:buNone/>
            </a:pPr>
            <a:endParaRPr lang="pt-BR" altLang="pt-BR" sz="27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pt-BR" altLang="pt-BR" sz="27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REGRA 2: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pt-BR" altLang="pt-BR" sz="2700" dirty="0">
                <a:latin typeface="Comic Sans MS" panose="030F0702030302020204" pitchFamily="66" charset="0"/>
              </a:rPr>
              <a:t>Os verbos do tipo </a:t>
            </a:r>
            <a:r>
              <a:rPr lang="pt-BR" altLang="pt-BR" sz="2700" dirty="0">
                <a:solidFill>
                  <a:srgbClr val="FFFF00"/>
                </a:solidFill>
                <a:latin typeface="Comic Sans MS" panose="030F0702030302020204" pitchFamily="66" charset="0"/>
              </a:rPr>
              <a:t>CVC</a:t>
            </a:r>
            <a:r>
              <a:rPr lang="pt-BR" altLang="pt-BR" sz="2700" dirty="0">
                <a:latin typeface="Comic Sans MS" panose="030F0702030302020204" pitchFamily="66" charset="0"/>
              </a:rPr>
              <a:t> tem acréscimo de consoantes (monossilábicos e com a última sílaba tônica):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pt-BR" altLang="pt-BR" sz="2700" dirty="0">
                <a:latin typeface="Comic Sans MS" panose="030F0702030302020204" pitchFamily="66" charset="0"/>
              </a:rPr>
              <a:t>stop – </a:t>
            </a:r>
            <a:r>
              <a:rPr lang="pt-BR" altLang="pt-BR" sz="2700" dirty="0" err="1">
                <a:latin typeface="Comic Sans MS" panose="030F0702030302020204" pitchFamily="66" charset="0"/>
              </a:rPr>
              <a:t>stop</a:t>
            </a:r>
            <a:r>
              <a:rPr lang="pt-BR" altLang="pt-BR" sz="27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</a:t>
            </a:r>
            <a:r>
              <a:rPr lang="pt-BR" altLang="pt-BR" sz="2700" dirty="0" err="1">
                <a:latin typeface="Comic Sans MS" panose="030F0702030302020204" pitchFamily="66" charset="0"/>
              </a:rPr>
              <a:t>ing</a:t>
            </a:r>
            <a:r>
              <a:rPr lang="pt-BR" altLang="pt-BR" sz="2700" dirty="0">
                <a:latin typeface="Comic Sans MS" panose="030F0702030302020204" pitchFamily="66" charset="0"/>
              </a:rPr>
              <a:t>; </a:t>
            </a:r>
            <a:r>
              <a:rPr lang="pt-BR" altLang="pt-BR" sz="2700" dirty="0" err="1">
                <a:latin typeface="Comic Sans MS" panose="030F0702030302020204" pitchFamily="66" charset="0"/>
              </a:rPr>
              <a:t>swim</a:t>
            </a:r>
            <a:r>
              <a:rPr lang="pt-BR" altLang="pt-BR" sz="2700" dirty="0">
                <a:latin typeface="Comic Sans MS" panose="030F0702030302020204" pitchFamily="66" charset="0"/>
              </a:rPr>
              <a:t> – </a:t>
            </a:r>
            <a:r>
              <a:rPr lang="pt-BR" altLang="pt-BR" sz="2700" dirty="0" err="1">
                <a:latin typeface="Comic Sans MS" panose="030F0702030302020204" pitchFamily="66" charset="0"/>
              </a:rPr>
              <a:t>swim</a:t>
            </a:r>
            <a:r>
              <a:rPr lang="pt-BR" altLang="pt-BR" sz="27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</a:t>
            </a:r>
            <a:r>
              <a:rPr lang="pt-BR" altLang="pt-BR" sz="2700" dirty="0" err="1">
                <a:latin typeface="Comic Sans MS" panose="030F0702030302020204" pitchFamily="66" charset="0"/>
              </a:rPr>
              <a:t>ing</a:t>
            </a:r>
            <a:r>
              <a:rPr lang="pt-BR" altLang="pt-BR" sz="2700" dirty="0">
                <a:latin typeface="Comic Sans MS" panose="030F0702030302020204" pitchFamily="66" charset="0"/>
              </a:rPr>
              <a:t>; </a:t>
            </a:r>
            <a:r>
              <a:rPr lang="pt-BR" altLang="pt-BR" sz="2700" dirty="0" err="1">
                <a:latin typeface="Comic Sans MS" panose="030F0702030302020204" pitchFamily="66" charset="0"/>
              </a:rPr>
              <a:t>regret</a:t>
            </a:r>
            <a:r>
              <a:rPr lang="pt-BR" altLang="pt-BR" sz="2700" dirty="0">
                <a:latin typeface="Comic Sans MS" panose="030F0702030302020204" pitchFamily="66" charset="0"/>
              </a:rPr>
              <a:t> – </a:t>
            </a:r>
            <a:r>
              <a:rPr lang="pt-BR" altLang="pt-BR" sz="2700" dirty="0" err="1">
                <a:latin typeface="Comic Sans MS" panose="030F0702030302020204" pitchFamily="66" charset="0"/>
              </a:rPr>
              <a:t>regret</a:t>
            </a:r>
            <a:r>
              <a:rPr lang="pt-BR" altLang="pt-BR" sz="27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</a:t>
            </a:r>
            <a:r>
              <a:rPr lang="pt-BR" altLang="pt-BR" sz="2700" dirty="0" err="1">
                <a:latin typeface="Comic Sans MS" panose="030F0702030302020204" pitchFamily="66" charset="0"/>
              </a:rPr>
              <a:t>ing</a:t>
            </a:r>
            <a:r>
              <a:rPr lang="pt-BR" altLang="pt-BR" sz="2700" dirty="0">
                <a:latin typeface="Comic Sans MS" panose="030F0702030302020204" pitchFamily="66" charset="0"/>
              </a:rPr>
              <a:t>; etc.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pt-BR" altLang="pt-BR" sz="2700" dirty="0">
                <a:solidFill>
                  <a:srgbClr val="FFFF00"/>
                </a:solidFill>
                <a:latin typeface="Comic Sans MS" panose="030F0702030302020204" pitchFamily="66" charset="0"/>
              </a:rPr>
              <a:t>Exceto:</a:t>
            </a:r>
            <a:r>
              <a:rPr lang="pt-BR" altLang="pt-BR" sz="2700" dirty="0">
                <a:latin typeface="Comic Sans MS" panose="030F0702030302020204" pitchFamily="66" charset="0"/>
              </a:rPr>
              <a:t> </a:t>
            </a:r>
            <a:r>
              <a:rPr lang="pt-BR" altLang="pt-BR" sz="27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vi</a:t>
            </a:r>
            <a:r>
              <a:rPr lang="pt-BR" altLang="pt-BR" sz="2700" dirty="0" err="1">
                <a:latin typeface="Comic Sans MS" panose="030F0702030302020204" pitchFamily="66" charset="0"/>
              </a:rPr>
              <a:t>sit</a:t>
            </a:r>
            <a:r>
              <a:rPr lang="pt-BR" altLang="pt-BR" sz="2700" dirty="0">
                <a:latin typeface="Comic Sans MS" panose="030F0702030302020204" pitchFamily="66" charset="0"/>
              </a:rPr>
              <a:t> – </a:t>
            </a:r>
            <a:r>
              <a:rPr lang="pt-BR" altLang="pt-BR" sz="2700" dirty="0" err="1">
                <a:latin typeface="Comic Sans MS" panose="030F0702030302020204" pitchFamily="66" charset="0"/>
              </a:rPr>
              <a:t>visit</a:t>
            </a:r>
            <a:r>
              <a:rPr lang="pt-BR" altLang="pt-BR" sz="27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pt-BR" altLang="pt-BR" sz="2700" dirty="0">
                <a:latin typeface="Comic Sans MS" panose="030F0702030302020204" pitchFamily="66" charset="0"/>
              </a:rPr>
              <a:t>, </a:t>
            </a:r>
            <a:r>
              <a:rPr lang="pt-BR" altLang="pt-BR" sz="27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ha</a:t>
            </a:r>
            <a:r>
              <a:rPr lang="pt-BR" altLang="pt-BR" sz="2700" dirty="0" err="1">
                <a:latin typeface="Comic Sans MS" panose="030F0702030302020204" pitchFamily="66" charset="0"/>
              </a:rPr>
              <a:t>ppen</a:t>
            </a:r>
            <a:r>
              <a:rPr lang="pt-BR" altLang="pt-BR" sz="2700" dirty="0">
                <a:latin typeface="Comic Sans MS" panose="030F0702030302020204" pitchFamily="66" charset="0"/>
              </a:rPr>
              <a:t> – happen</a:t>
            </a:r>
            <a:r>
              <a:rPr lang="pt-BR" altLang="pt-BR" sz="2700" dirty="0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pt-BR" altLang="pt-BR" sz="2700" dirty="0">
                <a:latin typeface="Comic Sans MS" panose="030F0702030302020204" pitchFamily="66" charset="0"/>
              </a:rPr>
              <a:t>, etc.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pt-BR" altLang="pt-BR" sz="27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Atenção:</a:t>
            </a:r>
            <a:r>
              <a:rPr lang="pt-BR" altLang="pt-BR" sz="27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700" dirty="0">
                <a:latin typeface="Comic Sans MS" panose="030F0702030302020204" pitchFamily="66" charset="0"/>
              </a:rPr>
              <a:t>o inglês britânico dobra qualquer verbo de final CVC que termine em </a:t>
            </a:r>
            <a:r>
              <a:rPr lang="pt-BR" altLang="pt-BR" sz="2700" dirty="0">
                <a:solidFill>
                  <a:srgbClr val="FFFF00"/>
                </a:solidFill>
                <a:latin typeface="Comic Sans MS" panose="030F0702030302020204" pitchFamily="66" charset="0"/>
              </a:rPr>
              <a:t>L</a:t>
            </a:r>
            <a:r>
              <a:rPr lang="pt-BR" altLang="pt-BR" sz="2700" dirty="0">
                <a:latin typeface="Comic Sans MS" panose="030F0702030302020204" pitchFamily="66" charset="0"/>
              </a:rPr>
              <a:t> mesmo se a última sílaba </a:t>
            </a:r>
            <a:r>
              <a:rPr lang="pt-BR" altLang="pt-BR" sz="2700" u="sng" dirty="0">
                <a:latin typeface="Comic Sans MS" panose="030F0702030302020204" pitchFamily="66" charset="0"/>
              </a:rPr>
              <a:t>não for a mais forte</a:t>
            </a:r>
            <a:r>
              <a:rPr lang="pt-BR" altLang="pt-BR" sz="2700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ts val="0"/>
              </a:spcBef>
              <a:buFontTx/>
              <a:buNone/>
            </a:pPr>
            <a:endParaRPr lang="pt-BR" altLang="pt-BR" sz="27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pt-BR" altLang="pt-BR" sz="27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tra</a:t>
            </a:r>
            <a:r>
              <a:rPr lang="pt-BR" altLang="pt-BR" sz="2700" dirty="0" err="1">
                <a:latin typeface="Comic Sans MS" panose="030F0702030302020204" pitchFamily="66" charset="0"/>
              </a:rPr>
              <a:t>vel</a:t>
            </a:r>
            <a:r>
              <a:rPr lang="pt-BR" altLang="pt-BR" sz="2700" dirty="0">
                <a:latin typeface="Comic Sans MS" panose="030F0702030302020204" pitchFamily="66" charset="0"/>
              </a:rPr>
              <a:t> – </a:t>
            </a:r>
            <a:r>
              <a:rPr lang="pt-BR" altLang="pt-BR" sz="2700" dirty="0" err="1">
                <a:latin typeface="Comic Sans MS" panose="030F0702030302020204" pitchFamily="66" charset="0"/>
              </a:rPr>
              <a:t>travel</a:t>
            </a:r>
            <a:r>
              <a:rPr lang="pt-BR" altLang="pt-BR" sz="27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l</a:t>
            </a:r>
            <a:r>
              <a:rPr lang="pt-BR" altLang="pt-BR" sz="2700" dirty="0" err="1">
                <a:latin typeface="Comic Sans MS" panose="030F0702030302020204" pitchFamily="66" charset="0"/>
              </a:rPr>
              <a:t>ing</a:t>
            </a:r>
            <a:r>
              <a:rPr lang="pt-BR" altLang="pt-BR" sz="2700" dirty="0">
                <a:latin typeface="Comic Sans MS" panose="030F0702030302020204" pitchFamily="66" charset="0"/>
              </a:rPr>
              <a:t>; </a:t>
            </a:r>
            <a:r>
              <a:rPr lang="pt-BR" altLang="pt-BR" sz="27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can</a:t>
            </a:r>
            <a:r>
              <a:rPr lang="pt-BR" altLang="pt-BR" sz="2700" dirty="0" err="1">
                <a:latin typeface="Comic Sans MS" panose="030F0702030302020204" pitchFamily="66" charset="0"/>
              </a:rPr>
              <a:t>cel</a:t>
            </a:r>
            <a:r>
              <a:rPr lang="pt-BR" altLang="pt-BR" sz="2700" dirty="0">
                <a:latin typeface="Comic Sans MS" panose="030F0702030302020204" pitchFamily="66" charset="0"/>
              </a:rPr>
              <a:t> – </a:t>
            </a:r>
            <a:r>
              <a:rPr lang="pt-BR" altLang="pt-BR" sz="2700" dirty="0" err="1">
                <a:latin typeface="Comic Sans MS" panose="030F0702030302020204" pitchFamily="66" charset="0"/>
              </a:rPr>
              <a:t>cancel</a:t>
            </a:r>
            <a:r>
              <a:rPr lang="pt-BR" altLang="pt-BR" sz="27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l</a:t>
            </a:r>
            <a:r>
              <a:rPr lang="pt-BR" altLang="pt-BR" sz="2700" dirty="0" err="1">
                <a:latin typeface="Comic Sans MS" panose="030F0702030302020204" pitchFamily="66" charset="0"/>
              </a:rPr>
              <a:t>ing</a:t>
            </a:r>
            <a:r>
              <a:rPr lang="pt-BR" altLang="pt-BR" sz="2700" dirty="0">
                <a:latin typeface="Comic Sans MS" panose="030F0702030302020204" pitchFamily="66" charset="0"/>
              </a:rPr>
              <a:t> (nestes dois casos a silaba mais forte </a:t>
            </a:r>
            <a:r>
              <a:rPr lang="pt-BR" altLang="pt-BR" sz="2700" dirty="0">
                <a:solidFill>
                  <a:srgbClr val="FFFF00"/>
                </a:solidFill>
                <a:latin typeface="Comic Sans MS" panose="030F0702030302020204" pitchFamily="66" charset="0"/>
              </a:rPr>
              <a:t>não</a:t>
            </a:r>
            <a:r>
              <a:rPr lang="pt-BR" altLang="pt-BR" sz="2700" dirty="0">
                <a:latin typeface="Comic Sans MS" panose="030F0702030302020204" pitchFamily="66" charset="0"/>
              </a:rPr>
              <a:t> é a última. No inglês americano é </a:t>
            </a:r>
            <a:r>
              <a:rPr lang="pt-BR" altLang="pt-BR" sz="2700" i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tra</a:t>
            </a:r>
            <a:r>
              <a:rPr lang="pt-BR" altLang="pt-BR" sz="2700" i="1" dirty="0" err="1">
                <a:latin typeface="Comic Sans MS" panose="030F0702030302020204" pitchFamily="66" charset="0"/>
              </a:rPr>
              <a:t>vel</a:t>
            </a:r>
            <a:r>
              <a:rPr lang="pt-BR" altLang="pt-BR" sz="2700" i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pt-BR" altLang="pt-BR" sz="2700" dirty="0">
                <a:latin typeface="Comic Sans MS" panose="030F0702030302020204" pitchFamily="66" charset="0"/>
              </a:rPr>
              <a:t> e </a:t>
            </a:r>
            <a:r>
              <a:rPr lang="pt-BR" altLang="pt-BR" sz="2700" i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can</a:t>
            </a:r>
            <a:r>
              <a:rPr lang="pt-BR" altLang="pt-BR" sz="2700" i="1" dirty="0" err="1">
                <a:latin typeface="Comic Sans MS" panose="030F0702030302020204" pitchFamily="66" charset="0"/>
              </a:rPr>
              <a:t>cel</a:t>
            </a:r>
            <a:r>
              <a:rPr lang="pt-BR" altLang="pt-BR" sz="2700" i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pt-BR" altLang="pt-BR" sz="27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02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D8AF59C9-7E81-48CD-856F-3F698268B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749" y="296653"/>
            <a:ext cx="720080" cy="3132347"/>
          </a:xfrm>
        </p:spPr>
        <p:txBody>
          <a:bodyPr>
            <a:noAutofit/>
          </a:bodyPr>
          <a:lstStyle/>
          <a:p>
            <a:pPr eaLnBrk="1" hangingPunct="1"/>
            <a:br>
              <a:rPr lang="en-US" altLang="pt-BR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pt-BR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F1B592-4D9A-40A6-ACBE-FAE3ACBCD906}"/>
              </a:ext>
            </a:extLst>
          </p:cNvPr>
          <p:cNvSpPr txBox="1"/>
          <p:nvPr/>
        </p:nvSpPr>
        <p:spPr>
          <a:xfrm>
            <a:off x="845391" y="436593"/>
            <a:ext cx="1100966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pt-BR" altLang="pt-BR" sz="2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REGRA 4</a:t>
            </a:r>
            <a:r>
              <a:rPr lang="pt-BR" alt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pt-BR" altLang="pt-BR" sz="2600" dirty="0">
                <a:latin typeface="Comic Sans MS" panose="030F0702030302020204" pitchFamily="66" charset="0"/>
              </a:rPr>
              <a:t>Os verbos que terminam em </a:t>
            </a:r>
            <a:r>
              <a:rPr lang="pt-BR" altLang="pt-BR" sz="2600" dirty="0">
                <a:solidFill>
                  <a:srgbClr val="FFFF00"/>
                </a:solidFill>
                <a:latin typeface="Comic Sans MS" panose="030F0702030302020204" pitchFamily="66" charset="0"/>
              </a:rPr>
              <a:t>E </a:t>
            </a:r>
            <a:r>
              <a:rPr lang="pt-BR" altLang="pt-BR" sz="2600" dirty="0">
                <a:latin typeface="Comic Sans MS" panose="030F0702030302020204" pitchFamily="66" charset="0"/>
              </a:rPr>
              <a:t>perdem-no ao acrescentar </a:t>
            </a:r>
            <a:r>
              <a:rPr lang="pt-BR" altLang="pt-BR" sz="2600" dirty="0">
                <a:solidFill>
                  <a:srgbClr val="FFFF00"/>
                </a:solidFill>
                <a:latin typeface="Comic Sans MS" panose="030F0702030302020204" pitchFamily="66" charset="0"/>
              </a:rPr>
              <a:t>–</a:t>
            </a:r>
            <a:r>
              <a:rPr lang="pt-BR" altLang="pt-BR" sz="2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pt-BR" altLang="pt-BR" sz="2600" dirty="0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ts val="0"/>
              </a:spcBef>
              <a:buFontTx/>
              <a:buNone/>
            </a:pPr>
            <a:endParaRPr lang="pt-BR" altLang="pt-BR" sz="2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pt-BR" altLang="pt-BR" sz="2600" dirty="0">
                <a:latin typeface="Comic Sans MS" panose="030F0702030302020204" pitchFamily="66" charset="0"/>
              </a:rPr>
              <a:t>compete – </a:t>
            </a:r>
            <a:r>
              <a:rPr lang="pt-BR" altLang="pt-BR" sz="2600" dirty="0" err="1">
                <a:latin typeface="Comic Sans MS" panose="030F0702030302020204" pitchFamily="66" charset="0"/>
              </a:rPr>
              <a:t>compet</a:t>
            </a:r>
            <a:r>
              <a:rPr lang="pt-BR" altLang="pt-BR" sz="2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pt-BR" altLang="pt-BR" sz="2600" dirty="0">
                <a:solidFill>
                  <a:srgbClr val="FFFF00"/>
                </a:solidFill>
                <a:latin typeface="Comic Sans MS" panose="030F0702030302020204" pitchFamily="66" charset="0"/>
              </a:rPr>
              <a:t>		</a:t>
            </a:r>
            <a:r>
              <a:rPr lang="pt-BR" altLang="pt-BR" sz="2600" dirty="0">
                <a:latin typeface="Comic Sans MS" panose="030F0702030302020204" pitchFamily="66" charset="0"/>
              </a:rPr>
              <a:t>organize - </a:t>
            </a:r>
            <a:r>
              <a:rPr lang="pt-BR" altLang="pt-BR" sz="2600" dirty="0" err="1">
                <a:latin typeface="Comic Sans MS" panose="030F0702030302020204" pitchFamily="66" charset="0"/>
              </a:rPr>
              <a:t>organiz</a:t>
            </a:r>
            <a:r>
              <a:rPr lang="pt-BR" altLang="pt-BR" sz="2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endParaRPr lang="pt-BR" altLang="pt-BR" sz="2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pt-BR" altLang="pt-BR" sz="2600" dirty="0">
                <a:latin typeface="Comic Sans MS" panose="030F0702030302020204" pitchFamily="66" charset="0"/>
              </a:rPr>
              <a:t>delete – </a:t>
            </a:r>
            <a:r>
              <a:rPr lang="pt-BR" altLang="pt-BR" sz="2600" dirty="0" err="1">
                <a:latin typeface="Comic Sans MS" panose="030F0702030302020204" pitchFamily="66" charset="0"/>
              </a:rPr>
              <a:t>deleting</a:t>
            </a:r>
            <a:r>
              <a:rPr lang="pt-BR" altLang="pt-BR" sz="2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pt-BR" altLang="pt-BR" sz="2600" dirty="0">
                <a:solidFill>
                  <a:srgbClr val="FFFF00"/>
                </a:solidFill>
                <a:latin typeface="Comic Sans MS" panose="030F0702030302020204" pitchFamily="66" charset="0"/>
              </a:rPr>
              <a:t>		</a:t>
            </a:r>
            <a:r>
              <a:rPr lang="pt-BR" altLang="pt-BR" sz="2600" dirty="0" err="1">
                <a:latin typeface="Comic Sans MS" panose="030F0702030302020204" pitchFamily="66" charset="0"/>
              </a:rPr>
              <a:t>write</a:t>
            </a:r>
            <a:r>
              <a:rPr lang="pt-BR" altLang="pt-BR" sz="2600" dirty="0">
                <a:latin typeface="Comic Sans MS" panose="030F0702030302020204" pitchFamily="66" charset="0"/>
              </a:rPr>
              <a:t> - </a:t>
            </a:r>
            <a:r>
              <a:rPr lang="pt-BR" altLang="pt-BR" sz="2600" dirty="0" err="1">
                <a:latin typeface="Comic Sans MS" panose="030F0702030302020204" pitchFamily="66" charset="0"/>
              </a:rPr>
              <a:t>writ</a:t>
            </a:r>
            <a:r>
              <a:rPr lang="pt-BR" altLang="pt-BR" sz="2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endParaRPr lang="pt-BR" altLang="pt-BR" sz="2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pt-BR" altLang="pt-BR" sz="2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pt-BR" altLang="pt-BR" sz="26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Atenção</a:t>
            </a:r>
            <a:r>
              <a:rPr lang="pt-BR" altLang="pt-BR" sz="2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pt-BR" altLang="pt-BR" sz="2600" dirty="0">
                <a:latin typeface="Comic Sans MS" panose="030F0702030302020204" pitchFamily="66" charset="0"/>
              </a:rPr>
              <a:t>Existem dois verbos que tem alterações diferentes com o acréscimo de </a:t>
            </a:r>
            <a:r>
              <a:rPr lang="pt-BR" altLang="pt-BR" sz="2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–ing</a:t>
            </a:r>
            <a:r>
              <a:rPr lang="pt-BR" altLang="pt-BR" sz="2600" dirty="0">
                <a:latin typeface="Comic Sans MS" panose="030F0702030302020204" pitchFamily="66" charset="0"/>
              </a:rPr>
              <a:t>. É o caso dos verbos mentir e morrer:</a:t>
            </a:r>
          </a:p>
          <a:p>
            <a:pPr>
              <a:spcBef>
                <a:spcPts val="0"/>
              </a:spcBef>
              <a:buFontTx/>
              <a:buNone/>
            </a:pPr>
            <a:endParaRPr lang="pt-BR" altLang="pt-BR" sz="2600" dirty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pt-BR" altLang="pt-BR" sz="2600" dirty="0">
                <a:latin typeface="Comic Sans MS" panose="030F0702030302020204" pitchFamily="66" charset="0"/>
              </a:rPr>
              <a:t>l</a:t>
            </a:r>
            <a:r>
              <a:rPr lang="pt-BR" altLang="pt-BR" sz="2600" dirty="0">
                <a:solidFill>
                  <a:srgbClr val="FFFF00"/>
                </a:solidFill>
                <a:latin typeface="Comic Sans MS" panose="030F0702030302020204" pitchFamily="66" charset="0"/>
              </a:rPr>
              <a:t>ie</a:t>
            </a:r>
            <a:r>
              <a:rPr lang="pt-BR" altLang="pt-BR" sz="2600" dirty="0">
                <a:latin typeface="Comic Sans MS" panose="030F0702030302020204" pitchFamily="66" charset="0"/>
              </a:rPr>
              <a:t> (mentir) – </a:t>
            </a:r>
            <a:r>
              <a:rPr lang="pt-BR" altLang="pt-BR" sz="2600" dirty="0" err="1">
                <a:latin typeface="Comic Sans MS" panose="030F0702030302020204" pitchFamily="66" charset="0"/>
              </a:rPr>
              <a:t>l</a:t>
            </a:r>
            <a:r>
              <a:rPr lang="pt-BR" altLang="pt-BR" sz="2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y</a:t>
            </a:r>
            <a:r>
              <a:rPr lang="pt-BR" altLang="pt-BR" sz="2600" dirty="0" err="1">
                <a:latin typeface="Comic Sans MS" panose="030F0702030302020204" pitchFamily="66" charset="0"/>
              </a:rPr>
              <a:t>ing</a:t>
            </a:r>
            <a:r>
              <a:rPr lang="pt-BR" altLang="pt-BR" sz="2600" dirty="0"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pt-BR" altLang="pt-BR" sz="2600" dirty="0">
                <a:latin typeface="Comic Sans MS" panose="030F0702030302020204" pitchFamily="66" charset="0"/>
              </a:rPr>
              <a:t>d</a:t>
            </a:r>
            <a:r>
              <a:rPr lang="pt-BR" altLang="pt-BR" sz="2600" dirty="0">
                <a:solidFill>
                  <a:srgbClr val="FFFF00"/>
                </a:solidFill>
                <a:latin typeface="Comic Sans MS" panose="030F0702030302020204" pitchFamily="66" charset="0"/>
              </a:rPr>
              <a:t>ie</a:t>
            </a:r>
            <a:r>
              <a:rPr lang="pt-BR" altLang="pt-BR" sz="2600" dirty="0">
                <a:latin typeface="Comic Sans MS" panose="030F0702030302020204" pitchFamily="66" charset="0"/>
              </a:rPr>
              <a:t> (morrer) – </a:t>
            </a:r>
            <a:r>
              <a:rPr lang="pt-BR" altLang="pt-BR" sz="2600" dirty="0" err="1">
                <a:latin typeface="Comic Sans MS" panose="030F0702030302020204" pitchFamily="66" charset="0"/>
              </a:rPr>
              <a:t>d</a:t>
            </a:r>
            <a:r>
              <a:rPr lang="pt-BR" altLang="pt-BR" sz="2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y</a:t>
            </a:r>
            <a:r>
              <a:rPr lang="pt-BR" altLang="pt-BR" sz="2600" dirty="0" err="1">
                <a:latin typeface="Comic Sans MS" panose="030F0702030302020204" pitchFamily="66" charset="0"/>
              </a:rPr>
              <a:t>ing</a:t>
            </a:r>
            <a:r>
              <a:rPr lang="pt-BR" altLang="pt-BR" sz="2600" dirty="0"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endParaRPr lang="pt-BR" altLang="pt-BR" sz="2600" dirty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pt-BR" altLang="pt-BR" sz="2600" u="sng" dirty="0" err="1">
                <a:solidFill>
                  <a:srgbClr val="FFFF00"/>
                </a:solidFill>
                <a:latin typeface="Comic Sans MS" panose="030F0702030302020204" pitchFamily="66" charset="0"/>
              </a:rPr>
              <a:t>Obs</a:t>
            </a:r>
            <a:r>
              <a:rPr lang="pt-BR" altLang="pt-BR" sz="26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pt-BR" altLang="pt-BR" sz="2600" dirty="0">
                <a:latin typeface="Comic Sans MS" panose="030F0702030302020204" pitchFamily="66" charset="0"/>
              </a:rPr>
              <a:t>Não confundir com o verbo </a:t>
            </a:r>
            <a:r>
              <a:rPr lang="pt-BR" altLang="pt-BR" sz="2600" dirty="0">
                <a:solidFill>
                  <a:srgbClr val="FFFF00"/>
                </a:solidFill>
                <a:latin typeface="Comic Sans MS" panose="030F0702030302020204" pitchFamily="66" charset="0"/>
              </a:rPr>
              <a:t>deitar</a:t>
            </a:r>
            <a:r>
              <a:rPr lang="pt-BR" altLang="pt-BR" sz="2600" dirty="0">
                <a:latin typeface="Comic Sans MS" panose="030F0702030302020204" pitchFamily="66" charset="0"/>
              </a:rPr>
              <a:t> que é </a:t>
            </a:r>
            <a:r>
              <a:rPr lang="pt-BR" altLang="pt-BR" sz="2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to</a:t>
            </a:r>
            <a:r>
              <a:rPr lang="pt-BR" altLang="pt-BR" sz="26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sz="2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lay</a:t>
            </a:r>
            <a:r>
              <a:rPr lang="pt-BR" altLang="pt-BR" sz="2600" dirty="0">
                <a:solidFill>
                  <a:srgbClr val="FFFF00"/>
                </a:solidFill>
                <a:latin typeface="Comic Sans MS" panose="030F0702030302020204" pitchFamily="66" charset="0"/>
              </a:rPr>
              <a:t> – </a:t>
            </a:r>
            <a:r>
              <a:rPr lang="pt-BR" altLang="pt-BR" sz="2600" dirty="0" err="1">
                <a:latin typeface="Comic Sans MS" panose="030F0702030302020204" pitchFamily="66" charset="0"/>
              </a:rPr>
              <a:t>lay</a:t>
            </a:r>
            <a:r>
              <a:rPr lang="pt-BR" altLang="pt-BR" sz="2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ing</a:t>
            </a:r>
            <a:r>
              <a:rPr lang="pt-BR" altLang="pt-BR" sz="26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07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" name="Picture 30" descr="Ver a imagem de origem">
            <a:extLst>
              <a:ext uri="{FF2B5EF4-FFF2-40B4-BE49-F238E27FC236}">
                <a16:creationId xmlns:a16="http://schemas.microsoft.com/office/drawing/2014/main" id="{41F83A44-3043-4BDA-9AA7-05090903E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1"/>
          <a:stretch/>
        </p:blipFill>
        <p:spPr bwMode="auto">
          <a:xfrm>
            <a:off x="303147" y="188640"/>
            <a:ext cx="55335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917C38-CA57-4532-ACC5-0D360A56B09D}"/>
              </a:ext>
            </a:extLst>
          </p:cNvPr>
          <p:cNvSpPr txBox="1">
            <a:spLocks noChangeArrowheads="1"/>
          </p:cNvSpPr>
          <p:nvPr/>
        </p:nvSpPr>
        <p:spPr>
          <a:xfrm>
            <a:off x="9077366" y="4834745"/>
            <a:ext cx="2808312" cy="1800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highlight>
                  <a:srgbClr val="00FFFF"/>
                </a:highlight>
              </a:rPr>
              <a:t>Were</a:t>
            </a: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highlight>
                  <a:srgbClr val="00FFFF"/>
                </a:highlight>
              </a:rPr>
              <a:t>Was</a:t>
            </a: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highlight>
                  <a:srgbClr val="00FFFF"/>
                </a:highlight>
              </a:rPr>
              <a:t>Has been*</a:t>
            </a:r>
            <a:endParaRPr lang="pt-BR" altLang="pt-BR" sz="4000" b="1" dirty="0">
              <a:solidFill>
                <a:schemeClr val="bg1"/>
              </a:solidFill>
              <a:highlight>
                <a:srgbClr val="00FFFF"/>
              </a:highlight>
              <a:latin typeface="Comic Sans MS" panose="030F0702030302020204" pitchFamily="66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05BF0A3-CDB9-4187-AF65-B51DB741448E}"/>
              </a:ext>
            </a:extLst>
          </p:cNvPr>
          <p:cNvSpPr txBox="1">
            <a:spLocks noChangeArrowheads="1"/>
          </p:cNvSpPr>
          <p:nvPr/>
        </p:nvSpPr>
        <p:spPr>
          <a:xfrm>
            <a:off x="6314506" y="692696"/>
            <a:ext cx="5197996" cy="468052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Lucifer: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4000" dirty="0" err="1"/>
              <a:t>Nós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FF00"/>
                </a:solidFill>
              </a:rPr>
              <a:t>estávamos</a:t>
            </a:r>
            <a:r>
              <a:rPr lang="en-US" sz="4000" dirty="0"/>
              <a:t> </a:t>
            </a:r>
            <a:r>
              <a:rPr lang="en-US" sz="4000" dirty="0" err="1"/>
              <a:t>errados</a:t>
            </a:r>
            <a:r>
              <a:rPr lang="en-US" sz="4000" dirty="0"/>
              <a:t> </a:t>
            </a:r>
            <a:r>
              <a:rPr lang="en-US" sz="4000" dirty="0" err="1"/>
              <a:t>sobre</a:t>
            </a:r>
            <a:r>
              <a:rPr lang="en-US" sz="4000" dirty="0"/>
              <a:t> </a:t>
            </a:r>
            <a:r>
              <a:rPr lang="en-US" sz="4000" dirty="0" err="1"/>
              <a:t>mais</a:t>
            </a:r>
            <a:r>
              <a:rPr lang="en-US" sz="4000" dirty="0"/>
              <a:t> </a:t>
            </a:r>
            <a:r>
              <a:rPr lang="en-US" sz="4000" dirty="0" err="1"/>
              <a:t>uma</a:t>
            </a:r>
            <a:r>
              <a:rPr lang="en-US" sz="4000" dirty="0"/>
              <a:t> </a:t>
            </a:r>
            <a:r>
              <a:rPr lang="en-US" sz="4000" dirty="0" err="1"/>
              <a:t>coisa</a:t>
            </a:r>
            <a:r>
              <a:rPr lang="en-US" sz="4000" dirty="0"/>
              <a:t> </a:t>
            </a:r>
            <a:r>
              <a:rPr lang="en-US" sz="4000" dirty="0" err="1"/>
              <a:t>sobre</a:t>
            </a:r>
            <a:r>
              <a:rPr lang="en-US" sz="4000" dirty="0"/>
              <a:t> a </a:t>
            </a:r>
            <a:r>
              <a:rPr lang="en-US" sz="4000" dirty="0" err="1"/>
              <a:t>profecia</a:t>
            </a:r>
            <a:r>
              <a:rPr lang="en-US" sz="4000" dirty="0"/>
              <a:t>. Meu </a:t>
            </a:r>
            <a:r>
              <a:rPr lang="en-US" sz="4000" dirty="0" err="1"/>
              <a:t>primeiro</a:t>
            </a:r>
            <a:r>
              <a:rPr lang="en-US" sz="4000" dirty="0"/>
              <a:t> amor </a:t>
            </a:r>
            <a:r>
              <a:rPr lang="en-US" sz="4000" dirty="0" err="1"/>
              <a:t>nunca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FF00"/>
                </a:solidFill>
              </a:rPr>
              <a:t>foi</a:t>
            </a:r>
            <a:r>
              <a:rPr lang="en-US" sz="4000" dirty="0"/>
              <a:t> Eva. </a:t>
            </a:r>
            <a:r>
              <a:rPr lang="en-US" sz="4000" dirty="0">
                <a:solidFill>
                  <a:srgbClr val="FFFF00"/>
                </a:solidFill>
              </a:rPr>
              <a:t>Era</a:t>
            </a:r>
            <a:r>
              <a:rPr lang="en-US" sz="4000" dirty="0"/>
              <a:t> </a:t>
            </a:r>
            <a:r>
              <a:rPr lang="en-US" sz="4000" dirty="0" err="1"/>
              <a:t>você</a:t>
            </a:r>
            <a:r>
              <a:rPr lang="en-US" sz="4000" dirty="0"/>
              <a:t>, Chloe.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en-US" altLang="pt-BR" sz="4000" dirty="0"/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altLang="pt-BR" sz="4000" dirty="0"/>
              <a:t>Sempre </a:t>
            </a:r>
            <a:r>
              <a:rPr lang="en-US" altLang="pt-BR" sz="4000" dirty="0" err="1">
                <a:solidFill>
                  <a:srgbClr val="FFFF00"/>
                </a:solidFill>
              </a:rPr>
              <a:t>foi</a:t>
            </a:r>
            <a:r>
              <a:rPr lang="en-US" altLang="pt-BR" sz="4000" dirty="0"/>
              <a:t> </a:t>
            </a:r>
            <a:r>
              <a:rPr lang="en-US" altLang="pt-BR" sz="4000" dirty="0" err="1"/>
              <a:t>você</a:t>
            </a:r>
            <a:r>
              <a:rPr lang="en-US" altLang="pt-BR" sz="4000" dirty="0"/>
              <a:t>.</a:t>
            </a:r>
            <a:endParaRPr lang="pt-BR" altLang="pt-BR" sz="4000" dirty="0"/>
          </a:p>
        </p:txBody>
      </p:sp>
    </p:spTree>
    <p:extLst>
      <p:ext uri="{BB962C8B-B14F-4D97-AF65-F5344CB8AC3E}">
        <p14:creationId xmlns:p14="http://schemas.microsoft.com/office/powerpoint/2010/main" val="9089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4" name="Picture 34" descr="Ver a imagem de origem">
            <a:extLst>
              <a:ext uri="{FF2B5EF4-FFF2-40B4-BE49-F238E27FC236}">
                <a16:creationId xmlns:a16="http://schemas.microsoft.com/office/drawing/2014/main" id="{AA8EB505-DDE8-4C56-8EDB-488C3F4BD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61764" y="189113"/>
            <a:ext cx="6048963" cy="647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id="{153D2BE4-3012-410F-BE95-D734A35D76DF}"/>
              </a:ext>
            </a:extLst>
          </p:cNvPr>
          <p:cNvSpPr txBox="1">
            <a:spLocks noChangeArrowheads="1"/>
          </p:cNvSpPr>
          <p:nvPr/>
        </p:nvSpPr>
        <p:spPr>
          <a:xfrm>
            <a:off x="6454452" y="404664"/>
            <a:ext cx="5438477" cy="468052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Amenadiel</a:t>
            </a:r>
            <a:r>
              <a:rPr lang="en-US" sz="3800" dirty="0">
                <a:solidFill>
                  <a:schemeClr val="bg1"/>
                </a:solidFill>
                <a:highlight>
                  <a:srgbClr val="FFFF00"/>
                </a:highlight>
              </a:rPr>
              <a:t>: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800" dirty="0"/>
              <a:t>Por que </a:t>
            </a:r>
            <a:r>
              <a:rPr lang="en-US" sz="3800" dirty="0" err="1"/>
              <a:t>você</a:t>
            </a:r>
            <a:r>
              <a:rPr lang="en-US" sz="3800" dirty="0"/>
              <a:t> </a:t>
            </a:r>
            <a:r>
              <a:rPr lang="en-US" sz="3800" dirty="0">
                <a:solidFill>
                  <a:srgbClr val="FFFF00"/>
                </a:solidFill>
              </a:rPr>
              <a:t>fez</a:t>
            </a:r>
            <a:r>
              <a:rPr lang="en-US" sz="3800" dirty="0"/>
              <a:t> </a:t>
            </a:r>
            <a:r>
              <a:rPr lang="en-US" sz="3800" dirty="0" err="1"/>
              <a:t>isso</a:t>
            </a:r>
            <a:r>
              <a:rPr lang="en-US" sz="3800" dirty="0"/>
              <a:t>?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800" dirty="0"/>
              <a:t>Por que </a:t>
            </a:r>
            <a:r>
              <a:rPr lang="en-US" sz="3800" dirty="0" err="1"/>
              <a:t>você</a:t>
            </a:r>
            <a:r>
              <a:rPr lang="en-US" sz="3800" dirty="0"/>
              <a:t> </a:t>
            </a:r>
            <a:r>
              <a:rPr lang="en-US" sz="3800" dirty="0" err="1">
                <a:solidFill>
                  <a:srgbClr val="FFFF00"/>
                </a:solidFill>
              </a:rPr>
              <a:t>pulou</a:t>
            </a:r>
            <a:r>
              <a:rPr lang="en-US" sz="3800" dirty="0"/>
              <a:t> </a:t>
            </a:r>
            <a:r>
              <a:rPr lang="en-US" sz="3800" dirty="0" err="1"/>
              <a:t>na</a:t>
            </a:r>
            <a:r>
              <a:rPr lang="en-US" sz="3800" dirty="0"/>
              <a:t> </a:t>
            </a:r>
            <a:r>
              <a:rPr lang="en-US" sz="3800" dirty="0" err="1"/>
              <a:t>minha</a:t>
            </a:r>
            <a:r>
              <a:rPr lang="en-US" sz="3800" dirty="0"/>
              <a:t> </a:t>
            </a:r>
            <a:r>
              <a:rPr lang="en-US" sz="3800" dirty="0" err="1"/>
              <a:t>frente</a:t>
            </a:r>
            <a:r>
              <a:rPr lang="en-US" sz="3800" dirty="0"/>
              <a:t> </a:t>
            </a:r>
            <a:r>
              <a:rPr lang="en-US" sz="3800" dirty="0" err="1"/>
              <a:t>desse</a:t>
            </a:r>
            <a:r>
              <a:rPr lang="en-US" sz="3800" dirty="0"/>
              <a:t> </a:t>
            </a:r>
            <a:r>
              <a:rPr lang="en-US" sz="3800" dirty="0" err="1"/>
              <a:t>jeito</a:t>
            </a:r>
            <a:r>
              <a:rPr lang="en-US" sz="3800" dirty="0"/>
              <a:t>?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en-US" altLang="pt-BR" sz="3800" dirty="0"/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Charlotte:</a:t>
            </a:r>
            <a:endParaRPr lang="en-US" alt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altLang="pt-BR" sz="3800" dirty="0" err="1"/>
              <a:t>Não</a:t>
            </a:r>
            <a:r>
              <a:rPr lang="en-US" altLang="pt-BR" sz="3800" dirty="0"/>
              <a:t> </a:t>
            </a:r>
            <a:r>
              <a:rPr lang="en-US" altLang="pt-BR" sz="3800" dirty="0" err="1">
                <a:solidFill>
                  <a:srgbClr val="FFFF00"/>
                </a:solidFill>
              </a:rPr>
              <a:t>foi</a:t>
            </a:r>
            <a:r>
              <a:rPr lang="en-US" altLang="pt-BR" sz="3800" dirty="0"/>
              <a:t> por </a:t>
            </a:r>
            <a:r>
              <a:rPr lang="en-US" altLang="pt-BR" sz="3800" dirty="0" err="1"/>
              <a:t>mim</a:t>
            </a:r>
            <a:r>
              <a:rPr lang="en-US" altLang="pt-BR" sz="3800" dirty="0"/>
              <a:t> </a:t>
            </a:r>
            <a:r>
              <a:rPr lang="en-US" altLang="pt-BR" sz="3800" dirty="0" err="1"/>
              <a:t>mesma</a:t>
            </a:r>
            <a:r>
              <a:rPr lang="en-US" altLang="pt-BR" sz="3800" dirty="0"/>
              <a:t>, </a:t>
            </a:r>
            <a:r>
              <a:rPr lang="en-US" altLang="pt-BR" sz="3800" dirty="0" err="1"/>
              <a:t>isto</a:t>
            </a:r>
            <a:r>
              <a:rPr lang="en-US" altLang="pt-BR" sz="3800" dirty="0"/>
              <a:t> sei com </a:t>
            </a:r>
            <a:r>
              <a:rPr lang="en-US" altLang="pt-BR" sz="3800" dirty="0" err="1"/>
              <a:t>absoluta</a:t>
            </a:r>
            <a:r>
              <a:rPr lang="en-US" altLang="pt-BR" sz="3800" dirty="0"/>
              <a:t> </a:t>
            </a:r>
            <a:r>
              <a:rPr lang="en-US" altLang="pt-BR" sz="3800" dirty="0" err="1"/>
              <a:t>certeza</a:t>
            </a:r>
            <a:r>
              <a:rPr lang="en-US" altLang="pt-BR" sz="3800" dirty="0"/>
              <a:t>.</a:t>
            </a:r>
            <a:endParaRPr lang="pt-BR" altLang="pt-BR" sz="3800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384F5D85-F63E-4AFE-9679-46612CA0715C}"/>
              </a:ext>
            </a:extLst>
          </p:cNvPr>
          <p:cNvSpPr txBox="1">
            <a:spLocks noChangeArrowheads="1"/>
          </p:cNvSpPr>
          <p:nvPr/>
        </p:nvSpPr>
        <p:spPr>
          <a:xfrm>
            <a:off x="9550796" y="4940695"/>
            <a:ext cx="2232248" cy="1728192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38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Did</a:t>
            </a:r>
            <a:r>
              <a:rPr lang="pt-BR" sz="3800" b="1" dirty="0">
                <a:solidFill>
                  <a:schemeClr val="bg1"/>
                </a:solidFill>
                <a:highlight>
                  <a:srgbClr val="00FFFF"/>
                </a:highlight>
              </a:rPr>
              <a:t>/do</a:t>
            </a: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altLang="pt-BR" sz="38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Did</a:t>
            </a:r>
            <a:r>
              <a:rPr lang="pt-BR" altLang="pt-BR" sz="3800" b="1" dirty="0">
                <a:solidFill>
                  <a:schemeClr val="bg1"/>
                </a:solidFill>
                <a:highlight>
                  <a:srgbClr val="00FFFF"/>
                </a:highlight>
              </a:rPr>
              <a:t>/Jump</a:t>
            </a: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altLang="pt-BR" sz="3800" b="1" dirty="0" err="1">
                <a:solidFill>
                  <a:schemeClr val="bg1"/>
                </a:solidFill>
                <a:highlight>
                  <a:srgbClr val="00FFFF"/>
                </a:highlight>
              </a:rPr>
              <a:t>Wasn’t</a:t>
            </a:r>
            <a:endParaRPr lang="pt-BR" altLang="pt-BR" sz="38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6543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nologi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www.w3.org/XML/1998/namespace"/>
    <ds:schemaRef ds:uri="http://purl.org/dc/terms/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TF02787990</Template>
  <TotalTime>1657</TotalTime>
  <Words>1194</Words>
  <Application>Microsoft Office PowerPoint</Application>
  <PresentationFormat>Personalizar</PresentationFormat>
  <Paragraphs>169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Aharoni</vt:lpstr>
      <vt:lpstr>Arial</vt:lpstr>
      <vt:lpstr>Arial Black</vt:lpstr>
      <vt:lpstr>Berlin Sans FB</vt:lpstr>
      <vt:lpstr>Calibri</vt:lpstr>
      <vt:lpstr>Century Gothic</vt:lpstr>
      <vt:lpstr>Comic Sans MS</vt:lpstr>
      <vt:lpstr>Georgia Pro</vt:lpstr>
      <vt:lpstr>Tecnologia 16x9</vt:lpstr>
      <vt:lpstr>PAST PROGRESSIVE</vt:lpstr>
      <vt:lpstr>Apresentação do PowerPoint</vt:lpstr>
      <vt:lpstr>Apresentação do PowerPoint</vt:lpstr>
      <vt:lpstr>Apresentação do PowerPoint</vt:lpstr>
      <vt:lpstr>Regras ortográficas -ing</vt:lpstr>
      <vt:lpstr> RULES</vt:lpstr>
      <vt:lpstr> RULES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REVIEW </vt:lpstr>
      <vt:lpstr>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PERFECT</dc:title>
  <dc:creator>ericy nelson</dc:creator>
  <cp:lastModifiedBy>Cristiane de Brito Cruz</cp:lastModifiedBy>
  <cp:revision>98</cp:revision>
  <dcterms:created xsi:type="dcterms:W3CDTF">2019-03-31T20:45:30Z</dcterms:created>
  <dcterms:modified xsi:type="dcterms:W3CDTF">2022-04-06T00:50:23Z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