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8" r:id="rId6"/>
    <p:sldId id="260" r:id="rId7"/>
    <p:sldId id="259" r:id="rId8"/>
    <p:sldId id="270" r:id="rId9"/>
    <p:sldId id="265" r:id="rId10"/>
    <p:sldId id="271" r:id="rId11"/>
  </p:sldIdLst>
  <p:sldSz cx="12188825" cy="6858000"/>
  <p:notesSz cx="6858000" cy="9144000"/>
  <p:defaultTextStyle>
    <a:defPPr rtl="0">
      <a:defRPr lang="pt-b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5E4"/>
    <a:srgbClr val="F660D6"/>
    <a:srgbClr val="394404"/>
    <a:srgbClr val="5F6F0F"/>
    <a:srgbClr val="718412"/>
    <a:srgbClr val="65741A"/>
    <a:srgbClr val="70811D"/>
    <a:srgbClr val="7B8D1F"/>
    <a:srgbClr val="839721"/>
    <a:srgbClr val="95A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i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ector Re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nhas inferior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orma Livre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Forma Livre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Forma Livre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" name="Espaço Reservado para Dat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Espaço Reservado para o Número do Slide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i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ector Re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t-BR"/>
              <a:t>Clique no ícone para adicionar uma imagem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nhas à esquerd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orma Livre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1884" y="2428874"/>
            <a:ext cx="8735325" cy="1289643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4400" b="1" dirty="0">
                <a:latin typeface="Georgia Pro" panose="020B0604020202020204" pitchFamily="18" charset="0"/>
              </a:rPr>
              <a:t>PAST PERFECT</a:t>
            </a:r>
            <a:endParaRPr lang="pt-br" sz="4400" b="1" dirty="0">
              <a:latin typeface="Georgia Pro" panose="020B0604020202020204" pitchFamily="18" charset="0"/>
            </a:endParaRP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88E38282-39A4-48B4-A486-BB50FF18E147}"/>
              </a:ext>
            </a:extLst>
          </p:cNvPr>
          <p:cNvSpPr txBox="1">
            <a:spLocks/>
          </p:cNvSpPr>
          <p:nvPr/>
        </p:nvSpPr>
        <p:spPr>
          <a:xfrm>
            <a:off x="4294212" y="4984158"/>
            <a:ext cx="4904362" cy="1289642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8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00" b="1" dirty="0">
                <a:solidFill>
                  <a:schemeClr val="tx1"/>
                </a:solidFill>
              </a:rPr>
              <a:t>TEACHER:</a:t>
            </a:r>
          </a:p>
          <a:p>
            <a:r>
              <a:rPr lang="pt-BR" sz="3500" cap="none" dirty="0"/>
              <a:t>Cristiane de Brito Cruz</a:t>
            </a:r>
            <a:endParaRPr lang="pt-br" sz="3500" cap="none" dirty="0"/>
          </a:p>
        </p:txBody>
      </p:sp>
      <p:pic>
        <p:nvPicPr>
          <p:cNvPr id="1026" name="Picture 2" descr="Resultado de imagem para logo ifrn">
            <a:extLst>
              <a:ext uri="{FF2B5EF4-FFF2-40B4-BE49-F238E27FC236}">
                <a16:creationId xmlns:a16="http://schemas.microsoft.com/office/drawing/2014/main" id="{9A37EFCF-584E-4FD4-A6DC-0D7669FD0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900" y="198838"/>
            <a:ext cx="1492251" cy="20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8CD7461D-280D-4914-AD08-EB7DBC37B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198838"/>
            <a:ext cx="4824536" cy="22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07556" y="1089815"/>
            <a:ext cx="10360501" cy="1223963"/>
          </a:xfrm>
        </p:spPr>
        <p:txBody>
          <a:bodyPr rtlCol="0">
            <a:normAutofit/>
          </a:bodyPr>
          <a:lstStyle/>
          <a:p>
            <a:r>
              <a:rPr lang="en-US" sz="4400" b="1" dirty="0"/>
              <a:t>O QUE É PAST PERFECT?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numCol="1" rtlCol="0" anchor="ctr"/>
          <a:lstStyle/>
          <a:p>
            <a:pPr marL="0" indent="0" algn="just">
              <a:buNone/>
            </a:pPr>
            <a:r>
              <a:rPr lang="pt-BR" dirty="0"/>
              <a:t>O tempo verbal "</a:t>
            </a:r>
            <a:r>
              <a:rPr lang="pt-BR" dirty="0" err="1"/>
              <a:t>Past</a:t>
            </a:r>
            <a:r>
              <a:rPr lang="pt-BR" dirty="0"/>
              <a:t> </a:t>
            </a:r>
            <a:r>
              <a:rPr lang="pt-BR" dirty="0" err="1"/>
              <a:t>Perfect</a:t>
            </a:r>
            <a:r>
              <a:rPr lang="pt-BR" dirty="0"/>
              <a:t>" indica um momento </a:t>
            </a:r>
            <a:r>
              <a:rPr lang="pt-BR" b="1" dirty="0"/>
              <a:t>anterior ao passado recente</a:t>
            </a:r>
            <a:r>
              <a:rPr lang="pt-BR" dirty="0"/>
              <a:t>. Ele é utilizado quando se deseja deixar claro que </a:t>
            </a:r>
            <a:r>
              <a:rPr lang="pt-BR" b="1" dirty="0"/>
              <a:t>um evento ocorreu antes de outro</a:t>
            </a:r>
            <a:r>
              <a:rPr lang="pt-BR" dirty="0"/>
              <a:t> no passado. Não importa qual dos eventos é mencionado primeiro, pois o tempo verbal deixa claro qual dos dois aconteceu antes.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26299" y="693044"/>
            <a:ext cx="5458852" cy="10153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998" dirty="0">
                <a:latin typeface="Aharoni" pitchFamily="2" charset="-79"/>
                <a:cs typeface="Aharoni" pitchFamily="2" charset="-79"/>
              </a:rPr>
              <a:t>PAST PERFECT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0" y="1541910"/>
            <a:ext cx="2611890" cy="21417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99" b="1" dirty="0">
                <a:latin typeface="Century Gothic" pitchFamily="34" charset="0"/>
              </a:rPr>
              <a:t>QUANDO </a:t>
            </a:r>
          </a:p>
          <a:p>
            <a:pPr algn="ctr"/>
            <a:r>
              <a:rPr lang="pt-BR" sz="2399" b="1" dirty="0">
                <a:latin typeface="Century Gothic" pitchFamily="34" charset="0"/>
              </a:rPr>
              <a:t>USAR?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20842" y="1842279"/>
            <a:ext cx="8593123" cy="1887958"/>
          </a:xfrm>
          <a:prstGeom prst="snip2DiagRect">
            <a:avLst>
              <a:gd name="adj1" fmla="val 0"/>
              <a:gd name="adj2" fmla="val 1734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BB29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2399" dirty="0">
                <a:solidFill>
                  <a:schemeClr val="bg1"/>
                </a:solidFill>
                <a:latin typeface="Berlin Sans FB" pitchFamily="34" charset="0"/>
              </a:rPr>
              <a:t>Usamos o </a:t>
            </a:r>
            <a:r>
              <a:rPr lang="pt-BR" sz="2399" dirty="0" err="1">
                <a:solidFill>
                  <a:srgbClr val="FF0000"/>
                </a:solidFill>
                <a:latin typeface="Berlin Sans FB" pitchFamily="34" charset="0"/>
              </a:rPr>
              <a:t>Past</a:t>
            </a:r>
            <a:r>
              <a:rPr lang="pt-BR" sz="2399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pt-BR" sz="2399" dirty="0" err="1">
                <a:solidFill>
                  <a:srgbClr val="FF0000"/>
                </a:solidFill>
                <a:latin typeface="Berlin Sans FB" pitchFamily="34" charset="0"/>
              </a:rPr>
              <a:t>Perfect</a:t>
            </a:r>
            <a:r>
              <a:rPr lang="pt-BR" sz="2399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pt-BR" sz="2399" dirty="0">
                <a:solidFill>
                  <a:schemeClr val="bg1"/>
                </a:solidFill>
                <a:latin typeface="Berlin Sans FB" pitchFamily="34" charset="0"/>
              </a:rPr>
              <a:t>para expressar um fato que aconteceu no passado antes de outro que também aconteceu no passado. </a:t>
            </a:r>
          </a:p>
          <a:p>
            <a:pPr algn="just"/>
            <a:r>
              <a:rPr lang="pt-BR" sz="2399" dirty="0">
                <a:solidFill>
                  <a:schemeClr val="bg1"/>
                </a:solidFill>
                <a:latin typeface="Berlin Sans FB" pitchFamily="34" charset="0"/>
              </a:rPr>
              <a:t>Também pode-se usar para descrever desejos que ainda não foram realizados.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48742" y="4269649"/>
            <a:ext cx="114139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Ex.: </a:t>
            </a:r>
            <a:r>
              <a:rPr lang="en-US" sz="2800" i="1" dirty="0"/>
              <a:t>When I </a:t>
            </a:r>
            <a:r>
              <a:rPr lang="pt-BR" sz="2800" i="1" dirty="0" err="1"/>
              <a:t>arrived</a:t>
            </a:r>
            <a:r>
              <a:rPr lang="pt-BR" sz="2800" i="1" dirty="0"/>
              <a:t> </a:t>
            </a:r>
            <a:r>
              <a:rPr lang="pt-BR" sz="2800" i="1" dirty="0" err="1"/>
              <a:t>at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bus </a:t>
            </a:r>
            <a:r>
              <a:rPr lang="pt-BR" sz="2800" i="1" dirty="0" err="1"/>
              <a:t>station</a:t>
            </a:r>
            <a:r>
              <a:rPr lang="pt-BR" sz="2800" i="1" dirty="0"/>
              <a:t>, it </a:t>
            </a:r>
            <a:r>
              <a:rPr lang="pt-BR" sz="2800" b="1" i="1" dirty="0" err="1">
                <a:solidFill>
                  <a:srgbClr val="FFFF00"/>
                </a:solidFill>
              </a:rPr>
              <a:t>had</a:t>
            </a:r>
            <a:r>
              <a:rPr lang="pt-BR" sz="2800" b="1" i="1" dirty="0"/>
              <a:t> </a:t>
            </a:r>
            <a:r>
              <a:rPr lang="pt-BR" sz="2800" i="1" dirty="0" err="1"/>
              <a:t>already</a:t>
            </a:r>
            <a:r>
              <a:rPr lang="pt-BR" sz="2800" i="1" dirty="0"/>
              <a:t> </a:t>
            </a:r>
            <a:r>
              <a:rPr lang="pt-BR" sz="2800" b="1" i="1" dirty="0" err="1">
                <a:solidFill>
                  <a:srgbClr val="FFFF00"/>
                </a:solidFill>
              </a:rPr>
              <a:t>left</a:t>
            </a:r>
            <a:r>
              <a:rPr lang="pt-BR" sz="2800" i="1" dirty="0"/>
              <a:t>.</a:t>
            </a:r>
          </a:p>
          <a:p>
            <a:r>
              <a:rPr lang="pt-BR" sz="2800" i="1" dirty="0"/>
              <a:t>(Quando eu cheguei no ponto de ônibus, ele já </a:t>
            </a:r>
            <a:r>
              <a:rPr lang="pt-BR" sz="2800" b="1" i="1" dirty="0">
                <a:solidFill>
                  <a:srgbClr val="FFFF00"/>
                </a:solidFill>
              </a:rPr>
              <a:t>tinha saído</a:t>
            </a:r>
            <a:r>
              <a:rPr lang="pt-BR" sz="2800" i="1" dirty="0"/>
              <a:t>.)</a:t>
            </a:r>
          </a:p>
          <a:p>
            <a:endParaRPr lang="pt-BR" sz="2800" i="1" dirty="0"/>
          </a:p>
          <a:p>
            <a:r>
              <a:rPr lang="pt-BR" sz="2800" i="1" dirty="0"/>
              <a:t>2. </a:t>
            </a:r>
            <a:r>
              <a:rPr lang="en-US" sz="2800" i="1" dirty="0"/>
              <a:t>She </a:t>
            </a:r>
            <a:r>
              <a:rPr lang="en-US" sz="2800" b="1" i="1" dirty="0">
                <a:solidFill>
                  <a:srgbClr val="FFFF00"/>
                </a:solidFill>
              </a:rPr>
              <a:t>had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b="1" i="1" dirty="0">
                <a:solidFill>
                  <a:srgbClr val="FFFF00"/>
                </a:solidFill>
              </a:rPr>
              <a:t>taken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/>
              <a:t>the train when we got there, and we didn’t say goodbye.</a:t>
            </a:r>
          </a:p>
          <a:p>
            <a:r>
              <a:rPr lang="en-US" sz="2800" i="1" dirty="0"/>
              <a:t>(Ela </a:t>
            </a:r>
            <a:r>
              <a:rPr lang="en-US" sz="2800" b="1" i="1" dirty="0" err="1">
                <a:solidFill>
                  <a:srgbClr val="FFFF00"/>
                </a:solidFill>
              </a:rPr>
              <a:t>tinha</a:t>
            </a:r>
            <a:r>
              <a:rPr lang="en-US" sz="2800" b="1" i="1" dirty="0">
                <a:solidFill>
                  <a:srgbClr val="FFFF00"/>
                </a:solidFill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</a:rPr>
              <a:t>pego</a:t>
            </a:r>
            <a:r>
              <a:rPr lang="en-US" sz="2800" b="1" i="1" dirty="0">
                <a:solidFill>
                  <a:srgbClr val="FFFF00"/>
                </a:solidFill>
              </a:rPr>
              <a:t> </a:t>
            </a:r>
            <a:r>
              <a:rPr lang="en-US" sz="2800" i="1" dirty="0"/>
              <a:t>o train </a:t>
            </a:r>
            <a:r>
              <a:rPr lang="en-US" sz="2800" i="1" dirty="0" err="1"/>
              <a:t>quando</a:t>
            </a:r>
            <a:r>
              <a:rPr lang="en-US" sz="2800" i="1" dirty="0"/>
              <a:t> </a:t>
            </a:r>
            <a:r>
              <a:rPr lang="en-US" sz="2800" i="1" dirty="0" err="1"/>
              <a:t>nós</a:t>
            </a:r>
            <a:r>
              <a:rPr lang="en-US" sz="2800" i="1" dirty="0"/>
              <a:t> </a:t>
            </a:r>
            <a:r>
              <a:rPr lang="en-US" sz="2800" i="1" dirty="0" err="1"/>
              <a:t>chegamos</a:t>
            </a:r>
            <a:r>
              <a:rPr lang="en-US" sz="2800" i="1" dirty="0"/>
              <a:t> </a:t>
            </a:r>
            <a:r>
              <a:rPr lang="en-US" sz="2800" i="1" dirty="0" err="1"/>
              <a:t>lá</a:t>
            </a:r>
            <a:r>
              <a:rPr lang="en-US" sz="2800" i="1" dirty="0"/>
              <a:t>, e </a:t>
            </a:r>
            <a:r>
              <a:rPr lang="en-US" sz="2800" i="1" dirty="0" err="1"/>
              <a:t>nós</a:t>
            </a:r>
            <a:r>
              <a:rPr lang="en-US" sz="2800" i="1" dirty="0"/>
              <a:t> </a:t>
            </a:r>
            <a:r>
              <a:rPr lang="en-US" sz="2800" i="1" dirty="0" err="1"/>
              <a:t>não</a:t>
            </a:r>
            <a:r>
              <a:rPr lang="en-US" sz="2800" i="1" dirty="0"/>
              <a:t> </a:t>
            </a:r>
            <a:r>
              <a:rPr lang="en-US" sz="2800" i="1" dirty="0" err="1"/>
              <a:t>nos</a:t>
            </a:r>
            <a:r>
              <a:rPr lang="en-US" sz="2800" i="1" dirty="0"/>
              <a:t> </a:t>
            </a:r>
            <a:r>
              <a:rPr lang="en-US" sz="2800" i="1" dirty="0" err="1"/>
              <a:t>despedimos</a:t>
            </a:r>
            <a:r>
              <a:rPr lang="en-US" sz="2800" i="1" dirty="0"/>
              <a:t>.)</a:t>
            </a:r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val="7489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04462" y="463909"/>
            <a:ext cx="5458852" cy="10153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998" dirty="0">
                <a:latin typeface="Aharoni" pitchFamily="2" charset="-79"/>
                <a:cs typeface="Aharoni" pitchFamily="2" charset="-79"/>
              </a:rPr>
              <a:t>PAST PERFECT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1764" y="1582438"/>
            <a:ext cx="11737304" cy="1569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B29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numCol="2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AFIRMATIVA </a:t>
            </a:r>
          </a:p>
          <a:p>
            <a:endParaRPr lang="pt-BR" sz="239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Sujeito + HAD + Particípio</a:t>
            </a:r>
          </a:p>
          <a:p>
            <a:endParaRPr lang="pt-BR" sz="239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movie </a:t>
            </a:r>
            <a:r>
              <a:rPr lang="en-US" sz="23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</a:t>
            </a:r>
            <a:r>
              <a:rPr lang="en-US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</a:t>
            </a:r>
            <a:r>
              <a:rPr lang="en-US" sz="23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en-US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I got home yesterday. </a:t>
            </a:r>
            <a:endParaRPr lang="pt-BR" sz="239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 filme já </a:t>
            </a:r>
            <a:r>
              <a:rPr lang="pt-BR" sz="23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tinha começado 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eu cheguei em casa ontem)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61764" y="3284959"/>
            <a:ext cx="11737304" cy="1569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B29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numCol="2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NEGATIVA</a:t>
            </a:r>
          </a:p>
          <a:p>
            <a:endParaRPr lang="pt-BR" sz="239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Sujeito + HAD NOT + Particípio</a:t>
            </a:r>
          </a:p>
          <a:p>
            <a:r>
              <a:rPr lang="pt-BR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  (</a:t>
            </a:r>
            <a:r>
              <a:rPr lang="pt-BR" sz="2399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hadn’t</a:t>
            </a:r>
            <a:r>
              <a:rPr lang="pt-BR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                                     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9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9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hadn’t</a:t>
            </a:r>
            <a:r>
              <a:rPr lang="pt-BR" sz="23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pt-BR" sz="23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9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9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9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t-BR" sz="239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arrived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(Meus pais ainda </a:t>
            </a:r>
            <a:r>
              <a:rPr lang="pt-BR" sz="23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tinham jantado 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eu cheguei)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79176" y="5007175"/>
            <a:ext cx="11737303" cy="1569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BB29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numCol="2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9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INTERROGATIVA</a:t>
            </a:r>
          </a:p>
          <a:p>
            <a:endParaRPr lang="pt-BR" sz="239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3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3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HAD + Sujeito + Particípio ... ?</a:t>
            </a:r>
          </a:p>
          <a:p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		       </a:t>
            </a:r>
            <a:r>
              <a:rPr lang="pt-BR" sz="23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9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9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9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9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9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9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book?</a:t>
            </a:r>
          </a:p>
          <a:p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(Ela </a:t>
            </a:r>
            <a:r>
              <a:rPr lang="pt-BR" sz="23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tinha assistido </a:t>
            </a:r>
            <a:r>
              <a:rPr lang="pt-BR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filme antes de ler o livro?)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67225" y="779709"/>
            <a:ext cx="4606818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199" dirty="0">
                <a:solidFill>
                  <a:srgbClr val="FFFF00"/>
                </a:solidFill>
                <a:latin typeface="Arial Black" pitchFamily="34" charset="0"/>
              </a:rPr>
              <a:t>E SUAS FORMAS</a:t>
            </a:r>
          </a:p>
        </p:txBody>
      </p:sp>
    </p:spTree>
    <p:extLst>
      <p:ext uri="{BB962C8B-B14F-4D97-AF65-F5344CB8AC3E}">
        <p14:creationId xmlns:p14="http://schemas.microsoft.com/office/powerpoint/2010/main" val="23530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47D2F-69EA-4FCA-8637-D37D5F20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706091"/>
          </a:xfrm>
        </p:spPr>
        <p:txBody>
          <a:bodyPr>
            <a:normAutofit/>
          </a:bodyPr>
          <a:lstStyle/>
          <a:p>
            <a:r>
              <a:rPr lang="pt-BR" sz="4000" b="1" cap="all" dirty="0"/>
              <a:t>"PAST PERFECT" + JUST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74C859-4400-44BE-9A79-ABD9B8ECC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980728"/>
            <a:ext cx="10945216" cy="54580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3000" dirty="0"/>
              <a:t>Tanto “</a:t>
            </a:r>
            <a:r>
              <a:rPr lang="pt-BR" sz="3000" dirty="0" err="1"/>
              <a:t>already</a:t>
            </a:r>
            <a:r>
              <a:rPr lang="pt-BR" sz="3000" dirty="0"/>
              <a:t>” quanto “</a:t>
            </a:r>
            <a:r>
              <a:rPr lang="pt-BR" sz="3000" dirty="0" err="1"/>
              <a:t>just</a:t>
            </a:r>
            <a:r>
              <a:rPr lang="pt-BR" sz="3000" dirty="0"/>
              <a:t>" são utilizados com o "</a:t>
            </a:r>
            <a:r>
              <a:rPr lang="pt-BR" sz="3000" dirty="0" err="1"/>
              <a:t>past</a:t>
            </a:r>
            <a:r>
              <a:rPr lang="pt-BR" sz="3000" dirty="0"/>
              <a:t> </a:t>
            </a:r>
            <a:r>
              <a:rPr lang="pt-BR" sz="3000" dirty="0" err="1"/>
              <a:t>perfect</a:t>
            </a:r>
            <a:r>
              <a:rPr lang="pt-BR" sz="3000" dirty="0"/>
              <a:t>“. O “</a:t>
            </a:r>
            <a:r>
              <a:rPr lang="pt-BR" sz="3000" dirty="0" err="1"/>
              <a:t>already</a:t>
            </a:r>
            <a:r>
              <a:rPr lang="pt-BR" sz="3000" dirty="0"/>
              <a:t>” significa “já” e enfatiza este tempo verbal e o “</a:t>
            </a:r>
            <a:r>
              <a:rPr lang="pt-BR" sz="3000" dirty="0" err="1"/>
              <a:t>just</a:t>
            </a:r>
            <a:r>
              <a:rPr lang="pt-BR" sz="3000" dirty="0"/>
              <a:t>” é usado para indicar um evento ocorrido </a:t>
            </a:r>
            <a:r>
              <a:rPr lang="pt-BR" sz="3000" b="1" dirty="0">
                <a:solidFill>
                  <a:srgbClr val="FFFF00"/>
                </a:solidFill>
              </a:rPr>
              <a:t>muito pouco tempo antes </a:t>
            </a:r>
            <a:r>
              <a:rPr lang="pt-BR" sz="3000" dirty="0"/>
              <a:t>de outro evento situado no passado. Ambos aparecem no meio da expressão de tempo.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3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3000" b="1" dirty="0">
                <a:solidFill>
                  <a:srgbClr val="FFFF00"/>
                </a:solidFill>
              </a:rPr>
              <a:t>Exemplos: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The train </a:t>
            </a:r>
            <a:r>
              <a:rPr lang="en-US" sz="3000" b="1" dirty="0">
                <a:solidFill>
                  <a:srgbClr val="FFFF00"/>
                </a:solidFill>
              </a:rPr>
              <a:t>had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just</a:t>
            </a:r>
            <a:r>
              <a:rPr lang="en-US" sz="3000" b="1" dirty="0">
                <a:solidFill>
                  <a:srgbClr val="FFFF00"/>
                </a:solidFill>
              </a:rPr>
              <a:t> left</a:t>
            </a:r>
            <a:r>
              <a:rPr lang="en-US" sz="3000" dirty="0">
                <a:solidFill>
                  <a:srgbClr val="FFFF00"/>
                </a:solidFill>
              </a:rPr>
              <a:t> </a:t>
            </a:r>
            <a:r>
              <a:rPr lang="en-US" sz="3000" dirty="0"/>
              <a:t>when I arrived at the station.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(</a:t>
            </a:r>
            <a:r>
              <a:rPr lang="pt-BR" sz="3000" dirty="0"/>
              <a:t>O trem tinha acabado de sair quando cheguei na estação)</a:t>
            </a:r>
            <a:endParaRPr lang="en-US" sz="3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She </a:t>
            </a:r>
            <a:r>
              <a:rPr lang="en-US" sz="3000" b="1" dirty="0">
                <a:solidFill>
                  <a:srgbClr val="FFFF00"/>
                </a:solidFill>
              </a:rPr>
              <a:t>had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just</a:t>
            </a:r>
            <a:r>
              <a:rPr lang="en-US" sz="3000" b="1" dirty="0">
                <a:solidFill>
                  <a:srgbClr val="FFFF00"/>
                </a:solidFill>
              </a:rPr>
              <a:t> left</a:t>
            </a:r>
            <a:r>
              <a:rPr lang="en-US" sz="3000" dirty="0">
                <a:solidFill>
                  <a:srgbClr val="FFFF00"/>
                </a:solidFill>
              </a:rPr>
              <a:t> </a:t>
            </a:r>
            <a:r>
              <a:rPr lang="en-US" sz="3000" dirty="0"/>
              <a:t>the room when the police arrived.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(</a:t>
            </a:r>
            <a:r>
              <a:rPr lang="pt-BR" sz="3000" dirty="0"/>
              <a:t>Ela tinha acabado de sair do quarto quando a polícia chegou)</a:t>
            </a:r>
            <a:endParaRPr lang="en-US" sz="3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I </a:t>
            </a:r>
            <a:r>
              <a:rPr lang="en-US" sz="3000" b="1" dirty="0">
                <a:solidFill>
                  <a:srgbClr val="FFFF00"/>
                </a:solidFill>
              </a:rPr>
              <a:t>had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already</a:t>
            </a:r>
            <a:r>
              <a:rPr lang="en-US" sz="3000" b="1" dirty="0">
                <a:solidFill>
                  <a:srgbClr val="FFFF00"/>
                </a:solidFill>
              </a:rPr>
              <a:t> arrived</a:t>
            </a:r>
            <a:r>
              <a:rPr lang="en-US" sz="3000" dirty="0">
                <a:solidFill>
                  <a:srgbClr val="FFFF00"/>
                </a:solidFill>
              </a:rPr>
              <a:t> </a:t>
            </a:r>
            <a:r>
              <a:rPr lang="en-US" sz="3000" dirty="0"/>
              <a:t>when it started to rain.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(</a:t>
            </a:r>
            <a:r>
              <a:rPr lang="pt-BR" sz="3000" dirty="0"/>
              <a:t>Eu já tinha chegado quando começou a chover)</a:t>
            </a:r>
            <a:endParaRPr lang="en-US" sz="3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 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35532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03" y="228126"/>
            <a:ext cx="392769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0CFE9A5-4605-4E1E-9F00-4C11778D6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90" y="338133"/>
            <a:ext cx="3775958" cy="637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C405AD7-EDB8-4085-886A-A23CD4C2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263" y="3461524"/>
            <a:ext cx="3695361" cy="32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4D9E591-5AEA-495E-AC53-11586AE01E08}"/>
              </a:ext>
            </a:extLst>
          </p:cNvPr>
          <p:cNvSpPr txBox="1">
            <a:spLocks/>
          </p:cNvSpPr>
          <p:nvPr/>
        </p:nvSpPr>
        <p:spPr>
          <a:xfrm>
            <a:off x="137542" y="133331"/>
            <a:ext cx="3790156" cy="220162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EXERCÍCIO:</a:t>
            </a:r>
          </a:p>
          <a:p>
            <a:pPr>
              <a:spcBef>
                <a:spcPts val="0"/>
              </a:spcBef>
            </a:pPr>
            <a:r>
              <a:rPr lang="pt-BR" dirty="0"/>
              <a:t>Traduza estes memes.</a:t>
            </a:r>
          </a:p>
          <a:p>
            <a:pPr>
              <a:spcBef>
                <a:spcPts val="0"/>
              </a:spcBef>
            </a:pPr>
            <a:r>
              <a:rPr lang="pt-BR" dirty="0"/>
              <a:t>Coloque as frases com o </a:t>
            </a:r>
            <a:r>
              <a:rPr lang="pt-BR" b="1" dirty="0" err="1">
                <a:solidFill>
                  <a:srgbClr val="FFFF00"/>
                </a:solidFill>
              </a:rPr>
              <a:t>Past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err="1">
                <a:solidFill>
                  <a:srgbClr val="FFFF00"/>
                </a:solidFill>
              </a:rPr>
              <a:t>Perfect</a:t>
            </a: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dirty="0"/>
              <a:t>nas formas negativa e interrogativa;</a:t>
            </a:r>
          </a:p>
        </p:txBody>
      </p:sp>
      <p:pic>
        <p:nvPicPr>
          <p:cNvPr id="2050" name="Picture 2" descr="Ver a imagem de origem">
            <a:extLst>
              <a:ext uri="{FF2B5EF4-FFF2-40B4-BE49-F238E27FC236}">
                <a16:creationId xmlns:a16="http://schemas.microsoft.com/office/drawing/2014/main" id="{BB78E98E-6919-4957-A426-3B43E0E01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7" y="2491775"/>
            <a:ext cx="3695361" cy="422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02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00A77C0-5750-4A40-999B-C6A3ECA33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41"/>
          <a:stretch/>
        </p:blipFill>
        <p:spPr bwMode="auto">
          <a:xfrm>
            <a:off x="8614692" y="4077072"/>
            <a:ext cx="3456332" cy="26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Ver a imagem de origem">
            <a:extLst>
              <a:ext uri="{FF2B5EF4-FFF2-40B4-BE49-F238E27FC236}">
                <a16:creationId xmlns:a16="http://schemas.microsoft.com/office/drawing/2014/main" id="{B63D7AFA-EC0E-4480-A7C9-C77DA7962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17451" r="6049" b="9050"/>
          <a:stretch/>
        </p:blipFill>
        <p:spPr bwMode="auto">
          <a:xfrm>
            <a:off x="117802" y="116630"/>
            <a:ext cx="2512109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Ver a imagem de origem">
            <a:extLst>
              <a:ext uri="{FF2B5EF4-FFF2-40B4-BE49-F238E27FC236}">
                <a16:creationId xmlns:a16="http://schemas.microsoft.com/office/drawing/2014/main" id="{47C6E504-D97E-4E54-BF12-C62D7A4C4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23229" r="1124" b="21961"/>
          <a:stretch/>
        </p:blipFill>
        <p:spPr bwMode="auto">
          <a:xfrm>
            <a:off x="143950" y="4077072"/>
            <a:ext cx="83267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r a imagem de origem">
            <a:extLst>
              <a:ext uri="{FF2B5EF4-FFF2-40B4-BE49-F238E27FC236}">
                <a16:creationId xmlns:a16="http://schemas.microsoft.com/office/drawing/2014/main" id="{C3B1E1C2-D6DA-4764-9F53-A3871940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44" y="116631"/>
            <a:ext cx="30963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er a imagem de origem">
            <a:extLst>
              <a:ext uri="{FF2B5EF4-FFF2-40B4-BE49-F238E27FC236}">
                <a16:creationId xmlns:a16="http://schemas.microsoft.com/office/drawing/2014/main" id="{5EC76728-0BA0-479B-8922-406DFA4E9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02" y="130085"/>
            <a:ext cx="6056522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nologi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www.w3.org/XML/1998/namespace"/>
    <ds:schemaRef ds:uri="http://purl.org/dc/terms/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TF02787990</Template>
  <TotalTime>517</TotalTime>
  <Words>440</Words>
  <Application>Microsoft Office PowerPoint</Application>
  <PresentationFormat>Personalizar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Aharoni</vt:lpstr>
      <vt:lpstr>Arial</vt:lpstr>
      <vt:lpstr>Arial Black</vt:lpstr>
      <vt:lpstr>Berlin Sans FB</vt:lpstr>
      <vt:lpstr>Calibri</vt:lpstr>
      <vt:lpstr>Century Gothic</vt:lpstr>
      <vt:lpstr>Georgia Pro</vt:lpstr>
      <vt:lpstr>Wingdings</vt:lpstr>
      <vt:lpstr>Tecnologia 16x9</vt:lpstr>
      <vt:lpstr>PAST PERFECT</vt:lpstr>
      <vt:lpstr>O QUE É PAST PERFECT?</vt:lpstr>
      <vt:lpstr>Apresentação do PowerPoint</vt:lpstr>
      <vt:lpstr>Apresentação do PowerPoint</vt:lpstr>
      <vt:lpstr>"PAST PERFECT" + JUST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PERFECT</dc:title>
  <dc:creator>ericy nelson</dc:creator>
  <cp:lastModifiedBy>Cristiane de Brito Cruz</cp:lastModifiedBy>
  <cp:revision>28</cp:revision>
  <dcterms:created xsi:type="dcterms:W3CDTF">2019-03-31T20:45:30Z</dcterms:created>
  <dcterms:modified xsi:type="dcterms:W3CDTF">2022-04-06T00:43:09Z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