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9"/>
  </p:notesMasterIdLst>
  <p:handoutMasterIdLst>
    <p:handoutMasterId r:id="rId30"/>
  </p:handoutMasterIdLst>
  <p:sldIdLst>
    <p:sldId id="257" r:id="rId5"/>
    <p:sldId id="268" r:id="rId6"/>
    <p:sldId id="260" r:id="rId7"/>
    <p:sldId id="259" r:id="rId8"/>
    <p:sldId id="309" r:id="rId9"/>
    <p:sldId id="318" r:id="rId10"/>
    <p:sldId id="316" r:id="rId11"/>
    <p:sldId id="338" r:id="rId12"/>
    <p:sldId id="321" r:id="rId13"/>
    <p:sldId id="314" r:id="rId14"/>
    <p:sldId id="326" r:id="rId15"/>
    <p:sldId id="340" r:id="rId16"/>
    <p:sldId id="341" r:id="rId17"/>
    <p:sldId id="342" r:id="rId18"/>
    <p:sldId id="339" r:id="rId19"/>
    <p:sldId id="327" r:id="rId20"/>
    <p:sldId id="328" r:id="rId21"/>
    <p:sldId id="329" r:id="rId22"/>
    <p:sldId id="324" r:id="rId23"/>
    <p:sldId id="315" r:id="rId24"/>
    <p:sldId id="323" r:id="rId25"/>
    <p:sldId id="325" r:id="rId26"/>
    <p:sldId id="330" r:id="rId27"/>
    <p:sldId id="334" r:id="rId28"/>
  </p:sldIdLst>
  <p:sldSz cx="12188825" cy="6858000"/>
  <p:notesSz cx="6858000" cy="9144000"/>
  <p:defaultTextStyle>
    <a:defPPr rtl="0">
      <a:defRPr lang="pt-br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60D6"/>
    <a:srgbClr val="F995E4"/>
    <a:srgbClr val="394404"/>
    <a:srgbClr val="5F6F0F"/>
    <a:srgbClr val="718412"/>
    <a:srgbClr val="65741A"/>
    <a:srgbClr val="70811D"/>
    <a:srgbClr val="7B8D1F"/>
    <a:srgbClr val="839721"/>
    <a:srgbClr val="95AB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>
      <p:cViewPr varScale="1">
        <p:scale>
          <a:sx n="68" d="100"/>
          <a:sy n="68" d="100"/>
        </p:scale>
        <p:origin x="576" y="72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79429053-DC2A-4342-ADD4-2FD729D91E2C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32045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t>Clique para editar o texto Mestre</a:t>
            </a:r>
          </a:p>
          <a:p>
            <a:pPr lvl="1" rtl="0"/>
            <a:r>
              <a:t>Segundo nível</a:t>
            </a:r>
          </a:p>
          <a:p>
            <a:pPr lvl="2" rtl="0"/>
            <a:r>
              <a:t>Terceiro nível</a:t>
            </a:r>
          </a:p>
          <a:p>
            <a:pPr lvl="3" rtl="0"/>
            <a:r>
              <a:t>Quarto nível</a:t>
            </a:r>
          </a:p>
          <a:p>
            <a:pPr lvl="4" rtl="0"/>
            <a:r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3EBA5BD7-F043-4D1B-AA17-CD412FC534DE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705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diagonai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4" name="Conector Reto 13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7" name="Conector Reto 16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9" name="Conector Reto 18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2" name="linhas inferiores"/>
          <p:cNvGrpSpPr/>
          <p:nvPr/>
        </p:nvGrpSpPr>
        <p:grpSpPr>
          <a:xfrm>
            <a:off x="-8916" y="6057149"/>
            <a:ext cx="5498726" cy="820207"/>
            <a:chOff x="-6689" y="4553748"/>
            <a:chExt cx="4125119" cy="615155"/>
          </a:xfrm>
        </p:grpSpPr>
        <p:sp>
          <p:nvSpPr>
            <p:cNvPr id="9" name="Forma Livre 8"/>
            <p:cNvSpPr/>
            <p:nvPr/>
          </p:nvSpPr>
          <p:spPr>
            <a:xfrm rot="16200000">
              <a:off x="1754302" y="2802395"/>
              <a:ext cx="612775" cy="411548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4115481 h 4115481"/>
                <a:gd name="connsiteX1" fmla="*/ 612775 w 612775"/>
                <a:gd name="connsiteY1" fmla="*/ 3180443 h 4115481"/>
                <a:gd name="connsiteX2" fmla="*/ 612775 w 612775"/>
                <a:gd name="connsiteY2" fmla="*/ 0 h 4115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4115481">
                  <a:moveTo>
                    <a:pt x="0" y="4115481"/>
                  </a:moveTo>
                  <a:lnTo>
                    <a:pt x="612775" y="3180443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/>
            </a:p>
          </p:txBody>
        </p:sp>
        <p:sp>
          <p:nvSpPr>
            <p:cNvPr id="10" name="Forma Livre 9"/>
            <p:cNvSpPr/>
            <p:nvPr/>
          </p:nvSpPr>
          <p:spPr>
            <a:xfrm rot="16200000">
              <a:off x="1604659" y="3152814"/>
              <a:ext cx="410751" cy="3621427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  <a:gd name="connsiteX0" fmla="*/ 0 w 410751"/>
                <a:gd name="connsiteY0" fmla="*/ 3614170 h 3614170"/>
                <a:gd name="connsiteX1" fmla="*/ 410751 w 410751"/>
                <a:gd name="connsiteY1" fmla="*/ 2990994 h 3614170"/>
                <a:gd name="connsiteX2" fmla="*/ 405947 w 410751"/>
                <a:gd name="connsiteY2" fmla="*/ 0 h 3614170"/>
                <a:gd name="connsiteX0" fmla="*/ 0 w 410751"/>
                <a:gd name="connsiteY0" fmla="*/ 3621427 h 3621427"/>
                <a:gd name="connsiteX1" fmla="*/ 410751 w 410751"/>
                <a:gd name="connsiteY1" fmla="*/ 2998251 h 3621427"/>
                <a:gd name="connsiteX2" fmla="*/ 405947 w 410751"/>
                <a:gd name="connsiteY2" fmla="*/ 0 h 3621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621427">
                  <a:moveTo>
                    <a:pt x="0" y="3621427"/>
                  </a:moveTo>
                  <a:lnTo>
                    <a:pt x="410751" y="2998251"/>
                  </a:lnTo>
                  <a:cubicBezTo>
                    <a:pt x="410359" y="2065358"/>
                    <a:pt x="406339" y="932893"/>
                    <a:pt x="405947" y="0"/>
                  </a:cubicBez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/>
            </a:p>
          </p:txBody>
        </p:sp>
        <p:sp>
          <p:nvSpPr>
            <p:cNvPr id="11" name="Forma Livre 10"/>
            <p:cNvSpPr/>
            <p:nvPr/>
          </p:nvSpPr>
          <p:spPr>
            <a:xfrm rot="16200000">
              <a:off x="1462308" y="3453376"/>
              <a:ext cx="241768" cy="31797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  <a:gd name="connsiteX0" fmla="*/ 0 w 241768"/>
                <a:gd name="connsiteY0" fmla="*/ 3179761 h 3179761"/>
                <a:gd name="connsiteX1" fmla="*/ 238919 w 241768"/>
                <a:gd name="connsiteY1" fmla="*/ 2819370 h 3179761"/>
                <a:gd name="connsiteX2" fmla="*/ 241754 w 241768"/>
                <a:gd name="connsiteY2" fmla="*/ 0 h 3179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768" h="3179761">
                  <a:moveTo>
                    <a:pt x="0" y="3179761"/>
                  </a:moveTo>
                  <a:lnTo>
                    <a:pt x="238919" y="2819370"/>
                  </a:lnTo>
                  <a:cubicBezTo>
                    <a:pt x="238654" y="1947313"/>
                    <a:pt x="242019" y="872057"/>
                    <a:pt x="241754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/>
            </a:p>
          </p:txBody>
        </p: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25176" y="584200"/>
            <a:ext cx="8735325" cy="2000251"/>
          </a:xfrm>
        </p:spPr>
        <p:txBody>
          <a:bodyPr rtlCol="0">
            <a:normAutofit/>
          </a:bodyPr>
          <a:lstStyle>
            <a:lvl1pPr algn="l" rtl="0">
              <a:defRPr sz="5400"/>
            </a:lvl1pPr>
          </a:lstStyle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25176" y="2616200"/>
            <a:ext cx="8735325" cy="17526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pt-BR"/>
              <a:t>Clique para editar o estilo do subtítulo Mestre</a:t>
            </a:r>
            <a:endParaRPr/>
          </a:p>
        </p:txBody>
      </p:sp>
      <p:sp>
        <p:nvSpPr>
          <p:cNvPr id="22" name="Espaço Reservado para Data 2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24" name="Espaço Reservado para o Número do Slide 2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4748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 baseline="0"/>
            </a:lvl8pPr>
            <a:lvl9pPr algn="l" rtl="0">
              <a:defRPr baseline="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96675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6898" y="584200"/>
            <a:ext cx="2742486" cy="5588000"/>
          </a:xfrm>
        </p:spPr>
        <p:txBody>
          <a:bodyPr vert="eaVert" rtlCol="0"/>
          <a:lstStyle/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218882" y="584200"/>
            <a:ext cx="7414869" cy="5588000"/>
          </a:xfrm>
        </p:spPr>
        <p:txBody>
          <a:bodyPr vert="eaVert"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886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676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diagonais"/>
          <p:cNvGrpSpPr/>
          <p:nvPr/>
        </p:nvGrpSpPr>
        <p:grpSpPr>
          <a:xfrm>
            <a:off x="7516443" y="4145281"/>
            <a:ext cx="4686117" cy="2731407"/>
            <a:chOff x="5638800" y="3108960"/>
            <a:chExt cx="3515503" cy="2048555"/>
          </a:xfrm>
        </p:grpSpPr>
        <p:cxnSp>
          <p:nvCxnSpPr>
            <p:cNvPr id="12" name="Conector Reto 11"/>
            <p:cNvCxnSpPr/>
            <p:nvPr/>
          </p:nvCxnSpPr>
          <p:spPr>
            <a:xfrm flipV="1">
              <a:off x="5638800" y="3108960"/>
              <a:ext cx="3515503" cy="2037116"/>
            </a:xfrm>
            <a:prstGeom prst="line">
              <a:avLst/>
            </a:pr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" name="Conector Reto 12"/>
            <p:cNvCxnSpPr/>
            <p:nvPr/>
          </p:nvCxnSpPr>
          <p:spPr>
            <a:xfrm flipV="1">
              <a:off x="6004643" y="3333750"/>
              <a:ext cx="3149660" cy="1823765"/>
            </a:xfrm>
            <a:prstGeom prst="line">
              <a:avLst/>
            </a:pr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" name="Conector Reto 13"/>
            <p:cNvCxnSpPr/>
            <p:nvPr/>
          </p:nvCxnSpPr>
          <p:spPr>
            <a:xfrm flipV="1">
              <a:off x="6388342" y="3549891"/>
              <a:ext cx="2765961" cy="1600149"/>
            </a:xfrm>
            <a:prstGeom prst="line">
              <a:avLst/>
            </a:pr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5177" y="2209801"/>
            <a:ext cx="8938472" cy="2764335"/>
          </a:xfrm>
        </p:spPr>
        <p:txBody>
          <a:bodyPr rtlCol="0" anchor="b">
            <a:normAutofit/>
          </a:bodyPr>
          <a:lstStyle>
            <a:lvl1pPr algn="l" rtl="0">
              <a:defRPr sz="5400" b="0" cap="none" baseline="0"/>
            </a:lvl1pPr>
          </a:lstStyle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5176" y="4951266"/>
            <a:ext cx="7069519" cy="1220933"/>
          </a:xfrm>
        </p:spPr>
        <p:txBody>
          <a:bodyPr rtlCol="0" anchor="t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cap="all" spc="200" baseline="0">
                <a:solidFill>
                  <a:schemeClr val="accent1"/>
                </a:solidFill>
              </a:defRPr>
            </a:lvl1pPr>
            <a:lvl2pPr marL="609493" indent="0" algn="l" rtl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l" rtl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l" rtl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633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218883" y="1706880"/>
            <a:ext cx="5078677" cy="4465320"/>
          </a:xfrm>
        </p:spPr>
        <p:txBody>
          <a:bodyPr rtlCol="0">
            <a:norm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500707" y="1706880"/>
            <a:ext cx="5078677" cy="4465320"/>
          </a:xfrm>
        </p:spPr>
        <p:txBody>
          <a:bodyPr rtlCol="0">
            <a:norm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/>
            </a:lvl8pPr>
            <a:lvl9pPr algn="l" rtl="0">
              <a:defRPr sz="200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764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18883" y="1701800"/>
            <a:ext cx="5082740" cy="914400"/>
          </a:xfrm>
        </p:spPr>
        <p:txBody>
          <a:bodyPr rtlCol="0" anchor="b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 algn="l" rtl="0">
              <a:buNone/>
              <a:defRPr sz="2700" b="1"/>
            </a:lvl2pPr>
            <a:lvl3pPr marL="1218987" indent="0" algn="l" rtl="0">
              <a:buNone/>
              <a:defRPr sz="2400" b="1"/>
            </a:lvl3pPr>
            <a:lvl4pPr marL="1828480" indent="0" algn="l" rtl="0">
              <a:buNone/>
              <a:defRPr sz="2100" b="1"/>
            </a:lvl4pPr>
            <a:lvl5pPr marL="2437973" indent="0" algn="l" rtl="0">
              <a:buNone/>
              <a:defRPr sz="2100" b="1"/>
            </a:lvl5pPr>
            <a:lvl6pPr marL="3047467" indent="0" algn="l" rtl="0">
              <a:buNone/>
              <a:defRPr sz="2100" b="1"/>
            </a:lvl6pPr>
            <a:lvl7pPr marL="3656960" indent="0" algn="l" rtl="0">
              <a:buNone/>
              <a:defRPr sz="2100" b="1"/>
            </a:lvl7pPr>
            <a:lvl8pPr marL="4266453" indent="0" algn="l" rtl="0">
              <a:buNone/>
              <a:defRPr sz="2100" b="1"/>
            </a:lvl8pPr>
            <a:lvl9pPr marL="4875947" indent="0" algn="l" rtl="0">
              <a:buNone/>
              <a:defRPr sz="21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218883" y="2717800"/>
            <a:ext cx="5078677" cy="3454400"/>
          </a:xfrm>
        </p:spPr>
        <p:txBody>
          <a:bodyPr rtlCol="0">
            <a:no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 baseline="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496644" y="1701800"/>
            <a:ext cx="5082740" cy="914400"/>
          </a:xfrm>
        </p:spPr>
        <p:txBody>
          <a:bodyPr rtlCol="0" anchor="b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800" b="0" cap="all" spc="200" baseline="0">
                <a:solidFill>
                  <a:schemeClr val="accent1"/>
                </a:solidFill>
              </a:defRPr>
            </a:lvl1pPr>
            <a:lvl2pPr marL="609493" indent="0" algn="l" rtl="0">
              <a:buNone/>
              <a:defRPr sz="2700" b="1"/>
            </a:lvl2pPr>
            <a:lvl3pPr marL="1218987" indent="0" algn="l" rtl="0">
              <a:buNone/>
              <a:defRPr sz="2400" b="1"/>
            </a:lvl3pPr>
            <a:lvl4pPr marL="1828480" indent="0" algn="l" rtl="0">
              <a:buNone/>
              <a:defRPr sz="2100" b="1"/>
            </a:lvl4pPr>
            <a:lvl5pPr marL="2437973" indent="0" algn="l" rtl="0">
              <a:buNone/>
              <a:defRPr sz="2100" b="1"/>
            </a:lvl5pPr>
            <a:lvl6pPr marL="3047467" indent="0" algn="l" rtl="0">
              <a:buNone/>
              <a:defRPr sz="2100" b="1"/>
            </a:lvl6pPr>
            <a:lvl7pPr marL="3656960" indent="0" algn="l" rtl="0">
              <a:buNone/>
              <a:defRPr sz="2100" b="1"/>
            </a:lvl7pPr>
            <a:lvl8pPr marL="4266453" indent="0" algn="l" rtl="0">
              <a:buNone/>
              <a:defRPr sz="2100" b="1"/>
            </a:lvl8pPr>
            <a:lvl9pPr marL="4875947" indent="0" algn="l" rtl="0">
              <a:buNone/>
              <a:defRPr sz="2100" b="1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500707" y="2717800"/>
            <a:ext cx="5078677" cy="3454400"/>
          </a:xfrm>
        </p:spPr>
        <p:txBody>
          <a:bodyPr rtlCol="0">
            <a:no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 baseline="0"/>
            </a:lvl6pPr>
            <a:lvl7pPr algn="l" rtl="0">
              <a:defRPr sz="2000" baseline="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9" name="Espaço Reservado para o Número do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538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5229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7247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rtlCol="0" anchor="b">
            <a:normAutofit/>
          </a:bodyPr>
          <a:lstStyle>
            <a:lvl1pPr algn="l" rtl="0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2000"/>
            </a:lvl1pPr>
            <a:lvl2pPr marL="609493" indent="0" algn="l" rtl="0">
              <a:buNone/>
              <a:defRPr sz="1600"/>
            </a:lvl2pPr>
            <a:lvl3pPr marL="1218987" indent="0" algn="l" rtl="0">
              <a:buNone/>
              <a:defRPr sz="1300"/>
            </a:lvl3pPr>
            <a:lvl4pPr marL="1828480" indent="0" algn="l" rtl="0">
              <a:buNone/>
              <a:defRPr sz="1200"/>
            </a:lvl4pPr>
            <a:lvl5pPr marL="2437973" indent="0" algn="l" rtl="0">
              <a:buNone/>
              <a:defRPr sz="1200"/>
            </a:lvl5pPr>
            <a:lvl6pPr marL="3047467" indent="0" algn="l" rtl="0">
              <a:buNone/>
              <a:defRPr sz="1200"/>
            </a:lvl6pPr>
            <a:lvl7pPr marL="3656960" indent="0" algn="l" rtl="0">
              <a:buNone/>
              <a:defRPr sz="1200"/>
            </a:lvl7pPr>
            <a:lvl8pPr marL="4266453" indent="0" algn="l" rtl="0">
              <a:buNone/>
              <a:defRPr sz="1200"/>
            </a:lvl8pPr>
            <a:lvl9pPr marL="4875947" indent="0" algn="l" rtl="0">
              <a:buNone/>
              <a:defRPr sz="1200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484971" y="584200"/>
            <a:ext cx="6094413" cy="5588000"/>
          </a:xfrm>
        </p:spPr>
        <p:txBody>
          <a:bodyPr rtlCol="0">
            <a:normAutofit/>
          </a:bodyPr>
          <a:lstStyle>
            <a:lvl1pPr algn="l" rtl="0">
              <a:defRPr sz="2800"/>
            </a:lvl1pPr>
            <a:lvl2pPr algn="l" rtl="0">
              <a:defRPr sz="2400"/>
            </a:lvl2pPr>
            <a:lvl3pPr algn="l" rtl="0">
              <a:defRPr sz="2000"/>
            </a:lvl3pPr>
            <a:lvl4pPr algn="l" rtl="0">
              <a:defRPr sz="2000"/>
            </a:lvl4pPr>
            <a:lvl5pPr algn="l" rtl="0">
              <a:defRPr sz="2000"/>
            </a:lvl5pPr>
            <a:lvl6pPr algn="l" rtl="0">
              <a:defRPr sz="2000"/>
            </a:lvl6pPr>
            <a:lvl7pPr algn="l" rtl="0">
              <a:defRPr sz="2000"/>
            </a:lvl7pPr>
            <a:lvl8pPr algn="l" rtl="0">
              <a:defRPr sz="2000" baseline="0"/>
            </a:lvl8pPr>
            <a:lvl9pPr algn="l" rtl="0">
              <a:defRPr sz="2000" baseline="0"/>
            </a:lvl9pPr>
          </a:lstStyle>
          <a:p>
            <a:pPr lvl="0" rtl="0"/>
            <a:r>
              <a:rPr lang="pt-BR"/>
              <a:t>Clique para editar os estilos de texto Mestres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1813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8882" y="1701800"/>
            <a:ext cx="4062942" cy="2438400"/>
          </a:xfrm>
        </p:spPr>
        <p:txBody>
          <a:bodyPr rtlCol="0" anchor="b">
            <a:normAutofit/>
          </a:bodyPr>
          <a:lstStyle>
            <a:lvl1pPr algn="l" rtl="0">
              <a:defRPr sz="2800" b="0" cap="all" spc="200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pt-BR"/>
              <a:t>Clique para editar o título Mestre</a:t>
            </a:r>
            <a:endParaRPr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218882" y="4241800"/>
            <a:ext cx="4062942" cy="1930400"/>
          </a:xfrm>
        </p:spPr>
        <p:txBody>
          <a:bodyPr rtlCol="0">
            <a:normAutofit/>
          </a:bodyPr>
          <a:lstStyle>
            <a:lvl1pPr marL="0" indent="0" algn="l" rtl="0">
              <a:buNone/>
              <a:defRPr sz="2000"/>
            </a:lvl1pPr>
            <a:lvl2pPr marL="609493" indent="0" algn="l" rtl="0">
              <a:buNone/>
              <a:defRPr sz="1600"/>
            </a:lvl2pPr>
            <a:lvl3pPr marL="1218987" indent="0" algn="l" rtl="0">
              <a:buNone/>
              <a:defRPr sz="1300"/>
            </a:lvl3pPr>
            <a:lvl4pPr marL="1828480" indent="0" algn="l" rtl="0">
              <a:buNone/>
              <a:defRPr sz="1200"/>
            </a:lvl4pPr>
            <a:lvl5pPr marL="2437973" indent="0" algn="l" rtl="0">
              <a:buNone/>
              <a:defRPr sz="1200"/>
            </a:lvl5pPr>
            <a:lvl6pPr marL="3047467" indent="0" algn="l" rtl="0">
              <a:buNone/>
              <a:defRPr sz="1200"/>
            </a:lvl6pPr>
            <a:lvl7pPr marL="3656960" indent="0" algn="l" rtl="0">
              <a:buNone/>
              <a:defRPr sz="1200"/>
            </a:lvl7pPr>
            <a:lvl8pPr marL="4266453" indent="0" algn="l" rtl="0">
              <a:buNone/>
              <a:defRPr sz="1200"/>
            </a:lvl8pPr>
            <a:lvl9pPr marL="4875947" indent="0" algn="l" rtl="0">
              <a:buNone/>
              <a:defRPr sz="1200"/>
            </a:lvl9pPr>
          </a:lstStyle>
          <a:p>
            <a:pPr lvl="0" rtl="0"/>
            <a:r>
              <a:rPr lang="pt-BR"/>
              <a:t>Clique para editar os estilos de texto Mestres</a:t>
            </a:r>
          </a:p>
        </p:txBody>
      </p:sp>
      <p:sp>
        <p:nvSpPr>
          <p:cNvPr id="3" name="Espaço Reservado para Imagem 2" descr="Um espaço reservado vazio para adicionar uma imagem. Clique no espaço reservado e selecione a imagem que você deseja adicionar."/>
          <p:cNvSpPr>
            <a:spLocks noGrp="1"/>
          </p:cNvSpPr>
          <p:nvPr>
            <p:ph type="pic" idx="1"/>
          </p:nvPr>
        </p:nvSpPr>
        <p:spPr>
          <a:xfrm>
            <a:off x="5484971" y="584200"/>
            <a:ext cx="6094413" cy="5588000"/>
          </a:xfrm>
          <a:ln w="12700">
            <a:solidFill>
              <a:schemeClr val="bg1">
                <a:lumMod val="75000"/>
                <a:lumOff val="25000"/>
              </a:schemeClr>
            </a:solidFill>
            <a:miter lim="800000"/>
          </a:ln>
        </p:spPr>
        <p:txBody>
          <a:bodyPr rtlCol="0">
            <a:normAutofit/>
          </a:bodyPr>
          <a:lstStyle>
            <a:lvl1pPr marL="0" indent="0" algn="l" rtl="0">
              <a:buNone/>
              <a:defRPr sz="2800"/>
            </a:lvl1pPr>
            <a:lvl2pPr marL="609493" indent="0" algn="l" rtl="0">
              <a:buNone/>
              <a:defRPr sz="3700"/>
            </a:lvl2pPr>
            <a:lvl3pPr marL="1218987" indent="0" algn="l" rtl="0">
              <a:buNone/>
              <a:defRPr sz="3200"/>
            </a:lvl3pPr>
            <a:lvl4pPr marL="1828480" indent="0" algn="l" rtl="0">
              <a:buNone/>
              <a:defRPr sz="2700"/>
            </a:lvl4pPr>
            <a:lvl5pPr marL="2437973" indent="0" algn="l" rtl="0">
              <a:buNone/>
              <a:defRPr sz="2700"/>
            </a:lvl5pPr>
            <a:lvl6pPr marL="3047467" indent="0" algn="l" rtl="0">
              <a:buNone/>
              <a:defRPr sz="2700"/>
            </a:lvl6pPr>
            <a:lvl7pPr marL="3656960" indent="0" algn="l" rtl="0">
              <a:buNone/>
              <a:defRPr sz="2700"/>
            </a:lvl7pPr>
            <a:lvl8pPr marL="4266453" indent="0" algn="l" rtl="0">
              <a:buNone/>
              <a:defRPr sz="2700"/>
            </a:lvl8pPr>
            <a:lvl9pPr marL="4875947" indent="0" algn="l" rtl="0">
              <a:buNone/>
              <a:defRPr sz="2700"/>
            </a:lvl9pPr>
          </a:lstStyle>
          <a:p>
            <a:pPr rtl="0"/>
            <a:r>
              <a:rPr lang="pt-BR"/>
              <a:t>Clique no ícone para adicionar uma imagem</a:t>
            </a:r>
            <a:endParaRPr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014DD1E-5D91-48A3-AD6D-45FBA980D10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3431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100000"/>
                <a:shade val="0"/>
                <a:satMod val="100000"/>
              </a:schemeClr>
            </a:gs>
            <a:gs pos="85000">
              <a:schemeClr val="bg2">
                <a:tint val="100000"/>
                <a:shade val="30000"/>
                <a:satMod val="100000"/>
              </a:schemeClr>
            </a:gs>
            <a:gs pos="100000">
              <a:schemeClr val="bg2">
                <a:shade val="60000"/>
                <a:satMod val="100000"/>
              </a:schemeClr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linhas à esquerda"/>
          <p:cNvGrpSpPr/>
          <p:nvPr/>
        </p:nvGrpSpPr>
        <p:grpSpPr>
          <a:xfrm>
            <a:off x="-15870" y="-3174"/>
            <a:ext cx="819993" cy="5229225"/>
            <a:chOff x="-11906" y="-2381"/>
            <a:chExt cx="615155" cy="3921919"/>
          </a:xfrm>
        </p:grpSpPr>
        <p:sp>
          <p:nvSpPr>
            <p:cNvPr id="10" name="Forma Livre 9"/>
            <p:cNvSpPr/>
            <p:nvPr/>
          </p:nvSpPr>
          <p:spPr>
            <a:xfrm>
              <a:off x="-9526" y="0"/>
              <a:ext cx="612775" cy="3919538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12775" h="3919538">
                  <a:moveTo>
                    <a:pt x="0" y="3919538"/>
                  </a:moveTo>
                  <a:lnTo>
                    <a:pt x="612775" y="2984500"/>
                  </a:lnTo>
                  <a:lnTo>
                    <a:pt x="612775" y="0"/>
                  </a:lnTo>
                </a:path>
              </a:pathLst>
            </a:custGeom>
            <a:noFill/>
            <a:ln w="38100">
              <a:gradFill>
                <a:gsLst>
                  <a:gs pos="50000">
                    <a:schemeClr val="accent1">
                      <a:lumMod val="75000"/>
                    </a:schemeClr>
                  </a:gs>
                  <a:gs pos="0">
                    <a:schemeClr val="accent1"/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sp>
          <p:nvSpPr>
            <p:cNvPr id="11" name="Forma Livre 10"/>
            <p:cNvSpPr/>
            <p:nvPr/>
          </p:nvSpPr>
          <p:spPr>
            <a:xfrm>
              <a:off x="-11906" y="0"/>
              <a:ext cx="410751" cy="3421856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202024 w 612775"/>
                <a:gd name="connsiteY1" fmla="*/ 3607676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10751 w 410751"/>
                <a:gd name="connsiteY2" fmla="*/ 0 h 3607676"/>
                <a:gd name="connsiteX0" fmla="*/ 0 w 410751"/>
                <a:gd name="connsiteY0" fmla="*/ 3607676 h 3607676"/>
                <a:gd name="connsiteX1" fmla="*/ 410751 w 410751"/>
                <a:gd name="connsiteY1" fmla="*/ 2984500 h 3607676"/>
                <a:gd name="connsiteX2" fmla="*/ 409575 w 410751"/>
                <a:gd name="connsiteY2" fmla="*/ 185820 h 3607676"/>
                <a:gd name="connsiteX3" fmla="*/ 410751 w 410751"/>
                <a:gd name="connsiteY3" fmla="*/ 0 h 3607676"/>
                <a:gd name="connsiteX0" fmla="*/ 0 w 410751"/>
                <a:gd name="connsiteY0" fmla="*/ 3421856 h 3421856"/>
                <a:gd name="connsiteX1" fmla="*/ 410751 w 410751"/>
                <a:gd name="connsiteY1" fmla="*/ 2798680 h 3421856"/>
                <a:gd name="connsiteX2" fmla="*/ 409575 w 410751"/>
                <a:gd name="connsiteY2" fmla="*/ 0 h 3421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10751" h="3421856">
                  <a:moveTo>
                    <a:pt x="0" y="3421856"/>
                  </a:moveTo>
                  <a:lnTo>
                    <a:pt x="410751" y="2798680"/>
                  </a:lnTo>
                  <a:lnTo>
                    <a:pt x="409575" y="0"/>
                  </a:lnTo>
                </a:path>
              </a:pathLst>
            </a:custGeom>
            <a:noFill/>
            <a:ln w="28575">
              <a:gradFill>
                <a:gsLst>
                  <a:gs pos="0">
                    <a:schemeClr val="accent1">
                      <a:lumMod val="75000"/>
                    </a:schemeClr>
                  </a:gs>
                  <a:gs pos="50000">
                    <a:schemeClr val="accent1">
                      <a:lumMod val="75000"/>
                    </a:schemeClr>
                  </a:gs>
                  <a:gs pos="100000">
                    <a:schemeClr val="accent1"/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sp>
          <p:nvSpPr>
            <p:cNvPr id="14" name="Forma Livre 13"/>
            <p:cNvSpPr/>
            <p:nvPr/>
          </p:nvSpPr>
          <p:spPr>
            <a:xfrm>
              <a:off x="-7144" y="-2381"/>
              <a:ext cx="238919" cy="2976561"/>
            </a:xfrm>
            <a:custGeom>
              <a:avLst/>
              <a:gdLst>
                <a:gd name="connsiteX0" fmla="*/ 0 w 603250"/>
                <a:gd name="connsiteY0" fmla="*/ 3905250 h 3905250"/>
                <a:gd name="connsiteX1" fmla="*/ 603250 w 603250"/>
                <a:gd name="connsiteY1" fmla="*/ 2984500 h 3905250"/>
                <a:gd name="connsiteX2" fmla="*/ 603250 w 603250"/>
                <a:gd name="connsiteY2" fmla="*/ 0 h 3905250"/>
                <a:gd name="connsiteX0" fmla="*/ 0 w 612775"/>
                <a:gd name="connsiteY0" fmla="*/ 3919538 h 3919538"/>
                <a:gd name="connsiteX1" fmla="*/ 612775 w 612775"/>
                <a:gd name="connsiteY1" fmla="*/ 2984500 h 3919538"/>
                <a:gd name="connsiteX2" fmla="*/ 612775 w 612775"/>
                <a:gd name="connsiteY2" fmla="*/ 0 h 3919538"/>
                <a:gd name="connsiteX0" fmla="*/ 0 w 612775"/>
                <a:gd name="connsiteY0" fmla="*/ 3919538 h 3919538"/>
                <a:gd name="connsiteX1" fmla="*/ 373856 w 612775"/>
                <a:gd name="connsiteY1" fmla="*/ 3344891 h 3919538"/>
                <a:gd name="connsiteX2" fmla="*/ 612775 w 612775"/>
                <a:gd name="connsiteY2" fmla="*/ 2984500 h 3919538"/>
                <a:gd name="connsiteX3" fmla="*/ 612775 w 612775"/>
                <a:gd name="connsiteY3" fmla="*/ 0 h 3919538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919 w 238919"/>
                <a:gd name="connsiteY2" fmla="*/ 0 h 3344891"/>
                <a:gd name="connsiteX0" fmla="*/ 0 w 238919"/>
                <a:gd name="connsiteY0" fmla="*/ 3344891 h 3344891"/>
                <a:gd name="connsiteX1" fmla="*/ 238919 w 238919"/>
                <a:gd name="connsiteY1" fmla="*/ 2984500 h 3344891"/>
                <a:gd name="connsiteX2" fmla="*/ 238125 w 238919"/>
                <a:gd name="connsiteY2" fmla="*/ 368330 h 3344891"/>
                <a:gd name="connsiteX3" fmla="*/ 238919 w 238919"/>
                <a:gd name="connsiteY3" fmla="*/ 0 h 3344891"/>
                <a:gd name="connsiteX0" fmla="*/ 0 w 238919"/>
                <a:gd name="connsiteY0" fmla="*/ 2976561 h 2976561"/>
                <a:gd name="connsiteX1" fmla="*/ 238919 w 238919"/>
                <a:gd name="connsiteY1" fmla="*/ 2616170 h 2976561"/>
                <a:gd name="connsiteX2" fmla="*/ 238125 w 238919"/>
                <a:gd name="connsiteY2" fmla="*/ 0 h 2976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38919" h="2976561">
                  <a:moveTo>
                    <a:pt x="0" y="2976561"/>
                  </a:moveTo>
                  <a:lnTo>
                    <a:pt x="238919" y="2616170"/>
                  </a:lnTo>
                  <a:cubicBezTo>
                    <a:pt x="238654" y="1744113"/>
                    <a:pt x="238390" y="872057"/>
                    <a:pt x="238125" y="0"/>
                  </a:cubicBezTo>
                </a:path>
              </a:pathLst>
            </a:custGeom>
            <a:noFill/>
            <a:ln w="25400">
              <a:gradFill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>
                      <a:lumMod val="75000"/>
                    </a:schemeClr>
                  </a:gs>
                </a:gsLst>
                <a:lin ang="540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</p:grp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218883" y="274637"/>
            <a:ext cx="10360501" cy="1223963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pPr rtl="0"/>
            <a:r>
              <a:rPr lang="pt-br"/>
              <a:t>Clique para editar o estilo de título Mestre</a:t>
            </a:r>
            <a:endParaRPr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18883" y="1701797"/>
            <a:ext cx="10360501" cy="4462272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 rtl="0"/>
            <a:r>
              <a:rPr lang="pt-br"/>
              <a:t>Editar estilos de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  <a:endParaRPr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218882" y="6356352"/>
            <a:ext cx="2234618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453501" y="6356352"/>
            <a:ext cx="5281824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10563649" y="6356352"/>
            <a:ext cx="101573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 rtl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C014DD1E-5D91-48A3-AD6D-45FBA980D106}" type="slidenum">
              <a:rPr/>
              <a:pPr rtl="0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52758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121898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600"/>
        </a:spcBef>
        <a:buClr>
          <a:schemeClr val="accent1"/>
        </a:buClr>
        <a:buSzPct val="10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1898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73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48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133227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2437973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742720" indent="-23160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80000"/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pt-BR" sz="4400" b="1" dirty="0">
                <a:latin typeface="Georgia Pro" panose="020B0604020202020204" pitchFamily="18" charset="0"/>
              </a:rPr>
              <a:t>SIMPLE PAST TENSE</a:t>
            </a:r>
            <a:endParaRPr lang="pt-br" sz="4400" b="1" dirty="0">
              <a:latin typeface="Georgia Pro" panose="020B0604020202020204" pitchFamily="18" charset="0"/>
            </a:endParaRPr>
          </a:p>
        </p:txBody>
      </p:sp>
      <p:sp>
        <p:nvSpPr>
          <p:cNvPr id="4" name="Subtítulo 4">
            <a:extLst>
              <a:ext uri="{FF2B5EF4-FFF2-40B4-BE49-F238E27FC236}">
                <a16:creationId xmlns:a16="http://schemas.microsoft.com/office/drawing/2014/main" id="{88E38282-39A4-48B4-A486-BB50FF18E147}"/>
              </a:ext>
            </a:extLst>
          </p:cNvPr>
          <p:cNvSpPr txBox="1">
            <a:spLocks/>
          </p:cNvSpPr>
          <p:nvPr/>
        </p:nvSpPr>
        <p:spPr>
          <a:xfrm>
            <a:off x="6310436" y="3432629"/>
            <a:ext cx="4986169" cy="1289642"/>
          </a:xfrm>
          <a:prstGeom prst="rect">
            <a:avLst/>
          </a:prstGeom>
        </p:spPr>
        <p:txBody>
          <a:bodyPr vert="horz" lIns="121899" tIns="60949" rIns="121899" bIns="60949" rtlCol="0">
            <a:noAutofit/>
          </a:bodyPr>
          <a:lstStyle>
            <a:lvl1pPr marL="0" indent="0" algn="l" defTabSz="1218987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2800" kern="1200" cap="all" spc="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09493" indent="0" algn="ctr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8987" indent="0" algn="ctr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480" indent="0" algn="ctr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7973" indent="0" algn="ctr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467" indent="0" algn="ctr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6960" indent="0" algn="ctr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6453" indent="0" algn="ctr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0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5947" indent="0" algn="ctr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0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500" b="1" dirty="0">
                <a:solidFill>
                  <a:schemeClr val="tx1"/>
                </a:solidFill>
              </a:rPr>
              <a:t>TEACHER:</a:t>
            </a:r>
          </a:p>
          <a:p>
            <a:r>
              <a:rPr lang="pt-BR" sz="3500" cap="none" dirty="0"/>
              <a:t>Cristiane de Brito Cruz</a:t>
            </a:r>
            <a:endParaRPr lang="pt-br" sz="3500" cap="none" dirty="0"/>
          </a:p>
        </p:txBody>
      </p:sp>
      <p:pic>
        <p:nvPicPr>
          <p:cNvPr id="1026" name="Picture 2" descr="Resultado de imagem para logo ifrn">
            <a:extLst>
              <a:ext uri="{FF2B5EF4-FFF2-40B4-BE49-F238E27FC236}">
                <a16:creationId xmlns:a16="http://schemas.microsoft.com/office/drawing/2014/main" id="{9A37EFCF-584E-4FD4-A6DC-0D7669FD03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9398" y="332656"/>
            <a:ext cx="1988501" cy="2665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229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Espaço Reservado para Conteúdo 3">
            <a:extLst>
              <a:ext uri="{FF2B5EF4-FFF2-40B4-BE49-F238E27FC236}">
                <a16:creationId xmlns:a16="http://schemas.microsoft.com/office/drawing/2014/main" id="{CBC37C79-A4CD-40D7-9CC3-69344EB781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5914707"/>
              </p:ext>
            </p:extLst>
          </p:nvPr>
        </p:nvGraphicFramePr>
        <p:xfrm>
          <a:off x="1125860" y="188640"/>
          <a:ext cx="10801199" cy="5435775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8747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75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642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2052">
                <a:tc gridSpan="2">
                  <a:txBody>
                    <a:bodyPr/>
                    <a:lstStyle/>
                    <a:p>
                      <a:pPr algn="ctr"/>
                      <a:r>
                        <a:rPr lang="pt-BR" sz="23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/t/</a:t>
                      </a:r>
                    </a:p>
                  </a:txBody>
                  <a:tcPr marT="45727" marB="45727"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23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/d/</a:t>
                      </a:r>
                    </a:p>
                  </a:txBody>
                  <a:tcPr marT="45727" marB="45727"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23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/id/</a:t>
                      </a:r>
                    </a:p>
                  </a:txBody>
                  <a:tcPr marT="45727" marB="45727"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222">
                <a:tc>
                  <a:txBody>
                    <a:bodyPr/>
                    <a:lstStyle/>
                    <a:p>
                      <a:pPr algn="ctr"/>
                      <a:r>
                        <a:rPr lang="pt-BR" sz="2300" b="1" i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</a:t>
                      </a:r>
                    </a:p>
                  </a:txBody>
                  <a:tcPr marT="45727" marB="45727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i="1" dirty="0">
                          <a:solidFill>
                            <a:schemeClr val="tx1"/>
                          </a:solidFill>
                        </a:rPr>
                        <a:t>PACK</a:t>
                      </a:r>
                      <a:r>
                        <a:rPr lang="pt-BR" sz="2300" b="1" i="1" dirty="0">
                          <a:solidFill>
                            <a:srgbClr val="FFFF00"/>
                          </a:solidFill>
                        </a:rPr>
                        <a:t>ED</a:t>
                      </a: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b="1" i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L</a:t>
                      </a:r>
                    </a:p>
                  </a:txBody>
                  <a:tcPr marT="45727" marB="45727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i="1" dirty="0">
                          <a:solidFill>
                            <a:schemeClr val="tx1"/>
                          </a:solidFill>
                        </a:rPr>
                        <a:t>CALL</a:t>
                      </a:r>
                      <a:r>
                        <a:rPr lang="pt-BR" sz="2300" b="1" i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ED, </a:t>
                      </a:r>
                      <a:r>
                        <a:rPr lang="pt-BR" sz="23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TRAVELL</a:t>
                      </a:r>
                      <a:r>
                        <a:rPr lang="pt-BR" sz="2300" b="1" i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pt-BR" sz="2300" b="1" i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</a:t>
                      </a:r>
                    </a:p>
                  </a:txBody>
                  <a:tcPr marT="45727" marB="45727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i="1" dirty="0">
                          <a:solidFill>
                            <a:schemeClr val="tx1"/>
                          </a:solidFill>
                        </a:rPr>
                        <a:t>WANT</a:t>
                      </a:r>
                      <a:r>
                        <a:rPr lang="pt-BR" sz="2300" b="1" i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12">
                <a:tc>
                  <a:txBody>
                    <a:bodyPr/>
                    <a:lstStyle/>
                    <a:p>
                      <a:pPr algn="ctr"/>
                      <a:r>
                        <a:rPr lang="pt-BR" sz="2300" b="1" i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</a:t>
                      </a:r>
                    </a:p>
                  </a:txBody>
                  <a:tcPr marT="45727" marB="45727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i="1" dirty="0">
                          <a:solidFill>
                            <a:schemeClr val="tx1"/>
                          </a:solidFill>
                        </a:rPr>
                        <a:t>STOPP</a:t>
                      </a:r>
                      <a:r>
                        <a:rPr lang="pt-BR" sz="2300" b="1" i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b="1" i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</a:t>
                      </a:r>
                    </a:p>
                  </a:txBody>
                  <a:tcPr marT="45727" marB="45727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i="1" dirty="0">
                          <a:solidFill>
                            <a:schemeClr val="tx1"/>
                          </a:solidFill>
                        </a:rPr>
                        <a:t>SAV</a:t>
                      </a:r>
                      <a:r>
                        <a:rPr lang="pt-BR" sz="2300" b="1" i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ED, </a:t>
                      </a:r>
                      <a:r>
                        <a:rPr lang="pt-BR" sz="23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IMPROV</a:t>
                      </a:r>
                      <a:r>
                        <a:rPr lang="pt-BR" sz="2300" b="1" i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i="1" dirty="0">
                          <a:solidFill>
                            <a:schemeClr val="tx1"/>
                          </a:solidFill>
                        </a:rPr>
                        <a:t>LIFT</a:t>
                      </a:r>
                      <a:r>
                        <a:rPr lang="pt-BR" sz="2300" b="1" i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8341">
                <a:tc>
                  <a:txBody>
                    <a:bodyPr/>
                    <a:lstStyle/>
                    <a:p>
                      <a:pPr algn="ctr"/>
                      <a:r>
                        <a:rPr lang="pt-BR" sz="2300" b="1" i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</a:t>
                      </a:r>
                    </a:p>
                  </a:txBody>
                  <a:tcPr marT="45727" marB="45727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i="1" dirty="0">
                          <a:solidFill>
                            <a:schemeClr val="tx1"/>
                          </a:solidFill>
                        </a:rPr>
                        <a:t>KISS</a:t>
                      </a:r>
                      <a:r>
                        <a:rPr lang="pt-BR" sz="2300" b="1" i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b="1" i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</a:t>
                      </a:r>
                    </a:p>
                  </a:txBody>
                  <a:tcPr marT="45727" marB="45727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i="1" dirty="0">
                          <a:solidFill>
                            <a:schemeClr val="tx1"/>
                          </a:solidFill>
                        </a:rPr>
                        <a:t>OPEN</a:t>
                      </a:r>
                      <a:r>
                        <a:rPr lang="pt-BR" sz="2300" b="1" i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ED, </a:t>
                      </a:r>
                      <a:r>
                        <a:rPr lang="pt-BR" sz="23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ABANDON</a:t>
                      </a:r>
                      <a:r>
                        <a:rPr lang="pt-BR" sz="2300" b="1" i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 sz="2300" dirty="0"/>
                    </a:p>
                  </a:txBody>
                  <a:tcPr marT="45727" marB="45727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i="1" dirty="0">
                          <a:solidFill>
                            <a:schemeClr val="tx1"/>
                          </a:solidFill>
                        </a:rPr>
                        <a:t>VISIT</a:t>
                      </a:r>
                      <a:r>
                        <a:rPr lang="pt-BR" sz="2300" b="1" i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14">
                <a:tc>
                  <a:txBody>
                    <a:bodyPr/>
                    <a:lstStyle/>
                    <a:p>
                      <a:pPr algn="ctr"/>
                      <a:r>
                        <a:rPr lang="pt-BR" sz="2300" b="1" i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SH</a:t>
                      </a:r>
                    </a:p>
                  </a:txBody>
                  <a:tcPr marT="45727" marB="45727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i="1" dirty="0">
                          <a:solidFill>
                            <a:schemeClr val="tx1"/>
                          </a:solidFill>
                        </a:rPr>
                        <a:t>WATCH</a:t>
                      </a:r>
                      <a:r>
                        <a:rPr lang="pt-BR" sz="2300" b="1" i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b="1" i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</a:t>
                      </a:r>
                    </a:p>
                  </a:txBody>
                  <a:tcPr marT="45727" marB="45727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i="1" dirty="0">
                          <a:solidFill>
                            <a:schemeClr val="tx1"/>
                          </a:solidFill>
                        </a:rPr>
                        <a:t>ROBB</a:t>
                      </a:r>
                      <a:r>
                        <a:rPr lang="pt-BR" sz="2300" b="1" i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ED, </a:t>
                      </a:r>
                      <a:r>
                        <a:rPr lang="pt-BR" sz="23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SOBB</a:t>
                      </a:r>
                      <a:r>
                        <a:rPr lang="pt-BR" sz="2300" b="1" i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 sz="2300" dirty="0"/>
                    </a:p>
                  </a:txBody>
                  <a:tcPr marT="45727" marB="45727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i="1" dirty="0">
                          <a:solidFill>
                            <a:schemeClr val="tx1"/>
                          </a:solidFill>
                        </a:rPr>
                        <a:t>POINT</a:t>
                      </a:r>
                      <a:r>
                        <a:rPr lang="pt-BR" sz="2300" b="1" i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14">
                <a:tc>
                  <a:txBody>
                    <a:bodyPr/>
                    <a:lstStyle/>
                    <a:p>
                      <a:pPr algn="ctr"/>
                      <a:r>
                        <a:rPr lang="pt-BR" sz="2300" b="1" i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CH</a:t>
                      </a:r>
                    </a:p>
                  </a:txBody>
                  <a:tcPr marT="45727" marB="45727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i="1" dirty="0">
                          <a:solidFill>
                            <a:schemeClr val="tx1"/>
                          </a:solidFill>
                        </a:rPr>
                        <a:t>WASH</a:t>
                      </a:r>
                      <a:r>
                        <a:rPr lang="pt-BR" sz="2300" b="1" i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b="1" i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</a:t>
                      </a:r>
                    </a:p>
                  </a:txBody>
                  <a:tcPr marT="45727" marB="45727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3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TRANFER</a:t>
                      </a:r>
                      <a:r>
                        <a:rPr lang="pt-BR" sz="2300" b="1" i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ED, </a:t>
                      </a:r>
                      <a:r>
                        <a:rPr lang="pt-BR" sz="23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UNCOVER</a:t>
                      </a:r>
                      <a:r>
                        <a:rPr lang="pt-BR" sz="2300" b="1" i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 sz="2300" dirty="0"/>
                    </a:p>
                  </a:txBody>
                  <a:tcPr marT="45727" marB="45727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COMPLET</a:t>
                      </a:r>
                      <a:r>
                        <a:rPr lang="pt-BR" sz="2300" b="1" i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509265"/>
                  </a:ext>
                </a:extLst>
              </a:tr>
              <a:tr h="457214">
                <a:tc rowSpan="2">
                  <a:txBody>
                    <a:bodyPr/>
                    <a:lstStyle/>
                    <a:p>
                      <a:pPr algn="ctr"/>
                      <a:r>
                        <a:rPr lang="pt-BR" sz="2300" b="1" i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</a:t>
                      </a:r>
                    </a:p>
                  </a:txBody>
                  <a:tcPr marT="45727" marB="45727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i="1" dirty="0">
                          <a:solidFill>
                            <a:schemeClr val="tx1"/>
                          </a:solidFill>
                        </a:rPr>
                        <a:t>CUFF</a:t>
                      </a:r>
                      <a:r>
                        <a:rPr lang="pt-BR" sz="2300" b="1" i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b="1" i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</a:t>
                      </a:r>
                    </a:p>
                  </a:txBody>
                  <a:tcPr marT="45727" marB="45727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3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DINGDONG</a:t>
                      </a:r>
                      <a:r>
                        <a:rPr lang="pt-BR" sz="2300" b="1" i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ED, </a:t>
                      </a:r>
                      <a:r>
                        <a:rPr lang="pt-BR" sz="23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HANG</a:t>
                      </a:r>
                      <a:r>
                        <a:rPr lang="pt-BR" sz="2300" b="1" i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pt-BR" sz="2300" b="1" i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27" marB="45727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INDICAT</a:t>
                      </a:r>
                      <a:r>
                        <a:rPr lang="pt-BR" sz="2300" b="1" i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850574"/>
                  </a:ext>
                </a:extLst>
              </a:tr>
              <a:tr h="370222">
                <a:tc vMerge="1">
                  <a:txBody>
                    <a:bodyPr/>
                    <a:lstStyle/>
                    <a:p>
                      <a:pPr algn="ctr"/>
                      <a:endParaRPr lang="pt-BR" sz="2400" b="1" i="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i="1" dirty="0">
                          <a:solidFill>
                            <a:schemeClr val="tx1"/>
                          </a:solidFill>
                        </a:rPr>
                        <a:t>CHAFF</a:t>
                      </a:r>
                      <a:r>
                        <a:rPr lang="pt-BR" sz="2300" b="1" i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b="1" i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Z</a:t>
                      </a:r>
                    </a:p>
                  </a:txBody>
                  <a:tcPr marT="45727" marB="45727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QUIZZ</a:t>
                      </a:r>
                      <a:r>
                        <a:rPr lang="pt-BR" sz="2300" b="1" i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ED, </a:t>
                      </a:r>
                      <a:r>
                        <a:rPr lang="pt-BR" sz="23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HUZZ</a:t>
                      </a:r>
                      <a:r>
                        <a:rPr lang="pt-BR" sz="2300" b="1" i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pt-BR" sz="2300" b="1" i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</a:t>
                      </a:r>
                    </a:p>
                  </a:txBody>
                  <a:tcPr marT="45727" marB="45727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CORRESPOND</a:t>
                      </a:r>
                      <a:r>
                        <a:rPr lang="pt-BR" sz="2300" b="1" i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72917"/>
                  </a:ext>
                </a:extLst>
              </a:tr>
              <a:tr h="370222">
                <a:tc rowSpan="4">
                  <a:txBody>
                    <a:bodyPr/>
                    <a:lstStyle/>
                    <a:p>
                      <a:pPr algn="ctr"/>
                      <a:r>
                        <a:rPr lang="pt-BR" sz="2300" b="1" i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TH*</a:t>
                      </a:r>
                    </a:p>
                  </a:txBody>
                  <a:tcPr marT="45727" marB="45727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BATH</a:t>
                      </a:r>
                      <a:r>
                        <a:rPr lang="pt-BR" sz="2300" b="1" i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pt-BR" sz="2300" b="1" i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VOWELS</a:t>
                      </a:r>
                    </a:p>
                  </a:txBody>
                  <a:tcPr marT="45727" marB="45727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i="1" dirty="0">
                          <a:solidFill>
                            <a:schemeClr val="tx1"/>
                          </a:solidFill>
                        </a:rPr>
                        <a:t>PLAY</a:t>
                      </a:r>
                      <a:r>
                        <a:rPr lang="pt-BR" sz="2300" b="1" i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ED, </a:t>
                      </a:r>
                      <a:r>
                        <a:rPr lang="pt-BR" sz="23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CONTINU</a:t>
                      </a:r>
                      <a:r>
                        <a:rPr lang="pt-BR" sz="2300" b="1" i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pt-BR" sz="2300" b="1" i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</a:t>
                      </a:r>
                    </a:p>
                  </a:txBody>
                  <a:tcPr marT="45727" marB="45727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i="1" dirty="0">
                          <a:solidFill>
                            <a:schemeClr val="tx1"/>
                          </a:solidFill>
                        </a:rPr>
                        <a:t>NEED</a:t>
                      </a:r>
                      <a:r>
                        <a:rPr lang="pt-BR" sz="2300" b="1" i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222">
                <a:tc vMerge="1">
                  <a:txBody>
                    <a:bodyPr/>
                    <a:lstStyle/>
                    <a:p>
                      <a:pPr algn="ctr"/>
                      <a:r>
                        <a:rPr lang="pt-BR" sz="2400" b="1" i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TH*</a:t>
                      </a:r>
                    </a:p>
                  </a:txBody>
                  <a:tcPr marT="45727" marB="45727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BADMOUTH</a:t>
                      </a:r>
                      <a:r>
                        <a:rPr lang="pt-BR" sz="2300" b="1" i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i="1" dirty="0">
                          <a:solidFill>
                            <a:schemeClr val="tx1"/>
                          </a:solidFill>
                        </a:rPr>
                        <a:t>DI</a:t>
                      </a:r>
                      <a:r>
                        <a:rPr lang="pt-BR" sz="2300" b="1" i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ED, </a:t>
                      </a:r>
                      <a:r>
                        <a:rPr lang="pt-BR" sz="23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WOO</a:t>
                      </a:r>
                      <a:r>
                        <a:rPr lang="pt-BR" sz="2300" b="1" i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pt-BR" sz="2300" b="1" i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27" marB="45727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i="1" dirty="0">
                          <a:solidFill>
                            <a:schemeClr val="tx1"/>
                          </a:solidFill>
                        </a:rPr>
                        <a:t>MEND</a:t>
                      </a:r>
                      <a:r>
                        <a:rPr lang="pt-BR" sz="2300" b="1" i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222">
                <a:tc vMerge="1">
                  <a:txBody>
                    <a:bodyPr/>
                    <a:lstStyle/>
                    <a:p>
                      <a:pPr algn="ctr"/>
                      <a:endParaRPr lang="pt-BR" sz="2400" b="1" i="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SLEUTH</a:t>
                      </a:r>
                      <a:r>
                        <a:rPr lang="pt-BR" sz="2300" b="1" i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i="1" dirty="0">
                          <a:solidFill>
                            <a:schemeClr val="tx1"/>
                          </a:solidFill>
                        </a:rPr>
                        <a:t>ENJOY</a:t>
                      </a:r>
                      <a:r>
                        <a:rPr lang="pt-BR" sz="2300" b="1" i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ED, </a:t>
                      </a:r>
                      <a:r>
                        <a:rPr lang="pt-BR" sz="23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CONVEY</a:t>
                      </a:r>
                      <a:r>
                        <a:rPr lang="pt-BR" sz="2300" b="1" i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pt-BR" sz="2300" b="1" i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27" marB="45727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i="1" dirty="0">
                          <a:solidFill>
                            <a:schemeClr val="tx1"/>
                          </a:solidFill>
                        </a:rPr>
                        <a:t>BLEND</a:t>
                      </a:r>
                      <a:r>
                        <a:rPr lang="pt-BR" sz="2300" b="1" i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222">
                <a:tc vMerge="1">
                  <a:txBody>
                    <a:bodyPr/>
                    <a:lstStyle/>
                    <a:p>
                      <a:pPr algn="ctr"/>
                      <a:endParaRPr lang="pt-BR" sz="2400" b="1" i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27" marB="45727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UNEARTH</a:t>
                      </a:r>
                      <a:r>
                        <a:rPr lang="pt-BR" sz="2300" b="1" i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b="1" i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TH*</a:t>
                      </a:r>
                    </a:p>
                  </a:txBody>
                  <a:tcPr marT="45727" marB="45727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300" b="1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BATHE</a:t>
                      </a:r>
                      <a:r>
                        <a:rPr lang="pt-BR" sz="2300" b="1" i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D, </a:t>
                      </a:r>
                      <a:r>
                        <a:rPr lang="pt-BR" sz="2300" b="1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LOATH</a:t>
                      </a:r>
                      <a:r>
                        <a:rPr lang="pt-BR" sz="2300" b="1" i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pt-BR" sz="2300" b="1" i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27" marB="45727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b="0" i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MISAPPREHEND</a:t>
                      </a:r>
                      <a:r>
                        <a:rPr lang="pt-BR" sz="2300" b="1" i="1" kern="1200" dirty="0">
                          <a:solidFill>
                            <a:srgbClr val="FFFF00"/>
                          </a:solidFill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  <a:endParaRPr lang="pt-BR" sz="23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999867"/>
                  </a:ext>
                </a:extLst>
              </a:tr>
            </a:tbl>
          </a:graphicData>
        </a:graphic>
      </p:graphicFrame>
      <p:sp>
        <p:nvSpPr>
          <p:cNvPr id="11" name="Rectangle 2">
            <a:extLst>
              <a:ext uri="{FF2B5EF4-FFF2-40B4-BE49-F238E27FC236}">
                <a16:creationId xmlns:a16="http://schemas.microsoft.com/office/drawing/2014/main" id="{7FE51B50-7888-417C-88FE-1FD88953D6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766" y="394217"/>
            <a:ext cx="648072" cy="6069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defRPr/>
            </a:pPr>
            <a:r>
              <a:rPr lang="en-US" altLang="pt-BR" sz="4500" b="1" kern="0" dirty="0">
                <a:solidFill>
                  <a:srgbClr val="FFFF00"/>
                </a:solidFill>
              </a:rPr>
              <a:t>ED</a:t>
            </a:r>
          </a:p>
          <a:p>
            <a:pPr eaLnBrk="1" hangingPunct="1">
              <a:defRPr/>
            </a:pPr>
            <a:r>
              <a:rPr lang="en-US" altLang="pt-BR" sz="4500" kern="0" dirty="0"/>
              <a:t> SOUND</a:t>
            </a:r>
          </a:p>
          <a:p>
            <a:pPr eaLnBrk="1" hangingPunct="1">
              <a:defRPr/>
            </a:pPr>
            <a:r>
              <a:rPr lang="en-US" altLang="pt-BR" sz="4500" kern="0" dirty="0"/>
              <a:t>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D799DB1-A221-46F9-96B1-B8E7F6DD1080}"/>
              </a:ext>
            </a:extLst>
          </p:cNvPr>
          <p:cNvSpPr txBox="1"/>
          <p:nvPr/>
        </p:nvSpPr>
        <p:spPr>
          <a:xfrm>
            <a:off x="1118389" y="5805264"/>
            <a:ext cx="10687666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FontTx/>
              <a:buNone/>
            </a:pPr>
            <a:r>
              <a:rPr lang="en-US" sz="2700" b="1" dirty="0">
                <a:solidFill>
                  <a:schemeClr val="bg1"/>
                </a:solidFill>
                <a:highlight>
                  <a:srgbClr val="FFFF00"/>
                </a:highlight>
              </a:rPr>
              <a:t>Ponto extra: </a:t>
            </a:r>
            <a:r>
              <a:rPr lang="en-US" sz="2700" dirty="0"/>
              <a:t>passe </a:t>
            </a:r>
            <a:r>
              <a:rPr lang="en-US" sz="2700" dirty="0" err="1"/>
              <a:t>os</a:t>
            </a:r>
            <a:r>
              <a:rPr lang="en-US" sz="2700" dirty="0"/>
              <a:t> </a:t>
            </a:r>
            <a:r>
              <a:rPr lang="en-US" sz="2700" dirty="0" err="1"/>
              <a:t>verbos</a:t>
            </a:r>
            <a:r>
              <a:rPr lang="en-US" sz="2700" dirty="0"/>
              <a:t> </a:t>
            </a:r>
            <a:r>
              <a:rPr lang="en-US" sz="2700" dirty="0" err="1"/>
              <a:t>acima</a:t>
            </a:r>
            <a:r>
              <a:rPr lang="en-US" sz="2700" dirty="0"/>
              <a:t> para </a:t>
            </a:r>
            <a:r>
              <a:rPr lang="en-US" sz="2700" dirty="0" err="1"/>
              <a:t>português</a:t>
            </a:r>
            <a:r>
              <a:rPr lang="en-US" sz="2700" dirty="0"/>
              <a:t>. </a:t>
            </a:r>
            <a:endParaRPr lang="pt-BR" altLang="pt-BR" sz="2700" b="1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055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>
            <a:extLst>
              <a:ext uri="{FF2B5EF4-FFF2-40B4-BE49-F238E27FC236}">
                <a16:creationId xmlns:a16="http://schemas.microsoft.com/office/drawing/2014/main" id="{D8AF59C9-7E81-48CD-856F-3F698268B5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1766" y="309446"/>
            <a:ext cx="504056" cy="5720541"/>
          </a:xfrm>
        </p:spPr>
        <p:txBody>
          <a:bodyPr>
            <a:noAutofit/>
          </a:bodyPr>
          <a:lstStyle/>
          <a:p>
            <a:pPr eaLnBrk="1" hangingPunct="1"/>
            <a:br>
              <a:rPr lang="en-US" altLang="pt-BR" sz="4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pt-BR" sz="4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ACTIVITY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3FD2690B-17B8-435E-895C-1B81AC2EFA59}"/>
              </a:ext>
            </a:extLst>
          </p:cNvPr>
          <p:cNvSpPr txBox="1"/>
          <p:nvPr/>
        </p:nvSpPr>
        <p:spPr>
          <a:xfrm>
            <a:off x="1053851" y="120271"/>
            <a:ext cx="10873207" cy="54938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FontTx/>
              <a:buNone/>
            </a:pPr>
            <a:r>
              <a:rPr lang="en-US" sz="2700" b="1" dirty="0">
                <a:solidFill>
                  <a:srgbClr val="FFFF00"/>
                </a:solidFill>
              </a:rPr>
              <a:t>Kathy: </a:t>
            </a:r>
            <a:r>
              <a:rPr lang="en-US" sz="2700" dirty="0"/>
              <a:t>Tom, have you </a:t>
            </a:r>
            <a:r>
              <a:rPr lang="en-US" sz="2700" dirty="0">
                <a:solidFill>
                  <a:srgbClr val="FFFF00"/>
                </a:solidFill>
              </a:rPr>
              <a:t>started</a:t>
            </a:r>
            <a:r>
              <a:rPr lang="en-US" sz="2700" dirty="0"/>
              <a:t> your diet? I hope you haven’t </a:t>
            </a:r>
            <a:r>
              <a:rPr lang="en-US" sz="2700" dirty="0">
                <a:solidFill>
                  <a:srgbClr val="FFFF00"/>
                </a:solidFill>
              </a:rPr>
              <a:t>gained</a:t>
            </a:r>
            <a:r>
              <a:rPr lang="en-US" sz="2700" dirty="0"/>
              <a:t> weight. 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sz="2700" b="1" dirty="0">
                <a:solidFill>
                  <a:srgbClr val="FFFF00"/>
                </a:solidFill>
              </a:rPr>
              <a:t>Tom: </a:t>
            </a:r>
            <a:r>
              <a:rPr lang="en-US" sz="2700" dirty="0"/>
              <a:t>I </a:t>
            </a:r>
            <a:r>
              <a:rPr lang="en-US" sz="2700" dirty="0">
                <a:solidFill>
                  <a:srgbClr val="FFFF00"/>
                </a:solidFill>
              </a:rPr>
              <a:t>boiled</a:t>
            </a:r>
            <a:r>
              <a:rPr lang="en-US" sz="2700" dirty="0"/>
              <a:t> eggs and </a:t>
            </a:r>
            <a:r>
              <a:rPr lang="en-US" sz="2700" dirty="0">
                <a:solidFill>
                  <a:srgbClr val="FFFF00"/>
                </a:solidFill>
              </a:rPr>
              <a:t>sliced</a:t>
            </a:r>
            <a:r>
              <a:rPr lang="en-US" sz="2700" dirty="0"/>
              <a:t> celery for lunch. 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sz="2700" b="1" dirty="0">
                <a:solidFill>
                  <a:srgbClr val="FFFF00"/>
                </a:solidFill>
              </a:rPr>
              <a:t>Kathy</a:t>
            </a:r>
            <a:r>
              <a:rPr lang="en-US" sz="2700" dirty="0"/>
              <a:t>: Have you </a:t>
            </a:r>
            <a:r>
              <a:rPr lang="en-US" sz="2700" dirty="0">
                <a:solidFill>
                  <a:srgbClr val="FFFF00"/>
                </a:solidFill>
              </a:rPr>
              <a:t>exercised</a:t>
            </a:r>
            <a:r>
              <a:rPr lang="en-US" sz="2700" dirty="0"/>
              <a:t> at all? 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sz="2700" b="1" dirty="0">
                <a:solidFill>
                  <a:srgbClr val="FFFF00"/>
                </a:solidFill>
              </a:rPr>
              <a:t>Tom</a:t>
            </a:r>
            <a:r>
              <a:rPr lang="en-US" sz="2700" dirty="0"/>
              <a:t>: I </a:t>
            </a:r>
            <a:r>
              <a:rPr lang="en-US" sz="2700" dirty="0">
                <a:solidFill>
                  <a:srgbClr val="FFFF00"/>
                </a:solidFill>
              </a:rPr>
              <a:t>walked</a:t>
            </a:r>
            <a:r>
              <a:rPr lang="en-US" sz="2700" dirty="0"/>
              <a:t> 5 miles and </a:t>
            </a:r>
            <a:r>
              <a:rPr lang="en-US" sz="2700" dirty="0">
                <a:solidFill>
                  <a:srgbClr val="FFFF00"/>
                </a:solidFill>
              </a:rPr>
              <a:t>jogged</a:t>
            </a:r>
            <a:r>
              <a:rPr lang="en-US" sz="2700" dirty="0"/>
              <a:t> in the park. 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sz="2700" b="1" dirty="0">
                <a:solidFill>
                  <a:srgbClr val="FFFF00"/>
                </a:solidFill>
              </a:rPr>
              <a:t>Kathy</a:t>
            </a:r>
            <a:r>
              <a:rPr lang="en-US" sz="2700" dirty="0"/>
              <a:t>: Have you </a:t>
            </a:r>
            <a:r>
              <a:rPr lang="en-US" sz="2700" dirty="0">
                <a:solidFill>
                  <a:srgbClr val="FFFF00"/>
                </a:solidFill>
              </a:rPr>
              <a:t>cleaned</a:t>
            </a:r>
            <a:r>
              <a:rPr lang="en-US" sz="2700" dirty="0"/>
              <a:t> the house? Calories can be </a:t>
            </a:r>
            <a:r>
              <a:rPr lang="en-US" sz="2700" dirty="0">
                <a:solidFill>
                  <a:srgbClr val="FFFF00"/>
                </a:solidFill>
              </a:rPr>
              <a:t>worked</a:t>
            </a:r>
            <a:r>
              <a:rPr lang="en-US" sz="2700" dirty="0"/>
              <a:t> off that way. 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sz="2700" b="1" dirty="0">
                <a:solidFill>
                  <a:srgbClr val="FFFF00"/>
                </a:solidFill>
              </a:rPr>
              <a:t>Tom</a:t>
            </a:r>
            <a:r>
              <a:rPr lang="en-US" sz="2700" dirty="0"/>
              <a:t>: I </a:t>
            </a:r>
            <a:r>
              <a:rPr lang="en-US" sz="2700" dirty="0">
                <a:solidFill>
                  <a:srgbClr val="FFFF00"/>
                </a:solidFill>
              </a:rPr>
              <a:t>washed</a:t>
            </a:r>
            <a:r>
              <a:rPr lang="en-US" sz="2700" dirty="0"/>
              <a:t> and </a:t>
            </a:r>
            <a:r>
              <a:rPr lang="en-US" sz="2700" dirty="0">
                <a:solidFill>
                  <a:srgbClr val="FFFF00"/>
                </a:solidFill>
              </a:rPr>
              <a:t>waxed</a:t>
            </a:r>
            <a:r>
              <a:rPr lang="en-US" sz="2700" dirty="0"/>
              <a:t> the floors. I even </a:t>
            </a:r>
            <a:r>
              <a:rPr lang="en-US" sz="2700" dirty="0">
                <a:solidFill>
                  <a:srgbClr val="FFFF00"/>
                </a:solidFill>
              </a:rPr>
              <a:t>painted</a:t>
            </a:r>
            <a:r>
              <a:rPr lang="en-US" sz="2700" dirty="0"/>
              <a:t> the bathroom. 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sz="2700" b="1" dirty="0">
                <a:solidFill>
                  <a:srgbClr val="FFFF00"/>
                </a:solidFill>
              </a:rPr>
              <a:t>Kathy</a:t>
            </a:r>
            <a:r>
              <a:rPr lang="en-US" sz="2700" dirty="0"/>
              <a:t>: Who </a:t>
            </a:r>
            <a:r>
              <a:rPr lang="en-US" sz="2700" dirty="0">
                <a:solidFill>
                  <a:srgbClr val="FFFF00"/>
                </a:solidFill>
              </a:rPr>
              <a:t>baked</a:t>
            </a:r>
            <a:r>
              <a:rPr lang="en-US" sz="2700" dirty="0"/>
              <a:t> this apple pie? Who </a:t>
            </a:r>
            <a:r>
              <a:rPr lang="en-US" sz="2700" dirty="0">
                <a:solidFill>
                  <a:srgbClr val="FFFF00"/>
                </a:solidFill>
              </a:rPr>
              <a:t>cooked</a:t>
            </a:r>
            <a:r>
              <a:rPr lang="en-US" sz="2700" dirty="0"/>
              <a:t> this ham? 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sz="2700" b="1" dirty="0">
                <a:solidFill>
                  <a:srgbClr val="FFFF00"/>
                </a:solidFill>
              </a:rPr>
              <a:t>Tom</a:t>
            </a:r>
            <a:r>
              <a:rPr lang="en-US" sz="2700" dirty="0"/>
              <a:t>: When I </a:t>
            </a:r>
            <a:r>
              <a:rPr lang="en-US" sz="2700" dirty="0">
                <a:solidFill>
                  <a:srgbClr val="FFFF00"/>
                </a:solidFill>
              </a:rPr>
              <a:t>finished</a:t>
            </a:r>
            <a:r>
              <a:rPr lang="en-US" sz="2700" dirty="0"/>
              <a:t> cleaning, I was </a:t>
            </a:r>
            <a:r>
              <a:rPr lang="en-US" sz="2700" dirty="0">
                <a:solidFill>
                  <a:srgbClr val="FFFF00"/>
                </a:solidFill>
              </a:rPr>
              <a:t>starved</a:t>
            </a:r>
            <a:r>
              <a:rPr lang="en-US" sz="2700" dirty="0"/>
              <a:t>. I </a:t>
            </a:r>
            <a:r>
              <a:rPr lang="en-US" sz="2700" dirty="0">
                <a:solidFill>
                  <a:srgbClr val="FFFF00"/>
                </a:solidFill>
              </a:rPr>
              <a:t>prepared</a:t>
            </a:r>
            <a:r>
              <a:rPr lang="en-US" sz="2700" dirty="0"/>
              <a:t> this food for dinner. 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sz="2700" b="1" dirty="0">
                <a:solidFill>
                  <a:srgbClr val="FFFF00"/>
                </a:solidFill>
              </a:rPr>
              <a:t>Kathy</a:t>
            </a:r>
            <a:r>
              <a:rPr lang="en-US" sz="2700" dirty="0"/>
              <a:t>: Oh, no! I’ll take this food home, so you won’t be </a:t>
            </a:r>
            <a:r>
              <a:rPr lang="en-US" sz="2700" dirty="0">
                <a:solidFill>
                  <a:srgbClr val="FFFF00"/>
                </a:solidFill>
              </a:rPr>
              <a:t>tempted</a:t>
            </a:r>
            <a:r>
              <a:rPr lang="en-US" sz="2700" dirty="0"/>
              <a:t> . I really </a:t>
            </a:r>
            <a:r>
              <a:rPr lang="en-US" sz="2700" dirty="0">
                <a:solidFill>
                  <a:srgbClr val="FFFF00"/>
                </a:solidFill>
              </a:rPr>
              <a:t>enjoyed</a:t>
            </a:r>
            <a:r>
              <a:rPr lang="en-US" sz="2700" dirty="0"/>
              <a:t> being with you. You diet is great! 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sz="2700" b="1" dirty="0">
                <a:solidFill>
                  <a:srgbClr val="FFFF00"/>
                </a:solidFill>
              </a:rPr>
              <a:t>Tom</a:t>
            </a:r>
            <a:r>
              <a:rPr lang="en-US" sz="2700" dirty="0"/>
              <a:t>: What </a:t>
            </a:r>
            <a:r>
              <a:rPr lang="en-US" sz="2700" dirty="0">
                <a:solidFill>
                  <a:srgbClr val="FFFF00"/>
                </a:solidFill>
              </a:rPr>
              <a:t>happened</a:t>
            </a:r>
            <a:r>
              <a:rPr lang="en-US" sz="2700" dirty="0"/>
              <a:t>? Somehow, I </a:t>
            </a:r>
            <a:r>
              <a:rPr lang="en-US" sz="2700" dirty="0">
                <a:solidFill>
                  <a:srgbClr val="FFFF00"/>
                </a:solidFill>
              </a:rPr>
              <a:t>missed</a:t>
            </a:r>
            <a:r>
              <a:rPr lang="en-US" sz="2700" dirty="0"/>
              <a:t> out on all the fun. </a:t>
            </a:r>
          </a:p>
          <a:p>
            <a:pPr>
              <a:spcBef>
                <a:spcPts val="0"/>
              </a:spcBef>
              <a:buFontTx/>
              <a:buNone/>
            </a:pPr>
            <a:endParaRPr lang="en-US" sz="2700" dirty="0"/>
          </a:p>
          <a:p>
            <a:pPr>
              <a:spcBef>
                <a:spcPts val="0"/>
              </a:spcBef>
              <a:buFontTx/>
              <a:buNone/>
            </a:pPr>
            <a:r>
              <a:rPr lang="en-US" sz="2700" dirty="0"/>
              <a:t>(Dialogue taken from English Pronunciation Made Simple, Longman)</a:t>
            </a:r>
            <a:endParaRPr lang="pt-BR" altLang="pt-BR" sz="2700" b="1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11C9951-E852-49B2-94B2-24A1A3592C6B}"/>
              </a:ext>
            </a:extLst>
          </p:cNvPr>
          <p:cNvSpPr txBox="1"/>
          <p:nvPr/>
        </p:nvSpPr>
        <p:spPr>
          <a:xfrm>
            <a:off x="1043676" y="5877272"/>
            <a:ext cx="10687666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FontTx/>
              <a:buNone/>
            </a:pPr>
            <a:r>
              <a:rPr lang="en-US" sz="2700" b="1" dirty="0">
                <a:solidFill>
                  <a:schemeClr val="bg1"/>
                </a:solidFill>
                <a:highlight>
                  <a:srgbClr val="FFFF00"/>
                </a:highlight>
              </a:rPr>
              <a:t>Ponto extra: </a:t>
            </a:r>
            <a:r>
              <a:rPr lang="en-US" sz="2700" dirty="0"/>
              <a:t>passe o </a:t>
            </a:r>
            <a:r>
              <a:rPr lang="en-US" sz="2700" dirty="0" err="1"/>
              <a:t>texto</a:t>
            </a:r>
            <a:r>
              <a:rPr lang="en-US" sz="2700" dirty="0"/>
              <a:t> </a:t>
            </a:r>
            <a:r>
              <a:rPr lang="en-US" sz="2700" dirty="0" err="1"/>
              <a:t>acima</a:t>
            </a:r>
            <a:r>
              <a:rPr lang="en-US" sz="2700" dirty="0"/>
              <a:t> para </a:t>
            </a:r>
            <a:r>
              <a:rPr lang="en-US" sz="2700" dirty="0" err="1"/>
              <a:t>português</a:t>
            </a:r>
            <a:r>
              <a:rPr lang="en-US" sz="2700" dirty="0"/>
              <a:t>. </a:t>
            </a:r>
            <a:endParaRPr lang="pt-BR" altLang="pt-BR" sz="2700" b="1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401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>
            <a:extLst>
              <a:ext uri="{FF2B5EF4-FFF2-40B4-BE49-F238E27FC236}">
                <a16:creationId xmlns:a16="http://schemas.microsoft.com/office/drawing/2014/main" id="{D8AF59C9-7E81-48CD-856F-3F698268B5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1766" y="309446"/>
            <a:ext cx="504056" cy="5720541"/>
          </a:xfrm>
        </p:spPr>
        <p:txBody>
          <a:bodyPr>
            <a:noAutofit/>
          </a:bodyPr>
          <a:lstStyle/>
          <a:p>
            <a:pPr eaLnBrk="1" hangingPunct="1"/>
            <a:br>
              <a:rPr lang="en-US" altLang="pt-BR" sz="4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pt-BR" sz="4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ACTIVITY</a:t>
            </a: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EFDBB5A7-8C22-446F-8E88-BBEC122BB9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805940"/>
              </p:ext>
            </p:extLst>
          </p:nvPr>
        </p:nvGraphicFramePr>
        <p:xfrm>
          <a:off x="909836" y="188640"/>
          <a:ext cx="10729195" cy="6218088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30298691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89399">
                  <a:extLst>
                    <a:ext uri="{9D8B030D-6E8A-4147-A177-3AD203B41FA5}">
                      <a16:colId xmlns:a16="http://schemas.microsoft.com/office/drawing/2014/main" val="4228963254"/>
                    </a:ext>
                  </a:extLst>
                </a:gridCol>
                <a:gridCol w="1251740">
                  <a:extLst>
                    <a:ext uri="{9D8B030D-6E8A-4147-A177-3AD203B41FA5}">
                      <a16:colId xmlns:a16="http://schemas.microsoft.com/office/drawing/2014/main" val="3306789128"/>
                    </a:ext>
                  </a:extLst>
                </a:gridCol>
                <a:gridCol w="1251740">
                  <a:extLst>
                    <a:ext uri="{9D8B030D-6E8A-4147-A177-3AD203B41FA5}">
                      <a16:colId xmlns:a16="http://schemas.microsoft.com/office/drawing/2014/main" val="1375409619"/>
                    </a:ext>
                  </a:extLst>
                </a:gridCol>
                <a:gridCol w="1251740">
                  <a:extLst>
                    <a:ext uri="{9D8B030D-6E8A-4147-A177-3AD203B41FA5}">
                      <a16:colId xmlns:a16="http://schemas.microsoft.com/office/drawing/2014/main" val="3775592476"/>
                    </a:ext>
                  </a:extLst>
                </a:gridCol>
              </a:tblGrid>
              <a:tr h="495378">
                <a:tc>
                  <a:txBody>
                    <a:bodyPr/>
                    <a:lstStyle/>
                    <a:p>
                      <a:pPr marL="0" marR="0" lvl="0" indent="0" algn="ctr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8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/t/</a:t>
                      </a: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/d/</a:t>
                      </a: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/id/</a:t>
                      </a: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8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/t/</a:t>
                      </a: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/d/</a:t>
                      </a: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/id/</a:t>
                      </a: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537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FF00"/>
                          </a:solidFill>
                        </a:rPr>
                        <a:t>Started</a:t>
                      </a:r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FF00"/>
                          </a:solidFill>
                        </a:rPr>
                        <a:t>Painted</a:t>
                      </a:r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37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FF00"/>
                          </a:solidFill>
                        </a:rPr>
                        <a:t>Gained</a:t>
                      </a:r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FF00"/>
                          </a:solidFill>
                        </a:rPr>
                        <a:t>Baked</a:t>
                      </a:r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537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FF00"/>
                          </a:solidFill>
                        </a:rPr>
                        <a:t>Boiled</a:t>
                      </a:r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FF00"/>
                          </a:solidFill>
                        </a:rPr>
                        <a:t>Cooked</a:t>
                      </a:r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537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FF00"/>
                          </a:solidFill>
                        </a:rPr>
                        <a:t>Sliced</a:t>
                      </a:r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FF00"/>
                          </a:solidFill>
                        </a:rPr>
                        <a:t>Finished</a:t>
                      </a:r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8618812"/>
                  </a:ext>
                </a:extLst>
              </a:tr>
              <a:tr h="49537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FF00"/>
                          </a:solidFill>
                        </a:rPr>
                        <a:t>Exercised</a:t>
                      </a:r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FF00"/>
                          </a:solidFill>
                        </a:rPr>
                        <a:t>Starved</a:t>
                      </a:r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911847"/>
                  </a:ext>
                </a:extLst>
              </a:tr>
              <a:tr h="49537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FF00"/>
                          </a:solidFill>
                        </a:rPr>
                        <a:t>Walked</a:t>
                      </a:r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FF00"/>
                          </a:solidFill>
                        </a:rPr>
                        <a:t>Prepared</a:t>
                      </a:r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8438073"/>
                  </a:ext>
                </a:extLst>
              </a:tr>
              <a:tr h="49537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FF00"/>
                          </a:solidFill>
                        </a:rPr>
                        <a:t>Jogged</a:t>
                      </a:r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FF00"/>
                          </a:solidFill>
                        </a:rPr>
                        <a:t>Tempted</a:t>
                      </a:r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493959"/>
                  </a:ext>
                </a:extLst>
              </a:tr>
              <a:tr h="49537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FF00"/>
                          </a:solidFill>
                        </a:rPr>
                        <a:t>Cleaned</a:t>
                      </a:r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FF00"/>
                          </a:solidFill>
                        </a:rPr>
                        <a:t>Enjoyed</a:t>
                      </a:r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856867"/>
                  </a:ext>
                </a:extLst>
              </a:tr>
              <a:tr h="49537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FF00"/>
                          </a:solidFill>
                        </a:rPr>
                        <a:t>Worked</a:t>
                      </a:r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FF00"/>
                          </a:solidFill>
                        </a:rPr>
                        <a:t>Happened</a:t>
                      </a:r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0701803"/>
                  </a:ext>
                </a:extLst>
              </a:tr>
              <a:tr h="49537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FF00"/>
                          </a:solidFill>
                        </a:rPr>
                        <a:t>Washed</a:t>
                      </a:r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FF00"/>
                          </a:solidFill>
                        </a:rPr>
                        <a:t>Missed</a:t>
                      </a:r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609961"/>
                  </a:ext>
                </a:extLst>
              </a:tr>
              <a:tr h="49537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FF00"/>
                          </a:solidFill>
                        </a:rPr>
                        <a:t>Waxed</a:t>
                      </a:r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1044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3594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>
            <a:extLst>
              <a:ext uri="{FF2B5EF4-FFF2-40B4-BE49-F238E27FC236}">
                <a16:creationId xmlns:a16="http://schemas.microsoft.com/office/drawing/2014/main" id="{D8AF59C9-7E81-48CD-856F-3F698268B5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1766" y="309446"/>
            <a:ext cx="504056" cy="5720541"/>
          </a:xfrm>
        </p:spPr>
        <p:txBody>
          <a:bodyPr>
            <a:noAutofit/>
          </a:bodyPr>
          <a:lstStyle/>
          <a:p>
            <a:pPr eaLnBrk="1" hangingPunct="1"/>
            <a:br>
              <a:rPr lang="en-US" altLang="pt-BR" sz="4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pt-BR" sz="4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ACTIVITY</a:t>
            </a: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EFDBB5A7-8C22-446F-8E88-BBEC122BB9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2387524"/>
              </p:ext>
            </p:extLst>
          </p:nvPr>
        </p:nvGraphicFramePr>
        <p:xfrm>
          <a:off x="909836" y="188640"/>
          <a:ext cx="10729195" cy="6218088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520280">
                  <a:extLst>
                    <a:ext uri="{9D8B030D-6E8A-4147-A177-3AD203B41FA5}">
                      <a16:colId xmlns:a16="http://schemas.microsoft.com/office/drawing/2014/main" val="30298691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89399">
                  <a:extLst>
                    <a:ext uri="{9D8B030D-6E8A-4147-A177-3AD203B41FA5}">
                      <a16:colId xmlns:a16="http://schemas.microsoft.com/office/drawing/2014/main" val="4228963254"/>
                    </a:ext>
                  </a:extLst>
                </a:gridCol>
                <a:gridCol w="1251740">
                  <a:extLst>
                    <a:ext uri="{9D8B030D-6E8A-4147-A177-3AD203B41FA5}">
                      <a16:colId xmlns:a16="http://schemas.microsoft.com/office/drawing/2014/main" val="3306789128"/>
                    </a:ext>
                  </a:extLst>
                </a:gridCol>
                <a:gridCol w="1251740">
                  <a:extLst>
                    <a:ext uri="{9D8B030D-6E8A-4147-A177-3AD203B41FA5}">
                      <a16:colId xmlns:a16="http://schemas.microsoft.com/office/drawing/2014/main" val="1375409619"/>
                    </a:ext>
                  </a:extLst>
                </a:gridCol>
                <a:gridCol w="1251740">
                  <a:extLst>
                    <a:ext uri="{9D8B030D-6E8A-4147-A177-3AD203B41FA5}">
                      <a16:colId xmlns:a16="http://schemas.microsoft.com/office/drawing/2014/main" val="3775592476"/>
                    </a:ext>
                  </a:extLst>
                </a:gridCol>
              </a:tblGrid>
              <a:tr h="495378">
                <a:tc>
                  <a:txBody>
                    <a:bodyPr/>
                    <a:lstStyle/>
                    <a:p>
                      <a:pPr marL="0" marR="0" lvl="0" indent="0" algn="ctr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8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/t/</a:t>
                      </a: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/d/</a:t>
                      </a: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/id/</a:t>
                      </a: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8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/t/</a:t>
                      </a: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/d/</a:t>
                      </a: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898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/id/</a:t>
                      </a: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537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FF00"/>
                          </a:solidFill>
                        </a:rPr>
                        <a:t>Started</a:t>
                      </a:r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FF00"/>
                          </a:solidFill>
                        </a:rPr>
                        <a:t>Painted</a:t>
                      </a:r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37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FF00"/>
                          </a:solidFill>
                        </a:rPr>
                        <a:t>Gained</a:t>
                      </a:r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FF00"/>
                          </a:solidFill>
                        </a:rPr>
                        <a:t>Baked</a:t>
                      </a:r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537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FF00"/>
                          </a:solidFill>
                        </a:rPr>
                        <a:t>Boiled</a:t>
                      </a:r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FF00"/>
                          </a:solidFill>
                        </a:rPr>
                        <a:t>Cooked</a:t>
                      </a:r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537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FF00"/>
                          </a:solidFill>
                        </a:rPr>
                        <a:t>Sliced</a:t>
                      </a:r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FF00"/>
                          </a:solidFill>
                        </a:rPr>
                        <a:t>Finished</a:t>
                      </a:r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8618812"/>
                  </a:ext>
                </a:extLst>
              </a:tr>
              <a:tr h="49537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FF00"/>
                          </a:solidFill>
                        </a:rPr>
                        <a:t>Exercised</a:t>
                      </a:r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FF00"/>
                          </a:solidFill>
                        </a:rPr>
                        <a:t>Starved</a:t>
                      </a:r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911847"/>
                  </a:ext>
                </a:extLst>
              </a:tr>
              <a:tr h="49537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FF00"/>
                          </a:solidFill>
                        </a:rPr>
                        <a:t>Walked</a:t>
                      </a:r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FF00"/>
                          </a:solidFill>
                        </a:rPr>
                        <a:t>Prepared</a:t>
                      </a:r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8438073"/>
                  </a:ext>
                </a:extLst>
              </a:tr>
              <a:tr h="49537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FF00"/>
                          </a:solidFill>
                        </a:rPr>
                        <a:t>Jogged</a:t>
                      </a:r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FF00"/>
                          </a:solidFill>
                        </a:rPr>
                        <a:t>Tempted</a:t>
                      </a:r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493959"/>
                  </a:ext>
                </a:extLst>
              </a:tr>
              <a:tr h="49537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FF00"/>
                          </a:solidFill>
                        </a:rPr>
                        <a:t>Cleaned</a:t>
                      </a:r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FF00"/>
                          </a:solidFill>
                        </a:rPr>
                        <a:t>Enjoyed</a:t>
                      </a:r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856867"/>
                  </a:ext>
                </a:extLst>
              </a:tr>
              <a:tr h="49537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FF00"/>
                          </a:solidFill>
                        </a:rPr>
                        <a:t>Worked</a:t>
                      </a:r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FF00"/>
                          </a:solidFill>
                        </a:rPr>
                        <a:t>Happened</a:t>
                      </a:r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0701803"/>
                  </a:ext>
                </a:extLst>
              </a:tr>
              <a:tr h="49537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FF00"/>
                          </a:solidFill>
                        </a:rPr>
                        <a:t>Washed</a:t>
                      </a:r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FF00"/>
                          </a:solidFill>
                        </a:rPr>
                        <a:t>Missed</a:t>
                      </a:r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609961"/>
                  </a:ext>
                </a:extLst>
              </a:tr>
              <a:tr h="49537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FF00"/>
                          </a:solidFill>
                        </a:rPr>
                        <a:t>Waxed</a:t>
                      </a:r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800" b="1" i="1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104468"/>
                  </a:ext>
                </a:extLst>
              </a:tr>
            </a:tbl>
          </a:graphicData>
        </a:graphic>
      </p:graphicFrame>
      <p:pic>
        <p:nvPicPr>
          <p:cNvPr id="8196" name="Picture 4" descr="Check Icon Png #331364 - Free Icons Library">
            <a:extLst>
              <a:ext uri="{FF2B5EF4-FFF2-40B4-BE49-F238E27FC236}">
                <a16:creationId xmlns:a16="http://schemas.microsoft.com/office/drawing/2014/main" id="{009F2BFE-CED1-4217-B781-F58ACDFBF0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8308" y="548680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Check Icon Png #331364 - Free Icons Library">
            <a:extLst>
              <a:ext uri="{FF2B5EF4-FFF2-40B4-BE49-F238E27FC236}">
                <a16:creationId xmlns:a16="http://schemas.microsoft.com/office/drawing/2014/main" id="{A83CE255-5EB3-4FD6-923B-D10A75C805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4214" y="1052736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heck Icon Png #331364 - Free Icons Library">
            <a:extLst>
              <a:ext uri="{FF2B5EF4-FFF2-40B4-BE49-F238E27FC236}">
                <a16:creationId xmlns:a16="http://schemas.microsoft.com/office/drawing/2014/main" id="{F0B15E15-B4D1-4198-B762-C1BF47B9AB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3331" y="1556792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heck Icon Png #331364 - Free Icons Library">
            <a:extLst>
              <a:ext uri="{FF2B5EF4-FFF2-40B4-BE49-F238E27FC236}">
                <a16:creationId xmlns:a16="http://schemas.microsoft.com/office/drawing/2014/main" id="{8C84FB83-40CA-4D3C-9944-9CD248F4E2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0681" y="2132856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Check Icon Png #331364 - Free Icons Library">
            <a:extLst>
              <a:ext uri="{FF2B5EF4-FFF2-40B4-BE49-F238E27FC236}">
                <a16:creationId xmlns:a16="http://schemas.microsoft.com/office/drawing/2014/main" id="{4C54D9DF-829E-421D-A329-D6404C22D6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761" y="2636912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Check Icon Png #331364 - Free Icons Library">
            <a:extLst>
              <a:ext uri="{FF2B5EF4-FFF2-40B4-BE49-F238E27FC236}">
                <a16:creationId xmlns:a16="http://schemas.microsoft.com/office/drawing/2014/main" id="{49D70734-0E6A-4A22-8D1A-7DB7DD2AB8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8674" y="3068960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Check Icon Png #331364 - Free Icons Library">
            <a:extLst>
              <a:ext uri="{FF2B5EF4-FFF2-40B4-BE49-F238E27FC236}">
                <a16:creationId xmlns:a16="http://schemas.microsoft.com/office/drawing/2014/main" id="{22CDEC13-9786-4C02-91BF-A8808DE390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761" y="3621720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Check Icon Png #331364 - Free Icons Library">
            <a:extLst>
              <a:ext uri="{FF2B5EF4-FFF2-40B4-BE49-F238E27FC236}">
                <a16:creationId xmlns:a16="http://schemas.microsoft.com/office/drawing/2014/main" id="{507EAD07-5120-491C-997A-605535B191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3012" y="4221088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Check Icon Png #331364 - Free Icons Library">
            <a:extLst>
              <a:ext uri="{FF2B5EF4-FFF2-40B4-BE49-F238E27FC236}">
                <a16:creationId xmlns:a16="http://schemas.microsoft.com/office/drawing/2014/main" id="{AB76410F-44EF-464F-9FF7-67FFC93700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2713" y="4606528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Check Icon Png #331364 - Free Icons Library">
            <a:extLst>
              <a:ext uri="{FF2B5EF4-FFF2-40B4-BE49-F238E27FC236}">
                <a16:creationId xmlns:a16="http://schemas.microsoft.com/office/drawing/2014/main" id="{AC4A7E27-8D12-45E4-9B47-1038274B22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4642" y="5163909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Check Icon Png #331364 - Free Icons Library">
            <a:extLst>
              <a:ext uri="{FF2B5EF4-FFF2-40B4-BE49-F238E27FC236}">
                <a16:creationId xmlns:a16="http://schemas.microsoft.com/office/drawing/2014/main" id="{3B535C57-9272-44DA-A83D-738A9271B4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0681" y="5686648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Check Icon Png #331364 - Free Icons Library">
            <a:extLst>
              <a:ext uri="{FF2B5EF4-FFF2-40B4-BE49-F238E27FC236}">
                <a16:creationId xmlns:a16="http://schemas.microsoft.com/office/drawing/2014/main" id="{61E5EE94-B69C-4824-BB61-13272B43F3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8909" y="467117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Check Icon Png #331364 - Free Icons Library">
            <a:extLst>
              <a:ext uri="{FF2B5EF4-FFF2-40B4-BE49-F238E27FC236}">
                <a16:creationId xmlns:a16="http://schemas.microsoft.com/office/drawing/2014/main" id="{A6033D58-DB54-4EBD-91B4-824D3B47E6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6866" y="1052736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 descr="Check Icon Png #331364 - Free Icons Library">
            <a:extLst>
              <a:ext uri="{FF2B5EF4-FFF2-40B4-BE49-F238E27FC236}">
                <a16:creationId xmlns:a16="http://schemas.microsoft.com/office/drawing/2014/main" id="{7FD1AD0A-26F1-47E7-9CEA-A7685A64E5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7749" y="1556792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Check Icon Png #331364 - Free Icons Library">
            <a:extLst>
              <a:ext uri="{FF2B5EF4-FFF2-40B4-BE49-F238E27FC236}">
                <a16:creationId xmlns:a16="http://schemas.microsoft.com/office/drawing/2014/main" id="{CBF8D0E7-EB58-4D61-A91B-E5385B790E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4814" y="2121091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Check Icon Png #331364 - Free Icons Library">
            <a:extLst>
              <a:ext uri="{FF2B5EF4-FFF2-40B4-BE49-F238E27FC236}">
                <a16:creationId xmlns:a16="http://schemas.microsoft.com/office/drawing/2014/main" id="{163DB652-E815-43BA-B7E9-5F5940C2DC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4772" y="2632224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Check Icon Png #331364 - Free Icons Library">
            <a:extLst>
              <a:ext uri="{FF2B5EF4-FFF2-40B4-BE49-F238E27FC236}">
                <a16:creationId xmlns:a16="http://schemas.microsoft.com/office/drawing/2014/main" id="{8FFB2703-59D8-4F57-B569-A5F3B207DC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4772" y="3117261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Check Icon Png #331364 - Free Icons Library">
            <a:extLst>
              <a:ext uri="{FF2B5EF4-FFF2-40B4-BE49-F238E27FC236}">
                <a16:creationId xmlns:a16="http://schemas.microsoft.com/office/drawing/2014/main" id="{621856C2-4E50-47AE-9541-DC877DA65D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8909" y="3621720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 descr="Check Icon Png #331364 - Free Icons Library">
            <a:extLst>
              <a:ext uri="{FF2B5EF4-FFF2-40B4-BE49-F238E27FC236}">
                <a16:creationId xmlns:a16="http://schemas.microsoft.com/office/drawing/2014/main" id="{E24108F4-61D7-41F3-8F0C-43632FD5C9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8781" y="4189490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Check Icon Png #331364 - Free Icons Library">
            <a:extLst>
              <a:ext uri="{FF2B5EF4-FFF2-40B4-BE49-F238E27FC236}">
                <a16:creationId xmlns:a16="http://schemas.microsoft.com/office/drawing/2014/main" id="{0BB51F95-4458-4286-AEC7-DA8831BF48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0826" y="4675454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Check Icon Png #331364 - Free Icons Library">
            <a:extLst>
              <a:ext uri="{FF2B5EF4-FFF2-40B4-BE49-F238E27FC236}">
                <a16:creationId xmlns:a16="http://schemas.microsoft.com/office/drawing/2014/main" id="{4D64549F-B1E1-459B-80D1-A1C460A224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8455" y="5200485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8335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81435" y="1997969"/>
            <a:ext cx="9167373" cy="2000251"/>
          </a:xfrm>
        </p:spPr>
        <p:txBody>
          <a:bodyPr rtlCol="0">
            <a:normAutofit/>
          </a:bodyPr>
          <a:lstStyle/>
          <a:p>
            <a:pPr rtl="0"/>
            <a:r>
              <a:rPr lang="pt-BR" sz="4400" b="1" dirty="0">
                <a:latin typeface="Georgia Pro" panose="020B0604020202020204" pitchFamily="18" charset="0"/>
              </a:rPr>
              <a:t>Regras ortográficas </a:t>
            </a:r>
            <a:r>
              <a:rPr lang="pt-BR" sz="4400" b="1" dirty="0">
                <a:solidFill>
                  <a:srgbClr val="FFFF00"/>
                </a:solidFill>
                <a:latin typeface="Georgia Pro" panose="020B0604020202020204" pitchFamily="18" charset="0"/>
              </a:rPr>
              <a:t>-</a:t>
            </a:r>
            <a:r>
              <a:rPr lang="pt-BR" sz="4400" b="1" dirty="0" err="1">
                <a:solidFill>
                  <a:srgbClr val="FFFF00"/>
                </a:solidFill>
                <a:latin typeface="Georgia Pro" panose="020B0604020202020204" pitchFamily="18" charset="0"/>
              </a:rPr>
              <a:t>ed</a:t>
            </a:r>
            <a:endParaRPr lang="pt-br" sz="4400" b="1" dirty="0">
              <a:solidFill>
                <a:srgbClr val="FFFF00"/>
              </a:solidFill>
              <a:latin typeface="Georgia Pro" panose="020B0604020202020204" pitchFamily="18" charset="0"/>
            </a:endParaRPr>
          </a:p>
        </p:txBody>
      </p:sp>
      <p:sp>
        <p:nvSpPr>
          <p:cNvPr id="4" name="Subtítulo 4">
            <a:extLst>
              <a:ext uri="{FF2B5EF4-FFF2-40B4-BE49-F238E27FC236}">
                <a16:creationId xmlns:a16="http://schemas.microsoft.com/office/drawing/2014/main" id="{88E38282-39A4-48B4-A486-BB50FF18E147}"/>
              </a:ext>
            </a:extLst>
          </p:cNvPr>
          <p:cNvSpPr txBox="1">
            <a:spLocks/>
          </p:cNvSpPr>
          <p:nvPr/>
        </p:nvSpPr>
        <p:spPr>
          <a:xfrm>
            <a:off x="6094412" y="4090559"/>
            <a:ext cx="4986169" cy="1289642"/>
          </a:xfrm>
          <a:prstGeom prst="rect">
            <a:avLst/>
          </a:prstGeom>
        </p:spPr>
        <p:txBody>
          <a:bodyPr vert="horz" lIns="121899" tIns="60949" rIns="121899" bIns="60949" rtlCol="0">
            <a:noAutofit/>
          </a:bodyPr>
          <a:lstStyle>
            <a:lvl1pPr marL="0" indent="0" algn="l" defTabSz="1218987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2800" kern="1200" cap="all" spc="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09493" indent="0" algn="ctr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8987" indent="0" algn="ctr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480" indent="0" algn="ctr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7973" indent="0" algn="ctr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467" indent="0" algn="ctr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6960" indent="0" algn="ctr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6453" indent="0" algn="ctr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0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5947" indent="0" algn="ctr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0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500" b="1" dirty="0">
                <a:solidFill>
                  <a:schemeClr val="tx1"/>
                </a:solidFill>
              </a:rPr>
              <a:t>TEACHER:</a:t>
            </a:r>
          </a:p>
          <a:p>
            <a:r>
              <a:rPr lang="pt-BR" sz="3500" cap="none" dirty="0"/>
              <a:t>Cristiane de Brito Cruz</a:t>
            </a:r>
            <a:endParaRPr lang="pt-br" sz="3500" cap="none" dirty="0"/>
          </a:p>
        </p:txBody>
      </p:sp>
      <p:pic>
        <p:nvPicPr>
          <p:cNvPr id="1026" name="Picture 2" descr="Resultado de imagem para logo ifrn">
            <a:extLst>
              <a:ext uri="{FF2B5EF4-FFF2-40B4-BE49-F238E27FC236}">
                <a16:creationId xmlns:a16="http://schemas.microsoft.com/office/drawing/2014/main" id="{9A37EFCF-584E-4FD4-A6DC-0D7669FD03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9398" y="332656"/>
            <a:ext cx="1988501" cy="2665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1027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tângulo 1">
            <a:extLst>
              <a:ext uri="{FF2B5EF4-FFF2-40B4-BE49-F238E27FC236}">
                <a16:creationId xmlns:a16="http://schemas.microsoft.com/office/drawing/2014/main" id="{6A25DE0D-8C88-4C6A-BA4E-D1CA8E6DA1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7232" y="354716"/>
            <a:ext cx="6846441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ts val="0"/>
              </a:spcBef>
              <a:buFontTx/>
              <a:buNone/>
            </a:pPr>
            <a:r>
              <a:rPr lang="en-US" altLang="pt-BR" sz="3000" b="1" dirty="0"/>
              <a:t>dream-dream</a:t>
            </a:r>
            <a:r>
              <a:rPr lang="en-US" altLang="pt-BR" sz="3000" b="1" dirty="0">
                <a:solidFill>
                  <a:srgbClr val="FF0000"/>
                </a:solidFill>
              </a:rPr>
              <a:t>ed</a:t>
            </a:r>
            <a:endParaRPr lang="pt-BR" altLang="pt-BR" sz="3000" b="1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en-US" altLang="pt-BR" sz="3000" b="1" dirty="0"/>
              <a:t>happen-happen</a:t>
            </a:r>
            <a:r>
              <a:rPr lang="en-US" altLang="pt-BR" sz="3000" b="1" dirty="0">
                <a:solidFill>
                  <a:srgbClr val="FF0000"/>
                </a:solidFill>
              </a:rPr>
              <a:t>ed</a:t>
            </a:r>
          </a:p>
          <a:p>
            <a:pPr>
              <a:spcBef>
                <a:spcPts val="0"/>
              </a:spcBef>
              <a:buNone/>
            </a:pPr>
            <a:r>
              <a:rPr lang="en-US" altLang="pt-BR" sz="3000" b="1" dirty="0"/>
              <a:t>publish-publish</a:t>
            </a:r>
            <a:r>
              <a:rPr lang="en-US" altLang="pt-BR" sz="3000" b="1" dirty="0">
                <a:solidFill>
                  <a:srgbClr val="FF0000"/>
                </a:solidFill>
              </a:rPr>
              <a:t>ed</a:t>
            </a:r>
          </a:p>
          <a:p>
            <a:pPr>
              <a:spcBef>
                <a:spcPts val="0"/>
              </a:spcBef>
              <a:buNone/>
            </a:pPr>
            <a:r>
              <a:rPr lang="en-US" altLang="pt-BR" sz="3000" b="1" dirty="0"/>
              <a:t>start-start</a:t>
            </a:r>
            <a:r>
              <a:rPr lang="en-US" altLang="pt-BR" sz="3000" b="1" dirty="0">
                <a:solidFill>
                  <a:srgbClr val="FF0000"/>
                </a:solidFill>
              </a:rPr>
              <a:t>ed</a:t>
            </a: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D8AF59C9-7E81-48CD-856F-3F698268B5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81844" y="300747"/>
            <a:ext cx="720080" cy="3132347"/>
          </a:xfrm>
        </p:spPr>
        <p:txBody>
          <a:bodyPr>
            <a:noAutofit/>
          </a:bodyPr>
          <a:lstStyle/>
          <a:p>
            <a:pPr eaLnBrk="1" hangingPunct="1"/>
            <a:br>
              <a:rPr lang="en-US" altLang="pt-BR" sz="4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pt-BR" sz="4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1F677BD-CC04-4B83-BF10-54B58134512A}"/>
              </a:ext>
            </a:extLst>
          </p:cNvPr>
          <p:cNvSpPr txBox="1"/>
          <p:nvPr/>
        </p:nvSpPr>
        <p:spPr>
          <a:xfrm>
            <a:off x="8645588" y="2750409"/>
            <a:ext cx="3543237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pt-BR" sz="3000" b="1" dirty="0" err="1">
                <a:solidFill>
                  <a:srgbClr val="FFFF00"/>
                </a:solidFill>
                <a:latin typeface="Comic Sans MS" panose="030F0702030302020204" pitchFamily="66" charset="0"/>
              </a:rPr>
              <a:t>Exemplos</a:t>
            </a:r>
            <a:r>
              <a:rPr lang="en-US" altLang="pt-BR" sz="3000" b="1" dirty="0">
                <a:solidFill>
                  <a:srgbClr val="FFFF00"/>
                </a:solidFill>
                <a:latin typeface="Comic Sans MS" panose="030F0702030302020204" pitchFamily="66" charset="0"/>
              </a:rPr>
              <a:t>:</a:t>
            </a:r>
          </a:p>
          <a:p>
            <a:r>
              <a:rPr lang="en-US" altLang="pt-BR" sz="3000" b="1" dirty="0">
                <a:latin typeface="Comic Sans MS" panose="030F0702030302020204" pitchFamily="66" charset="0"/>
              </a:rPr>
              <a:t>marr</a:t>
            </a:r>
            <a:r>
              <a:rPr lang="en-US" altLang="pt-BR" sz="3000" b="1" dirty="0">
                <a:solidFill>
                  <a:srgbClr val="FFFF00"/>
                </a:solidFill>
                <a:latin typeface="Comic Sans MS" panose="030F0702030302020204" pitchFamily="66" charset="0"/>
              </a:rPr>
              <a:t>y</a:t>
            </a:r>
            <a:r>
              <a:rPr lang="en-US" altLang="pt-BR" sz="3000" b="1" dirty="0">
                <a:latin typeface="Comic Sans MS" panose="030F0702030302020204" pitchFamily="66" charset="0"/>
              </a:rPr>
              <a:t>-marr</a:t>
            </a:r>
            <a:r>
              <a:rPr lang="en-US" altLang="pt-BR" sz="3000" b="1" dirty="0">
                <a:solidFill>
                  <a:srgbClr val="FFFF00"/>
                </a:solidFill>
                <a:latin typeface="Comic Sans MS" panose="030F0702030302020204" pitchFamily="66" charset="0"/>
              </a:rPr>
              <a:t>i</a:t>
            </a:r>
            <a:r>
              <a:rPr lang="en-US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ed</a:t>
            </a:r>
            <a:endParaRPr lang="pt-BR" altLang="pt-BR" sz="3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en-US" altLang="pt-BR" sz="3000" b="1" dirty="0">
                <a:latin typeface="Comic Sans MS" panose="030F0702030302020204" pitchFamily="66" charset="0"/>
              </a:rPr>
              <a:t>stud</a:t>
            </a:r>
            <a:r>
              <a:rPr lang="en-US" altLang="pt-BR" sz="3000" b="1" dirty="0">
                <a:solidFill>
                  <a:srgbClr val="FFFF00"/>
                </a:solidFill>
                <a:latin typeface="Comic Sans MS" panose="030F0702030302020204" pitchFamily="66" charset="0"/>
              </a:rPr>
              <a:t>y</a:t>
            </a:r>
            <a:r>
              <a:rPr lang="en-US" altLang="pt-BR" sz="3000" b="1" dirty="0">
                <a:latin typeface="Comic Sans MS" panose="030F0702030302020204" pitchFamily="66" charset="0"/>
              </a:rPr>
              <a:t>-stud</a:t>
            </a:r>
            <a:r>
              <a:rPr lang="en-US" altLang="pt-BR" sz="3000" b="1" dirty="0">
                <a:solidFill>
                  <a:srgbClr val="FFFF00"/>
                </a:solidFill>
                <a:latin typeface="Comic Sans MS" panose="030F0702030302020204" pitchFamily="66" charset="0"/>
              </a:rPr>
              <a:t>i</a:t>
            </a:r>
            <a:r>
              <a:rPr lang="en-US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ed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altLang="pt-BR" sz="3000" b="1" dirty="0">
                <a:latin typeface="Comic Sans MS" panose="030F0702030302020204" pitchFamily="66" charset="0"/>
              </a:rPr>
              <a:t>cr</a:t>
            </a:r>
            <a:r>
              <a:rPr lang="en-US" altLang="pt-BR" sz="3000" b="1" dirty="0">
                <a:solidFill>
                  <a:srgbClr val="FFFF00"/>
                </a:solidFill>
                <a:latin typeface="Comic Sans MS" panose="030F0702030302020204" pitchFamily="66" charset="0"/>
              </a:rPr>
              <a:t>y</a:t>
            </a:r>
            <a:r>
              <a:rPr lang="en-US" altLang="pt-BR" sz="3000" b="1" dirty="0">
                <a:latin typeface="Comic Sans MS" panose="030F0702030302020204" pitchFamily="66" charset="0"/>
              </a:rPr>
              <a:t>-cr</a:t>
            </a:r>
            <a:r>
              <a:rPr lang="en-US" altLang="pt-BR" sz="3000" b="1" dirty="0">
                <a:solidFill>
                  <a:srgbClr val="FFFF00"/>
                </a:solidFill>
                <a:latin typeface="Comic Sans MS" panose="030F0702030302020204" pitchFamily="66" charset="0"/>
              </a:rPr>
              <a:t>i</a:t>
            </a:r>
            <a:r>
              <a:rPr lang="en-US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ed</a:t>
            </a:r>
            <a:endParaRPr lang="pt-BR" altLang="pt-BR" sz="3000" b="1" dirty="0">
              <a:latin typeface="Comic Sans MS" panose="030F0702030302020204" pitchFamily="66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3FD2690B-17B8-435E-895C-1B81AC2EFA59}"/>
              </a:ext>
            </a:extLst>
          </p:cNvPr>
          <p:cNvSpPr txBox="1"/>
          <p:nvPr/>
        </p:nvSpPr>
        <p:spPr>
          <a:xfrm>
            <a:off x="1585483" y="2755373"/>
            <a:ext cx="6968190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FontTx/>
              <a:buNone/>
            </a:pPr>
            <a:r>
              <a:rPr lang="pt-BR" altLang="pt-BR" sz="30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REGRA 1</a:t>
            </a:r>
            <a:r>
              <a:rPr lang="pt-BR" altLang="pt-BR" sz="3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: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pt-BR" altLang="pt-BR" sz="3000" b="1" dirty="0">
                <a:latin typeface="Comic Sans MS" panose="030F0702030302020204" pitchFamily="66" charset="0"/>
              </a:rPr>
              <a:t>Os verbos que terminam em </a:t>
            </a:r>
            <a:r>
              <a:rPr lang="pt-BR" altLang="pt-BR" sz="3000" b="1" dirty="0" err="1">
                <a:solidFill>
                  <a:srgbClr val="FFFF00"/>
                </a:solidFill>
                <a:latin typeface="Comic Sans MS" panose="030F0702030302020204" pitchFamily="66" charset="0"/>
              </a:rPr>
              <a:t>consoante+y</a:t>
            </a:r>
            <a:r>
              <a:rPr lang="pt-BR" altLang="pt-BR" sz="3000" b="1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3000" b="1" dirty="0">
                <a:latin typeface="Comic Sans MS" panose="030F0702030302020204" pitchFamily="66" charset="0"/>
              </a:rPr>
              <a:t>trocam o </a:t>
            </a:r>
            <a:r>
              <a:rPr lang="pt-BR" altLang="pt-BR" sz="3000" b="1" dirty="0">
                <a:solidFill>
                  <a:srgbClr val="FFFF00"/>
                </a:solidFill>
                <a:latin typeface="Comic Sans MS" panose="030F0702030302020204" pitchFamily="66" charset="0"/>
              </a:rPr>
              <a:t>Y</a:t>
            </a:r>
            <a:r>
              <a:rPr lang="pt-BR" altLang="pt-BR" sz="3000" b="1" dirty="0">
                <a:latin typeface="Comic Sans MS" panose="030F0702030302020204" pitchFamily="66" charset="0"/>
              </a:rPr>
              <a:t> por </a:t>
            </a:r>
            <a:r>
              <a:rPr lang="pt-BR" altLang="pt-BR" sz="3000" b="1" dirty="0">
                <a:solidFill>
                  <a:srgbClr val="FFFF00"/>
                </a:solidFill>
                <a:latin typeface="Comic Sans MS" panose="030F0702030302020204" pitchFamily="66" charset="0"/>
              </a:rPr>
              <a:t>i </a:t>
            </a:r>
            <a:r>
              <a:rPr lang="pt-BR" altLang="pt-BR" sz="3000" b="1" dirty="0">
                <a:latin typeface="Comic Sans MS" panose="030F0702030302020204" pitchFamily="66" charset="0"/>
              </a:rPr>
              <a:t>ao acrescentar </a:t>
            </a:r>
            <a:r>
              <a:rPr lang="pt-BR" altLang="pt-BR" sz="3000" b="1" dirty="0">
                <a:solidFill>
                  <a:srgbClr val="FFFF00"/>
                </a:solidFill>
                <a:latin typeface="Comic Sans MS" panose="030F0702030302020204" pitchFamily="66" charset="0"/>
              </a:rPr>
              <a:t>-ed.</a:t>
            </a:r>
          </a:p>
          <a:p>
            <a:pPr>
              <a:spcBef>
                <a:spcPts val="0"/>
              </a:spcBef>
              <a:buFontTx/>
              <a:buNone/>
            </a:pPr>
            <a:endParaRPr lang="pt-BR" altLang="pt-BR" sz="3000" b="1" dirty="0">
              <a:solidFill>
                <a:srgbClr val="FFFF00"/>
              </a:solidFill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pt-BR" altLang="pt-BR" sz="3000" b="1" dirty="0">
                <a:solidFill>
                  <a:srgbClr val="FFFF00"/>
                </a:solidFill>
                <a:latin typeface="Comic Sans MS" panose="030F0702030302020204" pitchFamily="66" charset="0"/>
              </a:rPr>
              <a:t>* </a:t>
            </a:r>
            <a:r>
              <a:rPr lang="pt-BR" altLang="pt-BR" sz="3000" b="1" dirty="0">
                <a:latin typeface="Comic Sans MS" panose="030F0702030302020204" pitchFamily="66" charset="0"/>
              </a:rPr>
              <a:t>O mesmo </a:t>
            </a:r>
            <a:r>
              <a:rPr lang="pt-BR" altLang="pt-BR" sz="3000" b="1" dirty="0">
                <a:solidFill>
                  <a:srgbClr val="FFFF00"/>
                </a:solidFill>
                <a:latin typeface="Comic Sans MS" panose="030F0702030302020204" pitchFamily="66" charset="0"/>
              </a:rPr>
              <a:t>não</a:t>
            </a:r>
            <a:r>
              <a:rPr lang="pt-BR" altLang="pt-BR" sz="3000" b="1" dirty="0">
                <a:latin typeface="Comic Sans MS" panose="030F0702030302020204" pitchFamily="66" charset="0"/>
              </a:rPr>
              <a:t> ocorre se o final for </a:t>
            </a:r>
            <a:r>
              <a:rPr lang="pt-BR" altLang="pt-BR" sz="3000" b="1" dirty="0" err="1">
                <a:solidFill>
                  <a:srgbClr val="FFFF00"/>
                </a:solidFill>
                <a:latin typeface="Comic Sans MS" panose="030F0702030302020204" pitchFamily="66" charset="0"/>
              </a:rPr>
              <a:t>vogal+y</a:t>
            </a:r>
            <a:endParaRPr lang="pt-BR" altLang="pt-BR" sz="3000" b="1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78F1E898-0299-4994-88D8-AA3D3DDB5F0D}"/>
              </a:ext>
            </a:extLst>
          </p:cNvPr>
          <p:cNvSpPr txBox="1"/>
          <p:nvPr/>
        </p:nvSpPr>
        <p:spPr>
          <a:xfrm>
            <a:off x="8645588" y="5058334"/>
            <a:ext cx="303633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FontTx/>
              <a:buNone/>
            </a:pPr>
            <a:r>
              <a:rPr lang="pt-BR" altLang="pt-BR" sz="3000" b="1" dirty="0">
                <a:solidFill>
                  <a:srgbClr val="FFFF00"/>
                </a:solidFill>
                <a:latin typeface="Comic Sans MS" panose="030F0702030302020204" pitchFamily="66" charset="0"/>
              </a:rPr>
              <a:t>Exemplos: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pt-BR" altLang="pt-BR" sz="3000" b="1" dirty="0">
                <a:latin typeface="Comic Sans MS" panose="030F0702030302020204" pitchFamily="66" charset="0"/>
              </a:rPr>
              <a:t>play-</a:t>
            </a:r>
            <a:r>
              <a:rPr lang="pt-BR" altLang="pt-BR" sz="3000" b="1" dirty="0" err="1">
                <a:latin typeface="Comic Sans MS" panose="030F0702030302020204" pitchFamily="66" charset="0"/>
              </a:rPr>
              <a:t>play</a:t>
            </a:r>
            <a:r>
              <a:rPr lang="pt-BR" altLang="pt-BR" sz="30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ed</a:t>
            </a:r>
            <a:endParaRPr lang="pt-BR" altLang="pt-BR" sz="3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pt-BR" altLang="pt-BR" sz="3000" b="1" dirty="0" err="1">
                <a:latin typeface="Comic Sans MS" panose="030F0702030302020204" pitchFamily="66" charset="0"/>
              </a:rPr>
              <a:t>stay-stay</a:t>
            </a:r>
            <a:r>
              <a:rPr lang="pt-BR" altLang="pt-BR" sz="30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ed</a:t>
            </a:r>
            <a:endParaRPr lang="pt-BR" altLang="pt-BR" sz="3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8CA464-B71D-4853-909F-CDCA9FE61BF7}"/>
              </a:ext>
            </a:extLst>
          </p:cNvPr>
          <p:cNvSpPr txBox="1"/>
          <p:nvPr/>
        </p:nvSpPr>
        <p:spPr>
          <a:xfrm>
            <a:off x="5151696" y="508604"/>
            <a:ext cx="6646194" cy="1631216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buFontTx/>
              <a:buNone/>
            </a:pPr>
            <a:r>
              <a:rPr lang="pt-BR" altLang="pt-BR" sz="2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Vimos que, para fazer o passado de verbos regulares basta acrescentarmos </a:t>
            </a:r>
            <a:r>
              <a:rPr lang="pt-BR" altLang="pt-BR" sz="25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–</a:t>
            </a:r>
            <a:r>
              <a:rPr lang="pt-BR" altLang="pt-BR" sz="25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ed</a:t>
            </a:r>
            <a:r>
              <a:rPr lang="pt-BR" altLang="pt-BR" sz="2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,</a:t>
            </a:r>
            <a:r>
              <a:rPr lang="pt-BR" altLang="pt-BR" sz="25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pt-BR" altLang="pt-BR" sz="2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mas alguns verbos sofrem </a:t>
            </a:r>
            <a:r>
              <a:rPr lang="pt-BR" altLang="pt-BR" sz="25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alteração na escrita</a:t>
            </a:r>
            <a:r>
              <a:rPr lang="pt-BR" altLang="pt-BR" sz="25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quando colocamos o sufixo do passado.</a:t>
            </a:r>
            <a:endParaRPr lang="pt-BR" altLang="pt-BR" sz="25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" name="Conector reto 2">
            <a:extLst>
              <a:ext uri="{FF2B5EF4-FFF2-40B4-BE49-F238E27FC236}">
                <a16:creationId xmlns:a16="http://schemas.microsoft.com/office/drawing/2014/main" id="{B0098C5D-4E7B-4112-A24D-E0786510FDA5}"/>
              </a:ext>
            </a:extLst>
          </p:cNvPr>
          <p:cNvCxnSpPr>
            <a:cxnSpLocks/>
          </p:cNvCxnSpPr>
          <p:nvPr/>
        </p:nvCxnSpPr>
        <p:spPr>
          <a:xfrm>
            <a:off x="1585483" y="4869160"/>
            <a:ext cx="10096435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BCCB3F4A-FC84-445E-B50C-6A64609709B1}"/>
              </a:ext>
            </a:extLst>
          </p:cNvPr>
          <p:cNvCxnSpPr/>
          <p:nvPr/>
        </p:nvCxnSpPr>
        <p:spPr>
          <a:xfrm>
            <a:off x="8182644" y="2750409"/>
            <a:ext cx="0" cy="3806844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5436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>
            <a:extLst>
              <a:ext uri="{FF2B5EF4-FFF2-40B4-BE49-F238E27FC236}">
                <a16:creationId xmlns:a16="http://schemas.microsoft.com/office/drawing/2014/main" id="{D8AF59C9-7E81-48CD-856F-3F698268B5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81844" y="300747"/>
            <a:ext cx="720080" cy="3132347"/>
          </a:xfrm>
        </p:spPr>
        <p:txBody>
          <a:bodyPr>
            <a:noAutofit/>
          </a:bodyPr>
          <a:lstStyle/>
          <a:p>
            <a:pPr eaLnBrk="1" hangingPunct="1"/>
            <a:br>
              <a:rPr lang="en-US" altLang="pt-BR" sz="4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pt-BR" sz="4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RULES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3FD2690B-17B8-435E-895C-1B81AC2EFA59}"/>
              </a:ext>
            </a:extLst>
          </p:cNvPr>
          <p:cNvSpPr txBox="1"/>
          <p:nvPr/>
        </p:nvSpPr>
        <p:spPr>
          <a:xfrm>
            <a:off x="1701924" y="2266320"/>
            <a:ext cx="2245943" cy="1944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FontTx/>
              <a:buNone/>
            </a:pPr>
            <a:r>
              <a:rPr lang="en-US" altLang="pt-BR" sz="3000" b="1" dirty="0">
                <a:latin typeface="Comic Sans MS" panose="030F0702030302020204" pitchFamily="66" charset="0"/>
              </a:rPr>
              <a:t>die-di</a:t>
            </a:r>
            <a:r>
              <a:rPr lang="en-US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ed</a:t>
            </a:r>
            <a:endParaRPr lang="pt-BR" altLang="pt-BR" sz="3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pt-BR" sz="3000" b="1" dirty="0">
                <a:latin typeface="Comic Sans MS" panose="030F0702030302020204" pitchFamily="66" charset="0"/>
              </a:rPr>
              <a:t>like-like</a:t>
            </a:r>
            <a:r>
              <a:rPr lang="en-US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d</a:t>
            </a:r>
            <a:endParaRPr lang="pt-BR" altLang="pt-BR" sz="3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pt-BR" sz="3000" b="1" dirty="0">
                <a:latin typeface="Comic Sans MS" panose="030F0702030302020204" pitchFamily="66" charset="0"/>
              </a:rPr>
              <a:t>live-live</a:t>
            </a:r>
            <a:r>
              <a:rPr lang="en-US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d</a:t>
            </a:r>
            <a:endParaRPr lang="pt-BR" altLang="pt-BR" sz="3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pt-BR" sz="3000" b="1" dirty="0">
                <a:latin typeface="Comic Sans MS" panose="030F0702030302020204" pitchFamily="66" charset="0"/>
              </a:rPr>
              <a:t>love-love</a:t>
            </a:r>
            <a:r>
              <a:rPr lang="en-US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d</a:t>
            </a:r>
            <a:endParaRPr lang="pt-BR" altLang="pt-BR" sz="3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2F1B592-4D9A-40A6-ACBE-FAE3ACBCD906}"/>
              </a:ext>
            </a:extLst>
          </p:cNvPr>
          <p:cNvSpPr txBox="1"/>
          <p:nvPr/>
        </p:nvSpPr>
        <p:spPr>
          <a:xfrm>
            <a:off x="1701924" y="400882"/>
            <a:ext cx="1029714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FontTx/>
              <a:buNone/>
            </a:pPr>
            <a:r>
              <a:rPr lang="pt-BR" altLang="pt-BR" sz="30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REGRA 2</a:t>
            </a:r>
            <a:r>
              <a:rPr lang="pt-BR" altLang="pt-BR" sz="3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: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pt-BR" altLang="pt-BR" sz="3000" b="1" dirty="0">
                <a:latin typeface="Comic Sans MS" panose="030F0702030302020204" pitchFamily="66" charset="0"/>
              </a:rPr>
              <a:t>Os verbos que terminam em </a:t>
            </a:r>
            <a:r>
              <a:rPr lang="pt-BR" altLang="pt-BR" sz="3000" b="1" dirty="0">
                <a:solidFill>
                  <a:srgbClr val="FFFF00"/>
                </a:solidFill>
                <a:latin typeface="Comic Sans MS" panose="030F0702030302020204" pitchFamily="66" charset="0"/>
              </a:rPr>
              <a:t>E</a:t>
            </a:r>
            <a:r>
              <a:rPr lang="pt-BR" altLang="pt-BR" sz="3000" b="1" dirty="0">
                <a:latin typeface="Comic Sans MS" panose="030F0702030302020204" pitchFamily="66" charset="0"/>
              </a:rPr>
              <a:t> acrescentam apenas a letra </a:t>
            </a:r>
            <a:r>
              <a:rPr lang="pt-BR" altLang="pt-BR" sz="3000" b="1" dirty="0">
                <a:solidFill>
                  <a:srgbClr val="FFFF00"/>
                </a:solidFill>
                <a:latin typeface="Comic Sans MS" panose="030F0702030302020204" pitchFamily="66" charset="0"/>
              </a:rPr>
              <a:t>D</a:t>
            </a:r>
            <a:r>
              <a:rPr lang="pt-BR" altLang="pt-BR" sz="3000" b="1" dirty="0">
                <a:latin typeface="Comic Sans MS" panose="030F0702030302020204" pitchFamily="66" charset="0"/>
              </a:rPr>
              <a:t> no final para ficarem no passado.</a:t>
            </a:r>
            <a:endParaRPr lang="pt-BR" altLang="pt-BR" sz="3000" b="1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3526BCE-2C7D-4DB0-BC78-AD1AFBD20CA9}"/>
              </a:ext>
            </a:extLst>
          </p:cNvPr>
          <p:cNvSpPr txBox="1"/>
          <p:nvPr/>
        </p:nvSpPr>
        <p:spPr>
          <a:xfrm>
            <a:off x="4366220" y="2266320"/>
            <a:ext cx="4298171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FontTx/>
              <a:buNone/>
            </a:pPr>
            <a:r>
              <a:rPr lang="pt-BR" altLang="pt-BR" sz="3000" b="1" dirty="0">
                <a:latin typeface="Comic Sans MS" panose="030F0702030302020204" pitchFamily="66" charset="0"/>
              </a:rPr>
              <a:t>complete-</a:t>
            </a:r>
            <a:r>
              <a:rPr lang="pt-BR" altLang="pt-BR" sz="3000" b="1" dirty="0" err="1">
                <a:latin typeface="Comic Sans MS" panose="030F0702030302020204" pitchFamily="66" charset="0"/>
              </a:rPr>
              <a:t>complete</a:t>
            </a:r>
            <a:r>
              <a:rPr lang="pt-BR" altLang="pt-BR" sz="30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d</a:t>
            </a:r>
            <a:endParaRPr lang="pt-BR" altLang="pt-BR" sz="3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pt-BR" altLang="pt-BR" sz="3000" b="1" dirty="0">
                <a:latin typeface="Comic Sans MS" panose="030F0702030302020204" pitchFamily="66" charset="0"/>
              </a:rPr>
              <a:t>decide-</a:t>
            </a:r>
            <a:r>
              <a:rPr lang="pt-BR" altLang="pt-BR" sz="3000" b="1" dirty="0" err="1">
                <a:latin typeface="Comic Sans MS" panose="030F0702030302020204" pitchFamily="66" charset="0"/>
              </a:rPr>
              <a:t>decide</a:t>
            </a:r>
            <a:r>
              <a:rPr lang="pt-BR" altLang="pt-BR" sz="30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d</a:t>
            </a:r>
            <a:endParaRPr lang="pt-BR" altLang="pt-BR" sz="3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pt-BR" altLang="pt-BR" sz="3000" b="1" dirty="0">
                <a:latin typeface="Comic Sans MS" panose="030F0702030302020204" pitchFamily="66" charset="0"/>
              </a:rPr>
              <a:t>move-</a:t>
            </a:r>
            <a:r>
              <a:rPr lang="pt-BR" altLang="pt-BR" sz="3000" b="1" dirty="0" err="1">
                <a:latin typeface="Comic Sans MS" panose="030F0702030302020204" pitchFamily="66" charset="0"/>
              </a:rPr>
              <a:t>move</a:t>
            </a:r>
            <a:r>
              <a:rPr lang="pt-BR" altLang="pt-BR" sz="30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d</a:t>
            </a:r>
            <a:endParaRPr lang="pt-BR" altLang="pt-BR" sz="3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pt-BR" altLang="pt-BR" sz="3000" b="1" dirty="0" err="1">
                <a:latin typeface="Comic Sans MS" panose="030F0702030302020204" pitchFamily="66" charset="0"/>
              </a:rPr>
              <a:t>agree</a:t>
            </a:r>
            <a:r>
              <a:rPr lang="pt-BR" altLang="pt-BR" sz="3000" b="1" dirty="0">
                <a:latin typeface="Comic Sans MS" panose="030F0702030302020204" pitchFamily="66" charset="0"/>
              </a:rPr>
              <a:t> - </a:t>
            </a:r>
            <a:r>
              <a:rPr lang="pt-BR" altLang="pt-BR" sz="3000" b="1" dirty="0" err="1">
                <a:latin typeface="Comic Sans MS" panose="030F0702030302020204" pitchFamily="66" charset="0"/>
              </a:rPr>
              <a:t>agree</a:t>
            </a:r>
            <a:r>
              <a:rPr lang="pt-BR" altLang="pt-BR" sz="30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d</a:t>
            </a:r>
            <a:endParaRPr lang="pt-BR" altLang="pt-BR" sz="3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A6B30BF7-C393-404D-938E-E6AB8FDB20AE}"/>
              </a:ext>
            </a:extLst>
          </p:cNvPr>
          <p:cNvSpPr txBox="1"/>
          <p:nvPr/>
        </p:nvSpPr>
        <p:spPr>
          <a:xfrm>
            <a:off x="1690854" y="4869160"/>
            <a:ext cx="987616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FontTx/>
              <a:buNone/>
            </a:pPr>
            <a:r>
              <a:rPr lang="pt-BR" altLang="pt-BR" sz="3000" b="1" dirty="0">
                <a:solidFill>
                  <a:srgbClr val="FFFF00"/>
                </a:solidFill>
                <a:latin typeface="Comic Sans MS" panose="030F0702030302020204" pitchFamily="66" charset="0"/>
              </a:rPr>
              <a:t>*</a:t>
            </a:r>
            <a:r>
              <a:rPr lang="pt-BR" altLang="pt-BR" sz="3000" b="1" dirty="0">
                <a:latin typeface="Comic Sans MS" panose="030F0702030302020204" pitchFamily="66" charset="0"/>
              </a:rPr>
              <a:t>O verbo </a:t>
            </a:r>
            <a:r>
              <a:rPr lang="pt-BR" altLang="pt-BR" sz="3000" b="1" dirty="0" err="1">
                <a:solidFill>
                  <a:srgbClr val="FFFF00"/>
                </a:solidFill>
                <a:latin typeface="Comic Sans MS" panose="030F0702030302020204" pitchFamily="66" charset="0"/>
              </a:rPr>
              <a:t>to</a:t>
            </a:r>
            <a:r>
              <a:rPr lang="pt-BR" altLang="pt-BR" sz="3000" b="1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3000" b="1" dirty="0" err="1">
                <a:solidFill>
                  <a:srgbClr val="FFFF00"/>
                </a:solidFill>
                <a:latin typeface="Comic Sans MS" panose="030F0702030302020204" pitchFamily="66" charset="0"/>
              </a:rPr>
              <a:t>see</a:t>
            </a:r>
            <a:r>
              <a:rPr lang="pt-BR" altLang="pt-BR" sz="3000" b="1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3000" b="1" dirty="0">
                <a:latin typeface="Comic Sans MS" panose="030F0702030302020204" pitchFamily="66" charset="0"/>
              </a:rPr>
              <a:t>(ver) é irregular: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pt-BR" altLang="pt-BR" sz="3000" b="1" dirty="0" err="1">
                <a:latin typeface="Comic Sans MS" panose="030F0702030302020204" pitchFamily="66" charset="0"/>
              </a:rPr>
              <a:t>see</a:t>
            </a:r>
            <a:r>
              <a:rPr lang="pt-BR" altLang="pt-BR" sz="3000" b="1" dirty="0">
                <a:latin typeface="Comic Sans MS" panose="030F0702030302020204" pitchFamily="66" charset="0"/>
              </a:rPr>
              <a:t> – </a:t>
            </a:r>
            <a:r>
              <a:rPr lang="pt-BR" altLang="pt-BR" sz="3000" b="1" dirty="0" err="1">
                <a:solidFill>
                  <a:srgbClr val="FFFF00"/>
                </a:solidFill>
                <a:latin typeface="Comic Sans MS" panose="030F0702030302020204" pitchFamily="66" charset="0"/>
              </a:rPr>
              <a:t>saw</a:t>
            </a:r>
            <a:r>
              <a:rPr lang="pt-BR" altLang="pt-BR" sz="3000" b="1" dirty="0">
                <a:latin typeface="Comic Sans MS" panose="030F0702030302020204" pitchFamily="66" charset="0"/>
              </a:rPr>
              <a:t> – </a:t>
            </a:r>
            <a:r>
              <a:rPr lang="pt-BR" altLang="pt-BR" sz="3000" b="1" dirty="0" err="1">
                <a:solidFill>
                  <a:srgbClr val="FFFF00"/>
                </a:solidFill>
                <a:latin typeface="Comic Sans MS" panose="030F0702030302020204" pitchFamily="66" charset="0"/>
              </a:rPr>
              <a:t>seen</a:t>
            </a:r>
            <a:r>
              <a:rPr lang="pt-BR" altLang="pt-BR" sz="3000" b="1" dirty="0">
                <a:latin typeface="Comic Sans MS" panose="030F0702030302020204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57962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>
            <a:extLst>
              <a:ext uri="{FF2B5EF4-FFF2-40B4-BE49-F238E27FC236}">
                <a16:creationId xmlns:a16="http://schemas.microsoft.com/office/drawing/2014/main" id="{D8AF59C9-7E81-48CD-856F-3F698268B5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7828" y="296653"/>
            <a:ext cx="720080" cy="3132347"/>
          </a:xfrm>
        </p:spPr>
        <p:txBody>
          <a:bodyPr>
            <a:noAutofit/>
          </a:bodyPr>
          <a:lstStyle/>
          <a:p>
            <a:pPr eaLnBrk="1" hangingPunct="1"/>
            <a:br>
              <a:rPr lang="en-US" altLang="pt-BR" sz="4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pt-BR" sz="4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2F1B592-4D9A-40A6-ACBE-FAE3ACBCD906}"/>
              </a:ext>
            </a:extLst>
          </p:cNvPr>
          <p:cNvSpPr txBox="1"/>
          <p:nvPr/>
        </p:nvSpPr>
        <p:spPr>
          <a:xfrm>
            <a:off x="1557908" y="270809"/>
            <a:ext cx="10297144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FontTx/>
              <a:buNone/>
            </a:pPr>
            <a:r>
              <a:rPr lang="pt-BR" altLang="pt-BR" sz="28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REGRA 3</a:t>
            </a:r>
            <a:r>
              <a:rPr lang="pt-BR" altLang="pt-BR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: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pt-BR" altLang="pt-BR" sz="2800" b="1" dirty="0">
                <a:latin typeface="Comic Sans MS" panose="030F0702030302020204" pitchFamily="66" charset="0"/>
              </a:rPr>
              <a:t>Os verbos que terminam em “</a:t>
            </a:r>
            <a:r>
              <a:rPr lang="pt-BR" altLang="pt-BR" sz="2800" b="1" dirty="0">
                <a:solidFill>
                  <a:srgbClr val="FFFF00"/>
                </a:solidFill>
                <a:latin typeface="Comic Sans MS" panose="030F0702030302020204" pitchFamily="66" charset="0"/>
              </a:rPr>
              <a:t>sanduiche de vogal</a:t>
            </a:r>
            <a:r>
              <a:rPr lang="pt-BR" altLang="pt-BR" sz="2800" b="1" dirty="0">
                <a:latin typeface="Comic Sans MS" panose="030F0702030302020204" pitchFamily="66" charset="0"/>
              </a:rPr>
              <a:t>” (</a:t>
            </a:r>
            <a:r>
              <a:rPr lang="pt-BR" altLang="pt-BR" sz="2800" b="1" dirty="0" err="1">
                <a:latin typeface="Comic Sans MS" panose="030F0702030302020204" pitchFamily="66" charset="0"/>
              </a:rPr>
              <a:t>consoante+</a:t>
            </a:r>
            <a:r>
              <a:rPr lang="pt-BR" altLang="pt-BR" sz="2800" b="1" dirty="0" err="1">
                <a:solidFill>
                  <a:srgbClr val="FFFF00"/>
                </a:solidFill>
                <a:latin typeface="Comic Sans MS" panose="030F0702030302020204" pitchFamily="66" charset="0"/>
              </a:rPr>
              <a:t>vogal</a:t>
            </a:r>
            <a:r>
              <a:rPr lang="pt-BR" altLang="pt-BR" sz="2800" b="1" dirty="0" err="1">
                <a:latin typeface="Comic Sans MS" panose="030F0702030302020204" pitchFamily="66" charset="0"/>
              </a:rPr>
              <a:t>+consoante</a:t>
            </a:r>
            <a:r>
              <a:rPr lang="pt-BR" altLang="pt-BR" sz="2800" b="1" dirty="0">
                <a:latin typeface="Comic Sans MS" panose="030F0702030302020204" pitchFamily="66" charset="0"/>
              </a:rPr>
              <a:t>) ou verbos de final </a:t>
            </a:r>
            <a:r>
              <a:rPr lang="pt-BR" altLang="pt-BR" sz="2800" b="1" dirty="0">
                <a:solidFill>
                  <a:srgbClr val="FFFF00"/>
                </a:solidFill>
                <a:latin typeface="Comic Sans MS" panose="030F0702030302020204" pitchFamily="66" charset="0"/>
              </a:rPr>
              <a:t>CVC</a:t>
            </a:r>
            <a:r>
              <a:rPr lang="pt-BR" altLang="pt-BR" sz="2800" b="1" dirty="0">
                <a:latin typeface="Comic Sans MS" panose="030F0702030302020204" pitchFamily="66" charset="0"/>
              </a:rPr>
              <a:t> irão modificar-se na escrita se forem “tônicos”, ou seja, se sua sílaba final CVC for a “mais forte” na frase – estes verbos dobram sua consoante as acrescentarmos </a:t>
            </a:r>
            <a:r>
              <a:rPr lang="pt-BR" altLang="pt-BR" sz="2800" b="1" dirty="0">
                <a:solidFill>
                  <a:srgbClr val="FFFF00"/>
                </a:solidFill>
                <a:latin typeface="Comic Sans MS" panose="030F0702030302020204" pitchFamily="66" charset="0"/>
              </a:rPr>
              <a:t>-</a:t>
            </a:r>
            <a:r>
              <a:rPr lang="pt-BR" altLang="pt-BR" sz="2800" b="1" dirty="0" err="1">
                <a:solidFill>
                  <a:srgbClr val="FFFF00"/>
                </a:solidFill>
                <a:latin typeface="Comic Sans MS" panose="030F0702030302020204" pitchFamily="66" charset="0"/>
              </a:rPr>
              <a:t>ed</a:t>
            </a:r>
            <a:r>
              <a:rPr lang="pt-BR" altLang="pt-BR" sz="2800" b="1" dirty="0">
                <a:latin typeface="Comic Sans MS" panose="030F0702030302020204" pitchFamily="66" charset="0"/>
              </a:rPr>
              <a:t>: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3526BCE-2C7D-4DB0-BC78-AD1AFBD20CA9}"/>
              </a:ext>
            </a:extLst>
          </p:cNvPr>
          <p:cNvSpPr txBox="1"/>
          <p:nvPr/>
        </p:nvSpPr>
        <p:spPr>
          <a:xfrm>
            <a:off x="333772" y="3909536"/>
            <a:ext cx="3672408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FontTx/>
              <a:buNone/>
            </a:pPr>
            <a:r>
              <a:rPr lang="pt-BR" altLang="pt-BR" sz="3000" b="1" dirty="0">
                <a:latin typeface="Comic Sans MS" panose="030F0702030302020204" pitchFamily="66" charset="0"/>
              </a:rPr>
              <a:t>stop – </a:t>
            </a:r>
            <a:r>
              <a:rPr lang="pt-BR" altLang="pt-BR" sz="3000" b="1" dirty="0" err="1">
                <a:latin typeface="Comic Sans MS" panose="030F0702030302020204" pitchFamily="66" charset="0"/>
              </a:rPr>
              <a:t>stop</a:t>
            </a:r>
            <a:r>
              <a:rPr lang="pt-BR" altLang="pt-BR" sz="3000" b="1" dirty="0" err="1">
                <a:solidFill>
                  <a:srgbClr val="FFFF00"/>
                </a:solidFill>
                <a:latin typeface="Comic Sans MS" panose="030F0702030302020204" pitchFamily="66" charset="0"/>
              </a:rPr>
              <a:t>p</a:t>
            </a:r>
            <a:r>
              <a:rPr lang="pt-BR" altLang="pt-BR" sz="3000" b="1" dirty="0" err="1">
                <a:latin typeface="Comic Sans MS" panose="030F0702030302020204" pitchFamily="66" charset="0"/>
              </a:rPr>
              <a:t>ed</a:t>
            </a:r>
            <a:endParaRPr lang="pt-BR" altLang="pt-BR" sz="3000" b="1" dirty="0"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pt-BR" altLang="pt-BR" sz="3000" b="1" dirty="0" err="1">
                <a:latin typeface="Comic Sans MS" panose="030F0702030302020204" pitchFamily="66" charset="0"/>
              </a:rPr>
              <a:t>drop</a:t>
            </a:r>
            <a:r>
              <a:rPr lang="pt-BR" altLang="pt-BR" sz="3000" b="1" dirty="0">
                <a:latin typeface="Comic Sans MS" panose="030F0702030302020204" pitchFamily="66" charset="0"/>
              </a:rPr>
              <a:t> – </a:t>
            </a:r>
            <a:r>
              <a:rPr lang="pt-BR" altLang="pt-BR" sz="3000" b="1" dirty="0" err="1">
                <a:latin typeface="Comic Sans MS" panose="030F0702030302020204" pitchFamily="66" charset="0"/>
              </a:rPr>
              <a:t>drop</a:t>
            </a:r>
            <a:r>
              <a:rPr lang="pt-BR" altLang="pt-BR" sz="3000" b="1" dirty="0" err="1">
                <a:solidFill>
                  <a:srgbClr val="FFFF00"/>
                </a:solidFill>
                <a:latin typeface="Comic Sans MS" panose="030F0702030302020204" pitchFamily="66" charset="0"/>
              </a:rPr>
              <a:t>p</a:t>
            </a:r>
            <a:r>
              <a:rPr lang="pt-BR" altLang="pt-BR" sz="3000" b="1" dirty="0" err="1">
                <a:latin typeface="Comic Sans MS" panose="030F0702030302020204" pitchFamily="66" charset="0"/>
              </a:rPr>
              <a:t>ed</a:t>
            </a:r>
            <a:endParaRPr lang="pt-BR" altLang="pt-BR" sz="3000" b="1" dirty="0"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pt-BR" altLang="pt-BR" sz="3000" b="1" dirty="0" err="1">
                <a:latin typeface="Comic Sans MS" panose="030F0702030302020204" pitchFamily="66" charset="0"/>
              </a:rPr>
              <a:t>plan</a:t>
            </a:r>
            <a:r>
              <a:rPr lang="pt-BR" altLang="pt-BR" sz="3000" b="1" dirty="0">
                <a:latin typeface="Comic Sans MS" panose="030F0702030302020204" pitchFamily="66" charset="0"/>
              </a:rPr>
              <a:t> – </a:t>
            </a:r>
            <a:r>
              <a:rPr lang="pt-BR" altLang="pt-BR" sz="3000" b="1" dirty="0" err="1">
                <a:latin typeface="Comic Sans MS" panose="030F0702030302020204" pitchFamily="66" charset="0"/>
              </a:rPr>
              <a:t>plan</a:t>
            </a:r>
            <a:r>
              <a:rPr lang="pt-BR" altLang="pt-BR" sz="3000" b="1" dirty="0" err="1">
                <a:solidFill>
                  <a:srgbClr val="FFFF00"/>
                </a:solidFill>
                <a:latin typeface="Comic Sans MS" panose="030F0702030302020204" pitchFamily="66" charset="0"/>
              </a:rPr>
              <a:t>n</a:t>
            </a:r>
            <a:r>
              <a:rPr lang="pt-BR" altLang="pt-BR" sz="3000" b="1" dirty="0" err="1">
                <a:latin typeface="Comic Sans MS" panose="030F0702030302020204" pitchFamily="66" charset="0"/>
              </a:rPr>
              <a:t>ed</a:t>
            </a:r>
            <a:endParaRPr lang="pt-BR" altLang="pt-BR" sz="3000" b="1" dirty="0"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pt-BR" altLang="pt-BR" sz="3000" b="1" dirty="0">
                <a:latin typeface="Comic Sans MS" panose="030F0702030302020204" pitchFamily="66" charset="0"/>
              </a:rPr>
              <a:t>dig – </a:t>
            </a:r>
            <a:r>
              <a:rPr lang="pt-BR" altLang="pt-BR" sz="3000" b="1" dirty="0" err="1">
                <a:latin typeface="Comic Sans MS" panose="030F0702030302020204" pitchFamily="66" charset="0"/>
              </a:rPr>
              <a:t>dig</a:t>
            </a:r>
            <a:r>
              <a:rPr lang="pt-BR" altLang="pt-BR" sz="3000" b="1" dirty="0" err="1">
                <a:solidFill>
                  <a:srgbClr val="FFFF00"/>
                </a:solidFill>
                <a:latin typeface="Comic Sans MS" panose="030F0702030302020204" pitchFamily="66" charset="0"/>
              </a:rPr>
              <a:t>g</a:t>
            </a:r>
            <a:r>
              <a:rPr lang="pt-BR" altLang="pt-BR" sz="3000" b="1" dirty="0" err="1">
                <a:latin typeface="Comic Sans MS" panose="030F0702030302020204" pitchFamily="66" charset="0"/>
              </a:rPr>
              <a:t>ed</a:t>
            </a:r>
            <a:endParaRPr lang="pt-BR" altLang="pt-BR" sz="3000" b="1" dirty="0"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pt-BR" altLang="pt-BR" sz="3000" b="1" dirty="0" err="1">
                <a:latin typeface="Comic Sans MS" panose="030F0702030302020204" pitchFamily="66" charset="0"/>
              </a:rPr>
              <a:t>plan</a:t>
            </a:r>
            <a:r>
              <a:rPr lang="pt-BR" altLang="pt-BR" sz="3000" b="1" dirty="0">
                <a:latin typeface="Comic Sans MS" panose="030F0702030302020204" pitchFamily="66" charset="0"/>
              </a:rPr>
              <a:t> - </a:t>
            </a:r>
            <a:r>
              <a:rPr lang="pt-BR" altLang="pt-BR" sz="3000" b="1" dirty="0" err="1">
                <a:latin typeface="Comic Sans MS" panose="030F0702030302020204" pitchFamily="66" charset="0"/>
              </a:rPr>
              <a:t>plan</a:t>
            </a:r>
            <a:r>
              <a:rPr lang="pt-BR" altLang="pt-BR" sz="3000" b="1" dirty="0" err="1">
                <a:solidFill>
                  <a:srgbClr val="FFFF00"/>
                </a:solidFill>
                <a:latin typeface="Comic Sans MS" panose="030F0702030302020204" pitchFamily="66" charset="0"/>
              </a:rPr>
              <a:t>n</a:t>
            </a:r>
            <a:r>
              <a:rPr lang="pt-BR" altLang="pt-BR" sz="3000" b="1" dirty="0" err="1">
                <a:latin typeface="Comic Sans MS" panose="030F0702030302020204" pitchFamily="66" charset="0"/>
              </a:rPr>
              <a:t>ed</a:t>
            </a:r>
            <a:r>
              <a:rPr lang="pt-BR" altLang="pt-BR" sz="3000" b="1" dirty="0">
                <a:latin typeface="Comic Sans MS" panose="030F0702030302020204" pitchFamily="66" charset="0"/>
              </a:rPr>
              <a:t> </a:t>
            </a:r>
            <a:endParaRPr lang="pt-BR" altLang="pt-BR" sz="3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7B04C23E-6DC3-4A00-BABD-A74292118DED}"/>
              </a:ext>
            </a:extLst>
          </p:cNvPr>
          <p:cNvSpPr txBox="1"/>
          <p:nvPr/>
        </p:nvSpPr>
        <p:spPr>
          <a:xfrm>
            <a:off x="3430116" y="3907981"/>
            <a:ext cx="4572510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FontTx/>
              <a:buNone/>
            </a:pPr>
            <a:r>
              <a:rPr lang="pt-BR" altLang="pt-BR" sz="3000" b="1" dirty="0">
                <a:latin typeface="Comic Sans MS" panose="030F0702030302020204" pitchFamily="66" charset="0"/>
              </a:rPr>
              <a:t>*show – </a:t>
            </a:r>
            <a:r>
              <a:rPr lang="pt-BR" altLang="pt-BR" sz="3000" b="1" dirty="0" err="1">
                <a:latin typeface="Comic Sans MS" panose="030F0702030302020204" pitchFamily="66" charset="0"/>
              </a:rPr>
              <a:t>show</a:t>
            </a:r>
            <a:r>
              <a:rPr lang="pt-BR" altLang="pt-BR" sz="30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ed</a:t>
            </a:r>
            <a:r>
              <a:rPr lang="pt-BR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3000" b="1" dirty="0">
                <a:latin typeface="Comic Sans MS" panose="030F0702030302020204" pitchFamily="66" charset="0"/>
              </a:rPr>
              <a:t>(CVV</a:t>
            </a:r>
            <a:r>
              <a:rPr lang="pt-BR" altLang="pt-BR" sz="3000" b="1" dirty="0">
                <a:solidFill>
                  <a:srgbClr val="FFFF00"/>
                </a:solidFill>
                <a:latin typeface="Comic Sans MS" panose="030F0702030302020204" pitchFamily="66" charset="0"/>
              </a:rPr>
              <a:t>*</a:t>
            </a:r>
            <a:r>
              <a:rPr lang="pt-BR" altLang="pt-BR" sz="3000" b="1" dirty="0">
                <a:latin typeface="Comic Sans MS" panose="030F0702030302020204" pitchFamily="66" charset="0"/>
              </a:rPr>
              <a:t>)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pt-BR" altLang="pt-BR" sz="3000" b="1" dirty="0">
                <a:latin typeface="Comic Sans MS" panose="030F0702030302020204" pitchFamily="66" charset="0"/>
              </a:rPr>
              <a:t>*</a:t>
            </a:r>
            <a:r>
              <a:rPr lang="pt-BR" altLang="pt-BR" sz="3000" b="1" dirty="0" err="1">
                <a:latin typeface="Comic Sans MS" panose="030F0702030302020204" pitchFamily="66" charset="0"/>
              </a:rPr>
              <a:t>melt</a:t>
            </a:r>
            <a:r>
              <a:rPr lang="pt-BR" altLang="pt-BR" sz="3000" b="1" dirty="0">
                <a:latin typeface="Comic Sans MS" panose="030F0702030302020204" pitchFamily="66" charset="0"/>
              </a:rPr>
              <a:t> – </a:t>
            </a:r>
            <a:r>
              <a:rPr lang="pt-BR" altLang="pt-BR" sz="3000" b="1" dirty="0" err="1">
                <a:latin typeface="Comic Sans MS" panose="030F0702030302020204" pitchFamily="66" charset="0"/>
              </a:rPr>
              <a:t>melt</a:t>
            </a:r>
            <a:r>
              <a:rPr lang="pt-BR" altLang="pt-BR" sz="30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ed</a:t>
            </a:r>
            <a:r>
              <a:rPr lang="pt-BR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3000" b="1" dirty="0">
                <a:latin typeface="Comic Sans MS" panose="030F0702030302020204" pitchFamily="66" charset="0"/>
              </a:rPr>
              <a:t>(VCC)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pt-BR" altLang="pt-BR" sz="3000" b="1" dirty="0">
                <a:latin typeface="Comic Sans MS" panose="030F0702030302020204" pitchFamily="66" charset="0"/>
              </a:rPr>
              <a:t>*</a:t>
            </a:r>
            <a:r>
              <a:rPr lang="pt-BR" altLang="pt-BR" sz="3000" b="1" dirty="0" err="1">
                <a:latin typeface="Comic Sans MS" panose="030F0702030302020204" pitchFamily="66" charset="0"/>
              </a:rPr>
              <a:t>ask</a:t>
            </a:r>
            <a:r>
              <a:rPr lang="pt-BR" altLang="pt-BR" sz="3000" b="1" dirty="0">
                <a:latin typeface="Comic Sans MS" panose="030F0702030302020204" pitchFamily="66" charset="0"/>
              </a:rPr>
              <a:t> – </a:t>
            </a:r>
            <a:r>
              <a:rPr lang="pt-BR" altLang="pt-BR" sz="3000" b="1" dirty="0" err="1">
                <a:latin typeface="Comic Sans MS" panose="030F0702030302020204" pitchFamily="66" charset="0"/>
              </a:rPr>
              <a:t>ask</a:t>
            </a:r>
            <a:r>
              <a:rPr lang="pt-BR" altLang="pt-BR" sz="30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ed</a:t>
            </a:r>
            <a:r>
              <a:rPr lang="pt-BR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3000" b="1" dirty="0">
                <a:latin typeface="Comic Sans MS" panose="030F0702030302020204" pitchFamily="66" charset="0"/>
              </a:rPr>
              <a:t>(VCC)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pt-BR" altLang="pt-BR" sz="3000" b="1" dirty="0">
                <a:latin typeface="Comic Sans MS" panose="030F0702030302020204" pitchFamily="66" charset="0"/>
              </a:rPr>
              <a:t>*clean – </a:t>
            </a:r>
            <a:r>
              <a:rPr lang="pt-BR" altLang="pt-BR" sz="3000" b="1" dirty="0" err="1">
                <a:latin typeface="Comic Sans MS" panose="030F0702030302020204" pitchFamily="66" charset="0"/>
              </a:rPr>
              <a:t>clean</a:t>
            </a:r>
            <a:r>
              <a:rPr lang="pt-BR" altLang="pt-BR" sz="30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ed</a:t>
            </a:r>
            <a:r>
              <a:rPr lang="pt-BR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3000" b="1" dirty="0">
                <a:latin typeface="Comic Sans MS" panose="030F0702030302020204" pitchFamily="66" charset="0"/>
              </a:rPr>
              <a:t>(VVC)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pt-BR" altLang="pt-BR" sz="3000" b="1" dirty="0">
                <a:latin typeface="Comic Sans MS" panose="030F0702030302020204" pitchFamily="66" charset="0"/>
              </a:rPr>
              <a:t>*</a:t>
            </a:r>
            <a:r>
              <a:rPr lang="pt-BR" altLang="pt-BR" sz="3000" b="1" dirty="0" err="1">
                <a:latin typeface="Comic Sans MS" panose="030F0702030302020204" pitchFamily="66" charset="0"/>
              </a:rPr>
              <a:t>cross</a:t>
            </a:r>
            <a:r>
              <a:rPr lang="pt-BR" altLang="pt-BR" sz="3000" b="1" dirty="0">
                <a:latin typeface="Comic Sans MS" panose="030F0702030302020204" pitchFamily="66" charset="0"/>
              </a:rPr>
              <a:t> – </a:t>
            </a:r>
            <a:r>
              <a:rPr lang="pt-BR" altLang="pt-BR" sz="3000" b="1" dirty="0" err="1">
                <a:latin typeface="Comic Sans MS" panose="030F0702030302020204" pitchFamily="66" charset="0"/>
              </a:rPr>
              <a:t>cross</a:t>
            </a:r>
            <a:r>
              <a:rPr lang="pt-BR" altLang="pt-BR" sz="30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ed</a:t>
            </a:r>
            <a:r>
              <a:rPr lang="pt-BR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3000" b="1" dirty="0">
                <a:latin typeface="Comic Sans MS" panose="030F0702030302020204" pitchFamily="66" charset="0"/>
              </a:rPr>
              <a:t>(VCC)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B66936D6-92E1-4C20-9E78-2E7B11E07B6C}"/>
              </a:ext>
            </a:extLst>
          </p:cNvPr>
          <p:cNvSpPr txBox="1"/>
          <p:nvPr/>
        </p:nvSpPr>
        <p:spPr>
          <a:xfrm>
            <a:off x="7894612" y="3540858"/>
            <a:ext cx="4200942" cy="2800767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buFontTx/>
              <a:buNone/>
            </a:pPr>
            <a:r>
              <a:rPr lang="pt-BR" altLang="pt-BR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Estes verbos pequenos são chamados de “monossilábicos” por terem apenas 1 sílaba, se as 3 últimas letras forem CVC eles dobram, se não forem eles não dobram a última letra. </a:t>
            </a:r>
          </a:p>
          <a:p>
            <a:pPr algn="just">
              <a:spcBef>
                <a:spcPts val="0"/>
              </a:spcBef>
              <a:buFontTx/>
              <a:buNone/>
            </a:pPr>
            <a:r>
              <a:rPr lang="pt-BR" altLang="pt-BR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*O </a:t>
            </a:r>
            <a:r>
              <a:rPr lang="pt-BR" altLang="pt-BR" sz="2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W</a:t>
            </a:r>
            <a:r>
              <a:rPr lang="pt-BR" altLang="pt-BR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e o </a:t>
            </a:r>
            <a:r>
              <a:rPr lang="pt-BR" altLang="pt-BR" sz="2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Y</a:t>
            </a:r>
            <a:r>
              <a:rPr lang="pt-BR" altLang="pt-BR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em inglês são </a:t>
            </a:r>
            <a:r>
              <a:rPr lang="pt-BR" altLang="pt-BR" sz="2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semivogais</a:t>
            </a:r>
            <a:r>
              <a:rPr lang="pt-BR" altLang="pt-BR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.</a:t>
            </a:r>
            <a:endParaRPr lang="pt-BR" altLang="pt-BR" sz="22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795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>
            <a:extLst>
              <a:ext uri="{FF2B5EF4-FFF2-40B4-BE49-F238E27FC236}">
                <a16:creationId xmlns:a16="http://schemas.microsoft.com/office/drawing/2014/main" id="{D8AF59C9-7E81-48CD-856F-3F698268B5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9776" y="296653"/>
            <a:ext cx="720080" cy="3132347"/>
          </a:xfrm>
        </p:spPr>
        <p:txBody>
          <a:bodyPr>
            <a:noAutofit/>
          </a:bodyPr>
          <a:lstStyle/>
          <a:p>
            <a:pPr eaLnBrk="1" hangingPunct="1"/>
            <a:br>
              <a:rPr lang="en-US" altLang="pt-BR" sz="4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pt-BR" sz="4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2F1B592-4D9A-40A6-ACBE-FAE3ACBCD906}"/>
              </a:ext>
            </a:extLst>
          </p:cNvPr>
          <p:cNvSpPr txBox="1"/>
          <p:nvPr/>
        </p:nvSpPr>
        <p:spPr>
          <a:xfrm>
            <a:off x="1089856" y="270809"/>
            <a:ext cx="1098122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FontTx/>
              <a:buNone/>
            </a:pPr>
            <a:r>
              <a:rPr lang="pt-BR" altLang="pt-BR" sz="28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REGRA 3</a:t>
            </a:r>
            <a:r>
              <a:rPr lang="pt-BR" altLang="pt-BR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: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pt-BR" altLang="pt-BR" sz="2800" b="1" dirty="0">
                <a:latin typeface="Comic Sans MS" panose="030F0702030302020204" pitchFamily="66" charset="0"/>
              </a:rPr>
              <a:t>Os verbos que terminam em </a:t>
            </a:r>
            <a:r>
              <a:rPr lang="pt-BR" altLang="pt-BR" sz="2800" b="1" dirty="0">
                <a:solidFill>
                  <a:srgbClr val="FFFF00"/>
                </a:solidFill>
                <a:latin typeface="Comic Sans MS" panose="030F0702030302020204" pitchFamily="66" charset="0"/>
              </a:rPr>
              <a:t>CVC</a:t>
            </a:r>
            <a:r>
              <a:rPr lang="pt-BR" altLang="pt-BR" sz="2800" b="1" dirty="0">
                <a:latin typeface="Comic Sans MS" panose="030F0702030302020204" pitchFamily="66" charset="0"/>
              </a:rPr>
              <a:t> que tem </a:t>
            </a:r>
            <a:r>
              <a:rPr lang="pt-BR" altLang="pt-BR" sz="2800" b="1" dirty="0">
                <a:solidFill>
                  <a:srgbClr val="FFFF00"/>
                </a:solidFill>
                <a:latin typeface="Comic Sans MS" panose="030F0702030302020204" pitchFamily="66" charset="0"/>
              </a:rPr>
              <a:t>mais de uma sílaba</a:t>
            </a:r>
            <a:r>
              <a:rPr lang="pt-BR" altLang="pt-BR" sz="2800" b="1" dirty="0">
                <a:latin typeface="Comic Sans MS" panose="030F0702030302020204" pitchFamily="66" charset="0"/>
              </a:rPr>
              <a:t> irão modificar-se ou não dependendo se a sílaba final for </a:t>
            </a:r>
            <a:r>
              <a:rPr lang="pt-BR" altLang="pt-BR" sz="2800" b="1" dirty="0">
                <a:solidFill>
                  <a:srgbClr val="FFFF00"/>
                </a:solidFill>
                <a:latin typeface="Comic Sans MS" panose="030F0702030302020204" pitchFamily="66" charset="0"/>
              </a:rPr>
              <a:t>tônica</a:t>
            </a:r>
            <a:r>
              <a:rPr lang="pt-BR" altLang="pt-BR" sz="2800" b="1" dirty="0">
                <a:latin typeface="Comic Sans MS" panose="030F0702030302020204" pitchFamily="66" charset="0"/>
              </a:rPr>
              <a:t>. Se a sílaba final </a:t>
            </a:r>
            <a:r>
              <a:rPr lang="pt-BR" altLang="pt-BR" sz="2800" b="1" dirty="0">
                <a:solidFill>
                  <a:srgbClr val="FFFF00"/>
                </a:solidFill>
                <a:latin typeface="Comic Sans MS" panose="030F0702030302020204" pitchFamily="66" charset="0"/>
              </a:rPr>
              <a:t>CVC</a:t>
            </a:r>
            <a:r>
              <a:rPr lang="pt-BR" altLang="pt-BR" sz="2800" b="1" dirty="0">
                <a:latin typeface="Comic Sans MS" panose="030F0702030302020204" pitchFamily="66" charset="0"/>
              </a:rPr>
              <a:t> for a mais forte você dobra a última consoante. Se a última sílaba </a:t>
            </a:r>
            <a:r>
              <a:rPr lang="pt-BR" altLang="pt-BR" sz="2800" b="1" dirty="0">
                <a:solidFill>
                  <a:srgbClr val="FFFF00"/>
                </a:solidFill>
                <a:latin typeface="Comic Sans MS" panose="030F0702030302020204" pitchFamily="66" charset="0"/>
              </a:rPr>
              <a:t>NÃO</a:t>
            </a:r>
            <a:r>
              <a:rPr lang="pt-BR" altLang="pt-BR" sz="2800" b="1" dirty="0">
                <a:latin typeface="Comic Sans MS" panose="030F0702030302020204" pitchFamily="66" charset="0"/>
              </a:rPr>
              <a:t> for tônica </a:t>
            </a:r>
            <a:r>
              <a:rPr lang="pt-BR" altLang="pt-BR" sz="2800" b="1" dirty="0">
                <a:solidFill>
                  <a:srgbClr val="FFFF00"/>
                </a:solidFill>
                <a:latin typeface="Comic Sans MS" panose="030F0702030302020204" pitchFamily="66" charset="0"/>
              </a:rPr>
              <a:t>não modifica (mesmo sendo CVC)</a:t>
            </a:r>
            <a:r>
              <a:rPr lang="pt-BR" altLang="pt-BR" sz="2800" b="1" dirty="0">
                <a:latin typeface="Comic Sans MS" panose="030F0702030302020204" pitchFamily="66" charset="0"/>
              </a:rPr>
              <a:t>: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3526BCE-2C7D-4DB0-BC78-AD1AFBD20CA9}"/>
              </a:ext>
            </a:extLst>
          </p:cNvPr>
          <p:cNvSpPr txBox="1"/>
          <p:nvPr/>
        </p:nvSpPr>
        <p:spPr>
          <a:xfrm>
            <a:off x="549798" y="4328454"/>
            <a:ext cx="3960440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FontTx/>
              <a:buNone/>
            </a:pPr>
            <a:r>
              <a:rPr lang="pt-BR" altLang="pt-BR" sz="3000" b="1" dirty="0" err="1">
                <a:latin typeface="Comic Sans MS" panose="030F0702030302020204" pitchFamily="66" charset="0"/>
              </a:rPr>
              <a:t>pre</a:t>
            </a:r>
            <a:r>
              <a:rPr lang="pt-BR" altLang="pt-BR" sz="3000" b="1" dirty="0" err="1">
                <a:solidFill>
                  <a:srgbClr val="FFFF00"/>
                </a:solidFill>
                <a:latin typeface="Comic Sans MS" panose="030F0702030302020204" pitchFamily="66" charset="0"/>
              </a:rPr>
              <a:t>fer</a:t>
            </a:r>
            <a:r>
              <a:rPr lang="pt-BR" altLang="pt-BR" sz="3000" b="1" dirty="0">
                <a:latin typeface="Comic Sans MS" panose="030F0702030302020204" pitchFamily="66" charset="0"/>
              </a:rPr>
              <a:t> – </a:t>
            </a:r>
            <a:r>
              <a:rPr lang="pt-BR" altLang="pt-BR" sz="3000" b="1" dirty="0" err="1">
                <a:latin typeface="Comic Sans MS" panose="030F0702030302020204" pitchFamily="66" charset="0"/>
              </a:rPr>
              <a:t>prefer</a:t>
            </a:r>
            <a:r>
              <a:rPr lang="pt-BR" altLang="pt-BR" sz="3000" b="1" dirty="0" err="1">
                <a:solidFill>
                  <a:srgbClr val="FFFF00"/>
                </a:solidFill>
                <a:latin typeface="Comic Sans MS" panose="030F0702030302020204" pitchFamily="66" charset="0"/>
              </a:rPr>
              <a:t>r</a:t>
            </a:r>
            <a:r>
              <a:rPr lang="pt-BR" altLang="pt-BR" sz="3000" b="1" dirty="0" err="1">
                <a:latin typeface="Comic Sans MS" panose="030F0702030302020204" pitchFamily="66" charset="0"/>
              </a:rPr>
              <a:t>ed</a:t>
            </a:r>
            <a:endParaRPr lang="pt-BR" altLang="pt-BR" sz="3000" b="1" dirty="0"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pt-BR" altLang="pt-BR" sz="3000" b="1" dirty="0" err="1">
                <a:latin typeface="Comic Sans MS" panose="030F0702030302020204" pitchFamily="66" charset="0"/>
              </a:rPr>
              <a:t>per</a:t>
            </a:r>
            <a:r>
              <a:rPr lang="pt-BR" altLang="pt-BR" sz="3000" b="1" dirty="0" err="1">
                <a:solidFill>
                  <a:srgbClr val="FFFF00"/>
                </a:solidFill>
                <a:latin typeface="Comic Sans MS" panose="030F0702030302020204" pitchFamily="66" charset="0"/>
              </a:rPr>
              <a:t>mit</a:t>
            </a:r>
            <a:r>
              <a:rPr lang="pt-BR" altLang="pt-BR" sz="3000" b="1" dirty="0">
                <a:latin typeface="Comic Sans MS" panose="030F0702030302020204" pitchFamily="66" charset="0"/>
              </a:rPr>
              <a:t> – </a:t>
            </a:r>
            <a:r>
              <a:rPr lang="pt-BR" altLang="pt-BR" sz="3000" b="1" dirty="0" err="1">
                <a:latin typeface="Comic Sans MS" panose="030F0702030302020204" pitchFamily="66" charset="0"/>
              </a:rPr>
              <a:t>permit</a:t>
            </a:r>
            <a:r>
              <a:rPr lang="pt-BR" altLang="pt-BR" sz="3000" b="1" dirty="0" err="1">
                <a:solidFill>
                  <a:srgbClr val="FFFF00"/>
                </a:solidFill>
                <a:latin typeface="Comic Sans MS" panose="030F0702030302020204" pitchFamily="66" charset="0"/>
              </a:rPr>
              <a:t>t</a:t>
            </a:r>
            <a:r>
              <a:rPr lang="pt-BR" altLang="pt-BR" sz="3000" b="1" dirty="0" err="1">
                <a:latin typeface="Comic Sans MS" panose="030F0702030302020204" pitchFamily="66" charset="0"/>
              </a:rPr>
              <a:t>ed</a:t>
            </a:r>
            <a:endParaRPr lang="pt-BR" altLang="pt-BR" sz="3000" b="1" dirty="0"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pt-BR" altLang="pt-BR" sz="3000" b="1" dirty="0" err="1">
                <a:latin typeface="Comic Sans MS" panose="030F0702030302020204" pitchFamily="66" charset="0"/>
              </a:rPr>
              <a:t>sub</a:t>
            </a:r>
            <a:r>
              <a:rPr lang="pt-BR" altLang="pt-BR" sz="3000" b="1" dirty="0" err="1">
                <a:solidFill>
                  <a:srgbClr val="FFFF00"/>
                </a:solidFill>
                <a:latin typeface="Comic Sans MS" panose="030F0702030302020204" pitchFamily="66" charset="0"/>
              </a:rPr>
              <a:t>mit</a:t>
            </a:r>
            <a:r>
              <a:rPr lang="pt-BR" altLang="pt-BR" sz="3000" b="1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3000" b="1" dirty="0">
                <a:latin typeface="Comic Sans MS" panose="030F0702030302020204" pitchFamily="66" charset="0"/>
              </a:rPr>
              <a:t>– </a:t>
            </a:r>
            <a:r>
              <a:rPr lang="pt-BR" altLang="pt-BR" sz="3000" b="1" dirty="0" err="1">
                <a:latin typeface="Comic Sans MS" panose="030F0702030302020204" pitchFamily="66" charset="0"/>
              </a:rPr>
              <a:t>submit</a:t>
            </a:r>
            <a:r>
              <a:rPr lang="pt-BR" altLang="pt-BR" sz="3000" b="1" dirty="0" err="1">
                <a:solidFill>
                  <a:srgbClr val="FFFF00"/>
                </a:solidFill>
                <a:latin typeface="Comic Sans MS" panose="030F0702030302020204" pitchFamily="66" charset="0"/>
              </a:rPr>
              <a:t>t</a:t>
            </a:r>
            <a:r>
              <a:rPr lang="pt-BR" altLang="pt-BR" sz="3000" b="1" dirty="0" err="1">
                <a:latin typeface="Comic Sans MS" panose="030F0702030302020204" pitchFamily="66" charset="0"/>
              </a:rPr>
              <a:t>ed</a:t>
            </a:r>
            <a:endParaRPr lang="pt-BR" altLang="pt-BR" sz="3000" b="1" dirty="0"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pt-BR" altLang="pt-BR" sz="3000" b="1" dirty="0" err="1">
                <a:latin typeface="Comic Sans MS" panose="030F0702030302020204" pitchFamily="66" charset="0"/>
              </a:rPr>
              <a:t>con</a:t>
            </a:r>
            <a:r>
              <a:rPr lang="pt-BR" altLang="pt-BR" sz="3000" b="1" dirty="0" err="1">
                <a:solidFill>
                  <a:srgbClr val="FFFF00"/>
                </a:solidFill>
                <a:latin typeface="Comic Sans MS" panose="030F0702030302020204" pitchFamily="66" charset="0"/>
              </a:rPr>
              <a:t>trol</a:t>
            </a:r>
            <a:r>
              <a:rPr lang="pt-BR" altLang="pt-BR" sz="3000" b="1" dirty="0">
                <a:latin typeface="Comic Sans MS" panose="030F0702030302020204" pitchFamily="66" charset="0"/>
              </a:rPr>
              <a:t> – </a:t>
            </a:r>
            <a:r>
              <a:rPr lang="pt-BR" altLang="pt-BR" sz="3000" b="1" dirty="0" err="1">
                <a:latin typeface="Comic Sans MS" panose="030F0702030302020204" pitchFamily="66" charset="0"/>
              </a:rPr>
              <a:t>control</a:t>
            </a:r>
            <a:r>
              <a:rPr lang="pt-BR" altLang="pt-BR" sz="3000" b="1" dirty="0" err="1">
                <a:solidFill>
                  <a:srgbClr val="FFFF00"/>
                </a:solidFill>
                <a:latin typeface="Comic Sans MS" panose="030F0702030302020204" pitchFamily="66" charset="0"/>
              </a:rPr>
              <a:t>l</a:t>
            </a:r>
            <a:r>
              <a:rPr lang="pt-BR" altLang="pt-BR" sz="3000" b="1" dirty="0" err="1">
                <a:latin typeface="Comic Sans MS" panose="030F0702030302020204" pitchFamily="66" charset="0"/>
              </a:rPr>
              <a:t>ed</a:t>
            </a:r>
            <a:endParaRPr lang="pt-BR" altLang="pt-BR" sz="3000" b="1" dirty="0"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pt-BR" altLang="pt-BR" sz="3000" b="1" dirty="0" err="1">
                <a:latin typeface="Comic Sans MS" panose="030F0702030302020204" pitchFamily="66" charset="0"/>
              </a:rPr>
              <a:t>oc</a:t>
            </a:r>
            <a:r>
              <a:rPr lang="pt-BR" altLang="pt-BR" sz="3000" b="1" dirty="0" err="1">
                <a:solidFill>
                  <a:srgbClr val="FFFF00"/>
                </a:solidFill>
                <a:latin typeface="Comic Sans MS" panose="030F0702030302020204" pitchFamily="66" charset="0"/>
              </a:rPr>
              <a:t>cur</a:t>
            </a:r>
            <a:r>
              <a:rPr lang="pt-BR" altLang="pt-BR" sz="3000" b="1" dirty="0">
                <a:latin typeface="Comic Sans MS" panose="030F0702030302020204" pitchFamily="66" charset="0"/>
              </a:rPr>
              <a:t> - </a:t>
            </a:r>
            <a:r>
              <a:rPr lang="pt-BR" altLang="pt-BR" sz="3000" b="1" dirty="0" err="1">
                <a:latin typeface="Comic Sans MS" panose="030F0702030302020204" pitchFamily="66" charset="0"/>
              </a:rPr>
              <a:t>occur</a:t>
            </a:r>
            <a:r>
              <a:rPr lang="pt-BR" altLang="pt-BR" sz="3000" b="1" dirty="0" err="1">
                <a:solidFill>
                  <a:srgbClr val="FFFF00"/>
                </a:solidFill>
                <a:latin typeface="Comic Sans MS" panose="030F0702030302020204" pitchFamily="66" charset="0"/>
              </a:rPr>
              <a:t>r</a:t>
            </a:r>
            <a:r>
              <a:rPr lang="pt-BR" altLang="pt-BR" sz="3000" b="1" dirty="0" err="1">
                <a:latin typeface="Comic Sans MS" panose="030F0702030302020204" pitchFamily="66" charset="0"/>
              </a:rPr>
              <a:t>ed</a:t>
            </a:r>
            <a:endParaRPr lang="pt-BR" altLang="pt-BR" sz="3000" b="1" dirty="0">
              <a:latin typeface="Comic Sans MS" panose="030F0702030302020204" pitchFamily="66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7B04C23E-6DC3-4A00-BABD-A74292118DED}"/>
              </a:ext>
            </a:extLst>
          </p:cNvPr>
          <p:cNvSpPr txBox="1"/>
          <p:nvPr/>
        </p:nvSpPr>
        <p:spPr>
          <a:xfrm>
            <a:off x="4330216" y="3534013"/>
            <a:ext cx="5940662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FontTx/>
              <a:buNone/>
            </a:pPr>
            <a:r>
              <a:rPr lang="pt-BR" altLang="pt-BR" sz="3000" b="1" dirty="0">
                <a:latin typeface="Comic Sans MS" panose="030F0702030302020204" pitchFamily="66" charset="0"/>
              </a:rPr>
              <a:t>*</a:t>
            </a:r>
            <a:r>
              <a:rPr lang="pt-BR" altLang="pt-BR" sz="3000" b="1" dirty="0" err="1">
                <a:solidFill>
                  <a:srgbClr val="FFFF00"/>
                </a:solidFill>
                <a:latin typeface="Comic Sans MS" panose="030F0702030302020204" pitchFamily="66" charset="0"/>
              </a:rPr>
              <a:t>ha</a:t>
            </a:r>
            <a:r>
              <a:rPr lang="pt-BR" altLang="pt-BR" sz="3000" b="1" dirty="0" err="1">
                <a:latin typeface="Comic Sans MS" panose="030F0702030302020204" pitchFamily="66" charset="0"/>
              </a:rPr>
              <a:t>ppen</a:t>
            </a:r>
            <a:r>
              <a:rPr lang="pt-BR" altLang="pt-BR" sz="3000" b="1" dirty="0">
                <a:latin typeface="Comic Sans MS" panose="030F0702030302020204" pitchFamily="66" charset="0"/>
              </a:rPr>
              <a:t> – </a:t>
            </a:r>
            <a:r>
              <a:rPr lang="pt-BR" altLang="pt-BR" sz="3000" b="1" dirty="0" err="1">
                <a:latin typeface="Comic Sans MS" panose="030F0702030302020204" pitchFamily="66" charset="0"/>
              </a:rPr>
              <a:t>hapen</a:t>
            </a:r>
            <a:r>
              <a:rPr lang="pt-BR" altLang="pt-BR" sz="30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ed</a:t>
            </a:r>
            <a:endParaRPr lang="pt-BR" altLang="pt-BR" sz="3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pt-BR" altLang="pt-BR" sz="3000" b="1" dirty="0">
                <a:latin typeface="Comic Sans MS" panose="030F0702030302020204" pitchFamily="66" charset="0"/>
              </a:rPr>
              <a:t>*</a:t>
            </a:r>
            <a:r>
              <a:rPr lang="pt-BR" altLang="pt-BR" sz="3000" b="1" dirty="0" err="1">
                <a:latin typeface="Comic Sans MS" panose="030F0702030302020204" pitchFamily="66" charset="0"/>
              </a:rPr>
              <a:t>de</a:t>
            </a:r>
            <a:r>
              <a:rPr lang="pt-BR" altLang="pt-BR" sz="3000" b="1" dirty="0" err="1">
                <a:solidFill>
                  <a:srgbClr val="FFFF00"/>
                </a:solidFill>
                <a:latin typeface="Comic Sans MS" panose="030F0702030302020204" pitchFamily="66" charset="0"/>
              </a:rPr>
              <a:t>li</a:t>
            </a:r>
            <a:r>
              <a:rPr lang="pt-BR" altLang="pt-BR" sz="3000" b="1" dirty="0" err="1">
                <a:latin typeface="Comic Sans MS" panose="030F0702030302020204" pitchFamily="66" charset="0"/>
              </a:rPr>
              <a:t>ver</a:t>
            </a:r>
            <a:r>
              <a:rPr lang="pt-BR" altLang="pt-BR" sz="3000" b="1" dirty="0">
                <a:latin typeface="Comic Sans MS" panose="030F0702030302020204" pitchFamily="66" charset="0"/>
              </a:rPr>
              <a:t> – </a:t>
            </a:r>
            <a:r>
              <a:rPr lang="pt-BR" altLang="pt-BR" sz="3000" b="1" dirty="0" err="1">
                <a:latin typeface="Comic Sans MS" panose="030F0702030302020204" pitchFamily="66" charset="0"/>
              </a:rPr>
              <a:t>deliver</a:t>
            </a:r>
            <a:r>
              <a:rPr lang="pt-BR" altLang="pt-BR" sz="30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ed</a:t>
            </a:r>
            <a:endParaRPr lang="pt-BR" altLang="pt-BR" sz="3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pt-BR" altLang="pt-BR" sz="3000" b="1" dirty="0">
                <a:latin typeface="Comic Sans MS" panose="030F0702030302020204" pitchFamily="66" charset="0"/>
              </a:rPr>
              <a:t>*</a:t>
            </a:r>
            <a:r>
              <a:rPr lang="pt-BR" altLang="pt-BR" sz="3000" b="1" dirty="0" err="1">
                <a:solidFill>
                  <a:srgbClr val="FFFF00"/>
                </a:solidFill>
                <a:latin typeface="Comic Sans MS" panose="030F0702030302020204" pitchFamily="66" charset="0"/>
              </a:rPr>
              <a:t>lis</a:t>
            </a:r>
            <a:r>
              <a:rPr lang="pt-BR" altLang="pt-BR" sz="3000" b="1" dirty="0" err="1">
                <a:latin typeface="Comic Sans MS" panose="030F0702030302020204" pitchFamily="66" charset="0"/>
              </a:rPr>
              <a:t>ten</a:t>
            </a:r>
            <a:r>
              <a:rPr lang="pt-BR" altLang="pt-BR" sz="3000" b="1" dirty="0">
                <a:latin typeface="Comic Sans MS" panose="030F0702030302020204" pitchFamily="66" charset="0"/>
              </a:rPr>
              <a:t> – </a:t>
            </a:r>
            <a:r>
              <a:rPr lang="pt-BR" altLang="pt-BR" sz="3000" b="1" dirty="0" err="1">
                <a:latin typeface="Comic Sans MS" panose="030F0702030302020204" pitchFamily="66" charset="0"/>
              </a:rPr>
              <a:t>listen</a:t>
            </a:r>
            <a:r>
              <a:rPr lang="pt-BR" altLang="pt-BR" sz="30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ed</a:t>
            </a:r>
            <a:endParaRPr lang="pt-BR" altLang="pt-BR" sz="3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pt-BR" altLang="pt-BR" sz="3000" b="1" dirty="0">
                <a:latin typeface="Comic Sans MS" panose="030F0702030302020204" pitchFamily="66" charset="0"/>
              </a:rPr>
              <a:t>*</a:t>
            </a:r>
            <a:r>
              <a:rPr lang="pt-BR" altLang="pt-BR" sz="3000" b="1" dirty="0" err="1">
                <a:solidFill>
                  <a:srgbClr val="FFFF00"/>
                </a:solidFill>
                <a:latin typeface="Comic Sans MS" panose="030F0702030302020204" pitchFamily="66" charset="0"/>
              </a:rPr>
              <a:t>su</a:t>
            </a:r>
            <a:r>
              <a:rPr lang="pt-BR" altLang="pt-BR" sz="3000" b="1" dirty="0" err="1">
                <a:latin typeface="Comic Sans MS" panose="030F0702030302020204" pitchFamily="66" charset="0"/>
              </a:rPr>
              <a:t>fer</a:t>
            </a:r>
            <a:r>
              <a:rPr lang="pt-BR" altLang="pt-BR" sz="3000" b="1" dirty="0">
                <a:latin typeface="Comic Sans MS" panose="030F0702030302020204" pitchFamily="66" charset="0"/>
              </a:rPr>
              <a:t> – </a:t>
            </a:r>
            <a:r>
              <a:rPr lang="pt-BR" altLang="pt-BR" sz="3000" b="1" dirty="0" err="1">
                <a:latin typeface="Comic Sans MS" panose="030F0702030302020204" pitchFamily="66" charset="0"/>
              </a:rPr>
              <a:t>suffer</a:t>
            </a:r>
            <a:r>
              <a:rPr lang="pt-BR" altLang="pt-BR" sz="30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ed</a:t>
            </a:r>
            <a:endParaRPr lang="pt-BR" altLang="pt-BR" sz="3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pt-BR" altLang="pt-BR" sz="3000" b="1" dirty="0">
                <a:latin typeface="Comic Sans MS" panose="030F0702030302020204" pitchFamily="66" charset="0"/>
              </a:rPr>
              <a:t>*</a:t>
            </a:r>
            <a:r>
              <a:rPr lang="pt-BR" altLang="pt-BR" sz="3000" b="1" dirty="0" err="1">
                <a:solidFill>
                  <a:srgbClr val="FFFF00"/>
                </a:solidFill>
                <a:latin typeface="Comic Sans MS" panose="030F0702030302020204" pitchFamily="66" charset="0"/>
              </a:rPr>
              <a:t>fas</a:t>
            </a:r>
            <a:r>
              <a:rPr lang="pt-BR" altLang="pt-BR" sz="3000" b="1" dirty="0" err="1">
                <a:latin typeface="Comic Sans MS" panose="030F0702030302020204" pitchFamily="66" charset="0"/>
              </a:rPr>
              <a:t>ten</a:t>
            </a:r>
            <a:r>
              <a:rPr lang="pt-BR" altLang="pt-BR" sz="3000" b="1" dirty="0">
                <a:latin typeface="Comic Sans MS" panose="030F0702030302020204" pitchFamily="66" charset="0"/>
              </a:rPr>
              <a:t> – </a:t>
            </a:r>
            <a:r>
              <a:rPr lang="pt-BR" altLang="pt-BR" sz="3000" b="1" dirty="0" err="1">
                <a:latin typeface="Comic Sans MS" panose="030F0702030302020204" pitchFamily="66" charset="0"/>
              </a:rPr>
              <a:t>fasten</a:t>
            </a:r>
            <a:r>
              <a:rPr lang="pt-BR" altLang="pt-BR" sz="30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ed</a:t>
            </a:r>
            <a:r>
              <a:rPr lang="pt-BR" altLang="pt-BR" sz="3000" b="1" dirty="0">
                <a:latin typeface="Comic Sans MS" panose="030F0702030302020204" pitchFamily="66" charset="0"/>
              </a:rPr>
              <a:t> 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pt-BR" altLang="pt-BR" sz="3000" b="1" dirty="0">
                <a:latin typeface="Comic Sans MS" panose="030F0702030302020204" pitchFamily="66" charset="0"/>
              </a:rPr>
              <a:t>*</a:t>
            </a:r>
            <a:r>
              <a:rPr lang="pt-BR" altLang="pt-BR" sz="3000" b="1" dirty="0" err="1">
                <a:solidFill>
                  <a:srgbClr val="FFFF00"/>
                </a:solidFill>
                <a:latin typeface="Comic Sans MS" panose="030F0702030302020204" pitchFamily="66" charset="0"/>
              </a:rPr>
              <a:t>vi</a:t>
            </a:r>
            <a:r>
              <a:rPr lang="pt-BR" altLang="pt-BR" sz="3000" b="1" dirty="0" err="1">
                <a:latin typeface="Comic Sans MS" panose="030F0702030302020204" pitchFamily="66" charset="0"/>
              </a:rPr>
              <a:t>sit</a:t>
            </a:r>
            <a:r>
              <a:rPr lang="pt-BR" altLang="pt-BR" sz="3000" b="1" dirty="0">
                <a:latin typeface="Comic Sans MS" panose="030F0702030302020204" pitchFamily="66" charset="0"/>
              </a:rPr>
              <a:t> – </a:t>
            </a:r>
            <a:r>
              <a:rPr lang="pt-BR" altLang="pt-BR" sz="3000" b="1" dirty="0" err="1">
                <a:latin typeface="Comic Sans MS" panose="030F0702030302020204" pitchFamily="66" charset="0"/>
              </a:rPr>
              <a:t>visit</a:t>
            </a:r>
            <a:r>
              <a:rPr lang="pt-BR" altLang="pt-BR" sz="30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ed</a:t>
            </a:r>
            <a:endParaRPr lang="pt-BR" altLang="pt-BR" sz="3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pt-BR" altLang="pt-BR" sz="3000" b="1" dirty="0">
                <a:latin typeface="Comic Sans MS" panose="030F0702030302020204" pitchFamily="66" charset="0"/>
              </a:rPr>
              <a:t>*</a:t>
            </a:r>
            <a:r>
              <a:rPr lang="pt-BR" altLang="pt-BR" sz="3000" b="1" dirty="0" err="1">
                <a:solidFill>
                  <a:srgbClr val="FFFF00"/>
                </a:solidFill>
                <a:latin typeface="Comic Sans MS" panose="030F0702030302020204" pitchFamily="66" charset="0"/>
              </a:rPr>
              <a:t>o</a:t>
            </a:r>
            <a:r>
              <a:rPr lang="pt-BR" altLang="pt-BR" sz="3000" b="1" dirty="0" err="1">
                <a:latin typeface="Comic Sans MS" panose="030F0702030302020204" pitchFamily="66" charset="0"/>
              </a:rPr>
              <a:t>ffer</a:t>
            </a:r>
            <a:r>
              <a:rPr lang="pt-BR" altLang="pt-BR" sz="3000" b="1" dirty="0">
                <a:latin typeface="Comic Sans MS" panose="030F0702030302020204" pitchFamily="66" charset="0"/>
              </a:rPr>
              <a:t> – </a:t>
            </a:r>
            <a:r>
              <a:rPr lang="pt-BR" altLang="pt-BR" sz="3000" b="1" dirty="0" err="1">
                <a:latin typeface="Comic Sans MS" panose="030F0702030302020204" pitchFamily="66" charset="0"/>
              </a:rPr>
              <a:t>offer</a:t>
            </a:r>
            <a:r>
              <a:rPr lang="pt-BR" altLang="pt-BR" sz="30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ed</a:t>
            </a:r>
            <a:endParaRPr lang="pt-BR" altLang="pt-BR" sz="3000" b="1" dirty="0">
              <a:latin typeface="Comic Sans MS" panose="030F0702030302020204" pitchFamily="66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312853FC-300F-4464-A039-D3FC7B30A31E}"/>
              </a:ext>
            </a:extLst>
          </p:cNvPr>
          <p:cNvSpPr txBox="1"/>
          <p:nvPr/>
        </p:nvSpPr>
        <p:spPr>
          <a:xfrm>
            <a:off x="8110636" y="2948465"/>
            <a:ext cx="3960440" cy="3816429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buFontTx/>
              <a:buNone/>
            </a:pPr>
            <a:r>
              <a:rPr lang="pt-BR" altLang="pt-BR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Estes verbos maiores terminam em CVC (sanduiche de vogal), mas o primeiro grupo tem na sílaba CVC a sílaba tônica. O segundo grupo é composto de palavras cuja sílaba final CVC </a:t>
            </a:r>
            <a:r>
              <a:rPr lang="pt-BR" altLang="pt-BR" sz="22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não é tônica</a:t>
            </a:r>
            <a:r>
              <a:rPr lang="pt-BR" altLang="pt-BR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(não pronunciamos mais forte), portanto </a:t>
            </a:r>
            <a:r>
              <a:rPr lang="pt-BR" altLang="pt-BR" sz="22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não dobramos</a:t>
            </a:r>
            <a:r>
              <a:rPr lang="pt-BR" altLang="pt-BR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a consoante.</a:t>
            </a:r>
            <a:endParaRPr lang="pt-BR" altLang="pt-BR" sz="22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709AF729-04FF-4BC0-AE87-E99AF6C08D24}"/>
              </a:ext>
            </a:extLst>
          </p:cNvPr>
          <p:cNvSpPr txBox="1"/>
          <p:nvPr/>
        </p:nvSpPr>
        <p:spPr>
          <a:xfrm>
            <a:off x="1341884" y="3774456"/>
            <a:ext cx="184637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FontTx/>
              <a:buNone/>
            </a:pPr>
            <a:r>
              <a:rPr lang="pt-BR" altLang="pt-BR" sz="3000" b="1" dirty="0">
                <a:solidFill>
                  <a:srgbClr val="FFFF00"/>
                </a:solidFill>
                <a:latin typeface="Comic Sans MS" panose="030F0702030302020204" pitchFamily="66" charset="0"/>
              </a:rPr>
              <a:t>Grupo 1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56883E08-A986-4456-90A4-FEB28BCF98A1}"/>
              </a:ext>
            </a:extLst>
          </p:cNvPr>
          <p:cNvSpPr txBox="1"/>
          <p:nvPr/>
        </p:nvSpPr>
        <p:spPr>
          <a:xfrm>
            <a:off x="5207227" y="3046988"/>
            <a:ext cx="184637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FontTx/>
              <a:buNone/>
            </a:pPr>
            <a:r>
              <a:rPr lang="pt-BR" altLang="pt-BR" sz="3000" b="1" dirty="0">
                <a:solidFill>
                  <a:srgbClr val="FFFF00"/>
                </a:solidFill>
                <a:latin typeface="Comic Sans MS" panose="030F0702030302020204" pitchFamily="66" charset="0"/>
              </a:rPr>
              <a:t>Grupo 2</a:t>
            </a:r>
          </a:p>
        </p:txBody>
      </p:sp>
    </p:spTree>
    <p:extLst>
      <p:ext uri="{BB962C8B-B14F-4D97-AF65-F5344CB8AC3E}">
        <p14:creationId xmlns:p14="http://schemas.microsoft.com/office/powerpoint/2010/main" val="843147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50" name="Picture 30" descr="Ver a imagem de origem">
            <a:extLst>
              <a:ext uri="{FF2B5EF4-FFF2-40B4-BE49-F238E27FC236}">
                <a16:creationId xmlns:a16="http://schemas.microsoft.com/office/drawing/2014/main" id="{41F83A44-3043-4BDA-9AA7-05090903E62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201"/>
          <a:stretch/>
        </p:blipFill>
        <p:spPr bwMode="auto">
          <a:xfrm>
            <a:off x="303147" y="188640"/>
            <a:ext cx="5533568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4917C38-CA57-4532-ACC5-0D360A56B09D}"/>
              </a:ext>
            </a:extLst>
          </p:cNvPr>
          <p:cNvSpPr txBox="1">
            <a:spLocks noChangeArrowheads="1"/>
          </p:cNvSpPr>
          <p:nvPr/>
        </p:nvSpPr>
        <p:spPr>
          <a:xfrm>
            <a:off x="9077366" y="4834745"/>
            <a:ext cx="2808312" cy="1800200"/>
          </a:xfrm>
          <a:prstGeom prst="rect">
            <a:avLst/>
          </a:prstGeom>
        </p:spPr>
        <p:txBody>
          <a:bodyPr vert="horz" lIns="121899" tIns="60949" rIns="121899" bIns="60949" rtlCol="0">
            <a:noAutofit/>
          </a:bodyPr>
          <a:lstStyle>
            <a:lvl1pPr marL="304747" indent="-304747" algn="l" defTabSz="1218987" rtl="0" eaLnBrk="1" latinLnBrk="0" hangingPunct="1">
              <a:lnSpc>
                <a:spcPct val="90000"/>
              </a:lnSpc>
              <a:spcBef>
                <a:spcPts val="1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49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4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898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73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48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322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3797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72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sz="4000" b="1" dirty="0">
                <a:solidFill>
                  <a:schemeClr val="bg1"/>
                </a:solidFill>
                <a:highlight>
                  <a:srgbClr val="00FFFF"/>
                </a:highlight>
              </a:rPr>
              <a:t>Were</a:t>
            </a:r>
          </a:p>
          <a:p>
            <a:pPr marL="0" indent="0" algn="r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sz="4000" b="1" dirty="0">
                <a:solidFill>
                  <a:schemeClr val="bg1"/>
                </a:solidFill>
                <a:highlight>
                  <a:srgbClr val="00FFFF"/>
                </a:highlight>
              </a:rPr>
              <a:t>Was</a:t>
            </a:r>
          </a:p>
          <a:p>
            <a:pPr marL="0" indent="0" algn="r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sz="4000" b="1" dirty="0">
                <a:solidFill>
                  <a:schemeClr val="bg1"/>
                </a:solidFill>
                <a:highlight>
                  <a:srgbClr val="00FFFF"/>
                </a:highlight>
              </a:rPr>
              <a:t>Has been*</a:t>
            </a:r>
            <a:endParaRPr lang="pt-BR" altLang="pt-BR" sz="4000" b="1" dirty="0">
              <a:solidFill>
                <a:schemeClr val="bg1"/>
              </a:solidFill>
              <a:highlight>
                <a:srgbClr val="00FFFF"/>
              </a:highlight>
              <a:latin typeface="Comic Sans MS" panose="030F0702030302020204" pitchFamily="66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05BF0A3-CDB9-4187-AF65-B51DB741448E}"/>
              </a:ext>
            </a:extLst>
          </p:cNvPr>
          <p:cNvSpPr txBox="1">
            <a:spLocks noChangeArrowheads="1"/>
          </p:cNvSpPr>
          <p:nvPr/>
        </p:nvSpPr>
        <p:spPr>
          <a:xfrm>
            <a:off x="6314506" y="692696"/>
            <a:ext cx="5197996" cy="4680520"/>
          </a:xfrm>
          <a:prstGeom prst="rect">
            <a:avLst/>
          </a:prstGeom>
        </p:spPr>
        <p:txBody>
          <a:bodyPr vert="horz" lIns="121899" tIns="60949" rIns="121899" bIns="60949" rtlCol="0">
            <a:noAutofit/>
          </a:bodyPr>
          <a:lstStyle>
            <a:lvl1pPr marL="304747" indent="-304747" algn="l" defTabSz="1218987" rtl="0" eaLnBrk="1" latinLnBrk="0" hangingPunct="1">
              <a:lnSpc>
                <a:spcPct val="90000"/>
              </a:lnSpc>
              <a:spcBef>
                <a:spcPts val="1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49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4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898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73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48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322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3797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72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Lucifer: </a:t>
            </a:r>
          </a:p>
          <a:p>
            <a:pPr marL="0" indent="0" algn="just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sz="4000" dirty="0" err="1"/>
              <a:t>Nós</a:t>
            </a:r>
            <a:r>
              <a:rPr lang="en-US" sz="4000" dirty="0"/>
              <a:t> </a:t>
            </a:r>
            <a:r>
              <a:rPr lang="en-US" sz="4000" dirty="0" err="1">
                <a:solidFill>
                  <a:srgbClr val="FFFF00"/>
                </a:solidFill>
              </a:rPr>
              <a:t>estávamos</a:t>
            </a:r>
            <a:r>
              <a:rPr lang="en-US" sz="4000" dirty="0"/>
              <a:t> </a:t>
            </a:r>
            <a:r>
              <a:rPr lang="en-US" sz="4000" dirty="0" err="1"/>
              <a:t>errados</a:t>
            </a:r>
            <a:r>
              <a:rPr lang="en-US" sz="4000" dirty="0"/>
              <a:t> </a:t>
            </a:r>
            <a:r>
              <a:rPr lang="en-US" sz="4000" dirty="0" err="1"/>
              <a:t>sobre</a:t>
            </a:r>
            <a:r>
              <a:rPr lang="en-US" sz="4000" dirty="0"/>
              <a:t> </a:t>
            </a:r>
            <a:r>
              <a:rPr lang="en-US" sz="4000" dirty="0" err="1"/>
              <a:t>mais</a:t>
            </a:r>
            <a:r>
              <a:rPr lang="en-US" sz="4000" dirty="0"/>
              <a:t> </a:t>
            </a:r>
            <a:r>
              <a:rPr lang="en-US" sz="4000" dirty="0" err="1"/>
              <a:t>uma</a:t>
            </a:r>
            <a:r>
              <a:rPr lang="en-US" sz="4000" dirty="0"/>
              <a:t> </a:t>
            </a:r>
            <a:r>
              <a:rPr lang="en-US" sz="4000" dirty="0" err="1"/>
              <a:t>coisa</a:t>
            </a:r>
            <a:r>
              <a:rPr lang="en-US" sz="4000" dirty="0"/>
              <a:t> </a:t>
            </a:r>
            <a:r>
              <a:rPr lang="en-US" sz="4000" dirty="0" err="1"/>
              <a:t>sobre</a:t>
            </a:r>
            <a:r>
              <a:rPr lang="en-US" sz="4000" dirty="0"/>
              <a:t> a </a:t>
            </a:r>
            <a:r>
              <a:rPr lang="en-US" sz="4000" dirty="0" err="1"/>
              <a:t>profecia</a:t>
            </a:r>
            <a:r>
              <a:rPr lang="en-US" sz="4000" dirty="0"/>
              <a:t>. Meu </a:t>
            </a:r>
            <a:r>
              <a:rPr lang="en-US" sz="4000" dirty="0" err="1"/>
              <a:t>primeiro</a:t>
            </a:r>
            <a:r>
              <a:rPr lang="en-US" sz="4000" dirty="0"/>
              <a:t> amor </a:t>
            </a:r>
            <a:r>
              <a:rPr lang="en-US" sz="4000" dirty="0" err="1"/>
              <a:t>nunca</a:t>
            </a:r>
            <a:r>
              <a:rPr lang="en-US" sz="4000" dirty="0"/>
              <a:t> </a:t>
            </a:r>
            <a:r>
              <a:rPr lang="en-US" sz="4000" dirty="0" err="1">
                <a:solidFill>
                  <a:srgbClr val="FFFF00"/>
                </a:solidFill>
              </a:rPr>
              <a:t>foi</a:t>
            </a:r>
            <a:r>
              <a:rPr lang="en-US" sz="4000" dirty="0"/>
              <a:t> Eva. </a:t>
            </a:r>
            <a:r>
              <a:rPr lang="en-US" sz="4000" dirty="0">
                <a:solidFill>
                  <a:srgbClr val="FFFF00"/>
                </a:solidFill>
              </a:rPr>
              <a:t>Era</a:t>
            </a:r>
            <a:r>
              <a:rPr lang="en-US" sz="4000" dirty="0"/>
              <a:t> </a:t>
            </a:r>
            <a:r>
              <a:rPr lang="en-US" sz="4000" dirty="0" err="1"/>
              <a:t>você</a:t>
            </a:r>
            <a:r>
              <a:rPr lang="en-US" sz="4000" dirty="0"/>
              <a:t>, Chloe.</a:t>
            </a:r>
          </a:p>
          <a:p>
            <a:pPr marL="0" indent="0" algn="just">
              <a:spcBef>
                <a:spcPts val="0"/>
              </a:spcBef>
              <a:buFont typeface="Arial" pitchFamily="34" charset="0"/>
              <a:buNone/>
              <a:defRPr/>
            </a:pPr>
            <a:endParaRPr lang="en-US" altLang="pt-BR" sz="4000" dirty="0"/>
          </a:p>
          <a:p>
            <a:pPr marL="0" indent="0" algn="just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altLang="pt-BR" sz="4000" dirty="0"/>
              <a:t>Sempre </a:t>
            </a:r>
            <a:r>
              <a:rPr lang="en-US" altLang="pt-BR" sz="4000" dirty="0" err="1">
                <a:solidFill>
                  <a:srgbClr val="FFFF00"/>
                </a:solidFill>
              </a:rPr>
              <a:t>foi</a:t>
            </a:r>
            <a:r>
              <a:rPr lang="en-US" altLang="pt-BR" sz="4000" dirty="0"/>
              <a:t> </a:t>
            </a:r>
            <a:r>
              <a:rPr lang="en-US" altLang="pt-BR" sz="4000" dirty="0" err="1"/>
              <a:t>você</a:t>
            </a:r>
            <a:r>
              <a:rPr lang="en-US" altLang="pt-BR" sz="4000" dirty="0"/>
              <a:t>.</a:t>
            </a:r>
            <a:endParaRPr lang="pt-BR" altLang="pt-BR" sz="4000" dirty="0"/>
          </a:p>
        </p:txBody>
      </p:sp>
    </p:spTree>
    <p:extLst>
      <p:ext uri="{BB962C8B-B14F-4D97-AF65-F5344CB8AC3E}">
        <p14:creationId xmlns:p14="http://schemas.microsoft.com/office/powerpoint/2010/main" val="908965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1207556" y="1089815"/>
            <a:ext cx="10360501" cy="899025"/>
          </a:xfrm>
        </p:spPr>
        <p:txBody>
          <a:bodyPr rtlCol="0">
            <a:normAutofit/>
          </a:bodyPr>
          <a:lstStyle/>
          <a:p>
            <a:r>
              <a:rPr lang="en-US" sz="4400" b="1" dirty="0"/>
              <a:t>O QUE É SIMPLE PAST?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idx="1"/>
          </p:nvPr>
        </p:nvSpPr>
        <p:spPr>
          <a:xfrm>
            <a:off x="1207556" y="2204864"/>
            <a:ext cx="10360501" cy="2664297"/>
          </a:xfrm>
        </p:spPr>
        <p:txBody>
          <a:bodyPr numCol="1" rtlCol="0" anchor="ctr">
            <a:normAutofit/>
          </a:bodyPr>
          <a:lstStyle/>
          <a:p>
            <a:pPr marL="0" indent="0" algn="just">
              <a:buNone/>
            </a:pPr>
            <a:r>
              <a:rPr lang="pt-BR" sz="3500" dirty="0"/>
              <a:t>O tempo verbal “</a:t>
            </a:r>
            <a:r>
              <a:rPr lang="pt-BR" sz="3500" b="1" dirty="0" err="1">
                <a:solidFill>
                  <a:srgbClr val="FFFF00"/>
                </a:solidFill>
              </a:rPr>
              <a:t>Simple</a:t>
            </a:r>
            <a:r>
              <a:rPr lang="pt-BR" sz="3500" b="1" dirty="0">
                <a:solidFill>
                  <a:srgbClr val="FFFF00"/>
                </a:solidFill>
              </a:rPr>
              <a:t> </a:t>
            </a:r>
            <a:r>
              <a:rPr lang="pt-BR" sz="3500" b="1" dirty="0" err="1">
                <a:solidFill>
                  <a:srgbClr val="FFFF00"/>
                </a:solidFill>
              </a:rPr>
              <a:t>Past</a:t>
            </a:r>
            <a:r>
              <a:rPr lang="pt-BR" sz="3500" dirty="0"/>
              <a:t>" indica um momento </a:t>
            </a:r>
            <a:r>
              <a:rPr lang="pt-BR" sz="3500" b="1" dirty="0"/>
              <a:t>no </a:t>
            </a:r>
            <a:r>
              <a:rPr lang="pt-BR" sz="3500" b="1" dirty="0">
                <a:solidFill>
                  <a:srgbClr val="FFFF00"/>
                </a:solidFill>
              </a:rPr>
              <a:t>passado</a:t>
            </a:r>
            <a:r>
              <a:rPr lang="pt-BR" sz="3500" dirty="0"/>
              <a:t>. Ele é utilizado quando se deseja falar de um evento ocorreu no passado cuja ação teve </a:t>
            </a:r>
            <a:r>
              <a:rPr lang="pt-BR" sz="3500" b="1" dirty="0">
                <a:solidFill>
                  <a:srgbClr val="FFFF00"/>
                </a:solidFill>
              </a:rPr>
              <a:t>início e finalizou </a:t>
            </a:r>
            <a:r>
              <a:rPr lang="pt-BR" sz="3500" dirty="0"/>
              <a:t>no passado e que sabemos o exato momento </a:t>
            </a:r>
            <a:r>
              <a:rPr lang="pt-BR" sz="3500" b="1" dirty="0">
                <a:solidFill>
                  <a:srgbClr val="FFFF00"/>
                </a:solidFill>
              </a:rPr>
              <a:t>quando</a:t>
            </a:r>
            <a:r>
              <a:rPr lang="pt-BR" sz="3500" dirty="0"/>
              <a:t> aconteceu.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52911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54" name="Picture 34" descr="Ver a imagem de origem">
            <a:extLst>
              <a:ext uri="{FF2B5EF4-FFF2-40B4-BE49-F238E27FC236}">
                <a16:creationId xmlns:a16="http://schemas.microsoft.com/office/drawing/2014/main" id="{AA8EB505-DDE8-4C56-8EDB-488C3F4BD2B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261764" y="189113"/>
            <a:ext cx="6048963" cy="6479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Rectangle 3">
            <a:extLst>
              <a:ext uri="{FF2B5EF4-FFF2-40B4-BE49-F238E27FC236}">
                <a16:creationId xmlns:a16="http://schemas.microsoft.com/office/drawing/2014/main" id="{153D2BE4-3012-410F-BE95-D734A35D76DF}"/>
              </a:ext>
            </a:extLst>
          </p:cNvPr>
          <p:cNvSpPr txBox="1">
            <a:spLocks noChangeArrowheads="1"/>
          </p:cNvSpPr>
          <p:nvPr/>
        </p:nvSpPr>
        <p:spPr>
          <a:xfrm>
            <a:off x="6454452" y="404664"/>
            <a:ext cx="5438477" cy="4680520"/>
          </a:xfrm>
          <a:prstGeom prst="rect">
            <a:avLst/>
          </a:prstGeom>
        </p:spPr>
        <p:txBody>
          <a:bodyPr vert="horz" lIns="121899" tIns="60949" rIns="121899" bIns="60949" rtlCol="0">
            <a:noAutofit/>
          </a:bodyPr>
          <a:lstStyle>
            <a:lvl1pPr marL="304747" indent="-304747" algn="l" defTabSz="1218987" rtl="0" eaLnBrk="1" latinLnBrk="0" hangingPunct="1">
              <a:lnSpc>
                <a:spcPct val="90000"/>
              </a:lnSpc>
              <a:spcBef>
                <a:spcPts val="1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49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4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898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73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48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322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3797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72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pt-BR" sz="4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Amenadiel</a:t>
            </a:r>
            <a:r>
              <a:rPr lang="en-US" sz="3800" dirty="0">
                <a:solidFill>
                  <a:schemeClr val="bg1"/>
                </a:solidFill>
                <a:highlight>
                  <a:srgbClr val="FFFF00"/>
                </a:highlight>
              </a:rPr>
              <a:t>: </a:t>
            </a:r>
          </a:p>
          <a:p>
            <a:pPr marL="0" indent="0" algn="just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sz="3800" dirty="0"/>
              <a:t>Por que </a:t>
            </a:r>
            <a:r>
              <a:rPr lang="en-US" sz="3800" dirty="0" err="1"/>
              <a:t>você</a:t>
            </a:r>
            <a:r>
              <a:rPr lang="en-US" sz="3800" dirty="0"/>
              <a:t> </a:t>
            </a:r>
            <a:r>
              <a:rPr lang="en-US" sz="3800" dirty="0">
                <a:solidFill>
                  <a:srgbClr val="FFFF00"/>
                </a:solidFill>
              </a:rPr>
              <a:t>fez</a:t>
            </a:r>
            <a:r>
              <a:rPr lang="en-US" sz="3800" dirty="0"/>
              <a:t> </a:t>
            </a:r>
            <a:r>
              <a:rPr lang="en-US" sz="3800" dirty="0" err="1"/>
              <a:t>isso</a:t>
            </a:r>
            <a:r>
              <a:rPr lang="en-US" sz="3800" dirty="0"/>
              <a:t>?</a:t>
            </a:r>
          </a:p>
          <a:p>
            <a:pPr marL="0" indent="0" algn="just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sz="3800" dirty="0"/>
              <a:t>Por que </a:t>
            </a:r>
            <a:r>
              <a:rPr lang="en-US" sz="3800" dirty="0" err="1"/>
              <a:t>você</a:t>
            </a:r>
            <a:r>
              <a:rPr lang="en-US" sz="3800" dirty="0"/>
              <a:t> </a:t>
            </a:r>
            <a:r>
              <a:rPr lang="en-US" sz="3800" dirty="0" err="1">
                <a:solidFill>
                  <a:srgbClr val="FFFF00"/>
                </a:solidFill>
              </a:rPr>
              <a:t>pulou</a:t>
            </a:r>
            <a:r>
              <a:rPr lang="en-US" sz="3800" dirty="0"/>
              <a:t> </a:t>
            </a:r>
            <a:r>
              <a:rPr lang="en-US" sz="3800" dirty="0" err="1"/>
              <a:t>na</a:t>
            </a:r>
            <a:r>
              <a:rPr lang="en-US" sz="3800" dirty="0"/>
              <a:t> </a:t>
            </a:r>
            <a:r>
              <a:rPr lang="en-US" sz="3800" dirty="0" err="1"/>
              <a:t>minha</a:t>
            </a:r>
            <a:r>
              <a:rPr lang="en-US" sz="3800" dirty="0"/>
              <a:t> </a:t>
            </a:r>
            <a:r>
              <a:rPr lang="en-US" sz="3800" dirty="0" err="1"/>
              <a:t>frente</a:t>
            </a:r>
            <a:r>
              <a:rPr lang="en-US" sz="3800" dirty="0"/>
              <a:t> </a:t>
            </a:r>
            <a:r>
              <a:rPr lang="en-US" sz="3800" dirty="0" err="1"/>
              <a:t>desse</a:t>
            </a:r>
            <a:r>
              <a:rPr lang="en-US" sz="3800" dirty="0"/>
              <a:t> </a:t>
            </a:r>
            <a:r>
              <a:rPr lang="en-US" sz="3800" dirty="0" err="1"/>
              <a:t>jeito</a:t>
            </a:r>
            <a:r>
              <a:rPr lang="en-US" sz="3800" dirty="0"/>
              <a:t>?</a:t>
            </a:r>
          </a:p>
          <a:p>
            <a:pPr marL="0" indent="0" algn="just">
              <a:spcBef>
                <a:spcPts val="0"/>
              </a:spcBef>
              <a:buFont typeface="Arial" pitchFamily="34" charset="0"/>
              <a:buNone/>
              <a:defRPr/>
            </a:pPr>
            <a:endParaRPr lang="en-US" altLang="pt-BR" sz="3800" dirty="0"/>
          </a:p>
          <a:p>
            <a:pPr marL="0" indent="0" algn="just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pt-BR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Charlotte:</a:t>
            </a:r>
            <a:endParaRPr lang="en-US" altLang="pt-BR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</a:endParaRPr>
          </a:p>
          <a:p>
            <a:pPr marL="0" indent="0" algn="just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altLang="pt-BR" sz="3800" dirty="0" err="1"/>
              <a:t>Não</a:t>
            </a:r>
            <a:r>
              <a:rPr lang="en-US" altLang="pt-BR" sz="3800" dirty="0"/>
              <a:t> </a:t>
            </a:r>
            <a:r>
              <a:rPr lang="en-US" altLang="pt-BR" sz="3800" dirty="0" err="1">
                <a:solidFill>
                  <a:srgbClr val="FFFF00"/>
                </a:solidFill>
              </a:rPr>
              <a:t>foi</a:t>
            </a:r>
            <a:r>
              <a:rPr lang="en-US" altLang="pt-BR" sz="3800" dirty="0"/>
              <a:t> por </a:t>
            </a:r>
            <a:r>
              <a:rPr lang="en-US" altLang="pt-BR" sz="3800" dirty="0" err="1"/>
              <a:t>mim</a:t>
            </a:r>
            <a:r>
              <a:rPr lang="en-US" altLang="pt-BR" sz="3800" dirty="0"/>
              <a:t> </a:t>
            </a:r>
            <a:r>
              <a:rPr lang="en-US" altLang="pt-BR" sz="3800" dirty="0" err="1"/>
              <a:t>mesma</a:t>
            </a:r>
            <a:r>
              <a:rPr lang="en-US" altLang="pt-BR" sz="3800" dirty="0"/>
              <a:t>, </a:t>
            </a:r>
            <a:r>
              <a:rPr lang="en-US" altLang="pt-BR" sz="3800" dirty="0" err="1"/>
              <a:t>isto</a:t>
            </a:r>
            <a:r>
              <a:rPr lang="en-US" altLang="pt-BR" sz="3800" dirty="0"/>
              <a:t> sei com </a:t>
            </a:r>
            <a:r>
              <a:rPr lang="en-US" altLang="pt-BR" sz="3800" dirty="0" err="1"/>
              <a:t>absoluta</a:t>
            </a:r>
            <a:r>
              <a:rPr lang="en-US" altLang="pt-BR" sz="3800" dirty="0"/>
              <a:t> </a:t>
            </a:r>
            <a:r>
              <a:rPr lang="en-US" altLang="pt-BR" sz="3800" dirty="0" err="1"/>
              <a:t>certeza</a:t>
            </a:r>
            <a:r>
              <a:rPr lang="en-US" altLang="pt-BR" sz="3800" dirty="0"/>
              <a:t>.</a:t>
            </a:r>
            <a:endParaRPr lang="pt-BR" altLang="pt-BR" sz="3800" dirty="0"/>
          </a:p>
        </p:txBody>
      </p:sp>
      <p:sp>
        <p:nvSpPr>
          <p:cNvPr id="34" name="Rectangle 3">
            <a:extLst>
              <a:ext uri="{FF2B5EF4-FFF2-40B4-BE49-F238E27FC236}">
                <a16:creationId xmlns:a16="http://schemas.microsoft.com/office/drawing/2014/main" id="{384F5D85-F63E-4AFE-9679-46612CA0715C}"/>
              </a:ext>
            </a:extLst>
          </p:cNvPr>
          <p:cNvSpPr txBox="1">
            <a:spLocks noChangeArrowheads="1"/>
          </p:cNvSpPr>
          <p:nvPr/>
        </p:nvSpPr>
        <p:spPr>
          <a:xfrm>
            <a:off x="9550796" y="4940695"/>
            <a:ext cx="2232248" cy="1728192"/>
          </a:xfrm>
          <a:prstGeom prst="rect">
            <a:avLst/>
          </a:prstGeom>
        </p:spPr>
        <p:txBody>
          <a:bodyPr vert="horz" lIns="121899" tIns="60949" rIns="121899" bIns="60949" rtlCol="0">
            <a:noAutofit/>
          </a:bodyPr>
          <a:lstStyle>
            <a:lvl1pPr marL="304747" indent="-304747" algn="l" defTabSz="1218987" rtl="0" eaLnBrk="1" latinLnBrk="0" hangingPunct="1">
              <a:lnSpc>
                <a:spcPct val="90000"/>
              </a:lnSpc>
              <a:spcBef>
                <a:spcPts val="1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49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4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898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73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48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322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3797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72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pt-BR" sz="3800" b="1" dirty="0" err="1">
                <a:solidFill>
                  <a:schemeClr val="bg1"/>
                </a:solidFill>
                <a:highlight>
                  <a:srgbClr val="00FFFF"/>
                </a:highlight>
              </a:rPr>
              <a:t>Did</a:t>
            </a:r>
            <a:r>
              <a:rPr lang="pt-BR" sz="3800" b="1" dirty="0">
                <a:solidFill>
                  <a:schemeClr val="bg1"/>
                </a:solidFill>
                <a:highlight>
                  <a:srgbClr val="00FFFF"/>
                </a:highlight>
              </a:rPr>
              <a:t>/do</a:t>
            </a:r>
          </a:p>
          <a:p>
            <a:pPr marL="0" indent="0" algn="r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pt-BR" altLang="pt-BR" sz="3800" b="1" dirty="0" err="1">
                <a:solidFill>
                  <a:schemeClr val="bg1"/>
                </a:solidFill>
                <a:highlight>
                  <a:srgbClr val="00FFFF"/>
                </a:highlight>
              </a:rPr>
              <a:t>Did</a:t>
            </a:r>
            <a:r>
              <a:rPr lang="pt-BR" altLang="pt-BR" sz="3800" b="1" dirty="0">
                <a:solidFill>
                  <a:schemeClr val="bg1"/>
                </a:solidFill>
                <a:highlight>
                  <a:srgbClr val="00FFFF"/>
                </a:highlight>
              </a:rPr>
              <a:t>/Jump</a:t>
            </a:r>
          </a:p>
          <a:p>
            <a:pPr marL="0" indent="0" algn="r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pt-BR" altLang="pt-BR" sz="3800" b="1" dirty="0" err="1">
                <a:solidFill>
                  <a:schemeClr val="bg1"/>
                </a:solidFill>
                <a:highlight>
                  <a:srgbClr val="00FFFF"/>
                </a:highlight>
              </a:rPr>
              <a:t>Wasn’t</a:t>
            </a:r>
            <a:endParaRPr lang="pt-BR" altLang="pt-BR" sz="3800" b="1" dirty="0">
              <a:solidFill>
                <a:schemeClr val="bg1"/>
              </a:solidFill>
              <a:highlight>
                <a:srgbClr val="00FF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865430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52" name="Picture 32" descr="Ver a imagem de origem">
            <a:extLst>
              <a:ext uri="{FF2B5EF4-FFF2-40B4-BE49-F238E27FC236}">
                <a16:creationId xmlns:a16="http://schemas.microsoft.com/office/drawing/2014/main" id="{80C3A829-E970-43B1-9A39-9E3F5A24DC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651"/>
          <a:stretch/>
        </p:blipFill>
        <p:spPr bwMode="auto">
          <a:xfrm>
            <a:off x="297400" y="260647"/>
            <a:ext cx="5797012" cy="6376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0556F101-9415-46A6-A4EE-6BE43920D36B}"/>
              </a:ext>
            </a:extLst>
          </p:cNvPr>
          <p:cNvSpPr txBox="1">
            <a:spLocks noChangeArrowheads="1"/>
          </p:cNvSpPr>
          <p:nvPr/>
        </p:nvSpPr>
        <p:spPr>
          <a:xfrm>
            <a:off x="6310436" y="404664"/>
            <a:ext cx="5582493" cy="4680520"/>
          </a:xfrm>
          <a:prstGeom prst="rect">
            <a:avLst/>
          </a:prstGeom>
        </p:spPr>
        <p:txBody>
          <a:bodyPr vert="horz" lIns="121899" tIns="60949" rIns="121899" bIns="60949" rtlCol="0">
            <a:noAutofit/>
          </a:bodyPr>
          <a:lstStyle>
            <a:lvl1pPr marL="304747" indent="-304747" algn="l" defTabSz="1218987" rtl="0" eaLnBrk="1" latinLnBrk="0" hangingPunct="1">
              <a:lnSpc>
                <a:spcPct val="90000"/>
              </a:lnSpc>
              <a:spcBef>
                <a:spcPts val="1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49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4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898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73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48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322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3797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72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pt-BR" sz="33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Lucifer</a:t>
            </a:r>
            <a:r>
              <a:rPr lang="en-US" sz="3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: </a:t>
            </a:r>
          </a:p>
          <a:p>
            <a:pPr marL="0" indent="0" algn="just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sz="3300" dirty="0"/>
              <a:t>Era um </a:t>
            </a:r>
            <a:r>
              <a:rPr lang="en-US" sz="3300" dirty="0" err="1"/>
              <a:t>vez</a:t>
            </a:r>
            <a:r>
              <a:rPr lang="en-US" sz="3300" dirty="0"/>
              <a:t> um </a:t>
            </a:r>
            <a:r>
              <a:rPr lang="en-US" sz="3300" dirty="0" err="1"/>
              <a:t>rapaz</a:t>
            </a:r>
            <a:r>
              <a:rPr lang="en-US" sz="3300" dirty="0"/>
              <a:t> </a:t>
            </a:r>
            <a:r>
              <a:rPr lang="en-US" sz="3300" dirty="0" err="1">
                <a:solidFill>
                  <a:srgbClr val="FFFF00"/>
                </a:solidFill>
              </a:rPr>
              <a:t>conheceu</a:t>
            </a:r>
            <a:r>
              <a:rPr lang="en-US" sz="3300" dirty="0"/>
              <a:t> </a:t>
            </a:r>
            <a:r>
              <a:rPr lang="en-US" sz="3300" dirty="0" err="1"/>
              <a:t>uma</a:t>
            </a:r>
            <a:r>
              <a:rPr lang="en-US" sz="3300" dirty="0"/>
              <a:t> </a:t>
            </a:r>
            <a:r>
              <a:rPr lang="en-US" sz="3300" dirty="0" err="1"/>
              <a:t>garota</a:t>
            </a:r>
            <a:r>
              <a:rPr lang="en-US" sz="3300" dirty="0"/>
              <a:t>, e </a:t>
            </a:r>
            <a:r>
              <a:rPr lang="en-US" sz="3300" dirty="0" err="1"/>
              <a:t>eles</a:t>
            </a:r>
            <a:r>
              <a:rPr lang="en-US" sz="3300" dirty="0"/>
              <a:t> se </a:t>
            </a:r>
            <a:r>
              <a:rPr lang="en-US" sz="3300" dirty="0" err="1">
                <a:solidFill>
                  <a:srgbClr val="FFFF00"/>
                </a:solidFill>
              </a:rPr>
              <a:t>apaixonaram</a:t>
            </a:r>
            <a:r>
              <a:rPr lang="en-US" sz="3300" dirty="0"/>
              <a:t>. </a:t>
            </a:r>
            <a:r>
              <a:rPr lang="en-US" sz="3300" dirty="0" err="1"/>
              <a:t>Eles</a:t>
            </a:r>
            <a:r>
              <a:rPr lang="en-US" sz="3300" dirty="0"/>
              <a:t> </a:t>
            </a:r>
            <a:r>
              <a:rPr lang="en-US" sz="3300" dirty="0" err="1">
                <a:solidFill>
                  <a:srgbClr val="FFFF00"/>
                </a:solidFill>
              </a:rPr>
              <a:t>fizeram</a:t>
            </a:r>
            <a:r>
              <a:rPr lang="en-US" sz="3300" dirty="0"/>
              <a:t> </a:t>
            </a:r>
            <a:r>
              <a:rPr lang="en-US" sz="3300" dirty="0" err="1"/>
              <a:t>sexo</a:t>
            </a:r>
            <a:r>
              <a:rPr lang="en-US" sz="3300" dirty="0"/>
              <a:t>. O </a:t>
            </a:r>
            <a:r>
              <a:rPr lang="en-US" sz="3300" dirty="0" err="1"/>
              <a:t>único</a:t>
            </a:r>
            <a:r>
              <a:rPr lang="en-US" sz="3300" dirty="0"/>
              <a:t> </a:t>
            </a:r>
            <a:r>
              <a:rPr lang="en-US" sz="3300" dirty="0" err="1"/>
              <a:t>problema</a:t>
            </a:r>
            <a:r>
              <a:rPr lang="en-US" sz="3300" dirty="0"/>
              <a:t> </a:t>
            </a:r>
            <a:r>
              <a:rPr lang="en-US" sz="3300" dirty="0">
                <a:solidFill>
                  <a:srgbClr val="FFFF00"/>
                </a:solidFill>
              </a:rPr>
              <a:t>era</a:t>
            </a:r>
            <a:r>
              <a:rPr lang="en-US" sz="3300" dirty="0"/>
              <a:t> que </a:t>
            </a:r>
            <a:r>
              <a:rPr lang="en-US" sz="3300" dirty="0" err="1"/>
              <a:t>eles</a:t>
            </a:r>
            <a:r>
              <a:rPr lang="en-US" sz="3300" dirty="0"/>
              <a:t> </a:t>
            </a:r>
            <a:r>
              <a:rPr lang="en-US" sz="3300" dirty="0" err="1">
                <a:solidFill>
                  <a:srgbClr val="FFFF00"/>
                </a:solidFill>
              </a:rPr>
              <a:t>eram</a:t>
            </a:r>
            <a:r>
              <a:rPr lang="en-US" sz="3300" dirty="0"/>
              <a:t> </a:t>
            </a:r>
            <a:r>
              <a:rPr lang="en-US" sz="3300" dirty="0" err="1"/>
              <a:t>seres</a:t>
            </a:r>
            <a:r>
              <a:rPr lang="en-US" sz="3300" dirty="0"/>
              <a:t> </a:t>
            </a:r>
            <a:r>
              <a:rPr lang="en-US" sz="3300" dirty="0" err="1"/>
              <a:t>celestiais</a:t>
            </a:r>
            <a:r>
              <a:rPr lang="en-US" sz="3300" dirty="0"/>
              <a:t>, </a:t>
            </a:r>
            <a:r>
              <a:rPr lang="en-US" sz="3300" dirty="0" err="1"/>
              <a:t>então</a:t>
            </a:r>
            <a:r>
              <a:rPr lang="en-US" sz="3300" dirty="0"/>
              <a:t> </a:t>
            </a:r>
            <a:r>
              <a:rPr lang="en-US" sz="3300" dirty="0" err="1"/>
              <a:t>aquele</a:t>
            </a:r>
            <a:r>
              <a:rPr lang="en-US" sz="3300" dirty="0"/>
              <a:t> </a:t>
            </a:r>
            <a:r>
              <a:rPr lang="en-US" sz="3300" dirty="0" err="1"/>
              <a:t>momento</a:t>
            </a:r>
            <a:r>
              <a:rPr lang="en-US" sz="3300" dirty="0"/>
              <a:t> </a:t>
            </a:r>
            <a:r>
              <a:rPr lang="en-US" sz="3300" dirty="0" err="1">
                <a:solidFill>
                  <a:srgbClr val="FFFF00"/>
                </a:solidFill>
              </a:rPr>
              <a:t>criou</a:t>
            </a:r>
            <a:r>
              <a:rPr lang="en-US" sz="3300" dirty="0"/>
              <a:t> o </a:t>
            </a:r>
            <a:r>
              <a:rPr lang="en-US" sz="3300" dirty="0" err="1"/>
              <a:t>universo</a:t>
            </a:r>
            <a:r>
              <a:rPr lang="en-US" sz="3300" dirty="0"/>
              <a:t>. </a:t>
            </a:r>
          </a:p>
          <a:p>
            <a:pPr marL="0" indent="0" algn="just">
              <a:spcBef>
                <a:spcPts val="0"/>
              </a:spcBef>
              <a:buFont typeface="Arial" pitchFamily="34" charset="0"/>
              <a:buNone/>
              <a:defRPr/>
            </a:pPr>
            <a:endParaRPr lang="en-US" altLang="pt-BR" sz="3300" dirty="0"/>
          </a:p>
          <a:p>
            <a:pPr marL="0" indent="0" algn="just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pt-BR" altLang="pt-BR" sz="3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Linda: </a:t>
            </a:r>
          </a:p>
          <a:p>
            <a:pPr marL="0" indent="0" algn="just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pt-BR" altLang="pt-BR" sz="3300" dirty="0"/>
              <a:t>Hum, o Big </a:t>
            </a:r>
            <a:r>
              <a:rPr lang="pt-BR" altLang="pt-BR" sz="3300" dirty="0" err="1"/>
              <a:t>Bang</a:t>
            </a:r>
            <a:r>
              <a:rPr lang="pt-BR" altLang="pt-BR" sz="3300" dirty="0"/>
              <a:t>?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6FB99426-582D-428F-B86E-5570020525A5}"/>
              </a:ext>
            </a:extLst>
          </p:cNvPr>
          <p:cNvSpPr txBox="1">
            <a:spLocks noChangeArrowheads="1"/>
          </p:cNvSpPr>
          <p:nvPr/>
        </p:nvSpPr>
        <p:spPr>
          <a:xfrm>
            <a:off x="8435041" y="4005064"/>
            <a:ext cx="2232248" cy="1728192"/>
          </a:xfrm>
          <a:prstGeom prst="rect">
            <a:avLst/>
          </a:prstGeom>
        </p:spPr>
        <p:txBody>
          <a:bodyPr vert="horz" lIns="121899" tIns="60949" rIns="121899" bIns="60949" rtlCol="0">
            <a:noAutofit/>
          </a:bodyPr>
          <a:lstStyle>
            <a:lvl1pPr marL="304747" indent="-304747" algn="l" defTabSz="1218987" rtl="0" eaLnBrk="1" latinLnBrk="0" hangingPunct="1">
              <a:lnSpc>
                <a:spcPct val="90000"/>
              </a:lnSpc>
              <a:spcBef>
                <a:spcPts val="1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49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4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898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73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48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322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3797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72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pt-BR" sz="3300" b="1" dirty="0" err="1">
                <a:solidFill>
                  <a:schemeClr val="bg1"/>
                </a:solidFill>
                <a:highlight>
                  <a:srgbClr val="00FFFF"/>
                </a:highlight>
              </a:rPr>
              <a:t>Met</a:t>
            </a:r>
            <a:endParaRPr lang="pt-BR" sz="3300" b="1" dirty="0">
              <a:solidFill>
                <a:schemeClr val="bg1"/>
              </a:solidFill>
              <a:highlight>
                <a:srgbClr val="00FFFF"/>
              </a:highlight>
            </a:endParaRPr>
          </a:p>
          <a:p>
            <a:pPr marL="0" indent="0" algn="r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pt-BR" altLang="pt-BR" sz="3300" b="1" dirty="0" err="1">
                <a:solidFill>
                  <a:schemeClr val="bg1"/>
                </a:solidFill>
                <a:highlight>
                  <a:srgbClr val="00FFFF"/>
                </a:highlight>
              </a:rPr>
              <a:t>Fell</a:t>
            </a:r>
            <a:endParaRPr lang="pt-BR" altLang="pt-BR" sz="3300" b="1" dirty="0">
              <a:solidFill>
                <a:schemeClr val="bg1"/>
              </a:solidFill>
              <a:highlight>
                <a:srgbClr val="00FFFF"/>
              </a:highlight>
            </a:endParaRPr>
          </a:p>
          <a:p>
            <a:pPr marL="0" indent="0" algn="r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pt-BR" altLang="pt-BR" sz="3300" b="1" dirty="0" err="1">
                <a:solidFill>
                  <a:schemeClr val="bg1"/>
                </a:solidFill>
                <a:highlight>
                  <a:srgbClr val="00FFFF"/>
                </a:highlight>
              </a:rPr>
              <a:t>Had</a:t>
            </a:r>
            <a:endParaRPr lang="pt-BR" altLang="pt-BR" sz="3300" b="1" dirty="0">
              <a:solidFill>
                <a:schemeClr val="bg1"/>
              </a:solidFill>
              <a:highlight>
                <a:srgbClr val="00FFFF"/>
              </a:highlight>
            </a:endParaRPr>
          </a:p>
          <a:p>
            <a:pPr marL="0" indent="0" algn="r">
              <a:spcBef>
                <a:spcPts val="0"/>
              </a:spcBef>
              <a:buFont typeface="Arial" pitchFamily="34" charset="0"/>
              <a:buNone/>
              <a:defRPr/>
            </a:pPr>
            <a:endParaRPr lang="pt-BR" altLang="pt-BR" sz="3300" b="1" dirty="0">
              <a:solidFill>
                <a:schemeClr val="bg1"/>
              </a:solidFill>
              <a:highlight>
                <a:srgbClr val="00FFFF"/>
              </a:highlight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62FFB314-B07A-40BA-B96A-9DAA6B53DCF5}"/>
              </a:ext>
            </a:extLst>
          </p:cNvPr>
          <p:cNvSpPr txBox="1">
            <a:spLocks noChangeArrowheads="1"/>
          </p:cNvSpPr>
          <p:nvPr/>
        </p:nvSpPr>
        <p:spPr>
          <a:xfrm>
            <a:off x="9659177" y="4941168"/>
            <a:ext cx="2232248" cy="1728192"/>
          </a:xfrm>
          <a:prstGeom prst="rect">
            <a:avLst/>
          </a:prstGeom>
        </p:spPr>
        <p:txBody>
          <a:bodyPr vert="horz" lIns="121899" tIns="60949" rIns="121899" bIns="60949" rtlCol="0">
            <a:noAutofit/>
          </a:bodyPr>
          <a:lstStyle>
            <a:lvl1pPr marL="304747" indent="-304747" algn="l" defTabSz="1218987" rtl="0" eaLnBrk="1" latinLnBrk="0" hangingPunct="1">
              <a:lnSpc>
                <a:spcPct val="90000"/>
              </a:lnSpc>
              <a:spcBef>
                <a:spcPts val="1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49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4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898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73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48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322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3797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72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pt-BR" altLang="pt-BR" sz="3300" b="1" dirty="0" err="1">
                <a:solidFill>
                  <a:schemeClr val="bg1"/>
                </a:solidFill>
                <a:highlight>
                  <a:srgbClr val="00FFFF"/>
                </a:highlight>
              </a:rPr>
              <a:t>Was</a:t>
            </a:r>
            <a:endParaRPr lang="pt-BR" altLang="pt-BR" sz="3300" b="1" dirty="0">
              <a:solidFill>
                <a:schemeClr val="bg1"/>
              </a:solidFill>
              <a:highlight>
                <a:srgbClr val="00FFFF"/>
              </a:highlight>
            </a:endParaRPr>
          </a:p>
          <a:p>
            <a:pPr marL="0" indent="0" algn="r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pt-BR" altLang="pt-BR" sz="3300" b="1" dirty="0" err="1">
                <a:solidFill>
                  <a:schemeClr val="bg1"/>
                </a:solidFill>
                <a:highlight>
                  <a:srgbClr val="00FFFF"/>
                </a:highlight>
              </a:rPr>
              <a:t>Were</a:t>
            </a:r>
            <a:endParaRPr lang="pt-BR" altLang="pt-BR" sz="3300" b="1" dirty="0">
              <a:solidFill>
                <a:schemeClr val="bg1"/>
              </a:solidFill>
              <a:highlight>
                <a:srgbClr val="00FFFF"/>
              </a:highlight>
            </a:endParaRPr>
          </a:p>
          <a:p>
            <a:pPr marL="0" indent="0" algn="r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pt-BR" altLang="pt-BR" sz="3300" b="1" dirty="0" err="1">
                <a:solidFill>
                  <a:schemeClr val="bg1"/>
                </a:solidFill>
                <a:highlight>
                  <a:srgbClr val="00FFFF"/>
                </a:highlight>
              </a:rPr>
              <a:t>Created</a:t>
            </a:r>
            <a:r>
              <a:rPr lang="pt-BR" altLang="pt-BR" sz="3300" b="1" dirty="0">
                <a:solidFill>
                  <a:schemeClr val="bg1"/>
                </a:solidFill>
                <a:highlight>
                  <a:srgbClr val="00FFFF"/>
                </a:highligh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678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2" descr="Ver a imagem de origem">
            <a:extLst>
              <a:ext uri="{FF2B5EF4-FFF2-40B4-BE49-F238E27FC236}">
                <a16:creationId xmlns:a16="http://schemas.microsoft.com/office/drawing/2014/main" id="{D1A3EF46-1F25-4CF4-AD4D-0F1732D0125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399"/>
          <a:stretch/>
        </p:blipFill>
        <p:spPr bwMode="auto">
          <a:xfrm>
            <a:off x="189756" y="244508"/>
            <a:ext cx="5760396" cy="6368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30074609-002C-41F6-B2D9-78897623DCA5}"/>
              </a:ext>
            </a:extLst>
          </p:cNvPr>
          <p:cNvSpPr txBox="1">
            <a:spLocks noChangeArrowheads="1"/>
          </p:cNvSpPr>
          <p:nvPr/>
        </p:nvSpPr>
        <p:spPr>
          <a:xfrm>
            <a:off x="6310436" y="404664"/>
            <a:ext cx="5582493" cy="2160240"/>
          </a:xfrm>
          <a:prstGeom prst="rect">
            <a:avLst/>
          </a:prstGeom>
        </p:spPr>
        <p:txBody>
          <a:bodyPr vert="horz" lIns="121899" tIns="60949" rIns="121899" bIns="60949" rtlCol="0">
            <a:noAutofit/>
          </a:bodyPr>
          <a:lstStyle>
            <a:lvl1pPr marL="304747" indent="-304747" algn="l" defTabSz="1218987" rtl="0" eaLnBrk="1" latinLnBrk="0" hangingPunct="1">
              <a:lnSpc>
                <a:spcPct val="90000"/>
              </a:lnSpc>
              <a:spcBef>
                <a:spcPts val="1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49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4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898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73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48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322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3797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72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pt-BR" sz="35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Lucifer</a:t>
            </a:r>
            <a:r>
              <a:rPr lang="en-US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: </a:t>
            </a:r>
          </a:p>
          <a:p>
            <a:pPr marL="0" indent="0" algn="just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sz="3500" dirty="0" err="1"/>
              <a:t>Nunca</a:t>
            </a:r>
            <a:r>
              <a:rPr lang="en-US" sz="3500" dirty="0"/>
              <a:t> </a:t>
            </a:r>
            <a:r>
              <a:rPr lang="en-US" sz="3500" dirty="0" err="1">
                <a:solidFill>
                  <a:srgbClr val="FFFF00"/>
                </a:solidFill>
              </a:rPr>
              <a:t>soube</a:t>
            </a:r>
            <a:r>
              <a:rPr lang="en-US" sz="3500" dirty="0"/>
              <a:t> o </a:t>
            </a:r>
            <a:r>
              <a:rPr lang="en-US" sz="3500" dirty="0" err="1"/>
              <a:t>quão</a:t>
            </a:r>
            <a:r>
              <a:rPr lang="en-US" sz="3500" dirty="0"/>
              <a:t> </a:t>
            </a:r>
            <a:r>
              <a:rPr lang="en-US" sz="3500" dirty="0" err="1"/>
              <a:t>apropriado</a:t>
            </a:r>
            <a:r>
              <a:rPr lang="en-US" sz="3500" dirty="0"/>
              <a:t> o </a:t>
            </a:r>
            <a:r>
              <a:rPr lang="en-US" sz="3500" dirty="0" err="1"/>
              <a:t>nome</a:t>
            </a:r>
            <a:r>
              <a:rPr lang="en-US" sz="3500" dirty="0"/>
              <a:t> </a:t>
            </a:r>
            <a:r>
              <a:rPr lang="en-US" sz="3500" dirty="0" err="1">
                <a:solidFill>
                  <a:srgbClr val="FFFF00"/>
                </a:solidFill>
              </a:rPr>
              <a:t>foi</a:t>
            </a:r>
            <a:r>
              <a:rPr lang="en-US" sz="3500" dirty="0"/>
              <a:t> </a:t>
            </a:r>
            <a:r>
              <a:rPr lang="en-US" sz="3500" dirty="0" err="1"/>
              <a:t>até</a:t>
            </a:r>
            <a:r>
              <a:rPr lang="en-US" sz="3500" dirty="0"/>
              <a:t> agora, </a:t>
            </a:r>
            <a:r>
              <a:rPr lang="en-US" sz="3500" dirty="0" err="1"/>
              <a:t>não</a:t>
            </a:r>
            <a:r>
              <a:rPr lang="en-US" sz="3500" dirty="0"/>
              <a:t> é?</a:t>
            </a:r>
          </a:p>
          <a:p>
            <a:pPr marL="0" indent="0" algn="just">
              <a:spcBef>
                <a:spcPts val="0"/>
              </a:spcBef>
              <a:buFont typeface="Arial" pitchFamily="34" charset="0"/>
              <a:buNone/>
              <a:defRPr/>
            </a:pPr>
            <a:endParaRPr lang="en-US" altLang="pt-BR" sz="3500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0D4288A-595E-444A-BCBF-F37D8C5B0452}"/>
              </a:ext>
            </a:extLst>
          </p:cNvPr>
          <p:cNvSpPr txBox="1">
            <a:spLocks noChangeArrowheads="1"/>
          </p:cNvSpPr>
          <p:nvPr/>
        </p:nvSpPr>
        <p:spPr>
          <a:xfrm>
            <a:off x="9660681" y="4437111"/>
            <a:ext cx="2232248" cy="1604439"/>
          </a:xfrm>
          <a:prstGeom prst="rect">
            <a:avLst/>
          </a:prstGeom>
        </p:spPr>
        <p:txBody>
          <a:bodyPr vert="horz" lIns="121899" tIns="60949" rIns="121899" bIns="60949" rtlCol="0">
            <a:noAutofit/>
          </a:bodyPr>
          <a:lstStyle>
            <a:lvl1pPr marL="304747" indent="-304747" algn="l" defTabSz="1218987" rtl="0" eaLnBrk="1" latinLnBrk="0" hangingPunct="1">
              <a:lnSpc>
                <a:spcPct val="90000"/>
              </a:lnSpc>
              <a:spcBef>
                <a:spcPts val="1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49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4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898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73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48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322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3797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72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pt-BR" altLang="pt-BR" sz="3300" b="1" dirty="0" err="1">
                <a:solidFill>
                  <a:schemeClr val="bg1"/>
                </a:solidFill>
                <a:highlight>
                  <a:srgbClr val="00FFFF"/>
                </a:highlight>
              </a:rPr>
              <a:t>Knew</a:t>
            </a:r>
            <a:endParaRPr lang="pt-BR" altLang="pt-BR" sz="3300" b="1" dirty="0">
              <a:solidFill>
                <a:schemeClr val="bg1"/>
              </a:solidFill>
              <a:highlight>
                <a:srgbClr val="00FFFF"/>
              </a:highlight>
            </a:endParaRPr>
          </a:p>
          <a:p>
            <a:pPr marL="0" indent="0" algn="r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pt-BR" altLang="pt-BR" sz="3300" b="1" dirty="0" err="1">
                <a:solidFill>
                  <a:schemeClr val="bg1"/>
                </a:solidFill>
                <a:highlight>
                  <a:srgbClr val="00FFFF"/>
                </a:highlight>
              </a:rPr>
              <a:t>Was</a:t>
            </a:r>
            <a:endParaRPr lang="pt-BR" altLang="pt-BR" sz="3300" b="1" dirty="0">
              <a:solidFill>
                <a:schemeClr val="bg1"/>
              </a:solidFill>
              <a:highlight>
                <a:srgbClr val="00FFFF"/>
              </a:highlight>
            </a:endParaRPr>
          </a:p>
          <a:p>
            <a:pPr marL="0" indent="0" algn="r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pt-BR" altLang="pt-BR" sz="3300" b="1" dirty="0" err="1">
                <a:solidFill>
                  <a:schemeClr val="bg1"/>
                </a:solidFill>
                <a:highlight>
                  <a:srgbClr val="00FFFF"/>
                </a:highlight>
              </a:rPr>
              <a:t>Did</a:t>
            </a:r>
            <a:endParaRPr lang="pt-BR" altLang="pt-BR" sz="3300" b="1" dirty="0">
              <a:solidFill>
                <a:schemeClr val="bg1"/>
              </a:solidFill>
              <a:highlight>
                <a:srgbClr val="00FFFF"/>
              </a:highlight>
            </a:endParaRPr>
          </a:p>
          <a:p>
            <a:pPr marL="0" indent="0" algn="r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pt-BR" altLang="pt-BR" sz="3300" b="1" dirty="0">
                <a:solidFill>
                  <a:schemeClr val="bg1"/>
                </a:solidFill>
                <a:highlight>
                  <a:srgbClr val="00FFFF"/>
                </a:highligh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08035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>
            <a:extLst>
              <a:ext uri="{FF2B5EF4-FFF2-40B4-BE49-F238E27FC236}">
                <a16:creationId xmlns:a16="http://schemas.microsoft.com/office/drawing/2014/main" id="{D8AF59C9-7E81-48CD-856F-3F698268B5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9756" y="1268760"/>
            <a:ext cx="576064" cy="3848333"/>
          </a:xfrm>
        </p:spPr>
        <p:txBody>
          <a:bodyPr>
            <a:noAutofit/>
          </a:bodyPr>
          <a:lstStyle/>
          <a:p>
            <a:pPr eaLnBrk="1" hangingPunct="1"/>
            <a:br>
              <a:rPr lang="en-US" altLang="pt-BR" sz="4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pt-BR" sz="4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2F1B592-4D9A-40A6-ACBE-FAE3ACBCD906}"/>
              </a:ext>
            </a:extLst>
          </p:cNvPr>
          <p:cNvSpPr txBox="1"/>
          <p:nvPr/>
        </p:nvSpPr>
        <p:spPr>
          <a:xfrm>
            <a:off x="1557908" y="1346266"/>
            <a:ext cx="8568951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FontTx/>
              <a:buNone/>
            </a:pPr>
            <a:r>
              <a:rPr lang="pt-BR" altLang="pt-BR" sz="2600" b="1" u="sng" dirty="0" err="1">
                <a:solidFill>
                  <a:srgbClr val="FFFF00"/>
                </a:solidFill>
                <a:latin typeface="Comic Sans MS" panose="030F0702030302020204" pitchFamily="66" charset="0"/>
              </a:rPr>
              <a:t>Simple</a:t>
            </a:r>
            <a:r>
              <a:rPr lang="pt-BR" altLang="pt-BR" sz="2600" b="1" u="sng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2600" b="1" u="sng" dirty="0" err="1">
                <a:solidFill>
                  <a:srgbClr val="FFFF00"/>
                </a:solidFill>
                <a:latin typeface="Comic Sans MS" panose="030F0702030302020204" pitchFamily="66" charset="0"/>
              </a:rPr>
              <a:t>Past</a:t>
            </a:r>
            <a:r>
              <a:rPr lang="pt-BR" altLang="pt-BR" sz="2600" b="1" u="sng" dirty="0">
                <a:solidFill>
                  <a:srgbClr val="FFFF00"/>
                </a:solidFill>
                <a:latin typeface="Comic Sans MS" panose="030F0702030302020204" pitchFamily="66" charset="0"/>
              </a:rPr>
              <a:t>:</a:t>
            </a:r>
          </a:p>
          <a:p>
            <a:pPr>
              <a:spcBef>
                <a:spcPts val="0"/>
              </a:spcBef>
              <a:buFontTx/>
              <a:buNone/>
            </a:pPr>
            <a:endParaRPr lang="pt-BR" altLang="pt-BR" sz="2600" dirty="0">
              <a:latin typeface="Comic Sans MS" panose="030F0702030302020204" pitchFamily="66" charset="0"/>
            </a:endParaRPr>
          </a:p>
          <a:p>
            <a:pPr marL="342900" indent="-342900">
              <a:spcBef>
                <a:spcPts val="0"/>
              </a:spcBef>
              <a:buFontTx/>
              <a:buChar char="-"/>
            </a:pPr>
            <a:r>
              <a:rPr lang="pt-BR" altLang="pt-BR" sz="2600" dirty="0">
                <a:latin typeface="Comic Sans MS" panose="030F0702030302020204" pitchFamily="66" charset="0"/>
              </a:rPr>
              <a:t>Ações em um passado específico (sei quando aconteceu);</a:t>
            </a:r>
          </a:p>
          <a:p>
            <a:pPr marL="342900" indent="-342900">
              <a:spcBef>
                <a:spcPts val="0"/>
              </a:spcBef>
              <a:buFontTx/>
              <a:buChar char="-"/>
            </a:pPr>
            <a:r>
              <a:rPr lang="pt-BR" altLang="pt-BR" sz="2600" dirty="0">
                <a:latin typeface="Comic Sans MS" panose="030F0702030302020204" pitchFamily="66" charset="0"/>
              </a:rPr>
              <a:t>Ações completas no passado. </a:t>
            </a:r>
          </a:p>
          <a:p>
            <a:pPr marL="342900" indent="-342900">
              <a:spcBef>
                <a:spcPts val="0"/>
              </a:spcBef>
              <a:buFontTx/>
              <a:buChar char="-"/>
            </a:pPr>
            <a:r>
              <a:rPr lang="pt-BR" altLang="pt-BR" sz="2600" dirty="0">
                <a:latin typeface="Comic Sans MS" panose="030F0702030302020204" pitchFamily="66" charset="0"/>
              </a:rPr>
              <a:t>Verbos regulares </a:t>
            </a:r>
            <a:r>
              <a:rPr lang="pt-BR" altLang="pt-BR" sz="2600" dirty="0">
                <a:solidFill>
                  <a:srgbClr val="FFFF00"/>
                </a:solidFill>
                <a:latin typeface="Comic Sans MS" panose="030F0702030302020204" pitchFamily="66" charset="0"/>
              </a:rPr>
              <a:t>–</a:t>
            </a:r>
            <a:r>
              <a:rPr lang="pt-BR" altLang="pt-BR" sz="26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ed</a:t>
            </a:r>
            <a:r>
              <a:rPr lang="pt-BR" altLang="pt-BR" sz="2600" dirty="0">
                <a:solidFill>
                  <a:srgbClr val="FFFF00"/>
                </a:solidFill>
                <a:latin typeface="Comic Sans MS" panose="030F0702030302020204" pitchFamily="66" charset="0"/>
              </a:rPr>
              <a:t>;</a:t>
            </a:r>
          </a:p>
          <a:p>
            <a:pPr marL="342900" indent="-342900">
              <a:spcBef>
                <a:spcPts val="0"/>
              </a:spcBef>
              <a:buFontTx/>
              <a:buChar char="-"/>
            </a:pPr>
            <a:r>
              <a:rPr lang="pt-BR" altLang="pt-BR" sz="2600" dirty="0">
                <a:latin typeface="Comic Sans MS" panose="030F0702030302020204" pitchFamily="66" charset="0"/>
              </a:rPr>
              <a:t>Verbos irregulares (estudar);</a:t>
            </a:r>
          </a:p>
          <a:p>
            <a:pPr marL="342900" indent="-342900">
              <a:spcBef>
                <a:spcPts val="0"/>
              </a:spcBef>
              <a:buFontTx/>
              <a:buChar char="-"/>
            </a:pPr>
            <a:r>
              <a:rPr lang="pt-BR" altLang="pt-BR" sz="2600" dirty="0">
                <a:latin typeface="Comic Sans MS" panose="030F0702030302020204" pitchFamily="66" charset="0"/>
              </a:rPr>
              <a:t>Interrogativa e negativa – uso do auxiliar </a:t>
            </a:r>
            <a:r>
              <a:rPr lang="pt-BR" altLang="pt-BR" sz="2600" dirty="0">
                <a:solidFill>
                  <a:srgbClr val="FFFF00"/>
                </a:solidFill>
                <a:latin typeface="Comic Sans MS" panose="030F0702030302020204" pitchFamily="66" charset="0"/>
              </a:rPr>
              <a:t>DID</a:t>
            </a:r>
            <a:r>
              <a:rPr lang="pt-BR" altLang="pt-BR" sz="2600" dirty="0">
                <a:latin typeface="Comic Sans MS" panose="030F0702030302020204" pitchFamily="66" charset="0"/>
              </a:rPr>
              <a:t> e o verbo volta a sua forma do infinitivo;</a:t>
            </a:r>
          </a:p>
        </p:txBody>
      </p:sp>
    </p:spTree>
    <p:extLst>
      <p:ext uri="{BB962C8B-B14F-4D97-AF65-F5344CB8AC3E}">
        <p14:creationId xmlns:p14="http://schemas.microsoft.com/office/powerpoint/2010/main" val="2479063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>
            <a:extLst>
              <a:ext uri="{FF2B5EF4-FFF2-40B4-BE49-F238E27FC236}">
                <a16:creationId xmlns:a16="http://schemas.microsoft.com/office/drawing/2014/main" id="{D8AF59C9-7E81-48CD-856F-3F698268B5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33772" y="620688"/>
            <a:ext cx="576064" cy="5000461"/>
          </a:xfrm>
        </p:spPr>
        <p:txBody>
          <a:bodyPr>
            <a:noAutofit/>
          </a:bodyPr>
          <a:lstStyle/>
          <a:p>
            <a:pPr eaLnBrk="1" hangingPunct="1"/>
            <a:br>
              <a:rPr lang="en-US" altLang="pt-BR" sz="4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pt-BR" sz="4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ACTIVITY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2F1B592-4D9A-40A6-ACBE-FAE3ACBCD906}"/>
              </a:ext>
            </a:extLst>
          </p:cNvPr>
          <p:cNvSpPr txBox="1"/>
          <p:nvPr/>
        </p:nvSpPr>
        <p:spPr>
          <a:xfrm>
            <a:off x="909836" y="284857"/>
            <a:ext cx="11089232" cy="62324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FontTx/>
              <a:buNone/>
            </a:pPr>
            <a:r>
              <a:rPr lang="pt-BR" altLang="pt-BR" sz="2100" dirty="0">
                <a:latin typeface="Comic Sans MS" panose="030F0702030302020204" pitchFamily="66" charset="0"/>
              </a:rPr>
              <a:t>Cada grupo das apresentações da série irá escolher outro grupo e solicitar o texto, as cenas, os slides para realizar esta atividade.</a:t>
            </a:r>
          </a:p>
          <a:p>
            <a:pPr>
              <a:spcBef>
                <a:spcPts val="0"/>
              </a:spcBef>
              <a:buFontTx/>
              <a:buNone/>
            </a:pPr>
            <a:endParaRPr lang="pt-BR" altLang="pt-BR" sz="2100" dirty="0">
              <a:latin typeface="Comic Sans MS" panose="030F0702030302020204" pitchFamily="66" charset="0"/>
            </a:endParaRPr>
          </a:p>
          <a:p>
            <a:pPr marL="514350" indent="-514350">
              <a:buFontTx/>
              <a:buAutoNum type="arabicParenR"/>
            </a:pPr>
            <a:r>
              <a:rPr lang="pt-BR" altLang="pt-BR" sz="2100" dirty="0">
                <a:latin typeface="Comic Sans MS" panose="030F0702030302020204" pitchFamily="66" charset="0"/>
              </a:rPr>
              <a:t>Assista os vídeos sobre o </a:t>
            </a:r>
            <a:r>
              <a:rPr lang="pt-BR" altLang="pt-BR" sz="21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past</a:t>
            </a:r>
            <a:r>
              <a:rPr lang="pt-BR" altLang="pt-BR" sz="2100" dirty="0">
                <a:solidFill>
                  <a:srgbClr val="FFFF00"/>
                </a:solidFill>
                <a:latin typeface="Comic Sans MS" panose="030F0702030302020204" pitchFamily="66" charset="0"/>
              </a:rPr>
              <a:t> tense </a:t>
            </a:r>
            <a:r>
              <a:rPr lang="pt-BR" altLang="pt-BR" sz="2100" dirty="0">
                <a:latin typeface="Comic Sans MS" panose="030F0702030302020204" pitchFamily="66" charset="0"/>
              </a:rPr>
              <a:t>e </a:t>
            </a:r>
            <a:r>
              <a:rPr lang="pt-BR" altLang="pt-BR" sz="21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past</a:t>
            </a:r>
            <a:r>
              <a:rPr lang="pt-BR" altLang="pt-BR" sz="21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21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continuous</a:t>
            </a:r>
            <a:r>
              <a:rPr lang="pt-BR" altLang="pt-BR" sz="21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2100" dirty="0">
                <a:latin typeface="Comic Sans MS" panose="030F0702030302020204" pitchFamily="66" charset="0"/>
              </a:rPr>
              <a:t>colocados lá no </a:t>
            </a:r>
            <a:r>
              <a:rPr lang="pt-BR" altLang="pt-BR" sz="2100" dirty="0" err="1">
                <a:latin typeface="Comic Sans MS" panose="030F0702030302020204" pitchFamily="66" charset="0"/>
              </a:rPr>
              <a:t>classroom</a:t>
            </a:r>
            <a:r>
              <a:rPr lang="pt-BR" altLang="pt-BR" sz="2100" dirty="0">
                <a:latin typeface="Comic Sans MS" panose="030F0702030302020204" pitchFamily="66" charset="0"/>
              </a:rPr>
              <a:t>. Faça uma tabela resumindo o que cada vídeo trouxe </a:t>
            </a:r>
            <a:r>
              <a:rPr lang="pt-BR" altLang="pt-BR" sz="2100" dirty="0">
                <a:solidFill>
                  <a:srgbClr val="FFFF00"/>
                </a:solidFill>
                <a:latin typeface="Comic Sans MS" panose="030F0702030302020204" pitchFamily="66" charset="0"/>
              </a:rPr>
              <a:t>sobre o conteúdo </a:t>
            </a:r>
            <a:r>
              <a:rPr lang="pt-BR" altLang="pt-BR" sz="2100" dirty="0">
                <a:latin typeface="Comic Sans MS" panose="030F0702030302020204" pitchFamily="66" charset="0"/>
              </a:rPr>
              <a:t>e em vez de dar exemplos do vídeo traga </a:t>
            </a:r>
            <a:r>
              <a:rPr lang="pt-BR" altLang="pt-BR" sz="2100" dirty="0">
                <a:solidFill>
                  <a:srgbClr val="FFFF00"/>
                </a:solidFill>
                <a:latin typeface="Comic Sans MS" panose="030F0702030302020204" pitchFamily="66" charset="0"/>
              </a:rPr>
              <a:t>exemplos da série </a:t>
            </a:r>
            <a:r>
              <a:rPr lang="pt-BR" altLang="pt-BR" sz="2100" dirty="0">
                <a:latin typeface="Comic Sans MS" panose="030F0702030302020204" pitchFamily="66" charset="0"/>
              </a:rPr>
              <a:t>(tanto usando o </a:t>
            </a:r>
            <a:r>
              <a:rPr lang="pt-BR" altLang="pt-BR" sz="21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simple</a:t>
            </a:r>
            <a:r>
              <a:rPr lang="pt-BR" altLang="pt-BR" sz="21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21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past</a:t>
            </a:r>
            <a:r>
              <a:rPr lang="pt-BR" altLang="pt-BR" sz="21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2100" dirty="0">
                <a:latin typeface="Comic Sans MS" panose="030F0702030302020204" pitchFamily="66" charset="0"/>
              </a:rPr>
              <a:t>quanto com o </a:t>
            </a:r>
            <a:r>
              <a:rPr lang="pt-BR" altLang="pt-BR" sz="21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past</a:t>
            </a:r>
            <a:r>
              <a:rPr lang="pt-BR" altLang="pt-BR" sz="21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21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continuous</a:t>
            </a:r>
            <a:r>
              <a:rPr lang="pt-BR" altLang="pt-BR" sz="21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2100" dirty="0">
                <a:latin typeface="Comic Sans MS" panose="030F0702030302020204" pitchFamily="66" charset="0"/>
              </a:rPr>
              <a:t>você pode também elaborar frases </a:t>
            </a:r>
            <a:r>
              <a:rPr lang="pt-BR" altLang="pt-BR" sz="2100" dirty="0">
                <a:solidFill>
                  <a:srgbClr val="FFFF00"/>
                </a:solidFill>
                <a:latin typeface="Comic Sans MS" panose="030F0702030302020204" pitchFamily="66" charset="0"/>
              </a:rPr>
              <a:t>a partir das cenas</a:t>
            </a:r>
            <a:r>
              <a:rPr lang="pt-BR" altLang="pt-BR" sz="2100" dirty="0">
                <a:latin typeface="Comic Sans MS" panose="030F0702030302020204" pitchFamily="66" charset="0"/>
              </a:rPr>
              <a:t>).</a:t>
            </a:r>
          </a:p>
          <a:p>
            <a:pPr marL="514350" indent="-514350">
              <a:spcBef>
                <a:spcPts val="0"/>
              </a:spcBef>
              <a:buFontTx/>
              <a:buAutoNum type="arabicParenR"/>
            </a:pPr>
            <a:r>
              <a:rPr lang="pt-BR" altLang="pt-BR" sz="2100" dirty="0">
                <a:latin typeface="Comic Sans MS" panose="030F0702030302020204" pitchFamily="66" charset="0"/>
              </a:rPr>
              <a:t>Separe numa tabela as formas de passado encontradas (</a:t>
            </a:r>
            <a:r>
              <a:rPr lang="pt-BR" altLang="pt-BR" sz="21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simple</a:t>
            </a:r>
            <a:r>
              <a:rPr lang="pt-BR" altLang="pt-BR" sz="21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21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past</a:t>
            </a:r>
            <a:r>
              <a:rPr lang="pt-BR" altLang="pt-BR" sz="2100" dirty="0">
                <a:solidFill>
                  <a:srgbClr val="FFFF00"/>
                </a:solidFill>
                <a:latin typeface="Comic Sans MS" panose="030F0702030302020204" pitchFamily="66" charset="0"/>
              </a:rPr>
              <a:t>, </a:t>
            </a:r>
            <a:r>
              <a:rPr lang="pt-BR" altLang="pt-BR" sz="21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past</a:t>
            </a:r>
            <a:r>
              <a:rPr lang="pt-BR" altLang="pt-BR" sz="21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21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of</a:t>
            </a:r>
            <a:r>
              <a:rPr lang="pt-BR" altLang="pt-BR" sz="21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21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to</a:t>
            </a:r>
            <a:r>
              <a:rPr lang="pt-BR" altLang="pt-BR" sz="21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21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be</a:t>
            </a:r>
            <a:r>
              <a:rPr lang="pt-BR" altLang="pt-BR" sz="2100" dirty="0">
                <a:solidFill>
                  <a:srgbClr val="FFFF00"/>
                </a:solidFill>
                <a:latin typeface="Comic Sans MS" panose="030F0702030302020204" pitchFamily="66" charset="0"/>
              </a:rPr>
              <a:t>, </a:t>
            </a:r>
            <a:r>
              <a:rPr lang="pt-BR" altLang="pt-BR" sz="21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past</a:t>
            </a:r>
            <a:r>
              <a:rPr lang="pt-BR" altLang="pt-BR" sz="21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21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continuous</a:t>
            </a:r>
            <a:r>
              <a:rPr lang="pt-BR" altLang="pt-BR" sz="2100" dirty="0">
                <a:latin typeface="Comic Sans MS" panose="030F0702030302020204" pitchFamily="66" charset="0"/>
              </a:rPr>
              <a:t>) etc. e faça as forma que faltam (</a:t>
            </a:r>
            <a:r>
              <a:rPr lang="pt-BR" altLang="pt-BR" sz="2100" dirty="0">
                <a:solidFill>
                  <a:srgbClr val="FFFF00"/>
                </a:solidFill>
                <a:latin typeface="Comic Sans MS" panose="030F0702030302020204" pitchFamily="66" charset="0"/>
              </a:rPr>
              <a:t>afirmativa, negativa e interrogativa</a:t>
            </a:r>
            <a:r>
              <a:rPr lang="pt-BR" altLang="pt-BR" sz="2100" dirty="0">
                <a:latin typeface="Comic Sans MS" panose="030F0702030302020204" pitchFamily="66" charset="0"/>
              </a:rPr>
              <a:t>).</a:t>
            </a:r>
          </a:p>
          <a:p>
            <a:pPr marL="514350" indent="-514350">
              <a:spcBef>
                <a:spcPts val="0"/>
              </a:spcBef>
              <a:buFontTx/>
              <a:buAutoNum type="arabicParenR"/>
            </a:pPr>
            <a:r>
              <a:rPr lang="pt-BR" altLang="pt-BR" sz="2100" dirty="0">
                <a:latin typeface="Comic Sans MS" panose="030F0702030302020204" pitchFamily="66" charset="0"/>
              </a:rPr>
              <a:t>Separe apenas os exemplos que contém verbos regulares e veja se tem algum que </a:t>
            </a:r>
            <a:r>
              <a:rPr lang="pt-BR" altLang="pt-BR" sz="2100" dirty="0">
                <a:solidFill>
                  <a:srgbClr val="FFFF00"/>
                </a:solidFill>
                <a:latin typeface="Comic Sans MS" panose="030F0702030302020204" pitchFamily="66" charset="0"/>
              </a:rPr>
              <a:t>altera a escrita </a:t>
            </a:r>
            <a:r>
              <a:rPr lang="pt-BR" altLang="pt-BR" sz="2100" dirty="0">
                <a:latin typeface="Comic Sans MS" panose="030F0702030302020204" pitchFamily="66" charset="0"/>
              </a:rPr>
              <a:t>ao acrescentar </a:t>
            </a:r>
            <a:r>
              <a:rPr lang="pt-BR" altLang="pt-BR" sz="2100" dirty="0">
                <a:solidFill>
                  <a:srgbClr val="FFFF00"/>
                </a:solidFill>
                <a:latin typeface="Comic Sans MS" panose="030F0702030302020204" pitchFamily="66" charset="0"/>
              </a:rPr>
              <a:t>–</a:t>
            </a:r>
            <a:r>
              <a:rPr lang="pt-BR" altLang="pt-BR" sz="21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ed</a:t>
            </a:r>
            <a:r>
              <a:rPr lang="pt-BR" altLang="pt-BR" sz="21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2100" dirty="0">
                <a:latin typeface="Comic Sans MS" panose="030F0702030302020204" pitchFamily="66" charset="0"/>
              </a:rPr>
              <a:t>ou</a:t>
            </a:r>
            <a:r>
              <a:rPr lang="pt-BR" altLang="pt-BR" sz="2100" dirty="0">
                <a:solidFill>
                  <a:srgbClr val="FFFF00"/>
                </a:solidFill>
                <a:latin typeface="Comic Sans MS" panose="030F0702030302020204" pitchFamily="66" charset="0"/>
              </a:rPr>
              <a:t> –</a:t>
            </a:r>
            <a:r>
              <a:rPr lang="pt-BR" altLang="pt-BR" sz="21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ing</a:t>
            </a:r>
            <a:r>
              <a:rPr lang="pt-BR" altLang="pt-BR" sz="21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2100" dirty="0">
                <a:latin typeface="Comic Sans MS" panose="030F0702030302020204" pitchFamily="66" charset="0"/>
              </a:rPr>
              <a:t>, explique </a:t>
            </a:r>
            <a:r>
              <a:rPr lang="pt-BR" altLang="pt-BR" sz="2100" dirty="0">
                <a:solidFill>
                  <a:srgbClr val="FFFF00"/>
                </a:solidFill>
                <a:latin typeface="Comic Sans MS" panose="030F0702030302020204" pitchFamily="66" charset="0"/>
              </a:rPr>
              <a:t>por que alterou </a:t>
            </a:r>
            <a:r>
              <a:rPr lang="pt-BR" altLang="pt-BR" sz="2100" dirty="0">
                <a:latin typeface="Comic Sans MS" panose="030F0702030302020204" pitchFamily="66" charset="0"/>
              </a:rPr>
              <a:t>segundo as regras que estudamos. </a:t>
            </a:r>
          </a:p>
          <a:p>
            <a:pPr marL="514350" indent="-514350">
              <a:spcBef>
                <a:spcPts val="0"/>
              </a:spcBef>
              <a:buFontTx/>
              <a:buAutoNum type="arabicParenR"/>
            </a:pPr>
            <a:r>
              <a:rPr lang="pt-BR" altLang="pt-BR" sz="2100" dirty="0">
                <a:latin typeface="Comic Sans MS" panose="030F0702030302020204" pitchFamily="66" charset="0"/>
              </a:rPr>
              <a:t>Para cada verbo da questão acima coloque na tabela de pronúncia indicando se a pronúncia do </a:t>
            </a:r>
            <a:r>
              <a:rPr lang="pt-BR" altLang="pt-BR" sz="2100" dirty="0">
                <a:solidFill>
                  <a:srgbClr val="FFFF00"/>
                </a:solidFill>
                <a:latin typeface="Comic Sans MS" panose="030F0702030302020204" pitchFamily="66" charset="0"/>
              </a:rPr>
              <a:t>–</a:t>
            </a:r>
            <a:r>
              <a:rPr lang="pt-BR" altLang="pt-BR" sz="21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ed</a:t>
            </a:r>
            <a:r>
              <a:rPr lang="pt-BR" altLang="pt-BR" sz="2100" dirty="0">
                <a:solidFill>
                  <a:srgbClr val="FFFF00"/>
                </a:solidFill>
                <a:latin typeface="Comic Sans MS" panose="030F0702030302020204" pitchFamily="66" charset="0"/>
              </a:rPr>
              <a:t> </a:t>
            </a:r>
            <a:r>
              <a:rPr lang="pt-BR" altLang="pt-BR" sz="2100" dirty="0">
                <a:latin typeface="Comic Sans MS" panose="030F0702030302020204" pitchFamily="66" charset="0"/>
              </a:rPr>
              <a:t>é </a:t>
            </a:r>
            <a:r>
              <a:rPr lang="pt-BR" altLang="pt-BR" sz="2100" dirty="0">
                <a:solidFill>
                  <a:srgbClr val="FFFF00"/>
                </a:solidFill>
                <a:latin typeface="Comic Sans MS" panose="030F0702030302020204" pitchFamily="66" charset="0"/>
              </a:rPr>
              <a:t>/t/, /d/ </a:t>
            </a:r>
            <a:r>
              <a:rPr lang="pt-BR" altLang="pt-BR" sz="2100" dirty="0">
                <a:latin typeface="Comic Sans MS" panose="030F0702030302020204" pitchFamily="66" charset="0"/>
              </a:rPr>
              <a:t>ou</a:t>
            </a:r>
            <a:r>
              <a:rPr lang="pt-BR" altLang="pt-BR" sz="2100" dirty="0">
                <a:solidFill>
                  <a:srgbClr val="FFFF00"/>
                </a:solidFill>
                <a:latin typeface="Comic Sans MS" panose="030F0702030302020204" pitchFamily="66" charset="0"/>
              </a:rPr>
              <a:t> /id/.</a:t>
            </a:r>
          </a:p>
          <a:p>
            <a:pPr marL="514350" indent="-514350">
              <a:spcBef>
                <a:spcPts val="0"/>
              </a:spcBef>
              <a:buFontTx/>
              <a:buAutoNum type="arabicParenR"/>
            </a:pPr>
            <a:r>
              <a:rPr lang="pt-BR" altLang="pt-BR" sz="2100" dirty="0">
                <a:latin typeface="Comic Sans MS" panose="030F0702030302020204" pitchFamily="66" charset="0"/>
              </a:rPr>
              <a:t>Traduza o material para português.</a:t>
            </a:r>
          </a:p>
          <a:p>
            <a:pPr>
              <a:spcBef>
                <a:spcPts val="0"/>
              </a:spcBef>
            </a:pPr>
            <a:endParaRPr lang="pt-BR" altLang="pt-BR" sz="2100" dirty="0"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</a:pPr>
            <a:r>
              <a:rPr lang="pt-BR" altLang="pt-BR" sz="2100" dirty="0" err="1">
                <a:solidFill>
                  <a:srgbClr val="FFFF00"/>
                </a:solidFill>
                <a:latin typeface="Comic Sans MS" panose="030F0702030302020204" pitchFamily="66" charset="0"/>
              </a:rPr>
              <a:t>Obs</a:t>
            </a:r>
            <a:r>
              <a:rPr lang="pt-BR" altLang="pt-BR" sz="2100" dirty="0">
                <a:solidFill>
                  <a:srgbClr val="FFFF00"/>
                </a:solidFill>
                <a:latin typeface="Comic Sans MS" panose="030F0702030302020204" pitchFamily="66" charset="0"/>
              </a:rPr>
              <a:t>:</a:t>
            </a:r>
            <a:r>
              <a:rPr lang="pt-BR" altLang="pt-BR" sz="2100" dirty="0">
                <a:latin typeface="Comic Sans MS" panose="030F0702030302020204" pitchFamily="66" charset="0"/>
              </a:rPr>
              <a:t> Caso não tenha exemplos suficientes (do que os grupos trabalharam) </a:t>
            </a:r>
            <a:r>
              <a:rPr lang="pt-BR" altLang="pt-BR" sz="2100" dirty="0">
                <a:solidFill>
                  <a:srgbClr val="FFFF00"/>
                </a:solidFill>
                <a:latin typeface="Comic Sans MS" panose="030F0702030302020204" pitchFamily="66" charset="0"/>
              </a:rPr>
              <a:t>elabore</a:t>
            </a:r>
            <a:r>
              <a:rPr lang="pt-BR" altLang="pt-BR" sz="2100" dirty="0">
                <a:latin typeface="Comic Sans MS" panose="030F0702030302020204" pitchFamily="66" charset="0"/>
              </a:rPr>
              <a:t> a partir das cenas ou do conteúdo da série. </a:t>
            </a:r>
          </a:p>
        </p:txBody>
      </p:sp>
    </p:spTree>
    <p:extLst>
      <p:ext uri="{BB962C8B-B14F-4D97-AF65-F5344CB8AC3E}">
        <p14:creationId xmlns:p14="http://schemas.microsoft.com/office/powerpoint/2010/main" val="2353576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89756" y="170336"/>
            <a:ext cx="7632848" cy="101534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pt-BR" sz="5998" dirty="0">
                <a:latin typeface="Aharoni" pitchFamily="2" charset="-79"/>
                <a:cs typeface="Aharoni" pitchFamily="2" charset="-79"/>
              </a:rPr>
              <a:t>SIMPLE PAST TENSE</a:t>
            </a:r>
          </a:p>
        </p:txBody>
      </p:sp>
      <p:sp>
        <p:nvSpPr>
          <p:cNvPr id="3" name="Seta para a direita 2"/>
          <p:cNvSpPr/>
          <p:nvPr/>
        </p:nvSpPr>
        <p:spPr>
          <a:xfrm>
            <a:off x="372" y="1134842"/>
            <a:ext cx="2611890" cy="143110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399" b="1" dirty="0">
                <a:latin typeface="Century Gothic" pitchFamily="34" charset="0"/>
              </a:rPr>
              <a:t>QUANDO </a:t>
            </a:r>
          </a:p>
          <a:p>
            <a:pPr algn="ctr"/>
            <a:r>
              <a:rPr lang="pt-BR" sz="2399" b="1" dirty="0">
                <a:latin typeface="Century Gothic" pitchFamily="34" charset="0"/>
              </a:rPr>
              <a:t>USAR?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2782044" y="1236572"/>
            <a:ext cx="9073008" cy="1221938"/>
          </a:xfrm>
          <a:prstGeom prst="snip2DiagRect">
            <a:avLst>
              <a:gd name="adj1" fmla="val 0"/>
              <a:gd name="adj2" fmla="val 17345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BBB29B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just"/>
            <a:r>
              <a:rPr lang="pt-BR" sz="3000" dirty="0">
                <a:solidFill>
                  <a:schemeClr val="bg1"/>
                </a:solidFill>
                <a:latin typeface="Berlin Sans FB" pitchFamily="34" charset="0"/>
              </a:rPr>
              <a:t>Usamos o </a:t>
            </a:r>
            <a:r>
              <a:rPr lang="pt-BR" sz="3000" dirty="0" err="1">
                <a:solidFill>
                  <a:srgbClr val="FF0000"/>
                </a:solidFill>
                <a:latin typeface="Berlin Sans FB" pitchFamily="34" charset="0"/>
              </a:rPr>
              <a:t>Simple</a:t>
            </a:r>
            <a:r>
              <a:rPr lang="pt-BR" sz="3000" dirty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pt-BR" sz="3000" dirty="0" err="1">
                <a:solidFill>
                  <a:srgbClr val="FF0000"/>
                </a:solidFill>
                <a:latin typeface="Berlin Sans FB" pitchFamily="34" charset="0"/>
              </a:rPr>
              <a:t>Past</a:t>
            </a:r>
            <a:r>
              <a:rPr lang="pt-BR" sz="3000" dirty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pt-BR" sz="3000" dirty="0">
                <a:solidFill>
                  <a:schemeClr val="bg1"/>
                </a:solidFill>
                <a:latin typeface="Berlin Sans FB" pitchFamily="34" charset="0"/>
              </a:rPr>
              <a:t>para expressar uma ação </a:t>
            </a:r>
            <a:r>
              <a:rPr lang="pt-BR" sz="3000" dirty="0">
                <a:solidFill>
                  <a:srgbClr val="FF0000"/>
                </a:solidFill>
                <a:latin typeface="Berlin Sans FB" pitchFamily="34" charset="0"/>
              </a:rPr>
              <a:t>completa</a:t>
            </a:r>
            <a:r>
              <a:rPr lang="pt-BR" sz="3000" dirty="0">
                <a:solidFill>
                  <a:schemeClr val="bg1"/>
                </a:solidFill>
                <a:latin typeface="Berlin Sans FB" pitchFamily="34" charset="0"/>
              </a:rPr>
              <a:t> no passado num tempo </a:t>
            </a:r>
            <a:r>
              <a:rPr lang="pt-BR" sz="3000" dirty="0">
                <a:solidFill>
                  <a:srgbClr val="FF0000"/>
                </a:solidFill>
                <a:latin typeface="Berlin Sans FB" pitchFamily="34" charset="0"/>
              </a:rPr>
              <a:t>determinado</a:t>
            </a:r>
            <a:r>
              <a:rPr lang="pt-BR" sz="3000" dirty="0">
                <a:solidFill>
                  <a:schemeClr val="bg1"/>
                </a:solidFill>
                <a:latin typeface="Berlin Sans FB" pitchFamily="34" charset="0"/>
              </a:rPr>
              <a:t>.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946922" y="2616836"/>
            <a:ext cx="1087320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b="1" dirty="0">
                <a:solidFill>
                  <a:srgbClr val="FFFF00"/>
                </a:solidFill>
              </a:rPr>
              <a:t>Ex.: </a:t>
            </a:r>
          </a:p>
          <a:p>
            <a:r>
              <a:rPr lang="en-US" sz="3000" i="1" dirty="0"/>
              <a:t>When I </a:t>
            </a:r>
            <a:r>
              <a:rPr lang="pt-BR" sz="3000" i="1" dirty="0" err="1"/>
              <a:t>arriv</a:t>
            </a:r>
            <a:r>
              <a:rPr lang="pt-BR" sz="3000" i="1" dirty="0" err="1">
                <a:solidFill>
                  <a:srgbClr val="FFFF00"/>
                </a:solidFill>
              </a:rPr>
              <a:t>ed</a:t>
            </a:r>
            <a:r>
              <a:rPr lang="pt-BR" sz="3000" i="1" dirty="0"/>
              <a:t> </a:t>
            </a:r>
            <a:r>
              <a:rPr lang="pt-BR" sz="3000" i="1" dirty="0" err="1"/>
              <a:t>at</a:t>
            </a:r>
            <a:r>
              <a:rPr lang="pt-BR" sz="3000" i="1" dirty="0"/>
              <a:t> </a:t>
            </a:r>
            <a:r>
              <a:rPr lang="pt-BR" sz="3000" i="1" dirty="0" err="1"/>
              <a:t>the</a:t>
            </a:r>
            <a:r>
              <a:rPr lang="pt-BR" sz="3000" i="1" dirty="0"/>
              <a:t> bus </a:t>
            </a:r>
            <a:r>
              <a:rPr lang="pt-BR" sz="3000" i="1" dirty="0" err="1"/>
              <a:t>station</a:t>
            </a:r>
            <a:r>
              <a:rPr lang="pt-BR" sz="3000" i="1" dirty="0"/>
              <a:t>, </a:t>
            </a:r>
            <a:r>
              <a:rPr lang="pt-BR" sz="3000" i="1" dirty="0" err="1"/>
              <a:t>she</a:t>
            </a:r>
            <a:r>
              <a:rPr lang="pt-BR" sz="3000" i="1" dirty="0"/>
              <a:t> </a:t>
            </a:r>
            <a:r>
              <a:rPr lang="pt-BR" sz="3000" i="1" dirty="0" err="1"/>
              <a:t>decid</a:t>
            </a:r>
            <a:r>
              <a:rPr lang="pt-BR" sz="3000" i="1" dirty="0" err="1">
                <a:solidFill>
                  <a:srgbClr val="FFFF00"/>
                </a:solidFill>
              </a:rPr>
              <a:t>ed</a:t>
            </a:r>
            <a:r>
              <a:rPr lang="pt-BR" sz="3000" i="1" dirty="0"/>
              <a:t> </a:t>
            </a:r>
            <a:r>
              <a:rPr lang="pt-BR" sz="3000" i="1" dirty="0" err="1"/>
              <a:t>to</a:t>
            </a:r>
            <a:r>
              <a:rPr lang="pt-BR" sz="3000" i="1" dirty="0"/>
              <a:t> </a:t>
            </a:r>
            <a:r>
              <a:rPr lang="pt-BR" sz="3000" i="1" dirty="0" err="1"/>
              <a:t>enter</a:t>
            </a:r>
            <a:r>
              <a:rPr lang="pt-BR" sz="3000" i="1" dirty="0"/>
              <a:t> </a:t>
            </a:r>
            <a:r>
              <a:rPr lang="pt-BR" sz="3000" i="1" dirty="0" err="1"/>
              <a:t>the</a:t>
            </a:r>
            <a:r>
              <a:rPr lang="pt-BR" sz="3000" i="1" dirty="0"/>
              <a:t> bus </a:t>
            </a:r>
            <a:r>
              <a:rPr lang="pt-BR" sz="3000" i="1" dirty="0" err="1"/>
              <a:t>and</a:t>
            </a:r>
            <a:r>
              <a:rPr lang="pt-BR" sz="3000" i="1" dirty="0"/>
              <a:t> </a:t>
            </a:r>
            <a:r>
              <a:rPr lang="pt-BR" sz="3000" i="1" dirty="0" err="1"/>
              <a:t>she</a:t>
            </a:r>
            <a:r>
              <a:rPr lang="pt-BR" sz="3000" i="1" dirty="0"/>
              <a:t> </a:t>
            </a:r>
            <a:r>
              <a:rPr lang="pt-BR" sz="3000" i="1" dirty="0" err="1">
                <a:solidFill>
                  <a:srgbClr val="FFFF00"/>
                </a:solidFill>
              </a:rPr>
              <a:t>went</a:t>
            </a:r>
            <a:r>
              <a:rPr lang="pt-BR" sz="3000" i="1" dirty="0"/>
              <a:t> </a:t>
            </a:r>
            <a:r>
              <a:rPr lang="pt-BR" sz="3000" i="1" dirty="0" err="1"/>
              <a:t>away</a:t>
            </a:r>
            <a:r>
              <a:rPr lang="pt-BR" sz="3000" i="1" dirty="0"/>
              <a:t>.</a:t>
            </a:r>
          </a:p>
          <a:p>
            <a:r>
              <a:rPr lang="pt-BR" sz="3000" i="1" dirty="0"/>
              <a:t>(Quando eu </a:t>
            </a:r>
            <a:r>
              <a:rPr lang="pt-BR" sz="3000" i="1" dirty="0">
                <a:solidFill>
                  <a:srgbClr val="FFFF00"/>
                </a:solidFill>
              </a:rPr>
              <a:t>cheguei</a:t>
            </a:r>
            <a:r>
              <a:rPr lang="pt-BR" sz="3000" i="1" dirty="0"/>
              <a:t> no ponto de ônibus, ela </a:t>
            </a:r>
            <a:r>
              <a:rPr lang="pt-BR" sz="3000" i="1" dirty="0">
                <a:solidFill>
                  <a:srgbClr val="FFFF00"/>
                </a:solidFill>
              </a:rPr>
              <a:t>decidiu</a:t>
            </a:r>
            <a:r>
              <a:rPr lang="pt-BR" sz="3000" i="1" dirty="0"/>
              <a:t> entrar no ônibus e </a:t>
            </a:r>
            <a:r>
              <a:rPr lang="pt-BR" sz="3000" i="1" dirty="0">
                <a:solidFill>
                  <a:srgbClr val="FFFF00"/>
                </a:solidFill>
              </a:rPr>
              <a:t>foi</a:t>
            </a:r>
            <a:r>
              <a:rPr lang="pt-BR" sz="3000" i="1" dirty="0"/>
              <a:t> embora.)</a:t>
            </a:r>
          </a:p>
          <a:p>
            <a:endParaRPr lang="pt-BR" sz="3000" i="1" dirty="0"/>
          </a:p>
          <a:p>
            <a:r>
              <a:rPr lang="en-US" sz="3000" i="1" dirty="0"/>
              <a:t>When we </a:t>
            </a:r>
            <a:r>
              <a:rPr lang="en-US" sz="3000" i="1" dirty="0">
                <a:solidFill>
                  <a:srgbClr val="FFFF00"/>
                </a:solidFill>
              </a:rPr>
              <a:t>got</a:t>
            </a:r>
            <a:r>
              <a:rPr lang="en-US" sz="3000" i="1" dirty="0"/>
              <a:t> there, she </a:t>
            </a:r>
            <a:r>
              <a:rPr lang="en-US" sz="3000" i="1" dirty="0">
                <a:solidFill>
                  <a:srgbClr val="FFFF00"/>
                </a:solidFill>
              </a:rPr>
              <a:t>didn’t</a:t>
            </a:r>
            <a:r>
              <a:rPr lang="en-US" sz="3000" i="1" dirty="0"/>
              <a:t> </a:t>
            </a:r>
            <a:r>
              <a:rPr lang="en-US" sz="3000" i="1" dirty="0">
                <a:solidFill>
                  <a:srgbClr val="FFFF00"/>
                </a:solidFill>
              </a:rPr>
              <a:t>say</a:t>
            </a:r>
            <a:r>
              <a:rPr lang="en-US" sz="3000" i="1" dirty="0"/>
              <a:t> goodbye and just </a:t>
            </a:r>
            <a:r>
              <a:rPr lang="en-US" sz="3000" i="1" dirty="0">
                <a:solidFill>
                  <a:srgbClr val="FFFF00"/>
                </a:solidFill>
              </a:rPr>
              <a:t>left </a:t>
            </a:r>
            <a:r>
              <a:rPr lang="en-US" sz="3000" i="1" dirty="0"/>
              <a:t>us.</a:t>
            </a:r>
          </a:p>
          <a:p>
            <a:r>
              <a:rPr lang="en-US" sz="3000" i="1" dirty="0"/>
              <a:t>(</a:t>
            </a:r>
            <a:r>
              <a:rPr lang="en-US" sz="3000" i="1" dirty="0" err="1"/>
              <a:t>Quando</a:t>
            </a:r>
            <a:r>
              <a:rPr lang="en-US" sz="3000" i="1" dirty="0"/>
              <a:t> </a:t>
            </a:r>
            <a:r>
              <a:rPr lang="en-US" sz="3000" i="1" dirty="0" err="1"/>
              <a:t>nós</a:t>
            </a:r>
            <a:r>
              <a:rPr lang="en-US" sz="3000" i="1" dirty="0"/>
              <a:t> </a:t>
            </a:r>
            <a:r>
              <a:rPr lang="en-US" sz="3000" i="1" dirty="0" err="1">
                <a:solidFill>
                  <a:srgbClr val="FFFF00"/>
                </a:solidFill>
              </a:rPr>
              <a:t>chegamos</a:t>
            </a:r>
            <a:r>
              <a:rPr lang="en-US" sz="3000" i="1" dirty="0"/>
              <a:t> </a:t>
            </a:r>
            <a:r>
              <a:rPr lang="en-US" sz="3000" i="1" dirty="0" err="1"/>
              <a:t>lá</a:t>
            </a:r>
            <a:r>
              <a:rPr lang="en-US" sz="3000" i="1" dirty="0"/>
              <a:t>, </a:t>
            </a:r>
            <a:r>
              <a:rPr lang="en-US" sz="3000" i="1" dirty="0" err="1"/>
              <a:t>ela</a:t>
            </a:r>
            <a:r>
              <a:rPr lang="en-US" sz="3000" i="1" dirty="0"/>
              <a:t> </a:t>
            </a:r>
            <a:r>
              <a:rPr lang="en-US" sz="3000" i="1" dirty="0" err="1">
                <a:solidFill>
                  <a:srgbClr val="FFFF00"/>
                </a:solidFill>
              </a:rPr>
              <a:t>não</a:t>
            </a:r>
            <a:r>
              <a:rPr lang="en-US" sz="3000" i="1" dirty="0">
                <a:solidFill>
                  <a:srgbClr val="FFFF00"/>
                </a:solidFill>
              </a:rPr>
              <a:t> </a:t>
            </a:r>
            <a:r>
              <a:rPr lang="en-US" sz="3000" i="1" dirty="0" err="1">
                <a:solidFill>
                  <a:srgbClr val="FFFF00"/>
                </a:solidFill>
              </a:rPr>
              <a:t>disse</a:t>
            </a:r>
            <a:r>
              <a:rPr lang="en-US" sz="3000" i="1" dirty="0">
                <a:solidFill>
                  <a:srgbClr val="FFFF00"/>
                </a:solidFill>
              </a:rPr>
              <a:t> </a:t>
            </a:r>
            <a:r>
              <a:rPr lang="en-US" sz="3000" i="1" dirty="0" err="1"/>
              <a:t>adeus</a:t>
            </a:r>
            <a:r>
              <a:rPr lang="en-US" sz="3000" i="1" dirty="0"/>
              <a:t> e </a:t>
            </a:r>
            <a:r>
              <a:rPr lang="en-US" sz="3000" i="1" dirty="0" err="1"/>
              <a:t>apenas</a:t>
            </a:r>
            <a:r>
              <a:rPr lang="en-US" sz="3000" i="1" dirty="0"/>
              <a:t> </a:t>
            </a:r>
            <a:r>
              <a:rPr lang="en-US" sz="3000" i="1" dirty="0" err="1"/>
              <a:t>nos</a:t>
            </a:r>
            <a:r>
              <a:rPr lang="en-US" sz="3000" i="1" dirty="0"/>
              <a:t> </a:t>
            </a:r>
            <a:r>
              <a:rPr lang="en-US" sz="3000" i="1" dirty="0" err="1">
                <a:solidFill>
                  <a:srgbClr val="FFFF00"/>
                </a:solidFill>
              </a:rPr>
              <a:t>deixou</a:t>
            </a:r>
            <a:r>
              <a:rPr lang="en-US" sz="3000" i="1" dirty="0"/>
              <a:t>.)</a:t>
            </a:r>
            <a:endParaRPr lang="pt-BR" sz="3000" i="1" dirty="0"/>
          </a:p>
        </p:txBody>
      </p:sp>
    </p:spTree>
    <p:extLst>
      <p:ext uri="{BB962C8B-B14F-4D97-AF65-F5344CB8AC3E}">
        <p14:creationId xmlns:p14="http://schemas.microsoft.com/office/powerpoint/2010/main" val="748906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629916" y="154243"/>
            <a:ext cx="9289032" cy="101566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pt-BR" sz="3000" dirty="0">
                <a:latin typeface="Aharoni" pitchFamily="2" charset="-79"/>
                <a:cs typeface="Aharoni" pitchFamily="2" charset="-79"/>
              </a:rPr>
              <a:t>SIMPLE PAST TENSE E SUAS FORMAS</a:t>
            </a:r>
          </a:p>
          <a:p>
            <a:pPr algn="ctr"/>
            <a:endParaRPr lang="pt-BR" sz="30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6479220-DA43-401C-8E17-EB2A6D22958C}"/>
              </a:ext>
            </a:extLst>
          </p:cNvPr>
          <p:cNvSpPr txBox="1"/>
          <p:nvPr/>
        </p:nvSpPr>
        <p:spPr>
          <a:xfrm>
            <a:off x="199051" y="2420888"/>
            <a:ext cx="11790719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FORMA NEGATIVA</a:t>
            </a:r>
            <a:r>
              <a:rPr lang="pt-B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		</a:t>
            </a:r>
          </a:p>
          <a:p>
            <a:r>
              <a:rPr lang="pt-B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 </a:t>
            </a:r>
            <a:r>
              <a:rPr lang="pt-BR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didn’t</a:t>
            </a: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u="sng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move </a:t>
            </a:r>
            <a:r>
              <a:rPr lang="pt-BR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Canada.</a:t>
            </a:r>
          </a:p>
          <a:p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Sujeito + DIDN’T + verbo no </a:t>
            </a:r>
            <a:r>
              <a:rPr lang="pt-B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Sarah </a:t>
            </a:r>
            <a:r>
              <a:rPr lang="pt-BR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didn’t</a:t>
            </a: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u="sng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</a:t>
            </a: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exercise</a:t>
            </a: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difficult</a:t>
            </a: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do.</a:t>
            </a:r>
          </a:p>
          <a:p>
            <a:r>
              <a:rPr lang="pt-B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	   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infinitivo.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BE783935-E5D7-4914-8FD8-89808BCA925E}"/>
              </a:ext>
            </a:extLst>
          </p:cNvPr>
          <p:cNvSpPr txBox="1"/>
          <p:nvPr/>
        </p:nvSpPr>
        <p:spPr>
          <a:xfrm>
            <a:off x="199051" y="4149080"/>
            <a:ext cx="11790719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FORMA INTERROGATIVA</a:t>
            </a:r>
            <a:r>
              <a:rPr lang="pt-B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pt-B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                  </a:t>
            </a:r>
            <a:r>
              <a:rPr lang="pt-BR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</a:t>
            </a: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Bob </a:t>
            </a:r>
            <a:r>
              <a:rPr lang="pt-BR" u="sng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move </a:t>
            </a:r>
            <a:r>
              <a:rPr lang="pt-BR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Canada?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DID + Sujeito + verbo (infinitivo)                 </a:t>
            </a:r>
            <a:r>
              <a:rPr lang="pt-BR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</a:t>
            </a:r>
            <a:r>
              <a:rPr lang="pt-B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Sarah </a:t>
            </a:r>
            <a:r>
              <a:rPr lang="pt-BR" u="sng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</a:t>
            </a: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exercise</a:t>
            </a: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dificult</a:t>
            </a: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t-BR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Interrogative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pt-BR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did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+ sujeito + </a:t>
            </a:r>
            <a:r>
              <a:rPr lang="pt-BR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verb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pt-BR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</a:t>
            </a:r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yesterday</a:t>
            </a: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pt-BR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Pronoun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                      (</a:t>
            </a:r>
            <a:r>
              <a:rPr lang="pt-BR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infinitive</a:t>
            </a:r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pt-B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FF719D5B-7828-46E2-B6F5-9959DD39D8EB}"/>
              </a:ext>
            </a:extLst>
          </p:cNvPr>
          <p:cNvSpPr txBox="1"/>
          <p:nvPr/>
        </p:nvSpPr>
        <p:spPr>
          <a:xfrm>
            <a:off x="199052" y="692696"/>
            <a:ext cx="11790719" cy="15696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FORMA AFIRMATIVA</a:t>
            </a:r>
            <a:r>
              <a:rPr lang="pt-B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	             </a:t>
            </a:r>
          </a:p>
          <a:p>
            <a:r>
              <a:rPr lang="pt-BR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             </a:t>
            </a: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 </a:t>
            </a:r>
            <a:r>
              <a:rPr lang="pt-BR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plann</a:t>
            </a:r>
            <a:r>
              <a:rPr lang="pt-BR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</a:t>
            </a: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move </a:t>
            </a:r>
            <a:r>
              <a:rPr lang="pt-BR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Canada. (regular)</a:t>
            </a:r>
          </a:p>
          <a:p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Sujeito + verbo no passado         </a:t>
            </a: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Sarah </a:t>
            </a:r>
            <a:r>
              <a:rPr lang="pt-BR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found</a:t>
            </a:r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exercise</a:t>
            </a: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difficult</a:t>
            </a: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pt-B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do. (irregular)</a:t>
            </a:r>
          </a:p>
          <a:p>
            <a:endParaRPr lang="pt-BR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05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tângulo 1">
            <a:extLst>
              <a:ext uri="{FF2B5EF4-FFF2-40B4-BE49-F238E27FC236}">
                <a16:creationId xmlns:a16="http://schemas.microsoft.com/office/drawing/2014/main" id="{6A25DE0D-8C88-4C6A-BA4E-D1CA8E6DA1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2270" y="224643"/>
            <a:ext cx="6846441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ts val="0"/>
              </a:spcBef>
              <a:buFontTx/>
              <a:buNone/>
            </a:pPr>
            <a:r>
              <a:rPr lang="en-US" altLang="pt-BR" sz="3000" b="1" dirty="0"/>
              <a:t>appear-appear</a:t>
            </a:r>
            <a:r>
              <a:rPr lang="en-US" altLang="pt-BR" sz="3000" b="1" dirty="0">
                <a:solidFill>
                  <a:srgbClr val="FF0000"/>
                </a:solidFill>
              </a:rPr>
              <a:t>ed</a:t>
            </a:r>
            <a:r>
              <a:rPr lang="en-US" altLang="pt-BR" sz="3000" b="1" dirty="0"/>
              <a:t>-appear</a:t>
            </a:r>
            <a:r>
              <a:rPr lang="en-US" altLang="pt-BR" sz="3000" b="1" dirty="0">
                <a:solidFill>
                  <a:srgbClr val="FF0000"/>
                </a:solidFill>
              </a:rPr>
              <a:t>ed</a:t>
            </a:r>
          </a:p>
          <a:p>
            <a:pPr>
              <a:spcBef>
                <a:spcPts val="0"/>
              </a:spcBef>
              <a:buFontTx/>
              <a:buNone/>
            </a:pPr>
            <a:r>
              <a:rPr lang="en-US" altLang="pt-BR" sz="3000" b="1" dirty="0"/>
              <a:t>commit-committ</a:t>
            </a:r>
            <a:r>
              <a:rPr lang="en-US" altLang="pt-BR" sz="3000" b="1" dirty="0">
                <a:solidFill>
                  <a:srgbClr val="FF0000"/>
                </a:solidFill>
              </a:rPr>
              <a:t>ed</a:t>
            </a:r>
            <a:r>
              <a:rPr lang="en-US" altLang="pt-BR" sz="3000" b="1" dirty="0"/>
              <a:t>-</a:t>
            </a:r>
            <a:r>
              <a:rPr lang="en-US" altLang="pt-BR" sz="3000" b="1" dirty="0" err="1"/>
              <a:t>comitt</a:t>
            </a:r>
            <a:r>
              <a:rPr lang="en-US" altLang="pt-BR" sz="3000" b="1" dirty="0" err="1">
                <a:solidFill>
                  <a:srgbClr val="FF0000"/>
                </a:solidFill>
              </a:rPr>
              <a:t>ed</a:t>
            </a:r>
            <a:endParaRPr lang="en-US" altLang="pt-BR" sz="3000" b="1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en-US" altLang="pt-BR" sz="3000" b="1" dirty="0"/>
              <a:t>finish-finish</a:t>
            </a:r>
            <a:r>
              <a:rPr lang="en-US" altLang="pt-BR" sz="3000" b="1" dirty="0">
                <a:solidFill>
                  <a:srgbClr val="FF0000"/>
                </a:solidFill>
              </a:rPr>
              <a:t>ed</a:t>
            </a:r>
            <a:r>
              <a:rPr lang="en-US" altLang="pt-BR" sz="3000" b="1" dirty="0"/>
              <a:t>-finish</a:t>
            </a:r>
            <a:r>
              <a:rPr lang="en-US" altLang="pt-BR" sz="3000" b="1" dirty="0">
                <a:solidFill>
                  <a:srgbClr val="FF0000"/>
                </a:solidFill>
              </a:rPr>
              <a:t>ed</a:t>
            </a:r>
            <a:endParaRPr lang="pt-BR" altLang="pt-BR" sz="3000" b="1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en-US" altLang="pt-BR" sz="3000" b="1" dirty="0"/>
              <a:t>dream-dream</a:t>
            </a:r>
            <a:r>
              <a:rPr lang="en-US" altLang="pt-BR" sz="3000" b="1" dirty="0">
                <a:solidFill>
                  <a:srgbClr val="FF0000"/>
                </a:solidFill>
              </a:rPr>
              <a:t>ed</a:t>
            </a:r>
            <a:r>
              <a:rPr lang="en-US" altLang="pt-BR" sz="3000" b="1" dirty="0"/>
              <a:t>-dream</a:t>
            </a:r>
            <a:r>
              <a:rPr lang="en-US" altLang="pt-BR" sz="3000" b="1" dirty="0">
                <a:solidFill>
                  <a:srgbClr val="FF0000"/>
                </a:solidFill>
              </a:rPr>
              <a:t>ed</a:t>
            </a:r>
            <a:endParaRPr lang="pt-BR" altLang="pt-BR" sz="3000" b="1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en-US" altLang="pt-BR" sz="3000" b="1" dirty="0"/>
              <a:t>happen-happen</a:t>
            </a:r>
            <a:r>
              <a:rPr lang="en-US" altLang="pt-BR" sz="3000" b="1" dirty="0">
                <a:solidFill>
                  <a:srgbClr val="FF0000"/>
                </a:solidFill>
              </a:rPr>
              <a:t>ed</a:t>
            </a:r>
            <a:r>
              <a:rPr lang="en-US" altLang="pt-BR" sz="3000" b="1" dirty="0"/>
              <a:t>-happen</a:t>
            </a:r>
            <a:r>
              <a:rPr lang="en-US" altLang="pt-BR" sz="3000" b="1" dirty="0">
                <a:solidFill>
                  <a:srgbClr val="FF0000"/>
                </a:solidFill>
              </a:rPr>
              <a:t>ed</a:t>
            </a:r>
            <a:endParaRPr lang="pt-BR" altLang="pt-BR" sz="3000" b="1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en-US" altLang="pt-BR" sz="3000" b="1" dirty="0"/>
              <a:t>marry-marr</a:t>
            </a:r>
            <a:r>
              <a:rPr lang="en-US" altLang="pt-BR" sz="3000" b="1" dirty="0">
                <a:solidFill>
                  <a:srgbClr val="FF0000"/>
                </a:solidFill>
              </a:rPr>
              <a:t>ied</a:t>
            </a:r>
            <a:r>
              <a:rPr lang="en-US" altLang="pt-BR" sz="3000" b="1" dirty="0"/>
              <a:t>-marr</a:t>
            </a:r>
            <a:r>
              <a:rPr lang="en-US" altLang="pt-BR" sz="3000" b="1" dirty="0">
                <a:solidFill>
                  <a:srgbClr val="FF0000"/>
                </a:solidFill>
              </a:rPr>
              <a:t>ied</a:t>
            </a:r>
            <a:endParaRPr lang="pt-BR" altLang="pt-BR" sz="3000" b="1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en-US" altLang="pt-BR" sz="3000" b="1" dirty="0"/>
              <a:t>publish-publish</a:t>
            </a:r>
            <a:r>
              <a:rPr lang="en-US" altLang="pt-BR" sz="3000" b="1" dirty="0">
                <a:solidFill>
                  <a:srgbClr val="FF0000"/>
                </a:solidFill>
              </a:rPr>
              <a:t>ed</a:t>
            </a:r>
            <a:r>
              <a:rPr lang="en-US" altLang="pt-BR" sz="3000" b="1" dirty="0"/>
              <a:t>-publish</a:t>
            </a:r>
            <a:r>
              <a:rPr lang="en-US" altLang="pt-BR" sz="3000" b="1" dirty="0">
                <a:solidFill>
                  <a:srgbClr val="FF0000"/>
                </a:solidFill>
              </a:rPr>
              <a:t>ed</a:t>
            </a:r>
          </a:p>
          <a:p>
            <a:pPr>
              <a:spcBef>
                <a:spcPts val="0"/>
              </a:spcBef>
              <a:buNone/>
            </a:pPr>
            <a:r>
              <a:rPr lang="en-US" altLang="pt-BR" sz="3000" b="1" dirty="0"/>
              <a:t>start-start</a:t>
            </a:r>
            <a:r>
              <a:rPr lang="en-US" altLang="pt-BR" sz="3000" b="1" dirty="0">
                <a:solidFill>
                  <a:srgbClr val="FF0000"/>
                </a:solidFill>
              </a:rPr>
              <a:t>ed</a:t>
            </a:r>
            <a:r>
              <a:rPr lang="en-US" altLang="pt-BR" sz="3000" b="1" dirty="0"/>
              <a:t>-start</a:t>
            </a:r>
            <a:r>
              <a:rPr lang="en-US" altLang="pt-BR" sz="3000" b="1" dirty="0">
                <a:solidFill>
                  <a:srgbClr val="FF0000"/>
                </a:solidFill>
              </a:rPr>
              <a:t>ed</a:t>
            </a:r>
          </a:p>
          <a:p>
            <a:pPr>
              <a:spcBef>
                <a:spcPts val="0"/>
              </a:spcBef>
              <a:buFontTx/>
              <a:buNone/>
            </a:pPr>
            <a:endParaRPr lang="en-US" altLang="pt-BR" sz="3000" b="1" dirty="0">
              <a:solidFill>
                <a:srgbClr val="FF0000"/>
              </a:solidFill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D8AF59C9-7E81-48CD-856F-3F698268B5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9620" y="1800378"/>
            <a:ext cx="648072" cy="3132347"/>
          </a:xfrm>
        </p:spPr>
        <p:txBody>
          <a:bodyPr>
            <a:noAutofit/>
          </a:bodyPr>
          <a:lstStyle/>
          <a:p>
            <a:pPr eaLnBrk="1" hangingPunct="1"/>
            <a:br>
              <a:rPr lang="en-US" altLang="pt-BR" sz="4500" b="1" dirty="0"/>
            </a:br>
            <a:r>
              <a:rPr lang="en-US" altLang="pt-BR" sz="4500" b="1" dirty="0"/>
              <a:t>VERBS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1F677BD-CC04-4B83-BF10-54B58134512A}"/>
              </a:ext>
            </a:extLst>
          </p:cNvPr>
          <p:cNvSpPr txBox="1"/>
          <p:nvPr/>
        </p:nvSpPr>
        <p:spPr>
          <a:xfrm>
            <a:off x="7559602" y="3486014"/>
            <a:ext cx="4423408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FontTx/>
              <a:buNone/>
            </a:pPr>
            <a:r>
              <a:rPr lang="en-US" altLang="pt-BR" sz="3000" b="1" dirty="0">
                <a:latin typeface="Comic Sans MS" panose="030F0702030302020204" pitchFamily="66" charset="0"/>
              </a:rPr>
              <a:t>die-di</a:t>
            </a:r>
            <a:r>
              <a:rPr lang="en-US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ed</a:t>
            </a:r>
            <a:r>
              <a:rPr lang="en-US" altLang="pt-BR" sz="3000" b="1" dirty="0">
                <a:latin typeface="Comic Sans MS" panose="030F0702030302020204" pitchFamily="66" charset="0"/>
              </a:rPr>
              <a:t>-di</a:t>
            </a:r>
            <a:r>
              <a:rPr lang="en-US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ed</a:t>
            </a:r>
            <a:endParaRPr lang="pt-BR" altLang="pt-BR" sz="3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pt-BR" sz="3000" b="1" dirty="0">
                <a:latin typeface="Comic Sans MS" panose="030F0702030302020204" pitchFamily="66" charset="0"/>
              </a:rPr>
              <a:t>like-like</a:t>
            </a:r>
            <a:r>
              <a:rPr lang="en-US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d</a:t>
            </a:r>
            <a:r>
              <a:rPr lang="en-US" altLang="pt-BR" sz="3000" b="1" dirty="0">
                <a:latin typeface="Comic Sans MS" panose="030F0702030302020204" pitchFamily="66" charset="0"/>
              </a:rPr>
              <a:t>-like</a:t>
            </a:r>
            <a:r>
              <a:rPr lang="en-US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d</a:t>
            </a:r>
            <a:endParaRPr lang="pt-BR" altLang="pt-BR" sz="3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pt-BR" sz="3000" b="1" dirty="0">
                <a:latin typeface="Comic Sans MS" panose="030F0702030302020204" pitchFamily="66" charset="0"/>
              </a:rPr>
              <a:t>live-live</a:t>
            </a:r>
            <a:r>
              <a:rPr lang="en-US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d</a:t>
            </a:r>
            <a:r>
              <a:rPr lang="en-US" altLang="pt-BR" sz="3000" b="1" dirty="0">
                <a:latin typeface="Comic Sans MS" panose="030F0702030302020204" pitchFamily="66" charset="0"/>
              </a:rPr>
              <a:t>-live</a:t>
            </a:r>
            <a:r>
              <a:rPr lang="en-US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d</a:t>
            </a:r>
            <a:endParaRPr lang="pt-BR" altLang="pt-BR" sz="3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pt-BR" sz="3000" b="1" dirty="0">
                <a:latin typeface="Comic Sans MS" panose="030F0702030302020204" pitchFamily="66" charset="0"/>
              </a:rPr>
              <a:t>love-love</a:t>
            </a:r>
            <a:r>
              <a:rPr lang="en-US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d</a:t>
            </a:r>
            <a:r>
              <a:rPr lang="en-US" altLang="pt-BR" sz="3000" b="1" dirty="0">
                <a:latin typeface="Comic Sans MS" panose="030F0702030302020204" pitchFamily="66" charset="0"/>
              </a:rPr>
              <a:t>-love</a:t>
            </a:r>
            <a:r>
              <a:rPr lang="en-US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d</a:t>
            </a:r>
            <a:endParaRPr lang="pt-BR" altLang="pt-BR" sz="3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pt-BR" sz="3000" b="1" dirty="0">
                <a:latin typeface="Comic Sans MS" panose="030F0702030302020204" pitchFamily="66" charset="0"/>
              </a:rPr>
              <a:t>start-start</a:t>
            </a:r>
            <a:r>
              <a:rPr lang="en-US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ed</a:t>
            </a:r>
            <a:r>
              <a:rPr lang="en-US" altLang="pt-BR" sz="3000" b="1" dirty="0">
                <a:latin typeface="Comic Sans MS" panose="030F0702030302020204" pitchFamily="66" charset="0"/>
              </a:rPr>
              <a:t>-start</a:t>
            </a:r>
            <a:r>
              <a:rPr lang="en-US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ed</a:t>
            </a:r>
          </a:p>
          <a:p>
            <a:pPr>
              <a:spcBef>
                <a:spcPts val="0"/>
              </a:spcBef>
              <a:buNone/>
            </a:pPr>
            <a:r>
              <a:rPr lang="en-US" altLang="pt-BR" sz="3000" b="1" dirty="0">
                <a:latin typeface="Comic Sans MS" panose="030F0702030302020204" pitchFamily="66" charset="0"/>
              </a:rPr>
              <a:t>want-want</a:t>
            </a:r>
            <a:r>
              <a:rPr lang="en-US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ed</a:t>
            </a:r>
            <a:r>
              <a:rPr lang="en-US" altLang="pt-BR" sz="3000" b="1" dirty="0">
                <a:latin typeface="Comic Sans MS" panose="030F0702030302020204" pitchFamily="66" charset="0"/>
              </a:rPr>
              <a:t>-want</a:t>
            </a:r>
            <a:r>
              <a:rPr lang="en-US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ed</a:t>
            </a:r>
            <a:endParaRPr lang="pt-BR" altLang="pt-BR" sz="3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pt-BR" sz="3000" b="1" dirty="0">
                <a:latin typeface="Comic Sans MS" panose="030F0702030302020204" pitchFamily="66" charset="0"/>
              </a:rPr>
              <a:t>work-work</a:t>
            </a:r>
            <a:r>
              <a:rPr lang="en-US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ed</a:t>
            </a:r>
            <a:r>
              <a:rPr lang="en-US" altLang="pt-BR" sz="3000" b="1" dirty="0">
                <a:latin typeface="Comic Sans MS" panose="030F0702030302020204" pitchFamily="66" charset="0"/>
              </a:rPr>
              <a:t>-work</a:t>
            </a:r>
            <a:r>
              <a:rPr lang="en-US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ed</a:t>
            </a:r>
            <a:endParaRPr lang="pt-BR" sz="3000" dirty="0">
              <a:latin typeface="Comic Sans MS" panose="030F0702030302020204" pitchFamily="66" charset="0"/>
            </a:endParaRPr>
          </a:p>
        </p:txBody>
      </p:sp>
      <p:pic>
        <p:nvPicPr>
          <p:cNvPr id="4098" name="Picture 2" descr="Ver a imagem de origem">
            <a:extLst>
              <a:ext uri="{FF2B5EF4-FFF2-40B4-BE49-F238E27FC236}">
                <a16:creationId xmlns:a16="http://schemas.microsoft.com/office/drawing/2014/main" id="{0C42D973-91BD-4677-9DE4-B69C9D06FD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0596" y="443947"/>
            <a:ext cx="2958609" cy="2958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Ver a imagem de origem">
            <a:extLst>
              <a:ext uri="{FF2B5EF4-FFF2-40B4-BE49-F238E27FC236}">
                <a16:creationId xmlns:a16="http://schemas.microsoft.com/office/drawing/2014/main" id="{F220E418-EAAB-4285-80A8-5E73B9EDAD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0971" y="4028313"/>
            <a:ext cx="2529034" cy="2427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2" name="Picture 16" descr="Ver a imagem de origem">
            <a:extLst>
              <a:ext uri="{FF2B5EF4-FFF2-40B4-BE49-F238E27FC236}">
                <a16:creationId xmlns:a16="http://schemas.microsoft.com/office/drawing/2014/main" id="{CB490CA4-1279-4BFF-9D32-7141BCF275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5775" y="4149079"/>
            <a:ext cx="2427873" cy="2427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2">
            <a:extLst>
              <a:ext uri="{FF2B5EF4-FFF2-40B4-BE49-F238E27FC236}">
                <a16:creationId xmlns:a16="http://schemas.microsoft.com/office/drawing/2014/main" id="{075F48F1-4E4A-4403-B870-DE59822C20F7}"/>
              </a:ext>
            </a:extLst>
          </p:cNvPr>
          <p:cNvSpPr txBox="1">
            <a:spLocks noChangeArrowheads="1"/>
          </p:cNvSpPr>
          <p:nvPr/>
        </p:nvSpPr>
        <p:spPr>
          <a:xfrm>
            <a:off x="879920" y="1340768"/>
            <a:ext cx="648072" cy="4392488"/>
          </a:xfrm>
          <a:prstGeom prst="rect">
            <a:avLst/>
          </a:prstGeom>
        </p:spPr>
        <p:txBody>
          <a:bodyPr vert="horz" lIns="121899" tIns="60949" rIns="121899" bIns="60949" rtlCol="0" anchor="b">
            <a:noAutofit/>
          </a:bodyPr>
          <a:lstStyle>
            <a:lvl1pPr algn="l" defTabSz="12189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pt-BR" sz="4500" b="1" dirty="0"/>
              <a:t>REGULAR</a:t>
            </a:r>
          </a:p>
        </p:txBody>
      </p:sp>
    </p:spTree>
    <p:extLst>
      <p:ext uri="{BB962C8B-B14F-4D97-AF65-F5344CB8AC3E}">
        <p14:creationId xmlns:p14="http://schemas.microsoft.com/office/powerpoint/2010/main" val="3661840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1">
            <a:extLst>
              <a:ext uri="{FF2B5EF4-FFF2-40B4-BE49-F238E27FC236}">
                <a16:creationId xmlns:a16="http://schemas.microsoft.com/office/drawing/2014/main" id="{FADE80A4-D9AC-4473-9DB5-53846E1126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2293" y="167629"/>
            <a:ext cx="4448618" cy="6555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marL="0" indent="0">
              <a:spcBef>
                <a:spcPts val="0"/>
              </a:spcBef>
              <a:buNone/>
              <a:defRPr/>
            </a:pPr>
            <a:r>
              <a:rPr lang="en-US" altLang="pt-BR" sz="3000" b="1" dirty="0">
                <a:latin typeface="Comic Sans MS" panose="030F0702030302020204" pitchFamily="66" charset="0"/>
              </a:rPr>
              <a:t>come – c</a:t>
            </a:r>
            <a:r>
              <a:rPr lang="en-US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en-US" altLang="pt-BR" sz="3000" b="1" dirty="0">
                <a:latin typeface="Comic Sans MS" panose="030F0702030302020204" pitchFamily="66" charset="0"/>
              </a:rPr>
              <a:t>me – come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altLang="pt-BR" sz="3000" b="1" dirty="0">
                <a:latin typeface="Comic Sans MS" panose="030F0702030302020204" pitchFamily="66" charset="0"/>
              </a:rPr>
              <a:t>find-f</a:t>
            </a:r>
            <a:r>
              <a:rPr lang="en-US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oun</a:t>
            </a:r>
            <a:r>
              <a:rPr lang="en-US" altLang="pt-BR" sz="3000" b="1" dirty="0">
                <a:latin typeface="Comic Sans MS" panose="030F0702030302020204" pitchFamily="66" charset="0"/>
              </a:rPr>
              <a:t>d-f</a:t>
            </a:r>
            <a:r>
              <a:rPr lang="en-US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oun</a:t>
            </a:r>
            <a:r>
              <a:rPr lang="en-US" altLang="pt-BR" sz="3000" b="1" dirty="0">
                <a:latin typeface="Comic Sans MS" panose="030F0702030302020204" pitchFamily="66" charset="0"/>
              </a:rPr>
              <a:t>d</a:t>
            </a:r>
            <a:endParaRPr lang="pt-BR" altLang="pt-BR" sz="3000" b="1" dirty="0"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pt-BR" sz="3000" b="1" dirty="0"/>
              <a:t>send-sen</a:t>
            </a:r>
            <a:r>
              <a:rPr lang="en-US" altLang="pt-BR" sz="3000" b="1" dirty="0">
                <a:solidFill>
                  <a:srgbClr val="FF0000"/>
                </a:solidFill>
              </a:rPr>
              <a:t>t</a:t>
            </a:r>
            <a:r>
              <a:rPr lang="en-US" altLang="pt-BR" sz="3000" b="1" dirty="0"/>
              <a:t>-sen</a:t>
            </a:r>
            <a:r>
              <a:rPr lang="en-US" altLang="pt-BR" sz="3000" b="1" dirty="0">
                <a:solidFill>
                  <a:srgbClr val="FF0000"/>
                </a:solidFill>
              </a:rPr>
              <a:t>t</a:t>
            </a:r>
            <a:endParaRPr lang="pt-BR" altLang="pt-BR" sz="3000" b="1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en-US" altLang="pt-BR" sz="3000" b="1" dirty="0"/>
              <a:t>sit-sit-sit</a:t>
            </a:r>
            <a:endParaRPr lang="pt-BR" altLang="pt-BR" sz="3000" b="1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en-US" altLang="pt-BR" sz="3000" b="1" dirty="0"/>
              <a:t>sleep-slep</a:t>
            </a:r>
            <a:r>
              <a:rPr lang="en-US" altLang="pt-BR" sz="3000" b="1" dirty="0">
                <a:solidFill>
                  <a:srgbClr val="FF0000"/>
                </a:solidFill>
              </a:rPr>
              <a:t>t</a:t>
            </a:r>
            <a:r>
              <a:rPr lang="en-US" altLang="pt-BR" sz="3000" b="1" dirty="0"/>
              <a:t>-slep</a:t>
            </a:r>
            <a:r>
              <a:rPr lang="en-US" altLang="pt-BR" sz="3000" b="1" dirty="0">
                <a:solidFill>
                  <a:srgbClr val="FF0000"/>
                </a:solidFill>
              </a:rPr>
              <a:t>t</a:t>
            </a:r>
            <a:endParaRPr lang="pt-BR" altLang="pt-BR" sz="3000" b="1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en-US" altLang="pt-BR" sz="3000" b="1" dirty="0"/>
              <a:t>take-t</a:t>
            </a:r>
            <a:r>
              <a:rPr lang="en-US" altLang="pt-BR" sz="3000" b="1" dirty="0">
                <a:solidFill>
                  <a:srgbClr val="FF0000"/>
                </a:solidFill>
              </a:rPr>
              <a:t>oo</a:t>
            </a:r>
            <a:r>
              <a:rPr lang="en-US" altLang="pt-BR" sz="3000" b="1" dirty="0"/>
              <a:t>k-take</a:t>
            </a:r>
            <a:r>
              <a:rPr lang="en-US" altLang="pt-BR" sz="3000" b="1" dirty="0">
                <a:solidFill>
                  <a:srgbClr val="FF0000"/>
                </a:solidFill>
              </a:rPr>
              <a:t>n</a:t>
            </a:r>
            <a:endParaRPr lang="en-US" altLang="pt-BR" sz="3000" b="1" dirty="0"/>
          </a:p>
          <a:p>
            <a:pPr marL="0" indent="0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altLang="pt-BR" sz="3000" b="1" dirty="0">
                <a:latin typeface="Comic Sans MS" panose="030F0702030302020204" pitchFamily="66" charset="0"/>
              </a:rPr>
              <a:t>get-g</a:t>
            </a:r>
            <a:r>
              <a:rPr lang="en-US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  <a:r>
              <a:rPr lang="en-US" altLang="pt-BR" sz="3000" b="1" dirty="0">
                <a:latin typeface="Comic Sans MS" panose="030F0702030302020204" pitchFamily="66" charset="0"/>
              </a:rPr>
              <a:t>t-g</a:t>
            </a:r>
            <a:r>
              <a:rPr lang="en-US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otten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altLang="pt-BR" sz="3000" b="1" dirty="0">
                <a:latin typeface="Comic Sans MS" panose="030F0702030302020204" pitchFamily="66" charset="0"/>
              </a:rPr>
              <a:t>go-</a:t>
            </a:r>
            <a:r>
              <a:rPr lang="en-US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went</a:t>
            </a:r>
            <a:r>
              <a:rPr lang="en-US" altLang="pt-BR" sz="3000" b="1" dirty="0">
                <a:latin typeface="Comic Sans MS" panose="030F0702030302020204" pitchFamily="66" charset="0"/>
              </a:rPr>
              <a:t>-g</a:t>
            </a:r>
            <a:r>
              <a:rPr lang="en-US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one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altLang="pt-BR" sz="3000" b="1" dirty="0">
                <a:latin typeface="Comic Sans MS" panose="030F0702030302020204" pitchFamily="66" charset="0"/>
              </a:rPr>
              <a:t>have-h</a:t>
            </a:r>
            <a:r>
              <a:rPr lang="en-US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ad</a:t>
            </a:r>
            <a:r>
              <a:rPr lang="en-US" altLang="pt-BR" sz="3000" b="1" dirty="0">
                <a:latin typeface="Comic Sans MS" panose="030F0702030302020204" pitchFamily="66" charset="0"/>
              </a:rPr>
              <a:t>-h</a:t>
            </a:r>
            <a:r>
              <a:rPr lang="en-US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ad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altLang="pt-BR" sz="3000" b="1" dirty="0">
                <a:latin typeface="Comic Sans MS" panose="030F0702030302020204" pitchFamily="66" charset="0"/>
              </a:rPr>
              <a:t>make-ma</a:t>
            </a:r>
            <a:r>
              <a:rPr lang="en-US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d</a:t>
            </a:r>
            <a:r>
              <a:rPr lang="en-US" altLang="pt-BR" sz="3000" b="1" dirty="0">
                <a:latin typeface="Comic Sans MS" panose="030F0702030302020204" pitchFamily="66" charset="0"/>
              </a:rPr>
              <a:t>e-ma</a:t>
            </a:r>
            <a:r>
              <a:rPr lang="en-US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d</a:t>
            </a:r>
            <a:r>
              <a:rPr lang="en-US" altLang="pt-BR" sz="3000" b="1" dirty="0">
                <a:latin typeface="Comic Sans MS" panose="030F0702030302020204" pitchFamily="66" charset="0"/>
              </a:rPr>
              <a:t>e</a:t>
            </a:r>
          </a:p>
          <a:p>
            <a:pPr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altLang="pt-BR" sz="3000" b="1" dirty="0">
                <a:latin typeface="Comic Sans MS" panose="030F0702030302020204" pitchFamily="66" charset="0"/>
              </a:rPr>
              <a:t>say-sa</a:t>
            </a:r>
            <a:r>
              <a:rPr lang="en-US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id</a:t>
            </a:r>
            <a:r>
              <a:rPr lang="en-US" altLang="pt-BR" sz="3000" b="1" dirty="0">
                <a:latin typeface="Comic Sans MS" panose="030F0702030302020204" pitchFamily="66" charset="0"/>
              </a:rPr>
              <a:t>-sa</a:t>
            </a:r>
            <a:r>
              <a:rPr lang="en-US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id</a:t>
            </a:r>
          </a:p>
          <a:p>
            <a:pPr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altLang="pt-BR" sz="3000" b="1" dirty="0">
                <a:latin typeface="Comic Sans MS" panose="030F0702030302020204" pitchFamily="66" charset="0"/>
              </a:rPr>
              <a:t>see-s</a:t>
            </a:r>
            <a:r>
              <a:rPr lang="en-US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aw</a:t>
            </a:r>
            <a:r>
              <a:rPr lang="en-US" altLang="pt-BR" sz="3000" b="1" dirty="0">
                <a:latin typeface="Comic Sans MS" panose="030F0702030302020204" pitchFamily="66" charset="0"/>
              </a:rPr>
              <a:t>-s</a:t>
            </a:r>
            <a:r>
              <a:rPr lang="en-US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een</a:t>
            </a:r>
            <a:endParaRPr lang="pt-BR" altLang="pt-BR" sz="3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altLang="pt-BR" sz="3000" b="1" dirty="0">
                <a:latin typeface="Comic Sans MS" panose="030F0702030302020204" pitchFamily="66" charset="0"/>
              </a:rPr>
              <a:t>sell-s</a:t>
            </a:r>
            <a:r>
              <a:rPr lang="en-US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old</a:t>
            </a:r>
            <a:r>
              <a:rPr lang="en-US" altLang="pt-BR" sz="3000" b="1" dirty="0">
                <a:latin typeface="Comic Sans MS" panose="030F0702030302020204" pitchFamily="66" charset="0"/>
              </a:rPr>
              <a:t>-s</a:t>
            </a:r>
            <a:r>
              <a:rPr lang="en-US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old</a:t>
            </a:r>
            <a:endParaRPr lang="pt-BR" altLang="pt-BR" sz="3000" b="1" dirty="0"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altLang="pt-BR" sz="3000" b="1" dirty="0">
                <a:latin typeface="Comic Sans MS" panose="030F0702030302020204" pitchFamily="66" charset="0"/>
              </a:rPr>
              <a:t>meet-met-met</a:t>
            </a:r>
            <a:endParaRPr lang="pt-BR" altLang="pt-BR" sz="3000" b="1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2E97BE8D-A753-428A-83B0-4A8FE3688470}"/>
              </a:ext>
            </a:extLst>
          </p:cNvPr>
          <p:cNvSpPr txBox="1">
            <a:spLocks noChangeArrowheads="1"/>
          </p:cNvSpPr>
          <p:nvPr/>
        </p:nvSpPr>
        <p:spPr>
          <a:xfrm>
            <a:off x="6598468" y="167629"/>
            <a:ext cx="5112568" cy="3968284"/>
          </a:xfrm>
          <a:prstGeom prst="rect">
            <a:avLst/>
          </a:prstGeom>
        </p:spPr>
        <p:txBody>
          <a:bodyPr vert="horz" lIns="121899" tIns="60949" rIns="121899" bIns="60949" rtlCol="0">
            <a:noAutofit/>
          </a:bodyPr>
          <a:lstStyle>
            <a:lvl1pPr marL="304747" indent="-304747" algn="l" defTabSz="1218987" rtl="0" eaLnBrk="1" latinLnBrk="0" hangingPunct="1">
              <a:lnSpc>
                <a:spcPct val="90000"/>
              </a:lnSpc>
              <a:spcBef>
                <a:spcPts val="1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49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4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898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73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48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322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3797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72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  <a:defRPr/>
            </a:pPr>
            <a:r>
              <a:rPr lang="en-US" altLang="pt-BR" sz="3000" b="1" dirty="0">
                <a:latin typeface="Comic Sans MS" panose="030F0702030302020204" pitchFamily="66" charset="0"/>
              </a:rPr>
              <a:t>be–</a:t>
            </a:r>
            <a:r>
              <a:rPr lang="en-US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was/were</a:t>
            </a:r>
            <a:r>
              <a:rPr lang="en-US" altLang="pt-BR" sz="3000" b="1" dirty="0">
                <a:latin typeface="Comic Sans MS" panose="030F0702030302020204" pitchFamily="66" charset="0"/>
              </a:rPr>
              <a:t>-been</a:t>
            </a:r>
            <a:endParaRPr lang="pt-BR" altLang="pt-BR" sz="3000" b="1" dirty="0">
              <a:latin typeface="Comic Sans MS" panose="030F0702030302020204" pitchFamily="66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altLang="pt-BR" sz="3000" b="1" dirty="0">
                <a:latin typeface="Comic Sans MS" panose="030F0702030302020204" pitchFamily="66" charset="0"/>
              </a:rPr>
              <a:t>become-bec</a:t>
            </a:r>
            <a:r>
              <a:rPr lang="en-US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en-US" altLang="pt-BR" sz="3000" b="1" dirty="0">
                <a:latin typeface="Comic Sans MS" panose="030F0702030302020204" pitchFamily="66" charset="0"/>
              </a:rPr>
              <a:t>me-bec</a:t>
            </a:r>
            <a:r>
              <a:rPr lang="en-US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  <a:r>
              <a:rPr lang="en-US" altLang="pt-BR" sz="3000" b="1" dirty="0">
                <a:latin typeface="Comic Sans MS" panose="030F0702030302020204" pitchFamily="66" charset="0"/>
              </a:rPr>
              <a:t>me</a:t>
            </a:r>
            <a:endParaRPr lang="pt-BR" altLang="pt-BR" sz="3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altLang="pt-BR" sz="3000" b="1" dirty="0">
                <a:latin typeface="Comic Sans MS" panose="030F0702030302020204" pitchFamily="66" charset="0"/>
              </a:rPr>
              <a:t>begin-beg</a:t>
            </a:r>
            <a:r>
              <a:rPr lang="en-US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a</a:t>
            </a:r>
            <a:r>
              <a:rPr lang="en-US" altLang="pt-BR" sz="3000" b="1" dirty="0">
                <a:latin typeface="Comic Sans MS" panose="030F0702030302020204" pitchFamily="66" charset="0"/>
              </a:rPr>
              <a:t>n – beg</a:t>
            </a:r>
            <a:r>
              <a:rPr lang="en-US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u</a:t>
            </a:r>
            <a:r>
              <a:rPr lang="en-US" altLang="pt-BR" sz="3000" b="1" dirty="0">
                <a:latin typeface="Comic Sans MS" panose="030F0702030302020204" pitchFamily="66" charset="0"/>
              </a:rPr>
              <a:t>n</a:t>
            </a:r>
          </a:p>
          <a:p>
            <a:pPr>
              <a:spcBef>
                <a:spcPts val="0"/>
              </a:spcBef>
              <a:buNone/>
            </a:pPr>
            <a:r>
              <a:rPr lang="en-US" altLang="pt-BR" sz="3000" b="1" dirty="0">
                <a:latin typeface="Comic Sans MS" panose="030F0702030302020204" pitchFamily="66" charset="0"/>
              </a:rPr>
              <a:t>think-th</a:t>
            </a:r>
            <a:r>
              <a:rPr lang="en-US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ought</a:t>
            </a:r>
            <a:r>
              <a:rPr lang="en-US" altLang="pt-BR" sz="3000" b="1" dirty="0">
                <a:latin typeface="Comic Sans MS" panose="030F0702030302020204" pitchFamily="66" charset="0"/>
              </a:rPr>
              <a:t>-th</a:t>
            </a:r>
            <a:r>
              <a:rPr lang="en-US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ought</a:t>
            </a:r>
            <a:endParaRPr lang="pt-BR" altLang="pt-BR" sz="3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pt-BR" sz="3000" b="1" dirty="0">
                <a:latin typeface="Comic Sans MS" panose="030F0702030302020204" pitchFamily="66" charset="0"/>
              </a:rPr>
              <a:t>write-wr</a:t>
            </a:r>
            <a:r>
              <a:rPr lang="en-US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o</a:t>
            </a:r>
            <a:r>
              <a:rPr lang="en-US" altLang="pt-BR" sz="3000" b="1" dirty="0">
                <a:latin typeface="Comic Sans MS" panose="030F0702030302020204" pitchFamily="66" charset="0"/>
              </a:rPr>
              <a:t>te-writte</a:t>
            </a:r>
            <a:r>
              <a:rPr lang="en-US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</a:t>
            </a:r>
          </a:p>
          <a:p>
            <a:pPr>
              <a:spcBef>
                <a:spcPts val="0"/>
              </a:spcBef>
              <a:buNone/>
            </a:pPr>
            <a:endParaRPr lang="en-US" altLang="pt-BR" sz="3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altLang="pt-BR" sz="3000" b="1" dirty="0">
                <a:latin typeface="Comic Sans MS" panose="030F0702030302020204" pitchFamily="66" charset="0"/>
              </a:rPr>
              <a:t>r</a:t>
            </a:r>
            <a:r>
              <a:rPr lang="en-US" altLang="pt-BR" sz="3000" b="1" u="sng" dirty="0">
                <a:latin typeface="Comic Sans MS" panose="030F0702030302020204" pitchFamily="66" charset="0"/>
              </a:rPr>
              <a:t>ea</a:t>
            </a:r>
            <a:r>
              <a:rPr lang="en-US" altLang="pt-BR" sz="3000" b="1" dirty="0">
                <a:latin typeface="Comic Sans MS" panose="030F0702030302020204" pitchFamily="66" charset="0"/>
              </a:rPr>
              <a:t>d/</a:t>
            </a:r>
            <a:r>
              <a:rPr lang="en-US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I</a:t>
            </a:r>
            <a:r>
              <a:rPr lang="en-US" altLang="pt-BR" sz="3000" b="1" dirty="0">
                <a:latin typeface="Comic Sans MS" panose="030F0702030302020204" pitchFamily="66" charset="0"/>
              </a:rPr>
              <a:t>/-r</a:t>
            </a:r>
            <a:r>
              <a:rPr lang="en-US" altLang="pt-BR" sz="3000" b="1" u="sng" dirty="0">
                <a:latin typeface="Comic Sans MS" panose="030F0702030302020204" pitchFamily="66" charset="0"/>
              </a:rPr>
              <a:t>ea</a:t>
            </a:r>
            <a:r>
              <a:rPr lang="en-US" altLang="pt-BR" sz="3000" b="1" dirty="0">
                <a:latin typeface="Comic Sans MS" panose="030F0702030302020204" pitchFamily="66" charset="0"/>
              </a:rPr>
              <a:t>d/</a:t>
            </a:r>
            <a:r>
              <a:rPr lang="en-US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n-US" altLang="pt-BR" sz="3000" b="1" dirty="0">
                <a:latin typeface="Comic Sans MS" panose="030F0702030302020204" pitchFamily="66" charset="0"/>
              </a:rPr>
              <a:t>/-r</a:t>
            </a:r>
            <a:r>
              <a:rPr lang="en-US" altLang="pt-BR" sz="3000" b="1" u="sng" dirty="0">
                <a:latin typeface="Comic Sans MS" panose="030F0702030302020204" pitchFamily="66" charset="0"/>
              </a:rPr>
              <a:t>ea</a:t>
            </a:r>
            <a:r>
              <a:rPr lang="en-US" altLang="pt-BR" sz="3000" b="1" dirty="0">
                <a:latin typeface="Comic Sans MS" panose="030F0702030302020204" pitchFamily="66" charset="0"/>
              </a:rPr>
              <a:t>d/</a:t>
            </a:r>
            <a:r>
              <a:rPr lang="en-US" altLang="pt-BR" sz="3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n-US" altLang="pt-BR" sz="3000" b="1" dirty="0">
                <a:latin typeface="Comic Sans MS" panose="030F0702030302020204" pitchFamily="66" charset="0"/>
              </a:rPr>
              <a:t>/</a:t>
            </a:r>
            <a:endParaRPr lang="pt-BR" altLang="pt-BR" sz="3000" b="1" dirty="0"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  <a:buNone/>
            </a:pPr>
            <a:endParaRPr lang="en-US" altLang="pt-BR" sz="3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7170" name="Picture 2" descr="Ver a imagem de origem">
            <a:extLst>
              <a:ext uri="{FF2B5EF4-FFF2-40B4-BE49-F238E27FC236}">
                <a16:creationId xmlns:a16="http://schemas.microsoft.com/office/drawing/2014/main" id="{2EB91244-2DC3-4694-91CE-6FD9468158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04582">
            <a:off x="5476150" y="3251199"/>
            <a:ext cx="4031222" cy="3362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Ver a imagem de origem">
            <a:extLst>
              <a:ext uri="{FF2B5EF4-FFF2-40B4-BE49-F238E27FC236}">
                <a16:creationId xmlns:a16="http://schemas.microsoft.com/office/drawing/2014/main" id="{16C4D09D-BE90-4653-BFBA-1E6E21DBB2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6543" y="3075573"/>
            <a:ext cx="2656454" cy="3782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2">
            <a:extLst>
              <a:ext uri="{FF2B5EF4-FFF2-40B4-BE49-F238E27FC236}">
                <a16:creationId xmlns:a16="http://schemas.microsoft.com/office/drawing/2014/main" id="{496A292C-76B8-498A-A295-155260D5E6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9620" y="1800378"/>
            <a:ext cx="648072" cy="3132347"/>
          </a:xfrm>
        </p:spPr>
        <p:txBody>
          <a:bodyPr>
            <a:noAutofit/>
          </a:bodyPr>
          <a:lstStyle/>
          <a:p>
            <a:pPr eaLnBrk="1" hangingPunct="1"/>
            <a:br>
              <a:rPr lang="en-US" altLang="pt-BR" sz="4500" b="1" dirty="0"/>
            </a:br>
            <a:r>
              <a:rPr lang="en-US" altLang="pt-BR" sz="4500" b="1" dirty="0"/>
              <a:t>VERBS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4DFE9439-E10C-4F25-9842-6E48B3F27115}"/>
              </a:ext>
            </a:extLst>
          </p:cNvPr>
          <p:cNvSpPr txBox="1">
            <a:spLocks noChangeArrowheads="1"/>
          </p:cNvSpPr>
          <p:nvPr/>
        </p:nvSpPr>
        <p:spPr>
          <a:xfrm>
            <a:off x="900983" y="584684"/>
            <a:ext cx="648072" cy="5688632"/>
          </a:xfrm>
          <a:prstGeom prst="rect">
            <a:avLst/>
          </a:prstGeom>
        </p:spPr>
        <p:txBody>
          <a:bodyPr vert="horz" lIns="121899" tIns="60949" rIns="121899" bIns="60949" rtlCol="0" anchor="b">
            <a:noAutofit/>
          </a:bodyPr>
          <a:lstStyle>
            <a:lvl1pPr algn="l" defTabSz="12189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pt-BR" sz="4500" b="1" dirty="0">
                <a:solidFill>
                  <a:srgbClr val="FFFF00"/>
                </a:solidFill>
              </a:rPr>
              <a:t>IR</a:t>
            </a:r>
            <a:r>
              <a:rPr lang="en-US" altLang="pt-BR" sz="4500" b="1" dirty="0"/>
              <a:t>REGULAR</a:t>
            </a:r>
          </a:p>
        </p:txBody>
      </p:sp>
    </p:spTree>
    <p:extLst>
      <p:ext uri="{BB962C8B-B14F-4D97-AF65-F5344CB8AC3E}">
        <p14:creationId xmlns:p14="http://schemas.microsoft.com/office/powerpoint/2010/main" val="1766157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nto dobrado 2"/>
          <p:cNvSpPr/>
          <p:nvPr/>
        </p:nvSpPr>
        <p:spPr>
          <a:xfrm>
            <a:off x="333772" y="828428"/>
            <a:ext cx="7488831" cy="938719"/>
          </a:xfrm>
          <a:prstGeom prst="foldedCorner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000" dirty="0">
                <a:solidFill>
                  <a:schemeClr val="bg1"/>
                </a:solidFill>
                <a:latin typeface="+mj-lt"/>
              </a:rPr>
              <a:t>I </a:t>
            </a:r>
            <a:r>
              <a:rPr lang="pt-BR" sz="3000" b="1" dirty="0" err="1">
                <a:solidFill>
                  <a:srgbClr val="FF0000"/>
                </a:solidFill>
                <a:latin typeface="+mj-lt"/>
              </a:rPr>
              <a:t>was</a:t>
            </a:r>
            <a:r>
              <a:rPr lang="pt-BR" sz="3000" dirty="0">
                <a:solidFill>
                  <a:schemeClr val="bg1"/>
                </a:solidFill>
                <a:latin typeface="+mj-lt"/>
              </a:rPr>
              <a:t> </a:t>
            </a:r>
            <a:r>
              <a:rPr lang="pt-BR" sz="3000" dirty="0" err="1">
                <a:solidFill>
                  <a:schemeClr val="bg1"/>
                </a:solidFill>
                <a:latin typeface="+mj-lt"/>
              </a:rPr>
              <a:t>invited</a:t>
            </a:r>
            <a:r>
              <a:rPr lang="pt-BR" sz="3000" dirty="0">
                <a:solidFill>
                  <a:schemeClr val="bg1"/>
                </a:solidFill>
                <a:latin typeface="+mj-lt"/>
              </a:rPr>
              <a:t> for </a:t>
            </a:r>
            <a:r>
              <a:rPr lang="pt-BR" sz="3000" dirty="0" err="1">
                <a:solidFill>
                  <a:schemeClr val="bg1"/>
                </a:solidFill>
                <a:latin typeface="+mj-lt"/>
              </a:rPr>
              <a:t>his</a:t>
            </a:r>
            <a:r>
              <a:rPr lang="pt-BR" sz="3000" dirty="0">
                <a:solidFill>
                  <a:schemeClr val="bg1"/>
                </a:solidFill>
                <a:latin typeface="+mj-lt"/>
              </a:rPr>
              <a:t> </a:t>
            </a:r>
            <a:r>
              <a:rPr lang="pt-BR" sz="3000" dirty="0" err="1">
                <a:solidFill>
                  <a:schemeClr val="bg1"/>
                </a:solidFill>
                <a:latin typeface="+mj-lt"/>
              </a:rPr>
              <a:t>birthday</a:t>
            </a:r>
            <a:r>
              <a:rPr lang="pt-BR" sz="3000" dirty="0">
                <a:solidFill>
                  <a:schemeClr val="bg1"/>
                </a:solidFill>
                <a:latin typeface="+mj-lt"/>
              </a:rPr>
              <a:t> </a:t>
            </a:r>
            <a:r>
              <a:rPr lang="pt-BR" sz="3000" dirty="0" err="1">
                <a:solidFill>
                  <a:schemeClr val="bg1"/>
                </a:solidFill>
                <a:latin typeface="+mj-lt"/>
              </a:rPr>
              <a:t>party</a:t>
            </a:r>
            <a:r>
              <a:rPr lang="pt-BR" sz="3000" dirty="0">
                <a:solidFill>
                  <a:schemeClr val="bg1"/>
                </a:solidFill>
                <a:latin typeface="+mj-lt"/>
              </a:rPr>
              <a:t>, </a:t>
            </a:r>
            <a:r>
              <a:rPr lang="pt-BR" sz="3000" dirty="0" err="1">
                <a:solidFill>
                  <a:schemeClr val="bg1"/>
                </a:solidFill>
                <a:latin typeface="+mj-lt"/>
              </a:rPr>
              <a:t>but</a:t>
            </a:r>
            <a:r>
              <a:rPr lang="pt-BR" sz="3000" dirty="0">
                <a:solidFill>
                  <a:schemeClr val="bg1"/>
                </a:solidFill>
                <a:latin typeface="+mj-lt"/>
              </a:rPr>
              <a:t> I </a:t>
            </a:r>
            <a:r>
              <a:rPr lang="pt-BR" sz="3000" dirty="0" err="1">
                <a:solidFill>
                  <a:schemeClr val="bg1"/>
                </a:solidFill>
                <a:latin typeface="+mj-lt"/>
              </a:rPr>
              <a:t>couldn’t</a:t>
            </a:r>
            <a:r>
              <a:rPr lang="pt-BR" sz="3000" dirty="0">
                <a:solidFill>
                  <a:schemeClr val="bg1"/>
                </a:solidFill>
                <a:latin typeface="+mj-lt"/>
              </a:rPr>
              <a:t> come.</a:t>
            </a:r>
          </a:p>
        </p:txBody>
      </p:sp>
      <p:sp>
        <p:nvSpPr>
          <p:cNvPr id="5" name="Canto dobrado 4"/>
          <p:cNvSpPr/>
          <p:nvPr/>
        </p:nvSpPr>
        <p:spPr>
          <a:xfrm>
            <a:off x="333771" y="1920111"/>
            <a:ext cx="7488831" cy="646195"/>
          </a:xfrm>
          <a:prstGeom prst="foldedCorner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000" dirty="0">
                <a:solidFill>
                  <a:schemeClr val="bg1"/>
                </a:solidFill>
                <a:latin typeface="+mj-lt"/>
              </a:rPr>
              <a:t>They </a:t>
            </a:r>
            <a:r>
              <a:rPr lang="pt-BR" sz="3000" b="1" dirty="0" err="1">
                <a:solidFill>
                  <a:srgbClr val="FF0000"/>
                </a:solidFill>
                <a:latin typeface="+mj-lt"/>
              </a:rPr>
              <a:t>were</a:t>
            </a:r>
            <a:r>
              <a:rPr lang="pt-BR" sz="3000" dirty="0">
                <a:solidFill>
                  <a:schemeClr val="bg1"/>
                </a:solidFill>
                <a:latin typeface="+mj-lt"/>
              </a:rPr>
              <a:t> </a:t>
            </a:r>
            <a:r>
              <a:rPr lang="pt-BR" sz="3000" dirty="0" err="1">
                <a:solidFill>
                  <a:schemeClr val="bg1"/>
                </a:solidFill>
                <a:latin typeface="+mj-lt"/>
              </a:rPr>
              <a:t>very</a:t>
            </a:r>
            <a:r>
              <a:rPr lang="pt-BR" sz="3000" dirty="0">
                <a:solidFill>
                  <a:schemeClr val="bg1"/>
                </a:solidFill>
                <a:latin typeface="+mj-lt"/>
              </a:rPr>
              <a:t> </a:t>
            </a:r>
            <a:r>
              <a:rPr lang="pt-BR" sz="3000" dirty="0" err="1">
                <a:solidFill>
                  <a:schemeClr val="bg1"/>
                </a:solidFill>
                <a:latin typeface="+mj-lt"/>
              </a:rPr>
              <a:t>afraid</a:t>
            </a:r>
            <a:r>
              <a:rPr lang="pt-BR" sz="3000" dirty="0">
                <a:solidFill>
                  <a:schemeClr val="bg1"/>
                </a:solidFill>
                <a:latin typeface="+mj-lt"/>
              </a:rPr>
              <a:t> </a:t>
            </a:r>
            <a:r>
              <a:rPr lang="pt-BR" sz="3000" dirty="0" err="1">
                <a:solidFill>
                  <a:schemeClr val="bg1"/>
                </a:solidFill>
                <a:latin typeface="+mj-lt"/>
              </a:rPr>
              <a:t>of</a:t>
            </a:r>
            <a:r>
              <a:rPr lang="pt-BR" sz="3000" dirty="0">
                <a:solidFill>
                  <a:schemeClr val="bg1"/>
                </a:solidFill>
                <a:latin typeface="+mj-lt"/>
              </a:rPr>
              <a:t> </a:t>
            </a:r>
            <a:r>
              <a:rPr lang="pt-BR" sz="3000" dirty="0" err="1">
                <a:solidFill>
                  <a:schemeClr val="bg1"/>
                </a:solidFill>
                <a:latin typeface="+mj-lt"/>
              </a:rPr>
              <a:t>what</a:t>
            </a:r>
            <a:r>
              <a:rPr lang="pt-BR" sz="3000" dirty="0">
                <a:solidFill>
                  <a:schemeClr val="bg1"/>
                </a:solidFill>
                <a:latin typeface="+mj-lt"/>
              </a:rPr>
              <a:t> </a:t>
            </a:r>
            <a:r>
              <a:rPr lang="pt-BR" sz="3000" dirty="0" err="1">
                <a:solidFill>
                  <a:schemeClr val="bg1"/>
                </a:solidFill>
                <a:latin typeface="+mj-lt"/>
              </a:rPr>
              <a:t>happened</a:t>
            </a:r>
            <a:r>
              <a:rPr lang="pt-BR" sz="3000" dirty="0">
                <a:solidFill>
                  <a:schemeClr val="bg1"/>
                </a:solidFill>
                <a:latin typeface="+mj-lt"/>
              </a:rPr>
              <a:t>.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851933" y="-32501"/>
            <a:ext cx="492922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500" b="1" dirty="0">
                <a:solidFill>
                  <a:srgbClr val="FFFF00"/>
                </a:solidFill>
                <a:latin typeface="+mj-lt"/>
              </a:rPr>
              <a:t>TO BE PAST</a:t>
            </a:r>
            <a:r>
              <a:rPr lang="pt-BR" sz="5500" b="1" dirty="0">
                <a:solidFill>
                  <a:srgbClr val="FFFF00"/>
                </a:solidFill>
              </a:rPr>
              <a:t>:</a:t>
            </a:r>
          </a:p>
        </p:txBody>
      </p:sp>
      <p:pic>
        <p:nvPicPr>
          <p:cNvPr id="1032" name="Picture 8" descr="Ver a imagem de origem">
            <a:extLst>
              <a:ext uri="{FF2B5EF4-FFF2-40B4-BE49-F238E27FC236}">
                <a16:creationId xmlns:a16="http://schemas.microsoft.com/office/drawing/2014/main" id="{6CCC6DAF-970B-4BC0-A351-E53D89EBFA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625" y="44462"/>
            <a:ext cx="1743330" cy="1240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Ver a imagem de origem">
            <a:extLst>
              <a:ext uri="{FF2B5EF4-FFF2-40B4-BE49-F238E27FC236}">
                <a16:creationId xmlns:a16="http://schemas.microsoft.com/office/drawing/2014/main" id="{6CF210F6-0761-4EBD-92E1-880D6843AB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7444" y="138988"/>
            <a:ext cx="749466" cy="749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nto dobrado 4">
            <a:extLst>
              <a:ext uri="{FF2B5EF4-FFF2-40B4-BE49-F238E27FC236}">
                <a16:creationId xmlns:a16="http://schemas.microsoft.com/office/drawing/2014/main" id="{C82909FC-19FD-4D09-B814-22481393BD1B}"/>
              </a:ext>
            </a:extLst>
          </p:cNvPr>
          <p:cNvSpPr/>
          <p:nvPr/>
        </p:nvSpPr>
        <p:spPr>
          <a:xfrm>
            <a:off x="9406780" y="210764"/>
            <a:ext cx="2570303" cy="1274020"/>
          </a:xfrm>
          <a:prstGeom prst="foldedCorner">
            <a:avLst/>
          </a:prstGeom>
          <a:solidFill>
            <a:srgbClr val="F995E4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bg1"/>
                </a:solidFill>
                <a:latin typeface="+mj-lt"/>
              </a:rPr>
              <a:t> </a:t>
            </a:r>
          </a:p>
          <a:p>
            <a:pPr algn="ctr"/>
            <a:r>
              <a:rPr lang="pt-BR" b="1" dirty="0">
                <a:solidFill>
                  <a:schemeClr val="bg1"/>
                </a:solidFill>
                <a:latin typeface="+mj-lt"/>
              </a:rPr>
              <a:t>I, </a:t>
            </a:r>
            <a:r>
              <a:rPr lang="pt-BR" b="1" dirty="0" err="1">
                <a:solidFill>
                  <a:schemeClr val="bg1"/>
                </a:solidFill>
                <a:latin typeface="+mj-lt"/>
              </a:rPr>
              <a:t>he</a:t>
            </a:r>
            <a:r>
              <a:rPr lang="pt-BR" b="1" dirty="0">
                <a:solidFill>
                  <a:schemeClr val="bg1"/>
                </a:solidFill>
                <a:latin typeface="+mj-lt"/>
              </a:rPr>
              <a:t>, </a:t>
            </a:r>
            <a:r>
              <a:rPr lang="pt-BR" b="1" dirty="0" err="1">
                <a:solidFill>
                  <a:schemeClr val="bg1"/>
                </a:solidFill>
                <a:latin typeface="+mj-lt"/>
              </a:rPr>
              <a:t>she</a:t>
            </a:r>
            <a:r>
              <a:rPr lang="pt-BR" b="1" dirty="0">
                <a:solidFill>
                  <a:schemeClr val="bg1"/>
                </a:solidFill>
                <a:latin typeface="+mj-lt"/>
              </a:rPr>
              <a:t>, it = </a:t>
            </a:r>
            <a:r>
              <a:rPr lang="pt-BR" b="1" dirty="0">
                <a:solidFill>
                  <a:srgbClr val="FF0000"/>
                </a:solidFill>
                <a:latin typeface="+mj-lt"/>
              </a:rPr>
              <a:t>WAS</a:t>
            </a:r>
          </a:p>
          <a:p>
            <a:pPr algn="ctr"/>
            <a:r>
              <a:rPr lang="pt-BR" b="1" dirty="0" err="1">
                <a:solidFill>
                  <a:schemeClr val="bg1"/>
                </a:solidFill>
                <a:latin typeface="+mj-lt"/>
              </a:rPr>
              <a:t>we</a:t>
            </a:r>
            <a:r>
              <a:rPr lang="pt-BR" b="1" dirty="0">
                <a:solidFill>
                  <a:schemeClr val="bg1"/>
                </a:solidFill>
                <a:latin typeface="+mj-lt"/>
              </a:rPr>
              <a:t>, </a:t>
            </a:r>
            <a:r>
              <a:rPr lang="pt-BR" b="1" dirty="0" err="1">
                <a:solidFill>
                  <a:schemeClr val="bg1"/>
                </a:solidFill>
                <a:latin typeface="+mj-lt"/>
              </a:rPr>
              <a:t>you</a:t>
            </a:r>
            <a:r>
              <a:rPr lang="pt-BR" b="1" dirty="0">
                <a:solidFill>
                  <a:schemeClr val="bg1"/>
                </a:solidFill>
                <a:latin typeface="+mj-lt"/>
              </a:rPr>
              <a:t>, </a:t>
            </a:r>
            <a:r>
              <a:rPr lang="pt-BR" b="1" dirty="0" err="1">
                <a:solidFill>
                  <a:schemeClr val="bg1"/>
                </a:solidFill>
                <a:latin typeface="+mj-lt"/>
              </a:rPr>
              <a:t>they</a:t>
            </a:r>
            <a:r>
              <a:rPr lang="pt-BR" b="1" dirty="0">
                <a:solidFill>
                  <a:schemeClr val="bg1"/>
                </a:solidFill>
                <a:latin typeface="+mj-lt"/>
              </a:rPr>
              <a:t> = </a:t>
            </a:r>
            <a:r>
              <a:rPr lang="pt-BR" b="1" dirty="0">
                <a:solidFill>
                  <a:srgbClr val="FF0000"/>
                </a:solidFill>
                <a:latin typeface="+mj-lt"/>
              </a:rPr>
              <a:t>WERE</a:t>
            </a:r>
          </a:p>
        </p:txBody>
      </p:sp>
      <p:sp>
        <p:nvSpPr>
          <p:cNvPr id="10" name="Canto dobrado 4">
            <a:extLst>
              <a:ext uri="{FF2B5EF4-FFF2-40B4-BE49-F238E27FC236}">
                <a16:creationId xmlns:a16="http://schemas.microsoft.com/office/drawing/2014/main" id="{EB904E49-9F4B-4D65-BCE7-54D31DFA0450}"/>
              </a:ext>
            </a:extLst>
          </p:cNvPr>
          <p:cNvSpPr/>
          <p:nvPr/>
        </p:nvSpPr>
        <p:spPr>
          <a:xfrm>
            <a:off x="333770" y="2728691"/>
            <a:ext cx="7488831" cy="620300"/>
          </a:xfrm>
          <a:prstGeom prst="foldedCorner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000" dirty="0">
                <a:solidFill>
                  <a:schemeClr val="bg1"/>
                </a:solidFill>
                <a:latin typeface="+mj-lt"/>
              </a:rPr>
              <a:t>She </a:t>
            </a:r>
            <a:r>
              <a:rPr lang="pt-BR" sz="3000" b="1" dirty="0" err="1">
                <a:solidFill>
                  <a:srgbClr val="FF0000"/>
                </a:solidFill>
                <a:latin typeface="+mj-lt"/>
              </a:rPr>
              <a:t>wasn’t</a:t>
            </a:r>
            <a:r>
              <a:rPr lang="pt-BR" sz="3000" dirty="0">
                <a:solidFill>
                  <a:schemeClr val="bg1"/>
                </a:solidFill>
                <a:latin typeface="+mj-lt"/>
              </a:rPr>
              <a:t> </a:t>
            </a:r>
            <a:r>
              <a:rPr lang="pt-BR" sz="3000" dirty="0" err="1">
                <a:solidFill>
                  <a:schemeClr val="bg1"/>
                </a:solidFill>
                <a:latin typeface="+mj-lt"/>
              </a:rPr>
              <a:t>sure</a:t>
            </a:r>
            <a:r>
              <a:rPr lang="pt-BR" sz="3000" dirty="0">
                <a:solidFill>
                  <a:schemeClr val="bg1"/>
                </a:solidFill>
                <a:latin typeface="+mj-lt"/>
              </a:rPr>
              <a:t> </a:t>
            </a:r>
            <a:r>
              <a:rPr lang="pt-BR" sz="3000" dirty="0" err="1">
                <a:solidFill>
                  <a:schemeClr val="bg1"/>
                </a:solidFill>
                <a:latin typeface="+mj-lt"/>
              </a:rPr>
              <a:t>about</a:t>
            </a:r>
            <a:r>
              <a:rPr lang="pt-BR" sz="3000" dirty="0">
                <a:solidFill>
                  <a:schemeClr val="bg1"/>
                </a:solidFill>
                <a:latin typeface="+mj-lt"/>
              </a:rPr>
              <a:t> </a:t>
            </a:r>
            <a:r>
              <a:rPr lang="pt-BR" sz="3000" dirty="0" err="1">
                <a:solidFill>
                  <a:schemeClr val="bg1"/>
                </a:solidFill>
                <a:latin typeface="+mj-lt"/>
              </a:rPr>
              <a:t>what</a:t>
            </a:r>
            <a:r>
              <a:rPr lang="pt-BR" sz="3000" dirty="0">
                <a:solidFill>
                  <a:schemeClr val="bg1"/>
                </a:solidFill>
                <a:latin typeface="+mj-lt"/>
              </a:rPr>
              <a:t> </a:t>
            </a:r>
            <a:r>
              <a:rPr lang="pt-BR" sz="3000" dirty="0" err="1">
                <a:solidFill>
                  <a:schemeClr val="bg1"/>
                </a:solidFill>
                <a:latin typeface="+mj-lt"/>
              </a:rPr>
              <a:t>he</a:t>
            </a:r>
            <a:r>
              <a:rPr lang="pt-BR" sz="3000" dirty="0">
                <a:solidFill>
                  <a:schemeClr val="bg1"/>
                </a:solidFill>
                <a:latin typeface="+mj-lt"/>
              </a:rPr>
              <a:t> </a:t>
            </a:r>
            <a:r>
              <a:rPr lang="pt-BR" sz="3000" dirty="0" err="1">
                <a:solidFill>
                  <a:schemeClr val="bg1"/>
                </a:solidFill>
                <a:latin typeface="+mj-lt"/>
              </a:rPr>
              <a:t>said</a:t>
            </a:r>
            <a:r>
              <a:rPr lang="pt-BR" sz="3000" dirty="0">
                <a:solidFill>
                  <a:schemeClr val="bg1"/>
                </a:solidFill>
                <a:latin typeface="+mj-lt"/>
              </a:rPr>
              <a:t>.</a:t>
            </a:r>
          </a:p>
        </p:txBody>
      </p:sp>
      <p:sp>
        <p:nvSpPr>
          <p:cNvPr id="11" name="Canto dobrado 4">
            <a:extLst>
              <a:ext uri="{FF2B5EF4-FFF2-40B4-BE49-F238E27FC236}">
                <a16:creationId xmlns:a16="http://schemas.microsoft.com/office/drawing/2014/main" id="{84B6AD5B-AD00-4ECC-A22A-82FDE73C59AD}"/>
              </a:ext>
            </a:extLst>
          </p:cNvPr>
          <p:cNvSpPr/>
          <p:nvPr/>
        </p:nvSpPr>
        <p:spPr>
          <a:xfrm>
            <a:off x="333773" y="4202264"/>
            <a:ext cx="7488831" cy="646196"/>
          </a:xfrm>
          <a:prstGeom prst="foldedCorner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000" b="1" dirty="0" err="1">
                <a:solidFill>
                  <a:srgbClr val="FF0000"/>
                </a:solidFill>
                <a:latin typeface="+mj-lt"/>
              </a:rPr>
              <a:t>Were</a:t>
            </a:r>
            <a:r>
              <a:rPr lang="pt-BR" sz="3000" dirty="0">
                <a:solidFill>
                  <a:schemeClr val="bg1"/>
                </a:solidFill>
                <a:latin typeface="+mj-lt"/>
              </a:rPr>
              <a:t> </a:t>
            </a:r>
            <a:r>
              <a:rPr lang="pt-BR" sz="3000" dirty="0" err="1">
                <a:solidFill>
                  <a:schemeClr val="bg1"/>
                </a:solidFill>
                <a:latin typeface="+mj-lt"/>
              </a:rPr>
              <a:t>you</a:t>
            </a:r>
            <a:r>
              <a:rPr lang="pt-BR" sz="3000" dirty="0">
                <a:solidFill>
                  <a:schemeClr val="bg1"/>
                </a:solidFill>
                <a:latin typeface="+mj-lt"/>
              </a:rPr>
              <a:t> </a:t>
            </a:r>
            <a:r>
              <a:rPr lang="pt-BR" sz="3000" dirty="0" err="1">
                <a:solidFill>
                  <a:schemeClr val="bg1"/>
                </a:solidFill>
                <a:latin typeface="+mj-lt"/>
              </a:rPr>
              <a:t>at</a:t>
            </a:r>
            <a:r>
              <a:rPr lang="pt-BR" sz="3000" dirty="0">
                <a:solidFill>
                  <a:schemeClr val="bg1"/>
                </a:solidFill>
                <a:latin typeface="+mj-lt"/>
              </a:rPr>
              <a:t> </a:t>
            </a:r>
            <a:r>
              <a:rPr lang="pt-BR" sz="3000" dirty="0" err="1">
                <a:solidFill>
                  <a:schemeClr val="bg1"/>
                </a:solidFill>
                <a:latin typeface="+mj-lt"/>
              </a:rPr>
              <a:t>school</a:t>
            </a:r>
            <a:r>
              <a:rPr lang="pt-BR" sz="3000" dirty="0">
                <a:solidFill>
                  <a:schemeClr val="bg1"/>
                </a:solidFill>
                <a:latin typeface="+mj-lt"/>
              </a:rPr>
              <a:t> When I </a:t>
            </a:r>
            <a:r>
              <a:rPr lang="pt-BR" sz="3000" dirty="0" err="1">
                <a:solidFill>
                  <a:schemeClr val="bg1"/>
                </a:solidFill>
                <a:latin typeface="+mj-lt"/>
              </a:rPr>
              <a:t>called</a:t>
            </a:r>
            <a:r>
              <a:rPr lang="pt-BR" sz="3000" dirty="0">
                <a:solidFill>
                  <a:schemeClr val="bg1"/>
                </a:solidFill>
                <a:latin typeface="+mj-lt"/>
              </a:rPr>
              <a:t> </a:t>
            </a:r>
            <a:r>
              <a:rPr lang="pt-BR" sz="3000" dirty="0" err="1">
                <a:solidFill>
                  <a:schemeClr val="bg1"/>
                </a:solidFill>
                <a:latin typeface="+mj-lt"/>
              </a:rPr>
              <a:t>you</a:t>
            </a:r>
            <a:r>
              <a:rPr lang="pt-BR" sz="3000" dirty="0">
                <a:solidFill>
                  <a:schemeClr val="bg1"/>
                </a:solidFill>
                <a:latin typeface="+mj-lt"/>
              </a:rPr>
              <a:t>?</a:t>
            </a:r>
          </a:p>
        </p:txBody>
      </p:sp>
      <p:sp>
        <p:nvSpPr>
          <p:cNvPr id="12" name="Canto dobrado 4">
            <a:extLst>
              <a:ext uri="{FF2B5EF4-FFF2-40B4-BE49-F238E27FC236}">
                <a16:creationId xmlns:a16="http://schemas.microsoft.com/office/drawing/2014/main" id="{90A68817-003A-4A2E-9835-A922785077A1}"/>
              </a:ext>
            </a:extLst>
          </p:cNvPr>
          <p:cNvSpPr/>
          <p:nvPr/>
        </p:nvSpPr>
        <p:spPr>
          <a:xfrm>
            <a:off x="333772" y="5001424"/>
            <a:ext cx="7488831" cy="646196"/>
          </a:xfrm>
          <a:prstGeom prst="foldedCorner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000" dirty="0">
                <a:solidFill>
                  <a:schemeClr val="bg1"/>
                </a:solidFill>
                <a:latin typeface="+mj-lt"/>
              </a:rPr>
              <a:t>Where </a:t>
            </a:r>
            <a:r>
              <a:rPr lang="pt-BR" sz="3000" b="1" dirty="0" err="1">
                <a:solidFill>
                  <a:srgbClr val="FF0000"/>
                </a:solidFill>
                <a:latin typeface="+mj-lt"/>
              </a:rPr>
              <a:t>was</a:t>
            </a:r>
            <a:r>
              <a:rPr lang="pt-BR" sz="3000" dirty="0">
                <a:solidFill>
                  <a:srgbClr val="FF0000"/>
                </a:solidFill>
                <a:latin typeface="+mj-lt"/>
              </a:rPr>
              <a:t> </a:t>
            </a:r>
            <a:r>
              <a:rPr lang="pt-BR" sz="3000" dirty="0" err="1">
                <a:solidFill>
                  <a:schemeClr val="bg1"/>
                </a:solidFill>
                <a:latin typeface="+mj-lt"/>
              </a:rPr>
              <a:t>the</a:t>
            </a:r>
            <a:r>
              <a:rPr lang="pt-BR" sz="3000" dirty="0">
                <a:solidFill>
                  <a:schemeClr val="bg1"/>
                </a:solidFill>
                <a:latin typeface="+mj-lt"/>
              </a:rPr>
              <a:t> meeting?</a:t>
            </a:r>
          </a:p>
        </p:txBody>
      </p:sp>
      <p:sp>
        <p:nvSpPr>
          <p:cNvPr id="13" name="Canto dobrado 4">
            <a:extLst>
              <a:ext uri="{FF2B5EF4-FFF2-40B4-BE49-F238E27FC236}">
                <a16:creationId xmlns:a16="http://schemas.microsoft.com/office/drawing/2014/main" id="{D87A5FBE-CC5C-4821-B74E-6ED282D251BD}"/>
              </a:ext>
            </a:extLst>
          </p:cNvPr>
          <p:cNvSpPr/>
          <p:nvPr/>
        </p:nvSpPr>
        <p:spPr>
          <a:xfrm>
            <a:off x="333772" y="5790690"/>
            <a:ext cx="7488831" cy="646196"/>
          </a:xfrm>
          <a:prstGeom prst="foldedCorner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000" dirty="0" err="1">
                <a:solidFill>
                  <a:schemeClr val="bg1"/>
                </a:solidFill>
                <a:latin typeface="+mj-lt"/>
              </a:rPr>
              <a:t>Why</a:t>
            </a:r>
            <a:r>
              <a:rPr lang="pt-BR" sz="3000" dirty="0">
                <a:solidFill>
                  <a:schemeClr val="bg1"/>
                </a:solidFill>
                <a:latin typeface="+mj-lt"/>
              </a:rPr>
              <a:t> </a:t>
            </a:r>
            <a:r>
              <a:rPr lang="pt-BR" sz="3000" b="1" dirty="0" err="1">
                <a:solidFill>
                  <a:srgbClr val="FF0000"/>
                </a:solidFill>
                <a:latin typeface="+mj-lt"/>
              </a:rPr>
              <a:t>were</a:t>
            </a:r>
            <a:r>
              <a:rPr lang="pt-BR" sz="3000" dirty="0">
                <a:solidFill>
                  <a:srgbClr val="FF0000"/>
                </a:solidFill>
                <a:latin typeface="+mj-lt"/>
              </a:rPr>
              <a:t> </a:t>
            </a:r>
            <a:r>
              <a:rPr lang="pt-BR" sz="3000" dirty="0" err="1">
                <a:solidFill>
                  <a:schemeClr val="bg1"/>
                </a:solidFill>
                <a:latin typeface="+mj-lt"/>
              </a:rPr>
              <a:t>all</a:t>
            </a:r>
            <a:r>
              <a:rPr lang="pt-BR" sz="3000" dirty="0">
                <a:solidFill>
                  <a:schemeClr val="bg1"/>
                </a:solidFill>
                <a:latin typeface="+mj-lt"/>
              </a:rPr>
              <a:t> </a:t>
            </a:r>
            <a:r>
              <a:rPr lang="pt-BR" sz="3000" dirty="0" err="1">
                <a:solidFill>
                  <a:schemeClr val="bg1"/>
                </a:solidFill>
                <a:latin typeface="+mj-lt"/>
              </a:rPr>
              <a:t>those</a:t>
            </a:r>
            <a:r>
              <a:rPr lang="pt-BR" sz="3000" dirty="0">
                <a:solidFill>
                  <a:schemeClr val="bg1"/>
                </a:solidFill>
                <a:latin typeface="+mj-lt"/>
              </a:rPr>
              <a:t> </a:t>
            </a:r>
            <a:r>
              <a:rPr lang="pt-BR" sz="3000" dirty="0" err="1">
                <a:solidFill>
                  <a:schemeClr val="bg1"/>
                </a:solidFill>
                <a:latin typeface="+mj-lt"/>
              </a:rPr>
              <a:t>people</a:t>
            </a:r>
            <a:r>
              <a:rPr lang="pt-BR" sz="3000" dirty="0">
                <a:solidFill>
                  <a:schemeClr val="bg1"/>
                </a:solidFill>
                <a:latin typeface="+mj-lt"/>
              </a:rPr>
              <a:t> in </a:t>
            </a:r>
            <a:r>
              <a:rPr lang="pt-BR" sz="3000" dirty="0" err="1">
                <a:solidFill>
                  <a:schemeClr val="bg1"/>
                </a:solidFill>
                <a:latin typeface="+mj-lt"/>
              </a:rPr>
              <a:t>my</a:t>
            </a:r>
            <a:r>
              <a:rPr lang="pt-BR" sz="3000" dirty="0">
                <a:solidFill>
                  <a:schemeClr val="bg1"/>
                </a:solidFill>
                <a:latin typeface="+mj-lt"/>
              </a:rPr>
              <a:t> </a:t>
            </a:r>
            <a:r>
              <a:rPr lang="pt-BR" sz="3000" dirty="0" err="1">
                <a:solidFill>
                  <a:schemeClr val="bg1"/>
                </a:solidFill>
                <a:latin typeface="+mj-lt"/>
              </a:rPr>
              <a:t>house</a:t>
            </a:r>
            <a:r>
              <a:rPr lang="pt-BR" sz="3000" dirty="0">
                <a:solidFill>
                  <a:schemeClr val="bg1"/>
                </a:solidFill>
                <a:latin typeface="+mj-lt"/>
              </a:rPr>
              <a:t>?</a:t>
            </a:r>
          </a:p>
        </p:txBody>
      </p:sp>
      <p:sp>
        <p:nvSpPr>
          <p:cNvPr id="14" name="Canto dobrado 4">
            <a:extLst>
              <a:ext uri="{FF2B5EF4-FFF2-40B4-BE49-F238E27FC236}">
                <a16:creationId xmlns:a16="http://schemas.microsoft.com/office/drawing/2014/main" id="{1F023712-D9D1-41BB-9BA0-A7F76BDC528C}"/>
              </a:ext>
            </a:extLst>
          </p:cNvPr>
          <p:cNvSpPr/>
          <p:nvPr/>
        </p:nvSpPr>
        <p:spPr>
          <a:xfrm>
            <a:off x="333769" y="3441598"/>
            <a:ext cx="7488831" cy="620300"/>
          </a:xfrm>
          <a:prstGeom prst="foldedCorner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000" dirty="0" err="1">
                <a:solidFill>
                  <a:schemeClr val="bg1"/>
                </a:solidFill>
                <a:latin typeface="+mj-lt"/>
              </a:rPr>
              <a:t>We</a:t>
            </a:r>
            <a:r>
              <a:rPr lang="pt-BR" sz="3000" dirty="0">
                <a:solidFill>
                  <a:schemeClr val="bg1"/>
                </a:solidFill>
                <a:latin typeface="+mj-lt"/>
              </a:rPr>
              <a:t> </a:t>
            </a:r>
            <a:r>
              <a:rPr lang="pt-BR" sz="3000" b="1" dirty="0" err="1">
                <a:solidFill>
                  <a:srgbClr val="FF0000"/>
                </a:solidFill>
                <a:latin typeface="+mj-lt"/>
              </a:rPr>
              <a:t>were</a:t>
            </a:r>
            <a:r>
              <a:rPr lang="pt-BR" sz="30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pt-BR" sz="3000" b="1" dirty="0" err="1">
                <a:solidFill>
                  <a:srgbClr val="FF0000"/>
                </a:solidFill>
                <a:latin typeface="+mj-lt"/>
              </a:rPr>
              <a:t>not</a:t>
            </a:r>
            <a:r>
              <a:rPr lang="pt-BR" sz="30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pt-BR" sz="3000" dirty="0" err="1">
                <a:solidFill>
                  <a:schemeClr val="bg1"/>
                </a:solidFill>
                <a:latin typeface="+mj-lt"/>
              </a:rPr>
              <a:t>at</a:t>
            </a:r>
            <a:r>
              <a:rPr lang="pt-BR" sz="3000" dirty="0">
                <a:solidFill>
                  <a:schemeClr val="bg1"/>
                </a:solidFill>
                <a:latin typeface="+mj-lt"/>
              </a:rPr>
              <a:t> </a:t>
            </a:r>
            <a:r>
              <a:rPr lang="pt-BR" sz="3000" dirty="0" err="1">
                <a:solidFill>
                  <a:schemeClr val="bg1"/>
                </a:solidFill>
                <a:latin typeface="+mj-lt"/>
              </a:rPr>
              <a:t>the</a:t>
            </a:r>
            <a:r>
              <a:rPr lang="pt-BR" sz="3000" dirty="0">
                <a:solidFill>
                  <a:schemeClr val="bg1"/>
                </a:solidFill>
                <a:latin typeface="+mj-lt"/>
              </a:rPr>
              <a:t> hospital </a:t>
            </a:r>
            <a:r>
              <a:rPr lang="pt-BR" sz="3000" dirty="0" err="1">
                <a:solidFill>
                  <a:schemeClr val="bg1"/>
                </a:solidFill>
                <a:latin typeface="+mj-lt"/>
              </a:rPr>
              <a:t>that</a:t>
            </a:r>
            <a:r>
              <a:rPr lang="pt-BR" sz="3000" dirty="0">
                <a:solidFill>
                  <a:schemeClr val="bg1"/>
                </a:solidFill>
                <a:latin typeface="+mj-lt"/>
              </a:rPr>
              <a:t> </a:t>
            </a:r>
            <a:r>
              <a:rPr lang="pt-BR" sz="3000" dirty="0" err="1">
                <a:solidFill>
                  <a:schemeClr val="bg1"/>
                </a:solidFill>
                <a:latin typeface="+mj-lt"/>
              </a:rPr>
              <a:t>day</a:t>
            </a:r>
            <a:r>
              <a:rPr lang="pt-BR" sz="3000" dirty="0">
                <a:solidFill>
                  <a:schemeClr val="bg1"/>
                </a:solidFill>
                <a:latin typeface="+mj-lt"/>
              </a:rPr>
              <a:t>.</a:t>
            </a:r>
          </a:p>
        </p:txBody>
      </p:sp>
      <p:sp>
        <p:nvSpPr>
          <p:cNvPr id="15" name="Canto dobrado 4">
            <a:extLst>
              <a:ext uri="{FF2B5EF4-FFF2-40B4-BE49-F238E27FC236}">
                <a16:creationId xmlns:a16="http://schemas.microsoft.com/office/drawing/2014/main" id="{4FD92F2C-FB34-4F7D-9BEA-2952131EDEFE}"/>
              </a:ext>
            </a:extLst>
          </p:cNvPr>
          <p:cNvSpPr/>
          <p:nvPr/>
        </p:nvSpPr>
        <p:spPr>
          <a:xfrm>
            <a:off x="8810753" y="2963547"/>
            <a:ext cx="1981574" cy="703472"/>
          </a:xfrm>
          <a:prstGeom prst="foldedCorner">
            <a:avLst/>
          </a:prstGeom>
          <a:solidFill>
            <a:srgbClr val="F995E4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NEGATIVE</a:t>
            </a:r>
            <a:endParaRPr lang="pt-BR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cxnSp>
        <p:nvCxnSpPr>
          <p:cNvPr id="4" name="Conector de Seta Reta 3">
            <a:extLst>
              <a:ext uri="{FF2B5EF4-FFF2-40B4-BE49-F238E27FC236}">
                <a16:creationId xmlns:a16="http://schemas.microsoft.com/office/drawing/2014/main" id="{11246D77-1318-4817-957A-788713CA8CF0}"/>
              </a:ext>
            </a:extLst>
          </p:cNvPr>
          <p:cNvCxnSpPr>
            <a:cxnSpLocks/>
          </p:cNvCxnSpPr>
          <p:nvPr/>
        </p:nvCxnSpPr>
        <p:spPr>
          <a:xfrm flipH="1" flipV="1">
            <a:off x="7927309" y="3038841"/>
            <a:ext cx="831400" cy="27644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Conector de Seta Reta 19">
            <a:extLst>
              <a:ext uri="{FF2B5EF4-FFF2-40B4-BE49-F238E27FC236}">
                <a16:creationId xmlns:a16="http://schemas.microsoft.com/office/drawing/2014/main" id="{B6A6D125-4832-428A-8B3A-3004C72427CF}"/>
              </a:ext>
            </a:extLst>
          </p:cNvPr>
          <p:cNvCxnSpPr>
            <a:cxnSpLocks/>
          </p:cNvCxnSpPr>
          <p:nvPr/>
        </p:nvCxnSpPr>
        <p:spPr>
          <a:xfrm flipH="1">
            <a:off x="7927309" y="3348991"/>
            <a:ext cx="831400" cy="40275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5" name="Canto dobrado 4">
            <a:extLst>
              <a:ext uri="{FF2B5EF4-FFF2-40B4-BE49-F238E27FC236}">
                <a16:creationId xmlns:a16="http://schemas.microsoft.com/office/drawing/2014/main" id="{B4930FA7-CF56-4235-9CE3-C396B25A3C21}"/>
              </a:ext>
            </a:extLst>
          </p:cNvPr>
          <p:cNvSpPr/>
          <p:nvPr/>
        </p:nvSpPr>
        <p:spPr>
          <a:xfrm>
            <a:off x="8863415" y="4972786"/>
            <a:ext cx="2806071" cy="703472"/>
          </a:xfrm>
          <a:prstGeom prst="foldedCorner">
            <a:avLst/>
          </a:prstGeom>
          <a:solidFill>
            <a:srgbClr val="F995E4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INTERROGATIVE</a:t>
            </a:r>
            <a:endParaRPr lang="pt-BR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cxnSp>
        <p:nvCxnSpPr>
          <p:cNvPr id="26" name="Conector de Seta Reta 25">
            <a:extLst>
              <a:ext uri="{FF2B5EF4-FFF2-40B4-BE49-F238E27FC236}">
                <a16:creationId xmlns:a16="http://schemas.microsoft.com/office/drawing/2014/main" id="{BBBA3D3E-9DF2-4024-8489-406277CB2566}"/>
              </a:ext>
            </a:extLst>
          </p:cNvPr>
          <p:cNvCxnSpPr>
            <a:cxnSpLocks/>
          </p:cNvCxnSpPr>
          <p:nvPr/>
        </p:nvCxnSpPr>
        <p:spPr>
          <a:xfrm flipH="1" flipV="1">
            <a:off x="7927309" y="4525362"/>
            <a:ext cx="831401" cy="81704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7" name="Conector de Seta Reta 26">
            <a:extLst>
              <a:ext uri="{FF2B5EF4-FFF2-40B4-BE49-F238E27FC236}">
                <a16:creationId xmlns:a16="http://schemas.microsoft.com/office/drawing/2014/main" id="{4E6AF817-F9FF-4556-95E3-90158D7F8EAD}"/>
              </a:ext>
            </a:extLst>
          </p:cNvPr>
          <p:cNvCxnSpPr>
            <a:cxnSpLocks/>
          </p:cNvCxnSpPr>
          <p:nvPr/>
        </p:nvCxnSpPr>
        <p:spPr>
          <a:xfrm flipH="1">
            <a:off x="7929550" y="5324522"/>
            <a:ext cx="829159" cy="1788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0" name="Conector de Seta Reta 29">
            <a:extLst>
              <a:ext uri="{FF2B5EF4-FFF2-40B4-BE49-F238E27FC236}">
                <a16:creationId xmlns:a16="http://schemas.microsoft.com/office/drawing/2014/main" id="{FFDF0A88-3614-4E61-BB56-E0F6A3BD7A98}"/>
              </a:ext>
            </a:extLst>
          </p:cNvPr>
          <p:cNvCxnSpPr>
            <a:cxnSpLocks/>
          </p:cNvCxnSpPr>
          <p:nvPr/>
        </p:nvCxnSpPr>
        <p:spPr>
          <a:xfrm flipH="1">
            <a:off x="7927309" y="5342402"/>
            <a:ext cx="831401" cy="77138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5" name="Canto dobrado 4">
            <a:extLst>
              <a:ext uri="{FF2B5EF4-FFF2-40B4-BE49-F238E27FC236}">
                <a16:creationId xmlns:a16="http://schemas.microsoft.com/office/drawing/2014/main" id="{20F4B8B1-2664-480F-9FC4-7A0DF64239A9}"/>
              </a:ext>
            </a:extLst>
          </p:cNvPr>
          <p:cNvSpPr/>
          <p:nvPr/>
        </p:nvSpPr>
        <p:spPr>
          <a:xfrm>
            <a:off x="8758709" y="1715032"/>
            <a:ext cx="2448272" cy="703472"/>
          </a:xfrm>
          <a:prstGeom prst="foldedCorner">
            <a:avLst/>
          </a:prstGeom>
          <a:solidFill>
            <a:srgbClr val="F995E4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AFFIRMATIVE</a:t>
            </a:r>
            <a:endParaRPr lang="pt-BR"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cxnSp>
        <p:nvCxnSpPr>
          <p:cNvPr id="36" name="Conector de Seta Reta 35">
            <a:extLst>
              <a:ext uri="{FF2B5EF4-FFF2-40B4-BE49-F238E27FC236}">
                <a16:creationId xmlns:a16="http://schemas.microsoft.com/office/drawing/2014/main" id="{1A91E6C7-9CBD-4813-B7C6-009384A448E4}"/>
              </a:ext>
            </a:extLst>
          </p:cNvPr>
          <p:cNvCxnSpPr>
            <a:cxnSpLocks/>
          </p:cNvCxnSpPr>
          <p:nvPr/>
        </p:nvCxnSpPr>
        <p:spPr>
          <a:xfrm flipH="1" flipV="1">
            <a:off x="7815806" y="1377376"/>
            <a:ext cx="831400" cy="77280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7" name="Conector de Seta Reta 36">
            <a:extLst>
              <a:ext uri="{FF2B5EF4-FFF2-40B4-BE49-F238E27FC236}">
                <a16:creationId xmlns:a16="http://schemas.microsoft.com/office/drawing/2014/main" id="{7079B1D5-16FE-45C6-ADCF-BE3012F7B86B}"/>
              </a:ext>
            </a:extLst>
          </p:cNvPr>
          <p:cNvCxnSpPr>
            <a:cxnSpLocks/>
          </p:cNvCxnSpPr>
          <p:nvPr/>
        </p:nvCxnSpPr>
        <p:spPr>
          <a:xfrm flipH="1">
            <a:off x="7822600" y="2140506"/>
            <a:ext cx="824606" cy="18236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3A275A8A-908C-4C6F-A422-E200013C1FCE}"/>
              </a:ext>
            </a:extLst>
          </p:cNvPr>
          <p:cNvCxnSpPr>
            <a:cxnSpLocks/>
          </p:cNvCxnSpPr>
          <p:nvPr/>
        </p:nvCxnSpPr>
        <p:spPr>
          <a:xfrm>
            <a:off x="1125860" y="6436886"/>
            <a:ext cx="216024" cy="232474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id="{2466ECAB-ED5C-4465-903A-985308447ABE}"/>
              </a:ext>
            </a:extLst>
          </p:cNvPr>
          <p:cNvCxnSpPr>
            <a:cxnSpLocks/>
          </p:cNvCxnSpPr>
          <p:nvPr/>
        </p:nvCxnSpPr>
        <p:spPr>
          <a:xfrm>
            <a:off x="1341884" y="6669360"/>
            <a:ext cx="6912768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Elipse 17">
            <a:extLst>
              <a:ext uri="{FF2B5EF4-FFF2-40B4-BE49-F238E27FC236}">
                <a16:creationId xmlns:a16="http://schemas.microsoft.com/office/drawing/2014/main" id="{DE0A4561-F109-4691-977B-A2262D2C342F}"/>
              </a:ext>
            </a:extLst>
          </p:cNvPr>
          <p:cNvSpPr/>
          <p:nvPr/>
        </p:nvSpPr>
        <p:spPr>
          <a:xfrm>
            <a:off x="726510" y="5790690"/>
            <a:ext cx="1008112" cy="646196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800"/>
          </a:p>
        </p:txBody>
      </p:sp>
      <p:sp>
        <p:nvSpPr>
          <p:cNvPr id="29" name="Canto dobrado 4">
            <a:extLst>
              <a:ext uri="{FF2B5EF4-FFF2-40B4-BE49-F238E27FC236}">
                <a16:creationId xmlns:a16="http://schemas.microsoft.com/office/drawing/2014/main" id="{4777397B-A24C-4227-BEF5-0B43EA22ABD0}"/>
              </a:ext>
            </a:extLst>
          </p:cNvPr>
          <p:cNvSpPr/>
          <p:nvPr/>
        </p:nvSpPr>
        <p:spPr>
          <a:xfrm>
            <a:off x="8259735" y="6037307"/>
            <a:ext cx="3717347" cy="703472"/>
          </a:xfrm>
          <a:prstGeom prst="foldedCorner">
            <a:avLst/>
          </a:prstGeom>
          <a:solidFill>
            <a:srgbClr val="FFC0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000" b="1" dirty="0" err="1">
                <a:solidFill>
                  <a:schemeClr val="bg1"/>
                </a:solidFill>
                <a:latin typeface="+mj-lt"/>
              </a:rPr>
              <a:t>Interrogative</a:t>
            </a:r>
            <a:r>
              <a:rPr lang="pt-BR" sz="20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pt-BR" sz="2000" b="1" dirty="0" err="1">
                <a:solidFill>
                  <a:schemeClr val="bg1"/>
                </a:solidFill>
                <a:latin typeface="+mj-lt"/>
              </a:rPr>
              <a:t>Pronouns</a:t>
            </a:r>
            <a:r>
              <a:rPr lang="pt-BR" sz="20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pt-BR" sz="2000" dirty="0">
                <a:solidFill>
                  <a:schemeClr val="bg1"/>
                </a:solidFill>
                <a:latin typeface="+mj-lt"/>
              </a:rPr>
              <a:t>sempre viram </a:t>
            </a:r>
            <a:r>
              <a:rPr lang="pt-BR" sz="2000" b="1" dirty="0">
                <a:solidFill>
                  <a:schemeClr val="bg1"/>
                </a:solidFill>
                <a:latin typeface="+mj-lt"/>
              </a:rPr>
              <a:t>antes</a:t>
            </a:r>
            <a:r>
              <a:rPr lang="pt-BR" sz="2000" dirty="0">
                <a:solidFill>
                  <a:schemeClr val="bg1"/>
                </a:solidFill>
                <a:latin typeface="+mj-lt"/>
              </a:rPr>
              <a:t> dos verbos auxiliares</a:t>
            </a:r>
            <a:endParaRPr lang="pt-BR" sz="20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8E2E6CFB-EE12-4875-A708-3918E45126F6}"/>
              </a:ext>
            </a:extLst>
          </p:cNvPr>
          <p:cNvSpPr/>
          <p:nvPr/>
        </p:nvSpPr>
        <p:spPr>
          <a:xfrm>
            <a:off x="1989956" y="4915171"/>
            <a:ext cx="1224136" cy="732449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800"/>
          </a:p>
        </p:txBody>
      </p:sp>
    </p:spTree>
    <p:extLst>
      <p:ext uri="{BB962C8B-B14F-4D97-AF65-F5344CB8AC3E}">
        <p14:creationId xmlns:p14="http://schemas.microsoft.com/office/powerpoint/2010/main" val="3275692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9" grpId="0" animBg="1"/>
      <p:bldP spid="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97868" y="1425120"/>
            <a:ext cx="9167373" cy="2000251"/>
          </a:xfrm>
        </p:spPr>
        <p:txBody>
          <a:bodyPr rtlCol="0">
            <a:normAutofit/>
          </a:bodyPr>
          <a:lstStyle/>
          <a:p>
            <a:pPr rtl="0"/>
            <a:r>
              <a:rPr lang="pt-BR" sz="4400" b="1" dirty="0">
                <a:latin typeface="Georgia Pro" panose="020B0604020202020204" pitchFamily="18" charset="0"/>
              </a:rPr>
              <a:t>Pronúncia do </a:t>
            </a:r>
            <a:r>
              <a:rPr lang="pt-BR" sz="4400" b="1" dirty="0">
                <a:solidFill>
                  <a:srgbClr val="FFFF00"/>
                </a:solidFill>
                <a:latin typeface="Georgia Pro" panose="020B0604020202020204" pitchFamily="18" charset="0"/>
              </a:rPr>
              <a:t>-</a:t>
            </a:r>
            <a:r>
              <a:rPr lang="pt-BR" sz="4400" b="1" dirty="0" err="1">
                <a:solidFill>
                  <a:srgbClr val="FFFF00"/>
                </a:solidFill>
                <a:latin typeface="Georgia Pro" panose="020B0604020202020204" pitchFamily="18" charset="0"/>
              </a:rPr>
              <a:t>ed</a:t>
            </a:r>
            <a:endParaRPr lang="pt-br" sz="4400" b="1" dirty="0">
              <a:solidFill>
                <a:srgbClr val="FFFF00"/>
              </a:solidFill>
              <a:latin typeface="Georgia Pro" panose="020B0604020202020204" pitchFamily="18" charset="0"/>
            </a:endParaRPr>
          </a:p>
        </p:txBody>
      </p:sp>
      <p:sp>
        <p:nvSpPr>
          <p:cNvPr id="4" name="Subtítulo 4">
            <a:extLst>
              <a:ext uri="{FF2B5EF4-FFF2-40B4-BE49-F238E27FC236}">
                <a16:creationId xmlns:a16="http://schemas.microsoft.com/office/drawing/2014/main" id="{88E38282-39A4-48B4-A486-BB50FF18E147}"/>
              </a:ext>
            </a:extLst>
          </p:cNvPr>
          <p:cNvSpPr txBox="1">
            <a:spLocks/>
          </p:cNvSpPr>
          <p:nvPr/>
        </p:nvSpPr>
        <p:spPr>
          <a:xfrm>
            <a:off x="6310436" y="3432629"/>
            <a:ext cx="4986169" cy="1289642"/>
          </a:xfrm>
          <a:prstGeom prst="rect">
            <a:avLst/>
          </a:prstGeom>
        </p:spPr>
        <p:txBody>
          <a:bodyPr vert="horz" lIns="121899" tIns="60949" rIns="121899" bIns="60949" rtlCol="0">
            <a:noAutofit/>
          </a:bodyPr>
          <a:lstStyle>
            <a:lvl1pPr marL="0" indent="0" algn="l" defTabSz="1218987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2800" kern="1200" cap="all" spc="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09493" indent="0" algn="ctr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18987" indent="0" algn="ctr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828480" indent="0" algn="ctr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437973" indent="0" algn="ctr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047467" indent="0" algn="ctr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656960" indent="0" algn="ctr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4266453" indent="0" algn="ctr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0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875947" indent="0" algn="ctr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None/>
              <a:defRPr sz="20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500" b="1" dirty="0">
                <a:solidFill>
                  <a:schemeClr val="tx1"/>
                </a:solidFill>
              </a:rPr>
              <a:t>TEACHER:</a:t>
            </a:r>
          </a:p>
          <a:p>
            <a:r>
              <a:rPr lang="pt-BR" sz="3500" cap="none" dirty="0"/>
              <a:t>Cristiane de Brito Cruz</a:t>
            </a:r>
            <a:endParaRPr lang="pt-br" sz="3500" cap="none" dirty="0"/>
          </a:p>
        </p:txBody>
      </p:sp>
      <p:pic>
        <p:nvPicPr>
          <p:cNvPr id="1026" name="Picture 2" descr="Resultado de imagem para logo ifrn">
            <a:extLst>
              <a:ext uri="{FF2B5EF4-FFF2-40B4-BE49-F238E27FC236}">
                <a16:creationId xmlns:a16="http://schemas.microsoft.com/office/drawing/2014/main" id="{9A37EFCF-584E-4FD4-A6DC-0D7669FD03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9398" y="332656"/>
            <a:ext cx="1988501" cy="2665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9227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9486A85E-439F-4729-AF56-54C45C43C5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757" y="394217"/>
            <a:ext cx="648072" cy="6069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defRPr/>
            </a:pPr>
            <a:r>
              <a:rPr lang="en-US" altLang="pt-BR" sz="4500" b="1" kern="0" dirty="0">
                <a:solidFill>
                  <a:srgbClr val="FFFF00"/>
                </a:solidFill>
              </a:rPr>
              <a:t>ED</a:t>
            </a:r>
          </a:p>
          <a:p>
            <a:pPr eaLnBrk="1" hangingPunct="1">
              <a:defRPr/>
            </a:pPr>
            <a:r>
              <a:rPr lang="en-US" altLang="pt-BR" sz="4500" kern="0" dirty="0"/>
              <a:t> SOUND</a:t>
            </a:r>
          </a:p>
          <a:p>
            <a:pPr eaLnBrk="1" hangingPunct="1">
              <a:defRPr/>
            </a:pPr>
            <a:r>
              <a:rPr lang="en-US" altLang="pt-BR" sz="4500" kern="0" dirty="0"/>
              <a:t>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99D881A-1299-4492-996A-44FEB5EAEBC1}"/>
              </a:ext>
            </a:extLst>
          </p:cNvPr>
          <p:cNvSpPr txBox="1">
            <a:spLocks noChangeArrowheads="1"/>
          </p:cNvSpPr>
          <p:nvPr/>
        </p:nvSpPr>
        <p:spPr>
          <a:xfrm>
            <a:off x="1053852" y="359800"/>
            <a:ext cx="10945216" cy="6237551"/>
          </a:xfrm>
          <a:prstGeom prst="rect">
            <a:avLst/>
          </a:prstGeom>
        </p:spPr>
        <p:txBody>
          <a:bodyPr vert="horz" lIns="121899" tIns="60949" rIns="121899" bIns="60949" rtlCol="0">
            <a:noAutofit/>
          </a:bodyPr>
          <a:lstStyle>
            <a:lvl1pPr marL="304747" indent="-304747" algn="l" defTabSz="1218987" rtl="0" eaLnBrk="1" latinLnBrk="0" hangingPunct="1">
              <a:lnSpc>
                <a:spcPct val="90000"/>
              </a:lnSpc>
              <a:spcBef>
                <a:spcPts val="1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49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4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898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373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48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33227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37973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2720" indent="-231607" algn="l" defTabSz="1218987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accent1"/>
              </a:buClr>
              <a:buSzPct val="80000"/>
              <a:buFont typeface="Arial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sz="3800" b="1" dirty="0">
                <a:solidFill>
                  <a:schemeClr val="bg1"/>
                </a:solidFill>
                <a:highlight>
                  <a:srgbClr val="FFFF00"/>
                </a:highlight>
              </a:rPr>
              <a:t>/ t / SOUND</a:t>
            </a:r>
            <a:r>
              <a:rPr lang="en-US" sz="3800" b="1" dirty="0">
                <a:solidFill>
                  <a:srgbClr val="FFFF00"/>
                </a:solidFill>
              </a:rPr>
              <a:t>:</a:t>
            </a:r>
            <a:r>
              <a:rPr lang="en-US" sz="3800" b="1" dirty="0">
                <a:solidFill>
                  <a:schemeClr val="bg1"/>
                </a:solidFill>
              </a:rPr>
              <a:t> </a:t>
            </a:r>
            <a:r>
              <a:rPr lang="en-US" sz="3800" dirty="0"/>
              <a:t>We pronounce it after voice</a:t>
            </a:r>
            <a:r>
              <a:rPr lang="en-US" sz="3800" dirty="0">
                <a:solidFill>
                  <a:srgbClr val="FFFF00"/>
                </a:solidFill>
              </a:rPr>
              <a:t>less </a:t>
            </a:r>
            <a:r>
              <a:rPr lang="en-US" sz="3800" dirty="0"/>
              <a:t>sounds: / </a:t>
            </a:r>
            <a:r>
              <a:rPr lang="en-US" sz="3800" dirty="0">
                <a:solidFill>
                  <a:srgbClr val="FFFF00"/>
                </a:solidFill>
              </a:rPr>
              <a:t>p</a:t>
            </a:r>
            <a:r>
              <a:rPr lang="en-US" sz="3800" dirty="0"/>
              <a:t> /, / </a:t>
            </a:r>
            <a:r>
              <a:rPr lang="en-US" sz="3800" dirty="0">
                <a:solidFill>
                  <a:srgbClr val="FFFF00"/>
                </a:solidFill>
              </a:rPr>
              <a:t>k</a:t>
            </a:r>
            <a:r>
              <a:rPr lang="en-US" sz="3800" dirty="0"/>
              <a:t> /, / </a:t>
            </a:r>
            <a:r>
              <a:rPr lang="en-US" sz="3800" dirty="0">
                <a:solidFill>
                  <a:srgbClr val="FFFF00"/>
                </a:solidFill>
              </a:rPr>
              <a:t>s</a:t>
            </a:r>
            <a:r>
              <a:rPr lang="en-US" sz="3800" dirty="0"/>
              <a:t> /, / </a:t>
            </a:r>
            <a:r>
              <a:rPr lang="en-US" sz="3800" dirty="0">
                <a:solidFill>
                  <a:srgbClr val="FFFF00"/>
                </a:solidFill>
              </a:rPr>
              <a:t>f</a:t>
            </a:r>
            <a:r>
              <a:rPr lang="en-US" sz="3800" dirty="0"/>
              <a:t> / and voice</a:t>
            </a:r>
            <a:r>
              <a:rPr lang="en-US" sz="3800" dirty="0">
                <a:solidFill>
                  <a:srgbClr val="FFFF00"/>
                </a:solidFill>
              </a:rPr>
              <a:t>less</a:t>
            </a:r>
            <a:r>
              <a:rPr lang="en-US" sz="3800" dirty="0"/>
              <a:t> / </a:t>
            </a:r>
            <a:r>
              <a:rPr lang="en-US" sz="3800" dirty="0" err="1">
                <a:solidFill>
                  <a:srgbClr val="FFFF00"/>
                </a:solidFill>
              </a:rPr>
              <a:t>th</a:t>
            </a:r>
            <a:r>
              <a:rPr lang="en-US" sz="3800" dirty="0"/>
              <a:t> / sound;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sz="3200" dirty="0" err="1">
                <a:highlight>
                  <a:srgbClr val="FF00FF"/>
                </a:highlight>
              </a:rPr>
              <a:t>Obs</a:t>
            </a:r>
            <a:r>
              <a:rPr lang="en-US" sz="3200" dirty="0">
                <a:highlight>
                  <a:srgbClr val="FF00FF"/>
                </a:highlight>
              </a:rPr>
              <a:t>:</a:t>
            </a:r>
            <a:r>
              <a:rPr lang="en-US" sz="3200" dirty="0"/>
              <a:t> /</a:t>
            </a:r>
            <a:r>
              <a:rPr lang="en-US" sz="3200" dirty="0" err="1">
                <a:solidFill>
                  <a:srgbClr val="FFFF00"/>
                </a:solidFill>
              </a:rPr>
              <a:t>th</a:t>
            </a:r>
            <a:r>
              <a:rPr lang="en-US" sz="3200" dirty="0"/>
              <a:t>/ voice</a:t>
            </a:r>
            <a:r>
              <a:rPr lang="en-US" sz="3200" dirty="0">
                <a:solidFill>
                  <a:srgbClr val="FFFF00"/>
                </a:solidFill>
              </a:rPr>
              <a:t>less</a:t>
            </a:r>
            <a:r>
              <a:rPr lang="en-US" sz="3200" dirty="0"/>
              <a:t> é similar a um “</a:t>
            </a:r>
            <a:r>
              <a:rPr lang="en-US" sz="3200" dirty="0" err="1"/>
              <a:t>sopro</a:t>
            </a:r>
            <a:r>
              <a:rPr lang="en-US" sz="3200" dirty="0"/>
              <a:t>” com a </a:t>
            </a:r>
            <a:r>
              <a:rPr lang="en-US" sz="3200" dirty="0" err="1"/>
              <a:t>língua</a:t>
            </a:r>
            <a:r>
              <a:rPr lang="en-US" sz="3200" dirty="0"/>
              <a:t> entre </a:t>
            </a:r>
            <a:r>
              <a:rPr lang="en-US" sz="3200" dirty="0" err="1"/>
              <a:t>os</a:t>
            </a:r>
            <a:r>
              <a:rPr lang="en-US" sz="3200" dirty="0"/>
              <a:t> </a:t>
            </a:r>
            <a:r>
              <a:rPr lang="en-US" sz="3200" dirty="0" err="1"/>
              <a:t>dentes</a:t>
            </a:r>
            <a:r>
              <a:rPr lang="en-US" sz="3200" dirty="0"/>
              <a:t>.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  <a:defRPr/>
            </a:pPr>
            <a:endParaRPr lang="en-US" sz="3000" dirty="0"/>
          </a:p>
          <a:p>
            <a:pPr marL="0" indent="0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sz="3800" b="1" dirty="0">
                <a:solidFill>
                  <a:schemeClr val="bg1"/>
                </a:solidFill>
                <a:highlight>
                  <a:srgbClr val="FFFF00"/>
                </a:highlight>
              </a:rPr>
              <a:t>/ d / SOUND</a:t>
            </a:r>
            <a:r>
              <a:rPr lang="en-US" sz="3800" b="1" dirty="0">
                <a:solidFill>
                  <a:srgbClr val="FFFF00"/>
                </a:solidFill>
              </a:rPr>
              <a:t>:</a:t>
            </a:r>
            <a:r>
              <a:rPr lang="en-US" sz="3800" b="1" dirty="0">
                <a:solidFill>
                  <a:schemeClr val="bg1"/>
                </a:solidFill>
              </a:rPr>
              <a:t> </a:t>
            </a:r>
            <a:r>
              <a:rPr lang="en-US" sz="3800" dirty="0"/>
              <a:t>We pronounce it after voice</a:t>
            </a:r>
            <a:r>
              <a:rPr lang="en-US" sz="3800" dirty="0">
                <a:solidFill>
                  <a:srgbClr val="FFFF00"/>
                </a:solidFill>
              </a:rPr>
              <a:t>d</a:t>
            </a:r>
            <a:r>
              <a:rPr lang="en-US" sz="3800" dirty="0"/>
              <a:t> sounds: / </a:t>
            </a:r>
            <a:r>
              <a:rPr lang="en-US" sz="3800" dirty="0">
                <a:solidFill>
                  <a:srgbClr val="FFFF00"/>
                </a:solidFill>
              </a:rPr>
              <a:t>b</a:t>
            </a:r>
            <a:r>
              <a:rPr lang="en-US" sz="3800" dirty="0"/>
              <a:t> / , / </a:t>
            </a:r>
            <a:r>
              <a:rPr lang="en-US" sz="3800" dirty="0">
                <a:solidFill>
                  <a:srgbClr val="FFFF00"/>
                </a:solidFill>
              </a:rPr>
              <a:t>g</a:t>
            </a:r>
            <a:r>
              <a:rPr lang="en-US" sz="3800" dirty="0"/>
              <a:t> /, / </a:t>
            </a:r>
            <a:r>
              <a:rPr lang="en-US" sz="3800" dirty="0">
                <a:solidFill>
                  <a:srgbClr val="FFFF00"/>
                </a:solidFill>
              </a:rPr>
              <a:t>v</a:t>
            </a:r>
            <a:r>
              <a:rPr lang="en-US" sz="3800" dirty="0"/>
              <a:t> /, / </a:t>
            </a:r>
            <a:r>
              <a:rPr lang="en-US" sz="3800" dirty="0">
                <a:solidFill>
                  <a:srgbClr val="FFFF00"/>
                </a:solidFill>
              </a:rPr>
              <a:t>z </a:t>
            </a:r>
            <a:r>
              <a:rPr lang="en-US" sz="3800" dirty="0"/>
              <a:t>/ , / </a:t>
            </a:r>
            <a:r>
              <a:rPr lang="en-US" sz="3800" dirty="0">
                <a:solidFill>
                  <a:srgbClr val="FFFF00"/>
                </a:solidFill>
              </a:rPr>
              <a:t>m </a:t>
            </a:r>
            <a:r>
              <a:rPr lang="en-US" sz="3800" dirty="0"/>
              <a:t>/ , / </a:t>
            </a:r>
            <a:r>
              <a:rPr lang="en-US" sz="3800" dirty="0">
                <a:solidFill>
                  <a:srgbClr val="FFFF00"/>
                </a:solidFill>
              </a:rPr>
              <a:t>n</a:t>
            </a:r>
            <a:r>
              <a:rPr lang="en-US" sz="3800" dirty="0"/>
              <a:t> /, / </a:t>
            </a:r>
            <a:r>
              <a:rPr lang="en-US" sz="3800" dirty="0">
                <a:solidFill>
                  <a:srgbClr val="FFFF00"/>
                </a:solidFill>
              </a:rPr>
              <a:t>l</a:t>
            </a:r>
            <a:r>
              <a:rPr lang="en-US" sz="3800" dirty="0"/>
              <a:t> /, / </a:t>
            </a:r>
            <a:r>
              <a:rPr lang="en-US" sz="3800" dirty="0">
                <a:solidFill>
                  <a:srgbClr val="FFFF00"/>
                </a:solidFill>
              </a:rPr>
              <a:t>r</a:t>
            </a:r>
            <a:r>
              <a:rPr lang="en-US" sz="3800" dirty="0"/>
              <a:t> /, voice</a:t>
            </a:r>
            <a:r>
              <a:rPr lang="en-US" sz="3800" dirty="0">
                <a:solidFill>
                  <a:srgbClr val="FFFF00"/>
                </a:solidFill>
              </a:rPr>
              <a:t>d</a:t>
            </a:r>
            <a:r>
              <a:rPr lang="en-US" sz="3800" dirty="0"/>
              <a:t> / </a:t>
            </a:r>
            <a:r>
              <a:rPr lang="en-US" sz="3800" dirty="0" err="1">
                <a:solidFill>
                  <a:srgbClr val="FFFF00"/>
                </a:solidFill>
              </a:rPr>
              <a:t>th</a:t>
            </a:r>
            <a:r>
              <a:rPr lang="en-US" sz="3800" dirty="0"/>
              <a:t> / sound and all vowels; 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3200" dirty="0" err="1">
                <a:highlight>
                  <a:srgbClr val="FF00FF"/>
                </a:highlight>
              </a:rPr>
              <a:t>Obs</a:t>
            </a:r>
            <a:r>
              <a:rPr lang="en-US" sz="3200" dirty="0">
                <a:highlight>
                  <a:srgbClr val="FF00FF"/>
                </a:highlight>
              </a:rPr>
              <a:t>: </a:t>
            </a:r>
            <a:r>
              <a:rPr lang="en-US" sz="3200" dirty="0"/>
              <a:t>/</a:t>
            </a:r>
            <a:r>
              <a:rPr lang="en-US" sz="3200" dirty="0" err="1">
                <a:solidFill>
                  <a:srgbClr val="FFFF00"/>
                </a:solidFill>
              </a:rPr>
              <a:t>th</a:t>
            </a:r>
            <a:r>
              <a:rPr lang="en-US" sz="3200" dirty="0"/>
              <a:t>/ voice</a:t>
            </a:r>
            <a:r>
              <a:rPr lang="en-US" sz="3200" dirty="0">
                <a:solidFill>
                  <a:srgbClr val="FFFF00"/>
                </a:solidFill>
              </a:rPr>
              <a:t>d</a:t>
            </a:r>
            <a:r>
              <a:rPr lang="en-US" sz="3200" dirty="0"/>
              <a:t> é similar a </a:t>
            </a:r>
            <a:r>
              <a:rPr lang="en-US" sz="3200" dirty="0" err="1"/>
              <a:t>pronúncia</a:t>
            </a:r>
            <a:r>
              <a:rPr lang="en-US" sz="3200" dirty="0"/>
              <a:t> de /</a:t>
            </a:r>
            <a:r>
              <a:rPr lang="en-US" sz="3200" dirty="0">
                <a:solidFill>
                  <a:srgbClr val="FFFF00"/>
                </a:solidFill>
              </a:rPr>
              <a:t>d</a:t>
            </a:r>
            <a:r>
              <a:rPr lang="en-US" sz="3200" dirty="0"/>
              <a:t>/ com a </a:t>
            </a:r>
            <a:r>
              <a:rPr lang="en-US" sz="3200" dirty="0" err="1"/>
              <a:t>língua</a:t>
            </a:r>
            <a:r>
              <a:rPr lang="en-US" sz="3200" dirty="0"/>
              <a:t> entre </a:t>
            </a:r>
            <a:r>
              <a:rPr lang="en-US" sz="3200" dirty="0" err="1"/>
              <a:t>os</a:t>
            </a:r>
            <a:r>
              <a:rPr lang="en-US" sz="3200" dirty="0"/>
              <a:t> </a:t>
            </a:r>
            <a:r>
              <a:rPr lang="en-US" sz="3200" dirty="0" err="1"/>
              <a:t>dentes</a:t>
            </a:r>
            <a:r>
              <a:rPr lang="en-US" sz="3200" dirty="0"/>
              <a:t>.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  <a:defRPr/>
            </a:pPr>
            <a:endParaRPr lang="en-US" sz="3000" dirty="0"/>
          </a:p>
          <a:p>
            <a:pPr marL="0" indent="0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sz="3800" b="1" dirty="0">
                <a:solidFill>
                  <a:schemeClr val="bg1"/>
                </a:solidFill>
                <a:highlight>
                  <a:srgbClr val="FFFF00"/>
                </a:highlight>
              </a:rPr>
              <a:t>/ id / SOUND</a:t>
            </a:r>
            <a:r>
              <a:rPr lang="en-US" sz="3800" b="1" dirty="0">
                <a:solidFill>
                  <a:srgbClr val="FFFF00"/>
                </a:solidFill>
              </a:rPr>
              <a:t>:</a:t>
            </a:r>
            <a:r>
              <a:rPr lang="en-US" sz="3800" b="1" dirty="0">
                <a:solidFill>
                  <a:schemeClr val="bg1"/>
                </a:solidFill>
              </a:rPr>
              <a:t> </a:t>
            </a:r>
            <a:r>
              <a:rPr lang="en-US" sz="3800" dirty="0"/>
              <a:t>We pronounce it after / </a:t>
            </a:r>
            <a:r>
              <a:rPr lang="en-US" sz="3800" dirty="0">
                <a:solidFill>
                  <a:srgbClr val="FFFF00"/>
                </a:solidFill>
              </a:rPr>
              <a:t>d</a:t>
            </a:r>
            <a:r>
              <a:rPr lang="en-US" sz="3800" dirty="0"/>
              <a:t> / and /</a:t>
            </a:r>
            <a:r>
              <a:rPr lang="en-US" sz="3800" dirty="0">
                <a:solidFill>
                  <a:srgbClr val="FFFF00"/>
                </a:solidFill>
              </a:rPr>
              <a:t> t </a:t>
            </a:r>
            <a:r>
              <a:rPr lang="en-US" sz="3800" dirty="0"/>
              <a:t>/ letters.</a:t>
            </a:r>
            <a:endParaRPr lang="pt-BR" altLang="pt-BR" sz="3800" b="1" dirty="0">
              <a:latin typeface="Comic Sans MS" panose="030F0702030302020204" pitchFamily="66" charset="0"/>
            </a:endParaRPr>
          </a:p>
          <a:p>
            <a:pPr marL="0" indent="0">
              <a:buFont typeface="Arial" pitchFamily="34" charset="0"/>
              <a:buNone/>
              <a:defRPr/>
            </a:pPr>
            <a:endParaRPr lang="pt-BR" altLang="pt-BR" sz="3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>
              <a:buFont typeface="Arial" pitchFamily="34" charset="0"/>
              <a:buNone/>
              <a:defRPr/>
            </a:pPr>
            <a:endParaRPr lang="pt-BR" altLang="pt-BR" sz="3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>
              <a:buFont typeface="Arial" pitchFamily="34" charset="0"/>
              <a:buNone/>
              <a:defRPr/>
            </a:pPr>
            <a:endParaRPr lang="pt-BR" altLang="pt-BR" sz="3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562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cnologia 16x9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 sz="28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2787990.potx" id="{BDB9CD5E-36EC-45F3-B87D-6D062B8A3823}" vid="{51682E2F-7C85-4D6F-AD40-072EFC83910D}"/>
    </a:ext>
  </a:extLst>
</a:theme>
</file>

<file path=ppt/theme/theme2.xml><?xml version="1.0" encoding="utf-8"?>
<a:theme xmlns:a="http://schemas.openxmlformats.org/drawingml/2006/main" name="Tema do Offic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Tech_16x9">
      <a:dk1>
        <a:sysClr val="windowText" lastClr="000000"/>
      </a:dk1>
      <a:lt1>
        <a:sysClr val="window" lastClr="FFFFFF"/>
      </a:lt1>
      <a:dk2>
        <a:srgbClr val="192A52"/>
      </a:dk2>
      <a:lt2>
        <a:srgbClr val="C0C0C0"/>
      </a:lt2>
      <a:accent1>
        <a:srgbClr val="009999"/>
      </a:accent1>
      <a:accent2>
        <a:srgbClr val="E98915"/>
      </a:accent2>
      <a:accent3>
        <a:srgbClr val="A419A7"/>
      </a:accent3>
      <a:accent4>
        <a:srgbClr val="AFC34D"/>
      </a:accent4>
      <a:accent5>
        <a:srgbClr val="E5572B"/>
      </a:accent5>
      <a:accent6>
        <a:srgbClr val="6868C4"/>
      </a:accent6>
      <a:hlink>
        <a:srgbClr val="009999"/>
      </a:hlink>
      <a:folHlink>
        <a:srgbClr val="7F7F7F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ch_16x9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</a:schemeClr>
            </a:gs>
          </a:gsLst>
          <a:lin ang="5040000" scaled="1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1000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tint val="100000"/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3500000" scaled="0"/>
        </a:grad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85000">
              <a:schemeClr val="phClr">
                <a:shade val="30000"/>
                <a:satMod val="100000"/>
              </a:schemeClr>
            </a:gs>
            <a:gs pos="100000">
              <a:schemeClr val="phClr">
                <a:shade val="60000"/>
                <a:satMod val="100000"/>
              </a:schemeClr>
            </a:gs>
          </a:gsLst>
          <a:lin ang="189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ocPublishedLinkedAssetsLookup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LocLastLocAttemptVersionTypeLookup xmlns="4873beb7-5857-4685-be1f-d57550cc96cc" xsi:nil="true"/>
    <DirectSourceMarket xmlns="4873beb7-5857-4685-be1f-d57550cc96cc" xsi:nil="true"/>
    <ThumbnailAssetId xmlns="4873beb7-5857-4685-be1f-d57550cc96cc" xsi:nil="true"/>
    <PrimaryImageGen xmlns="4873beb7-5857-4685-be1f-d57550cc96cc">false</PrimaryImageGen>
    <LocNewPublishedVersionLookup xmlns="4873beb7-5857-4685-be1f-d57550cc96cc" xsi:nil="true"/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LocOverallPublishStatusLookup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LocOverallLocStatusLookup xmlns="4873beb7-5857-4685-be1f-d57550cc96cc" xsi:nil="true"/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1345093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>This simple template design works for technology and  businesses, but it's versatile enough to use in other contexts.  It features multiple slide layouts designed for widescreen (16x9 resolution) and includes a sample SmartArt list and chart that are easily editable.</APDescription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2011-11-26T00:30:00+00:00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TemplateStatus xmlns="4873beb7-5857-4685-be1f-d57550cc96cc">Complete</TemplateStatus>
    <Downloads xmlns="4873beb7-5857-4685-be1f-d57550cc96cc">0</Downloads>
    <OOCacheId xmlns="4873beb7-5857-4685-be1f-d57550cc96cc" xsi:nil="true"/>
    <IsDeleted xmlns="4873beb7-5857-4685-be1f-d57550cc96cc">false</IsDeleted>
    <LocPublishedDependentAssetsLookup xmlns="4873beb7-5857-4685-be1f-d57550cc96cc" xsi:nil="true"/>
    <TPExecutable xmlns="4873beb7-5857-4685-be1f-d57550cc96cc" xsi:nil="true"/>
    <EditorialTags xmlns="4873beb7-5857-4685-be1f-d57550cc96cc" xsi:nil="true"/>
    <SubmitterId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TP102787989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694266</LocLastLocAttemptVersionLookup>
    <LocProcessedForHandoffsLookup xmlns="4873beb7-5857-4685-be1f-d57550cc96cc" xsi:nil="true"/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LocOverallPreviewStatusLookup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 xsi:nil="true"/>
    <OutputCachingOn xmlns="4873beb7-5857-4685-be1f-d57550cc96cc">false</OutputCachingOn>
    <AverageRating xmlns="4873beb7-5857-4685-be1f-d57550cc96cc" xsi:nil="true"/>
    <APAuthor xmlns="4873beb7-5857-4685-be1f-d57550cc96cc">
      <UserInfo>
        <DisplayName>REDMOND\kristaa</DisplayName>
        <AccountId>136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LocProcessedForMarketsLookup xmlns="4873beb7-5857-4685-be1f-d57550cc96cc" xsi:nil="true"/>
    <TPLaunchHelpLinkType xmlns="4873beb7-5857-4685-be1f-d57550cc96cc">Template</TPLaunchHelpLinkType>
    <OriginalRelease xmlns="4873beb7-5857-4685-be1f-d57550cc96cc">15</OriginalRelease>
    <LocalizationTagsTaxHTField0 xmlns="4873beb7-5857-4685-be1f-d57550cc96cc">
      <Terms xmlns="http://schemas.microsoft.com/office/infopath/2007/PartnerControls"/>
    </LocalizationTagsTaxHTField0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LocOverallHandbackStatusLookup xmlns="4873beb7-5857-4685-be1f-d57550cc96cc" xsi:nil="true"/>
    <ShowIn xmlns="4873beb7-5857-4685-be1f-d57550cc96cc">Show everywhere</ShowIn>
    <UANotes xmlns="4873beb7-5857-4685-be1f-d57550cc96cc" xsi:nil="true"/>
    <InternalTagsTaxHTField0 xmlns="4873beb7-5857-4685-be1f-d57550cc96cc">
      <Terms xmlns="http://schemas.microsoft.com/office/infopath/2007/PartnerControls"/>
    </InternalTagsTaxHTField0>
    <CSXHash xmlns="4873beb7-5857-4685-be1f-d57550cc96cc" xsi:nil="true"/>
    <VoteCount xmlns="4873beb7-5857-4685-be1f-d57550cc96cc" xsi:nil="true"/>
    <AssetExpire xmlns="4873beb7-5857-4685-be1f-d57550cc96cc">2029-05-12T07:00:00+00:00</AssetExpire>
    <DSATActionTaken xmlns="4873beb7-5857-4685-be1f-d57550cc96cc" xsi:nil="true"/>
    <CSXSubmissionMarket xmlns="4873beb7-5857-4685-be1f-d57550cc96cc" xsi:nil="true"/>
    <LocMarketGroupTiers2 xmlns="4873beb7-5857-4685-be1f-d57550cc96cc" xsi:nil="true"/>
  </documentManagement>
</p:properties>
</file>

<file path=customXml/itemProps1.xml><?xml version="1.0" encoding="utf-8"?>
<ds:datastoreItem xmlns:ds="http://schemas.openxmlformats.org/officeDocument/2006/customXml" ds:itemID="{A09BF4D4-EF60-4196-BFC3-9462D60797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836F65B-1B07-41EE-A0E8-BC6EF38552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C67BEE-D13F-4BD2-98A5-34D8A0977F68}">
  <ds:schemaRefs>
    <ds:schemaRef ds:uri="http://www.w3.org/XML/1998/namespace"/>
    <ds:schemaRef ds:uri="http://purl.org/dc/terms/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TF02787990</Template>
  <TotalTime>1652</TotalTime>
  <Words>1798</Words>
  <Application>Microsoft Office PowerPoint</Application>
  <PresentationFormat>Personalizar</PresentationFormat>
  <Paragraphs>342</Paragraphs>
  <Slides>24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33" baseType="lpstr">
      <vt:lpstr>Aharoni</vt:lpstr>
      <vt:lpstr>Arial</vt:lpstr>
      <vt:lpstr>Berlin Sans FB</vt:lpstr>
      <vt:lpstr>Calibri</vt:lpstr>
      <vt:lpstr>Century Gothic</vt:lpstr>
      <vt:lpstr>Comic Sans MS</vt:lpstr>
      <vt:lpstr>Georgia Pro</vt:lpstr>
      <vt:lpstr>Wingdings</vt:lpstr>
      <vt:lpstr>Tecnologia 16x9</vt:lpstr>
      <vt:lpstr>SIMPLE PAST TENSE</vt:lpstr>
      <vt:lpstr>O QUE É SIMPLE PAST?</vt:lpstr>
      <vt:lpstr>Apresentação do PowerPoint</vt:lpstr>
      <vt:lpstr>Apresentação do PowerPoint</vt:lpstr>
      <vt:lpstr> VERBS</vt:lpstr>
      <vt:lpstr> VERBS</vt:lpstr>
      <vt:lpstr>Apresentação do PowerPoint</vt:lpstr>
      <vt:lpstr>Pronúncia do -ed</vt:lpstr>
      <vt:lpstr>Apresentação do PowerPoint</vt:lpstr>
      <vt:lpstr>Apresentação do PowerPoint</vt:lpstr>
      <vt:lpstr> ACTIVITY</vt:lpstr>
      <vt:lpstr> ACTIVITY</vt:lpstr>
      <vt:lpstr> ACTIVITY</vt:lpstr>
      <vt:lpstr>Regras ortográficas -ed</vt:lpstr>
      <vt:lpstr> RULES</vt:lpstr>
      <vt:lpstr> RULES</vt:lpstr>
      <vt:lpstr> RULES</vt:lpstr>
      <vt:lpstr> RULES</vt:lpstr>
      <vt:lpstr>Apresentação do PowerPoint</vt:lpstr>
      <vt:lpstr>Apresentação do PowerPoint</vt:lpstr>
      <vt:lpstr>Apresentação do PowerPoint</vt:lpstr>
      <vt:lpstr>Apresentação do PowerPoint</vt:lpstr>
      <vt:lpstr> REVIEW </vt:lpstr>
      <vt:lpstr> ACTIVITY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PERFECT</dc:title>
  <dc:creator>ericy nelson</dc:creator>
  <cp:lastModifiedBy>Cristiane de Brito Cruz</cp:lastModifiedBy>
  <cp:revision>95</cp:revision>
  <dcterms:created xsi:type="dcterms:W3CDTF">2019-03-31T20:45:30Z</dcterms:created>
  <dcterms:modified xsi:type="dcterms:W3CDTF">2022-04-06T00:48:07Z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