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4" r:id="rId5"/>
    <p:sldId id="276" r:id="rId6"/>
    <p:sldId id="280" r:id="rId7"/>
    <p:sldId id="281" r:id="rId8"/>
    <p:sldId id="286" r:id="rId9"/>
    <p:sldId id="282" r:id="rId10"/>
    <p:sldId id="284" r:id="rId11"/>
    <p:sldId id="285" r:id="rId12"/>
    <p:sldId id="266" r:id="rId13"/>
  </p:sldIdLst>
  <p:sldSz cx="12188825" cy="6858000"/>
  <p:notesSz cx="6858000" cy="9144000"/>
  <p:defaultTextStyle>
    <a:defPPr rtl="0">
      <a:defRPr lang="pt-b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howGuides="1">
      <p:cViewPr varScale="1">
        <p:scale>
          <a:sx n="61" d="100"/>
          <a:sy n="61" d="100"/>
        </p:scale>
        <p:origin x="1020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3E42634-1A4A-451A-B592-FA374027D2ED}" type="datetime1">
              <a:rPr lang="pt-BR" smtClean="0">
                <a:solidFill>
                  <a:schemeClr val="tx2"/>
                </a:solidFill>
              </a:rPr>
              <a:pPr algn="r" rtl="0"/>
              <a:t>29/08/2022</a:t>
            </a:fld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pt-BR" smtClean="0">
                <a:solidFill>
                  <a:schemeClr val="tx2"/>
                </a:solidFill>
              </a:rPr>
              <a:pPr algn="r" rtl="0"/>
              <a:t>‹nº›</a:t>
            </a:fld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EE37D643-C1E2-42EF-929B-3EB28FD403B3}" type="datetime1">
              <a:rPr lang="pt-BR" noProof="0" smtClean="0"/>
              <a:pPr/>
              <a:t>29/08/2022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B14DAB-CD7C-449B-9020-DC7EF80255A1}" type="datetime1">
              <a:rPr lang="pt-BR" noProof="0" smtClean="0"/>
              <a:pPr/>
              <a:t>29/08/2022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D7DDF4C-3D51-441F-9475-231C3DD096D5}" type="datetime1">
              <a:rPr lang="pt-BR" noProof="0" smtClean="0"/>
              <a:pPr/>
              <a:t>29/08/2022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857E5-E6A8-43B1-99E3-9013B0F73B21}" type="datetime1">
              <a:rPr lang="pt-BR" noProof="0" smtClean="0"/>
              <a:pPr/>
              <a:t>29/08/2022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20476A-E994-4F65-82F0-2149086059C3}" type="datetime1">
              <a:rPr lang="pt-BR" noProof="0" smtClean="0"/>
              <a:pPr/>
              <a:t>29/08/2022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AA3B65-3AB5-4F7E-BB0F-849715F58123}" type="datetime1">
              <a:rPr lang="pt-BR" noProof="0" smtClean="0"/>
              <a:pPr/>
              <a:t>29/08/2022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881986-56AF-4000-9474-C6ECB04703B6}" type="datetime1">
              <a:rPr lang="pt-BR" noProof="0" smtClean="0"/>
              <a:pPr/>
              <a:t>29/08/2022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64B192-45B2-4122-AC1B-A8E7679FEBBA}" type="datetime1">
              <a:rPr lang="pt-BR" noProof="0" smtClean="0"/>
              <a:pPr/>
              <a:t>29/08/2022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6FCF478-660E-4D9B-AA70-ED3296FC72C8}" type="datetime1">
              <a:rPr lang="pt-BR" noProof="0" smtClean="0"/>
              <a:pPr/>
              <a:t>29/08/2022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D61CF9-B86E-4179-8BAA-B383019EA6D8}" type="datetime1">
              <a:rPr lang="pt-BR" noProof="0" smtClean="0"/>
              <a:pPr/>
              <a:t>29/08/2022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C371861-FAA0-4778-8E24-A7F7494E17A9}" type="datetime1">
              <a:rPr lang="pt-BR" noProof="0" smtClean="0"/>
              <a:pPr/>
              <a:t>29/08/2022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8188" y="836712"/>
            <a:ext cx="7008574" cy="2434455"/>
          </a:xfrm>
        </p:spPr>
        <p:txBody>
          <a:bodyPr rtlCol="0">
            <a:normAutofit/>
          </a:bodyPr>
          <a:lstStyle/>
          <a:p>
            <a:pPr rtl="0"/>
            <a:br>
              <a:rPr lang="pt-BR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t-BR" sz="8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T</a:t>
            </a:r>
            <a:r>
              <a:rPr lang="pt-BR" sz="8000" b="1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extual </a:t>
            </a:r>
            <a:r>
              <a:rPr lang="pt-BR" sz="8000" b="1" i="0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types</a:t>
            </a:r>
            <a:br>
              <a:rPr lang="pt-BR" sz="7300" b="1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pt-BR" sz="3100" b="1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(tipos textuais)</a:t>
            </a:r>
            <a:endParaRPr lang="pt-BR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90117" y="3564872"/>
            <a:ext cx="6996645" cy="2888464"/>
          </a:xfrm>
        </p:spPr>
        <p:txBody>
          <a:bodyPr rtlCol="0">
            <a:noAutofit/>
          </a:bodyPr>
          <a:lstStyle/>
          <a:p>
            <a:pPr rtl="0"/>
            <a:r>
              <a:rPr lang="pt-BR" sz="2500" b="1" dirty="0" err="1">
                <a:solidFill>
                  <a:schemeClr val="tx1">
                    <a:lumMod val="75000"/>
                  </a:schemeClr>
                </a:solidFill>
              </a:rPr>
              <a:t>Expository</a:t>
            </a:r>
            <a:r>
              <a:rPr lang="pt-BR" sz="25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t-BR" sz="2500" b="1" dirty="0" err="1">
                <a:solidFill>
                  <a:schemeClr val="tx1">
                    <a:lumMod val="75000"/>
                  </a:schemeClr>
                </a:solidFill>
              </a:rPr>
              <a:t>text</a:t>
            </a:r>
            <a:endParaRPr lang="pt-BR" sz="2500" b="1" dirty="0">
              <a:solidFill>
                <a:schemeClr val="tx1">
                  <a:lumMod val="75000"/>
                </a:schemeClr>
              </a:solidFill>
            </a:endParaRPr>
          </a:p>
          <a:p>
            <a:pPr rtl="0"/>
            <a:r>
              <a:rPr lang="pt-BR" sz="2500" b="1" dirty="0">
                <a:solidFill>
                  <a:schemeClr val="tx1">
                    <a:lumMod val="75000"/>
                  </a:schemeClr>
                </a:solidFill>
              </a:rPr>
              <a:t>(Texto expositivo)</a:t>
            </a:r>
          </a:p>
          <a:p>
            <a:pPr rtl="0"/>
            <a:r>
              <a:rPr lang="pt-BR" sz="2000" b="1" dirty="0">
                <a:solidFill>
                  <a:schemeClr val="tx1">
                    <a:lumMod val="75000"/>
                  </a:schemeClr>
                </a:solidFill>
              </a:rPr>
              <a:t>DAVI</a:t>
            </a:r>
          </a:p>
          <a:p>
            <a:pPr rtl="0"/>
            <a:r>
              <a:rPr lang="pt-BR" sz="2000" b="1" dirty="0">
                <a:solidFill>
                  <a:schemeClr val="tx1">
                    <a:lumMod val="75000"/>
                  </a:schemeClr>
                </a:solidFill>
              </a:rPr>
              <a:t>LUCAS LIMA</a:t>
            </a:r>
          </a:p>
          <a:p>
            <a:pPr rtl="0"/>
            <a:r>
              <a:rPr lang="pt-BR" sz="2000" b="1" dirty="0">
                <a:solidFill>
                  <a:schemeClr val="tx1">
                    <a:lumMod val="75000"/>
                  </a:schemeClr>
                </a:solidFill>
              </a:rPr>
              <a:t>NICOLAS</a:t>
            </a:r>
          </a:p>
          <a:p>
            <a:pPr rtl="0"/>
            <a:r>
              <a:rPr lang="pt-BR" sz="2000" b="1" dirty="0">
                <a:solidFill>
                  <a:schemeClr val="tx1">
                    <a:lumMod val="75000"/>
                  </a:schemeClr>
                </a:solidFill>
              </a:rPr>
              <a:t>PEDRO</a:t>
            </a:r>
          </a:p>
          <a:p>
            <a:pPr rtl="0"/>
            <a:r>
              <a:rPr lang="pt-BR" sz="2000" b="1" dirty="0">
                <a:solidFill>
                  <a:schemeClr val="tx1">
                    <a:lumMod val="75000"/>
                  </a:schemeClr>
                </a:solidFill>
              </a:rPr>
              <a:t>REUMAN</a:t>
            </a:r>
          </a:p>
          <a:p>
            <a:pPr rtl="0"/>
            <a:r>
              <a:rPr lang="pt-BR" sz="2000" b="1" dirty="0">
                <a:solidFill>
                  <a:schemeClr val="tx1">
                    <a:lumMod val="75000"/>
                  </a:schemeClr>
                </a:solidFill>
              </a:rPr>
              <a:t>WELEN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5400" i="1" dirty="0">
                <a:latin typeface="Arial" panose="020B0604020202020204" pitchFamily="34" charset="0"/>
                <a:cs typeface="Arial" panose="020B0604020202020204" pitchFamily="34" charset="0"/>
              </a:rPr>
              <a:t>EXPOSITORY TEXT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(Texto expositivo)</a:t>
            </a:r>
            <a:endParaRPr lang="pt-BR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l"/>
            <a:r>
              <a:rPr lang="pt-BR" sz="3200" b="0" i="0" dirty="0">
                <a:solidFill>
                  <a:schemeClr val="tx1">
                    <a:lumMod val="75000"/>
                  </a:schemeClr>
                </a:solidFill>
                <a:effectLst/>
                <a:latin typeface="Roboto" panose="020B0604020202020204" pitchFamily="2" charset="0"/>
              </a:rPr>
              <a:t>O</a:t>
            </a:r>
            <a:r>
              <a:rPr lang="pt-BR" sz="3200" b="1" i="0" dirty="0">
                <a:solidFill>
                  <a:schemeClr val="tx1">
                    <a:lumMod val="75000"/>
                  </a:schemeClr>
                </a:solidFill>
                <a:effectLst/>
                <a:latin typeface="Roboto" panose="020B0604020202020204" pitchFamily="2" charset="0"/>
              </a:rPr>
              <a:t> texto expositivo</a:t>
            </a:r>
            <a:r>
              <a:rPr lang="pt-BR" sz="3200" b="0" i="0" dirty="0">
                <a:solidFill>
                  <a:schemeClr val="tx1">
                    <a:lumMod val="75000"/>
                  </a:schemeClr>
                </a:solidFill>
                <a:effectLst/>
                <a:latin typeface="Roboto" panose="020B0604020202020204" pitchFamily="2" charset="0"/>
              </a:rPr>
              <a:t> é um tipo de texto que visa a apresentação de um conceito ou de uma ideia.</a:t>
            </a:r>
          </a:p>
          <a:p>
            <a:pPr algn="l"/>
            <a:r>
              <a:rPr lang="pt-BR" sz="3200" b="0" i="0" dirty="0">
                <a:solidFill>
                  <a:schemeClr val="tx1">
                    <a:lumMod val="75000"/>
                  </a:schemeClr>
                </a:solidFill>
                <a:effectLst/>
                <a:latin typeface="Roboto" panose="020B0604020202020204" pitchFamily="2" charset="0"/>
              </a:rPr>
              <a:t>Muito comum esse tipo de texto ser abordado no contexto escolar e acadêmico, uma vez que inclui formas de apresentação, tais como: seminários, artigos acadêmicos, congressos, conferências, palestras, colóquios, entrevistas, dentre outros.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2800D-EC85-2434-0F35-6B0BBE2F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LECTURES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9A862A-85E2-1DFE-BAB3-F21534DE8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Palestra é uma apresentação oral que pretende apresentar informações ou ensinar pessoas a respeito de um assunto. Uma palestra pode ter em média 1 ou 2 horas de duração, um tipo de palestra muito conhecido é a aula expositiva, dada pelo professor em uma universidade ou colegial.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Diferente de um seminário, por exemplo, a palestra é formada por um grupo de pessoas que tenham os mesmos interesses por determinado assunto, e o palestrante (a pessoa que passa as informações ou conhecimento), é um especialista no tema abordado. </a:t>
            </a:r>
          </a:p>
          <a:p>
            <a:endParaRPr lang="pt-BR" dirty="0"/>
          </a:p>
        </p:txBody>
      </p:sp>
      <p:pic>
        <p:nvPicPr>
          <p:cNvPr id="5" name="Imagem 4" descr="Auditório com pessoas assistindo&#10;&#10;Descrição gerada automaticamente">
            <a:extLst>
              <a:ext uri="{FF2B5EF4-FFF2-40B4-BE49-F238E27FC236}">
                <a16:creationId xmlns:a16="http://schemas.microsoft.com/office/drawing/2014/main" id="{D77AECEF-BDE1-A62F-DB66-50DFDF775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35" y="1473200"/>
            <a:ext cx="10360501" cy="51802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537643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1748A-58D5-8AEF-6AE6-0C2A2D1FD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CONFERENCES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61D875-85D2-F0D1-1C4B-8702D9D4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575964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PT" sz="6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Uma conferência nada mais é que uma reunião mais formal de pessoas que se interessam sobre um mesmo assunto, um evento organizado por um grupo de pessoas, ou mesmo associações ou instituições, com o objetivo de reunir pessoas para debater sobre determinada questão ou problemática, visando o levantamento de soluções, prioridades e propostas para o bem comum, para discutir e expor suas idéias.</a:t>
            </a:r>
            <a:endParaRPr lang="pt-BR" sz="6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PT" sz="6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isso, em uma conferência podemos transmitir/apresentar nossas idéias, desde que seja coerente com o assunto abordado.</a:t>
            </a:r>
            <a:r>
              <a:rPr lang="pt-BR" sz="6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6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pt-PT" sz="6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importante entender que a tecnologia pode ser implementada durante as conferências como uma forma de inovação e para trazer diversos benefícios aos participantes, como: 		</a:t>
            </a:r>
            <a:br>
              <a:rPr lang="pt-PT" sz="6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PT" sz="6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br>
              <a:rPr lang="pt-PT" sz="6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PT" sz="6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Possibilidades de networking;	</a:t>
            </a:r>
            <a:br>
              <a:rPr lang="pt-PT" sz="6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PT" sz="6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Maiores chances de engajamento;</a:t>
            </a:r>
            <a:br>
              <a:rPr lang="pt-PT" sz="6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PT" sz="6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Acompanhamento de notícias do evento e programação em tempo real;</a:t>
            </a:r>
            <a:br>
              <a:rPr lang="pt-PT" sz="6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PT" sz="6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Possíveis dúvidas e dificuldades;</a:t>
            </a:r>
            <a:br>
              <a:rPr lang="pt-PT" sz="6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PT" sz="6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Curiosidades sobre o evento e demais participantes;</a:t>
            </a:r>
            <a:br>
              <a:rPr lang="pt-PT" sz="6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PT" sz="6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Informações sobre expositores e palestrantes.</a:t>
            </a:r>
            <a:br>
              <a:rPr lang="pt-PT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t-BR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PT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314365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Pessoas em frente a palco com luzes azuis&#10;&#10;Descrição gerada automaticamente">
            <a:extLst>
              <a:ext uri="{FF2B5EF4-FFF2-40B4-BE49-F238E27FC236}">
                <a16:creationId xmlns:a16="http://schemas.microsoft.com/office/drawing/2014/main" id="{A8822DBA-17B2-9AE3-5DE2-D076E18A2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47" y="404664"/>
            <a:ext cx="7998727" cy="4470400"/>
          </a:xfr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0D0E792-AF37-E874-A56A-3507129B3F96}"/>
              </a:ext>
            </a:extLst>
          </p:cNvPr>
          <p:cNvSpPr txBox="1"/>
          <p:nvPr/>
        </p:nvSpPr>
        <p:spPr>
          <a:xfrm>
            <a:off x="837827" y="5171087"/>
            <a:ext cx="105131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E3, ou </a:t>
            </a:r>
            <a:r>
              <a:rPr lang="pt-B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Electronic</a:t>
            </a:r>
            <a:r>
              <a:rPr lang="pt-B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Entertainment</a:t>
            </a:r>
            <a:r>
              <a:rPr lang="pt-B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Expo, é o maior evento anual relacionado ao mundo dos games. Nas conferências, divididas em uma agenda diária com desenvolvedoras e fabricantes de consoles, temos as principais informações do que esperar pelo restante do ano.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354297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CAEAB-3E99-8ED3-01CE-BE022479E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SEMINARS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574E8A-DA5E-68B9-6320-88ED57D9A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pt-BR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Game </a:t>
            </a:r>
            <a:r>
              <a:rPr lang="pt-BR" sz="20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Developers</a:t>
            </a:r>
            <a:r>
              <a:rPr lang="pt-BR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20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Conference</a:t>
            </a:r>
            <a:r>
              <a:rPr lang="pt-BR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(tradução livre: "Conferência de Desenvolvedores de Jogos"), ou GDC é a maior reunião anual de desenvolvedoras de jogos eletrônicos profissionais, onde se foca em aprendizado, inspiração e networking. O evento possui uma exposição, eventos sociais, amostras de prêmios como o Independent Games Festival e o Game </a:t>
            </a:r>
            <a:r>
              <a:rPr lang="pt-BR" sz="20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Developers</a:t>
            </a:r>
            <a:r>
              <a:rPr lang="pt-BR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20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Choice</a:t>
            </a:r>
            <a:r>
              <a:rPr lang="pt-BR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Awards, e uma variedade de tutoriais, leituras e mesas redondas compostos por profissionais da indústria, discutindo tópicos relacionados a jogos o que abrange programação, design, áudio, produção, negócios e gerenciamento, e artes visuais.[1][2]</a:t>
            </a:r>
          </a:p>
          <a:p>
            <a:pPr>
              <a:lnSpc>
                <a:spcPct val="115000"/>
              </a:lnSpc>
            </a:pPr>
            <a:r>
              <a:rPr lang="pt-BR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Definição de seminário: apresentação de trabalho, forma oral. Apresentação de algum tipo de feira(conferência) aonde se apresentam novos métodos ou pode ser do tipo explicativo.</a:t>
            </a:r>
          </a:p>
          <a:p>
            <a:endParaRPr lang="pt-BR" dirty="0"/>
          </a:p>
        </p:txBody>
      </p:sp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1F8B7D3D-0A2D-DD45-AD9D-5A3181E62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21" y="1465046"/>
            <a:ext cx="10279642" cy="4831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52454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9167DC-6061-CC40-5C4B-CCDD0D5D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DICTIONARIES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5A119B-9E93-4AC7-8ED4-D5F640AF4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200" b="1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O dicionário é um livro que possui a explicação dos significados das palavras. As palavras são apresentadas em ordem alfabética. Alguns dicionários são ilustrados para facilitar a assimilação dos significados das palavras.</a:t>
            </a:r>
          </a:p>
          <a:p>
            <a:pPr algn="just" fontAlgn="base"/>
            <a:r>
              <a:rPr lang="pt-BR" sz="2200" b="1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Existem também os dicionários de tradução de línguas, ou seja, aqueles destinados a mostrar os significados ou sinônimos das palavras em outra língua. Exemplo: Dicionário de português-inglês, português-italiano, português-espanhol.</a:t>
            </a:r>
          </a:p>
          <a:p>
            <a:pPr algn="just" fontAlgn="base"/>
            <a:r>
              <a:rPr lang="pt-BR" sz="2200" b="1" i="0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Existem também os dicionários de termos técnicos, usados em áreas específicas do conhecimento. Num dicionário de medicina, por exemplo, são explicados os termos relacionados à área médica. Desta forma, existem os dicionários de eletrônica, mecânica, Biologia, informática.</a:t>
            </a:r>
          </a:p>
        </p:txBody>
      </p:sp>
      <p:pic>
        <p:nvPicPr>
          <p:cNvPr id="13" name="Imagem 12" descr="Placa de propaganda&#10;&#10;Descrição gerada automaticamente com confiança baixa">
            <a:extLst>
              <a:ext uri="{FF2B5EF4-FFF2-40B4-BE49-F238E27FC236}">
                <a16:creationId xmlns:a16="http://schemas.microsoft.com/office/drawing/2014/main" id="{76CE029F-C50D-7A4E-FD9C-878C957B7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375" y="1051572"/>
            <a:ext cx="7126073" cy="5828808"/>
          </a:xfrm>
          <a:prstGeom prst="rect">
            <a:avLst/>
          </a:prstGeom>
        </p:spPr>
      </p:pic>
      <p:pic>
        <p:nvPicPr>
          <p:cNvPr id="15" name="Imagem 14" descr="Placa de informação&#10;&#10;Descrição gerada automaticamente com confiança média">
            <a:extLst>
              <a:ext uri="{FF2B5EF4-FFF2-40B4-BE49-F238E27FC236}">
                <a16:creationId xmlns:a16="http://schemas.microsoft.com/office/drawing/2014/main" id="{C9ED1BA6-0269-C4D3-668D-27625AAFF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1525585"/>
            <a:ext cx="3610934" cy="4880779"/>
          </a:xfrm>
          <a:prstGeom prst="rect">
            <a:avLst/>
          </a:prstGeom>
        </p:spPr>
      </p:pic>
      <p:pic>
        <p:nvPicPr>
          <p:cNvPr id="17" name="Imagem 16" descr="Padrão do plano de fundo&#10;&#10;Descrição gerada automaticamente com confiança média">
            <a:extLst>
              <a:ext uri="{FF2B5EF4-FFF2-40B4-BE49-F238E27FC236}">
                <a16:creationId xmlns:a16="http://schemas.microsoft.com/office/drawing/2014/main" id="{5F60A9DF-80B1-61F3-E064-06AFA3BD3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81" y="1589488"/>
            <a:ext cx="33528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061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BC69F-AC87-D0F0-6E59-DE9BE00C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ENCYCLOPEDIAS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248FA2-21B6-8786-5BD8-A95E3E621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i="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Enciclopédia é uma coletânea de textos bastante numerosos, cujo objetivo principal é descrever o melhor possível o estado atual do conhecimento humano. Pode-se definir como uma obra que trata de todas as ciências e artes do conhecimento do homem atual</a:t>
            </a:r>
          </a:p>
          <a:p>
            <a:r>
              <a:rPr lang="pt-BR" b="1" i="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As enciclopédias podem ser divididas em dois grupos: genéricas, que coletam conhecimentos de todo o conhecimento humano (como, por exemplo, a </a:t>
            </a:r>
            <a:r>
              <a:rPr lang="pt-BR" b="1" i="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Encyclopædia</a:t>
            </a:r>
            <a:r>
              <a:rPr lang="pt-BR" b="1" i="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pt-BR" b="1" i="0" dirty="0" err="1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Britannica</a:t>
            </a:r>
            <a:r>
              <a:rPr lang="pt-BR" b="1" i="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), ou especializadas, com tópicos relacionados a um assunto específico (como, por exemplo, uma enciclopédia de medicina ou de matemática).</a:t>
            </a:r>
            <a:endParaRPr lang="pt-BR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1" name="Imagem 10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F0084191-1E0D-183B-D35E-3D6B96261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58" y="1245419"/>
            <a:ext cx="6522656" cy="531738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C215984-4494-1E9A-27A9-727457271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86" y="1413387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8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vro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88_TF02787940_TF02787940.potx" id="{7706B11B-B88A-4A57-B367-3C7A915AC8F3}" vid="{D8549A6F-83F6-4158-B938-C367CEA2F6A0}"/>
    </a:ext>
  </a:extLst>
</a:theme>
</file>

<file path=ppt/theme/theme2.xml><?xml version="1.0" encoding="utf-8"?>
<a:theme xmlns:a="http://schemas.openxmlformats.org/drawingml/2006/main" name="Tema do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pilha de livros em azul (widescreen)</Template>
  <TotalTime>122</TotalTime>
  <Words>766</Words>
  <Application>Microsoft Office PowerPoint</Application>
  <PresentationFormat>Personalizar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arial</vt:lpstr>
      <vt:lpstr>Calibri</vt:lpstr>
      <vt:lpstr>Century Gothic</vt:lpstr>
      <vt:lpstr>Roboto</vt:lpstr>
      <vt:lpstr>Times New Roman</vt:lpstr>
      <vt:lpstr>Livros 16X9</vt:lpstr>
      <vt:lpstr> Textual types (tipos textuais)</vt:lpstr>
      <vt:lpstr>EXPOSITORY TEXT (Texto expositivo)</vt:lpstr>
      <vt:lpstr>LECTURES</vt:lpstr>
      <vt:lpstr>CONFERENCES</vt:lpstr>
      <vt:lpstr>Apresentação do PowerPoint</vt:lpstr>
      <vt:lpstr>SEMINARS</vt:lpstr>
      <vt:lpstr>DICTIONARIES</vt:lpstr>
      <vt:lpstr>ENCYCLOPEDIAS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Textual types (tipos textuais)</dc:title>
  <dc:creator>LUCAS</dc:creator>
  <cp:lastModifiedBy>Kelly Medeiros</cp:lastModifiedBy>
  <cp:revision>10</cp:revision>
  <dcterms:created xsi:type="dcterms:W3CDTF">2022-08-01T20:56:46Z</dcterms:created>
  <dcterms:modified xsi:type="dcterms:W3CDTF">2022-08-29T14:17:55Z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