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notesMasterIdLst>
    <p:notesMasterId r:id="rId17"/>
  </p:notesMasterIdLst>
  <p:handoutMasterIdLst>
    <p:handoutMasterId r:id="rId18"/>
  </p:handoutMasterIdLst>
  <p:sldIdLst>
    <p:sldId id="256" r:id="rId2"/>
    <p:sldId id="257" r:id="rId3"/>
    <p:sldId id="258" r:id="rId4"/>
    <p:sldId id="264" r:id="rId5"/>
    <p:sldId id="259" r:id="rId6"/>
    <p:sldId id="265" r:id="rId7"/>
    <p:sldId id="266" r:id="rId8"/>
    <p:sldId id="277" r:id="rId9"/>
    <p:sldId id="268" r:id="rId10"/>
    <p:sldId id="275" r:id="rId11"/>
    <p:sldId id="270" r:id="rId12"/>
    <p:sldId id="271" r:id="rId13"/>
    <p:sldId id="272" r:id="rId14"/>
    <p:sldId id="273" r:id="rId15"/>
    <p:sldId id="27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4E0055-1256-4675-8F4A-2BEAD6644697}" v="16" dt="2022-07-31T03:54:29.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varScale="1">
        <p:scale>
          <a:sx n="87" d="100"/>
          <a:sy n="87" d="100"/>
        </p:scale>
        <p:origin x="-538" y="-86"/>
      </p:cViewPr>
      <p:guideLst>
        <p:guide orient="horz" pos="2160"/>
        <p:guide pos="3840"/>
      </p:guideLst>
    </p:cSldViewPr>
  </p:slideViewPr>
  <p:notesTextViewPr>
    <p:cViewPr>
      <p:scale>
        <a:sx n="1" d="1"/>
        <a:sy n="1" d="1"/>
      </p:scale>
      <p:origin x="0" y="0"/>
    </p:cViewPr>
  </p:notesTextViewPr>
  <p:notesViewPr>
    <p:cSldViewPr snapToGrid="0">
      <p:cViewPr varScale="1">
        <p:scale>
          <a:sx n="89" d="100"/>
          <a:sy n="89" d="100"/>
        </p:scale>
        <p:origin x="3780" y="9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ingle Laine" userId="f828b2495f428018" providerId="LiveId" clId="{114E0055-1256-4675-8F4A-2BEAD6644697}"/>
    <pc:docChg chg="addSld modSld">
      <pc:chgData name="Joingle Laine" userId="f828b2495f428018" providerId="LiveId" clId="{114E0055-1256-4675-8F4A-2BEAD6644697}" dt="2022-07-31T03:51:02.351" v="67" actId="20577"/>
      <pc:docMkLst>
        <pc:docMk/>
      </pc:docMkLst>
      <pc:sldChg chg="modSp new mod">
        <pc:chgData name="Joingle Laine" userId="f828b2495f428018" providerId="LiveId" clId="{114E0055-1256-4675-8F4A-2BEAD6644697}" dt="2022-07-31T03:28:12.611" v="31" actId="20577"/>
        <pc:sldMkLst>
          <pc:docMk/>
          <pc:sldMk cId="2873777735" sldId="272"/>
        </pc:sldMkLst>
        <pc:spChg chg="mod">
          <ac:chgData name="Joingle Laine" userId="f828b2495f428018" providerId="LiveId" clId="{114E0055-1256-4675-8F4A-2BEAD6644697}" dt="2022-07-31T02:31:30.996" v="15" actId="14100"/>
          <ac:spMkLst>
            <pc:docMk/>
            <pc:sldMk cId="2873777735" sldId="272"/>
            <ac:spMk id="2" creationId="{5AF61148-51C4-91CB-8884-CA83E98DB32A}"/>
          </ac:spMkLst>
        </pc:spChg>
        <pc:spChg chg="mod">
          <ac:chgData name="Joingle Laine" userId="f828b2495f428018" providerId="LiveId" clId="{114E0055-1256-4675-8F4A-2BEAD6644697}" dt="2022-07-31T03:28:12.611" v="31" actId="20577"/>
          <ac:spMkLst>
            <pc:docMk/>
            <pc:sldMk cId="2873777735" sldId="272"/>
            <ac:spMk id="3" creationId="{B017DCA1-9864-932C-CFDB-3F6AF72CF233}"/>
          </ac:spMkLst>
        </pc:spChg>
      </pc:sldChg>
      <pc:sldChg chg="modSp new mod">
        <pc:chgData name="Joingle Laine" userId="f828b2495f428018" providerId="LiveId" clId="{114E0055-1256-4675-8F4A-2BEAD6644697}" dt="2022-07-31T03:35:11.169" v="57" actId="20577"/>
        <pc:sldMkLst>
          <pc:docMk/>
          <pc:sldMk cId="4262505956" sldId="273"/>
        </pc:sldMkLst>
        <pc:spChg chg="mod">
          <ac:chgData name="Joingle Laine" userId="f828b2495f428018" providerId="LiveId" clId="{114E0055-1256-4675-8F4A-2BEAD6644697}" dt="2022-07-31T03:30:50.999" v="47" actId="14100"/>
          <ac:spMkLst>
            <pc:docMk/>
            <pc:sldMk cId="4262505956" sldId="273"/>
            <ac:spMk id="2" creationId="{A8C6602D-5784-AC13-1B30-5B1CA2D4DA45}"/>
          </ac:spMkLst>
        </pc:spChg>
        <pc:spChg chg="mod">
          <ac:chgData name="Joingle Laine" userId="f828b2495f428018" providerId="LiveId" clId="{114E0055-1256-4675-8F4A-2BEAD6644697}" dt="2022-07-31T03:35:11.169" v="57" actId="20577"/>
          <ac:spMkLst>
            <pc:docMk/>
            <pc:sldMk cId="4262505956" sldId="273"/>
            <ac:spMk id="3" creationId="{574B23D7-BD2C-318C-6BD6-42B0E86621AA}"/>
          </ac:spMkLst>
        </pc:spChg>
      </pc:sldChg>
      <pc:sldChg chg="modSp new mod">
        <pc:chgData name="Joingle Laine" userId="f828b2495f428018" providerId="LiveId" clId="{114E0055-1256-4675-8F4A-2BEAD6644697}" dt="2022-07-31T03:51:02.351" v="67" actId="20577"/>
        <pc:sldMkLst>
          <pc:docMk/>
          <pc:sldMk cId="1248736750" sldId="274"/>
        </pc:sldMkLst>
        <pc:spChg chg="mod">
          <ac:chgData name="Joingle Laine" userId="f828b2495f428018" providerId="LiveId" clId="{114E0055-1256-4675-8F4A-2BEAD6644697}" dt="2022-07-31T03:51:02.351" v="67" actId="20577"/>
          <ac:spMkLst>
            <pc:docMk/>
            <pc:sldMk cId="1248736750" sldId="274"/>
            <ac:spMk id="2" creationId="{A66A09CB-B051-D496-F51F-0EE09D7D426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xmlns="" id="{E947F2B1-E2BA-4CED-821E-46D9EECC59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a:extLst>
              <a:ext uri="{FF2B5EF4-FFF2-40B4-BE49-F238E27FC236}">
                <a16:creationId xmlns:a16="http://schemas.microsoft.com/office/drawing/2014/main" xmlns="" id="{DA25549B-65C1-4BEA-996B-FAC71F7089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F5B266-F467-492B-9CB1-9D8DAE746656}" type="datetimeFigureOut">
              <a:rPr lang="pt-BR" smtClean="0"/>
              <a:pPr/>
              <a:t>02/08/2022</a:t>
            </a:fld>
            <a:endParaRPr lang="pt-BR"/>
          </a:p>
        </p:txBody>
      </p:sp>
      <p:sp>
        <p:nvSpPr>
          <p:cNvPr id="4" name="Espaço Reservado para Rodapé 3">
            <a:extLst>
              <a:ext uri="{FF2B5EF4-FFF2-40B4-BE49-F238E27FC236}">
                <a16:creationId xmlns:a16="http://schemas.microsoft.com/office/drawing/2014/main" xmlns="" id="{4B1A06E0-82A3-4C94-B558-074B3248DF5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a:extLst>
              <a:ext uri="{FF2B5EF4-FFF2-40B4-BE49-F238E27FC236}">
                <a16:creationId xmlns:a16="http://schemas.microsoft.com/office/drawing/2014/main" xmlns="" id="{FC170E91-12FF-42BD-8BDC-7AF2690C420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8A62FC-A62D-4526-B7F3-A3D1B8D07610}" type="slidenum">
              <a:rPr lang="pt-BR" smtClean="0"/>
              <a:pPr/>
              <a:t>‹nº›</a:t>
            </a:fld>
            <a:endParaRPr lang="pt-BR"/>
          </a:p>
        </p:txBody>
      </p:sp>
    </p:spTree>
    <p:extLst>
      <p:ext uri="{BB962C8B-B14F-4D97-AF65-F5344CB8AC3E}">
        <p14:creationId xmlns:p14="http://schemas.microsoft.com/office/powerpoint/2010/main" xmlns="" val="903298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2C4594-5209-43CD-867D-84E7774A7507}" type="datetimeFigureOut">
              <a:rPr lang="pt-BR" smtClean="0"/>
              <a:pPr/>
              <a:t>02/08/2022</a:t>
            </a:fld>
            <a:endParaRPr lang="pt-BR" dirty="0"/>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noProof="0" dirty="0"/>
              <a:t>Editar estilos de texto Mestre</a:t>
            </a:r>
            <a:endParaRPr lang="pt-BR" dirty="0"/>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D7D9D4-EF1E-4C2E-9DBA-ADFF91DD6475}" type="slidenum">
              <a:rPr lang="pt-BR" smtClean="0"/>
              <a:pPr/>
              <a:t>‹nº›</a:t>
            </a:fld>
            <a:endParaRPr lang="pt-BR" dirty="0"/>
          </a:p>
        </p:txBody>
      </p:sp>
    </p:spTree>
    <p:extLst>
      <p:ext uri="{BB962C8B-B14F-4D97-AF65-F5344CB8AC3E}">
        <p14:creationId xmlns:p14="http://schemas.microsoft.com/office/powerpoint/2010/main" xmlns="" val="1606482706"/>
      </p:ext>
    </p:extLst>
  </p:cSld>
  <p:clrMap bg1="lt1" tx1="dk1" bg2="lt2" tx2="dk2" accent1="accent1" accent2="accent2" accent3="accent3" accent4="accent4" accent5="accent5" accent6="accent6" hlink="hlink" folHlink="folHlink"/>
  <p:notesStyle>
    <a:lvl1pPr marL="0" marR="0" indent="0" algn="l" defTabSz="914400" rtl="0" eaLnBrk="1" fontAlgn="auto" latinLnBrk="0" hangingPunct="1">
      <a:lnSpc>
        <a:spcPct val="100000"/>
      </a:lnSpc>
      <a:spcBef>
        <a:spcPts val="0"/>
      </a:spcBef>
      <a:spcAft>
        <a:spcPts val="0"/>
      </a:spcAft>
      <a:buClrTx/>
      <a:buSzTx/>
      <a:buFontTx/>
      <a:buNone/>
      <a:tabLst/>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52D7D9D4-EF1E-4C2E-9DBA-ADFF91DD6475}" type="slidenum">
              <a:rPr lang="pt-BR" smtClean="0"/>
              <a:pPr/>
              <a:t>1</a:t>
            </a:fld>
            <a:endParaRPr lang="pt-BR"/>
          </a:p>
        </p:txBody>
      </p:sp>
    </p:spTree>
    <p:extLst>
      <p:ext uri="{BB962C8B-B14F-4D97-AF65-F5344CB8AC3E}">
        <p14:creationId xmlns:p14="http://schemas.microsoft.com/office/powerpoint/2010/main" xmlns="" val="3995870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52D7D9D4-EF1E-4C2E-9DBA-ADFF91DD6475}" type="slidenum">
              <a:rPr lang="pt-BR" smtClean="0"/>
              <a:pPr/>
              <a:t>2</a:t>
            </a:fld>
            <a:endParaRPr lang="pt-BR"/>
          </a:p>
        </p:txBody>
      </p:sp>
    </p:spTree>
    <p:extLst>
      <p:ext uri="{BB962C8B-B14F-4D97-AF65-F5344CB8AC3E}">
        <p14:creationId xmlns:p14="http://schemas.microsoft.com/office/powerpoint/2010/main" xmlns="" val="2506822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52D7D9D4-EF1E-4C2E-9DBA-ADFF91DD6475}" type="slidenum">
              <a:rPr lang="pt-BR" smtClean="0"/>
              <a:pPr/>
              <a:t>3</a:t>
            </a:fld>
            <a:endParaRPr lang="pt-BR"/>
          </a:p>
        </p:txBody>
      </p:sp>
    </p:spTree>
    <p:extLst>
      <p:ext uri="{BB962C8B-B14F-4D97-AF65-F5344CB8AC3E}">
        <p14:creationId xmlns:p14="http://schemas.microsoft.com/office/powerpoint/2010/main" xmlns="" val="2392995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52D7D9D4-EF1E-4C2E-9DBA-ADFF91DD6475}" type="slidenum">
              <a:rPr lang="pt-BR" smtClean="0"/>
              <a:pPr/>
              <a:t>5</a:t>
            </a:fld>
            <a:endParaRPr lang="pt-BR"/>
          </a:p>
        </p:txBody>
      </p:sp>
    </p:spTree>
    <p:extLst>
      <p:ext uri="{BB962C8B-B14F-4D97-AF65-F5344CB8AC3E}">
        <p14:creationId xmlns:p14="http://schemas.microsoft.com/office/powerpoint/2010/main" xmlns="" val="1032977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pPr rtl="0"/>
            <a:fld id="{A36D024B-6521-43EE-B75B-026EF60BA7AA}" type="datetime1">
              <a:rPr lang="pt-BR" noProof="0" smtClean="0"/>
              <a:pPr rtl="0"/>
              <a:t>02/08/2022</a:t>
            </a:fld>
            <a:endParaRPr lang="pt-BR" noProof="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4020132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pPr rtl="0"/>
            <a:fld id="{0B1C55FA-99E2-4221-8083-01517F2C3AC3}" type="datetime1">
              <a:rPr lang="pt-BR" noProof="0" smtClean="0"/>
              <a:pPr rtl="0"/>
              <a:t>02/08/2022</a:t>
            </a:fld>
            <a:endParaRPr lang="pt-BR" noProof="0" dirty="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377520731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pPr rtl="0"/>
            <a:fld id="{0B1C55FA-99E2-4221-8083-01517F2C3AC3}" type="datetime1">
              <a:rPr lang="pt-BR" noProof="0" smtClean="0"/>
              <a:pPr rtl="0"/>
              <a:t>02/08/2022</a:t>
            </a:fld>
            <a:endParaRPr lang="pt-BR" noProof="0" dirty="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322866062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pPr rtl="0"/>
            <a:fld id="{0B1C55FA-99E2-4221-8083-01517F2C3AC3}" type="datetime1">
              <a:rPr lang="pt-BR" noProof="0" smtClean="0"/>
              <a:pPr rtl="0"/>
              <a:t>02/08/2022</a:t>
            </a:fld>
            <a:endParaRPr lang="pt-BR" noProof="0" dirty="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211256830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pPr rtl="0"/>
            <a:fld id="{0B1C55FA-99E2-4221-8083-01517F2C3AC3}" type="datetime1">
              <a:rPr lang="pt-BR" noProof="0" smtClean="0"/>
              <a:pPr rtl="0"/>
              <a:t>02/08/2022</a:t>
            </a:fld>
            <a:endParaRPr lang="pt-BR" noProof="0" dirty="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45402934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pPr rtl="0"/>
            <a:fld id="{0B1C55FA-99E2-4221-8083-01517F2C3AC3}" type="datetime1">
              <a:rPr lang="pt-BR" noProof="0" smtClean="0"/>
              <a:pPr rtl="0"/>
              <a:t>02/08/2022</a:t>
            </a:fld>
            <a:endParaRPr lang="pt-BR" noProof="0" dirty="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20566776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pPr rtl="0"/>
            <a:fld id="{88E65B06-1465-42AE-BF94-C0F0F1ABA3D0}" type="datetime1">
              <a:rPr lang="pt-BR" noProof="0" smtClean="0"/>
              <a:pPr rtl="0"/>
              <a:t>02/08/2022</a:t>
            </a:fld>
            <a:endParaRPr lang="pt-BR" noProof="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1719250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pPr rtl="0"/>
            <a:fld id="{0B1C55FA-99E2-4221-8083-01517F2C3AC3}" type="datetime1">
              <a:rPr lang="pt-BR" noProof="0" smtClean="0"/>
              <a:pPr rtl="0"/>
              <a:t>02/08/2022</a:t>
            </a:fld>
            <a:endParaRPr lang="pt-BR" noProof="0" dirty="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78539269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pPr rtl="0"/>
            <a:fld id="{B0C596BE-B23C-4E59-BC1A-9483DC8394B5}" type="datetime1">
              <a:rPr lang="pt-BR" noProof="0" smtClean="0"/>
              <a:pPr rtl="0"/>
              <a:t>02/08/2022</a:t>
            </a:fld>
            <a:endParaRPr lang="pt-BR" noProof="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3693305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pPr rtl="0"/>
            <a:fld id="{8FD7BE37-C264-483A-9871-139F2D8C2CAC}" type="datetime1">
              <a:rPr lang="pt-BR" noProof="0" smtClean="0"/>
              <a:pPr rtl="0"/>
              <a:t>02/08/2022</a:t>
            </a:fld>
            <a:endParaRPr lang="pt-BR" noProof="0"/>
          </a:p>
        </p:txBody>
      </p:sp>
      <p:sp>
        <p:nvSpPr>
          <p:cNvPr id="5" name="Footer Placeholder 4"/>
          <p:cNvSpPr>
            <a:spLocks noGrp="1"/>
          </p:cNvSpPr>
          <p:nvPr>
            <p:ph type="ftr" sz="quarter" idx="11"/>
          </p:nvPr>
        </p:nvSpPr>
        <p:spPr/>
        <p:txBody>
          <a:bodyPr/>
          <a:lstStyle/>
          <a:p>
            <a:pPr rtl="0"/>
            <a:endParaRPr lang="pt-BR" noProof="0"/>
          </a:p>
        </p:txBody>
      </p:sp>
      <p:sp>
        <p:nvSpPr>
          <p:cNvPr id="6" name="Slide Number Placeholder 5"/>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106000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pPr rtl="0"/>
            <a:fld id="{0B1C55FA-99E2-4221-8083-01517F2C3AC3}" type="datetime1">
              <a:rPr lang="pt-BR" noProof="0" smtClean="0"/>
              <a:pPr rtl="0"/>
              <a:t>02/08/2022</a:t>
            </a:fld>
            <a:endParaRPr lang="pt-BR" noProof="0" dirty="0"/>
          </a:p>
        </p:txBody>
      </p:sp>
      <p:sp>
        <p:nvSpPr>
          <p:cNvPr id="6" name="Footer Placeholder 5"/>
          <p:cNvSpPr>
            <a:spLocks noGrp="1"/>
          </p:cNvSpPr>
          <p:nvPr>
            <p:ph type="ftr" sz="quarter" idx="11"/>
          </p:nvPr>
        </p:nvSpPr>
        <p:spPr/>
        <p:txBody>
          <a:bodyPr/>
          <a:lstStyle/>
          <a:p>
            <a:pPr rtl="0"/>
            <a:endParaRPr lang="pt-BR" noProof="0"/>
          </a:p>
        </p:txBody>
      </p:sp>
      <p:sp>
        <p:nvSpPr>
          <p:cNvPr id="7" name="Slide Number Placeholder 6"/>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78572140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pPr rtl="0"/>
            <a:fld id="{D31AF743-7AA7-4A27-A8F7-F31693243353}" type="datetime1">
              <a:rPr lang="pt-BR" noProof="0" smtClean="0"/>
              <a:pPr rtl="0"/>
              <a:t>02/08/2022</a:t>
            </a:fld>
            <a:endParaRPr lang="pt-BR" noProof="0"/>
          </a:p>
        </p:txBody>
      </p:sp>
      <p:sp>
        <p:nvSpPr>
          <p:cNvPr id="8" name="Footer Placeholder 7"/>
          <p:cNvSpPr>
            <a:spLocks noGrp="1"/>
          </p:cNvSpPr>
          <p:nvPr>
            <p:ph type="ftr" sz="quarter" idx="11"/>
          </p:nvPr>
        </p:nvSpPr>
        <p:spPr/>
        <p:txBody>
          <a:bodyPr/>
          <a:lstStyle/>
          <a:p>
            <a:pPr rtl="0"/>
            <a:endParaRPr lang="pt-BR" noProof="0"/>
          </a:p>
        </p:txBody>
      </p:sp>
      <p:sp>
        <p:nvSpPr>
          <p:cNvPr id="9" name="Slide Number Placeholder 8"/>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697304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pPr rtl="0"/>
            <a:fld id="{0B1C55FA-99E2-4221-8083-01517F2C3AC3}" type="datetime1">
              <a:rPr lang="pt-BR" noProof="0" smtClean="0"/>
              <a:pPr rtl="0"/>
              <a:t>02/08/2022</a:t>
            </a:fld>
            <a:endParaRPr lang="pt-BR" noProof="0" dirty="0"/>
          </a:p>
        </p:txBody>
      </p:sp>
      <p:sp>
        <p:nvSpPr>
          <p:cNvPr id="4" name="Footer Placeholder 3"/>
          <p:cNvSpPr>
            <a:spLocks noGrp="1"/>
          </p:cNvSpPr>
          <p:nvPr>
            <p:ph type="ftr" sz="quarter" idx="11"/>
          </p:nvPr>
        </p:nvSpPr>
        <p:spPr/>
        <p:txBody>
          <a:bodyPr/>
          <a:lstStyle/>
          <a:p>
            <a:pPr rtl="0"/>
            <a:endParaRPr lang="pt-BR" noProof="0"/>
          </a:p>
        </p:txBody>
      </p:sp>
      <p:sp>
        <p:nvSpPr>
          <p:cNvPr id="5" name="Slide Number Placeholder 4"/>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20199076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0B1C55FA-99E2-4221-8083-01517F2C3AC3}" type="datetime1">
              <a:rPr lang="pt-BR" noProof="0" smtClean="0"/>
              <a:pPr rtl="0"/>
              <a:t>02/08/2022</a:t>
            </a:fld>
            <a:endParaRPr lang="pt-BR" noProof="0" dirty="0"/>
          </a:p>
        </p:txBody>
      </p:sp>
      <p:sp>
        <p:nvSpPr>
          <p:cNvPr id="3" name="Footer Placeholder 2"/>
          <p:cNvSpPr>
            <a:spLocks noGrp="1"/>
          </p:cNvSpPr>
          <p:nvPr>
            <p:ph type="ftr" sz="quarter" idx="11"/>
          </p:nvPr>
        </p:nvSpPr>
        <p:spPr/>
        <p:txBody>
          <a:bodyPr/>
          <a:lstStyle/>
          <a:p>
            <a:pPr rtl="0"/>
            <a:endParaRPr lang="pt-BR" noProof="0"/>
          </a:p>
        </p:txBody>
      </p:sp>
      <p:sp>
        <p:nvSpPr>
          <p:cNvPr id="4" name="Slide Number Placeholder 3"/>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264635251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pPr rtl="0"/>
            <a:fld id="{4F205157-E6F1-45B4-B896-DE2A344F09C6}" type="datetime1">
              <a:rPr lang="pt-BR" noProof="0" smtClean="0"/>
              <a:pPr rtl="0"/>
              <a:t>02/08/2022</a:t>
            </a:fld>
            <a:endParaRPr lang="pt-BR" noProof="0"/>
          </a:p>
        </p:txBody>
      </p:sp>
      <p:sp>
        <p:nvSpPr>
          <p:cNvPr id="6" name="Footer Placeholder 5"/>
          <p:cNvSpPr>
            <a:spLocks noGrp="1"/>
          </p:cNvSpPr>
          <p:nvPr>
            <p:ph type="ftr" sz="quarter" idx="11"/>
          </p:nvPr>
        </p:nvSpPr>
        <p:spPr/>
        <p:txBody>
          <a:bodyPr/>
          <a:lstStyle/>
          <a:p>
            <a:pPr rtl="0"/>
            <a:endParaRPr lang="pt-BR" noProof="0"/>
          </a:p>
        </p:txBody>
      </p:sp>
      <p:sp>
        <p:nvSpPr>
          <p:cNvPr id="7" name="Slide Number Placeholder 6"/>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130180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pPr rtl="0"/>
            <a:fld id="{F71F8E9B-B567-4425-A671-20F07253D543}" type="datetime1">
              <a:rPr lang="pt-BR" noProof="0" smtClean="0"/>
              <a:pPr rtl="0"/>
              <a:t>02/08/2022</a:t>
            </a:fld>
            <a:endParaRPr lang="pt-BR" noProof="0"/>
          </a:p>
        </p:txBody>
      </p:sp>
      <p:sp>
        <p:nvSpPr>
          <p:cNvPr id="6" name="Footer Placeholder 5"/>
          <p:cNvSpPr>
            <a:spLocks noGrp="1"/>
          </p:cNvSpPr>
          <p:nvPr>
            <p:ph type="ftr" sz="quarter" idx="11"/>
          </p:nvPr>
        </p:nvSpPr>
        <p:spPr/>
        <p:txBody>
          <a:bodyPr/>
          <a:lstStyle/>
          <a:p>
            <a:pPr rtl="0"/>
            <a:endParaRPr lang="pt-BR" noProof="0"/>
          </a:p>
        </p:txBody>
      </p:sp>
      <p:sp>
        <p:nvSpPr>
          <p:cNvPr id="7" name="Slide Number Placeholder 6"/>
          <p:cNvSpPr>
            <a:spLocks noGrp="1"/>
          </p:cNvSpPr>
          <p:nvPr>
            <p:ph type="sldNum" sz="quarter" idx="12"/>
          </p:nvPr>
        </p:nvSpPr>
        <p:spPr/>
        <p:txBody>
          <a:body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3356525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0B1C55FA-99E2-4221-8083-01517F2C3AC3}" type="datetime1">
              <a:rPr lang="pt-BR" noProof="0" smtClean="0"/>
              <a:pPr rtl="0"/>
              <a:t>02/08/2022</a:t>
            </a:fld>
            <a:endParaRPr lang="pt-BR" noProof="0"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endParaRPr lang="pt-BR" noProof="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rtl="0"/>
            <a:fld id="{6D22F896-40B5-4ADD-8801-0D06FADFA095}" type="slidenum">
              <a:rPr lang="pt-BR" noProof="0" smtClean="0"/>
              <a:pPr rtl="0"/>
              <a:t>‹nº›</a:t>
            </a:fld>
            <a:endParaRPr lang="pt-BR" noProof="0"/>
          </a:p>
        </p:txBody>
      </p:sp>
    </p:spTree>
    <p:extLst>
      <p:ext uri="{BB962C8B-B14F-4D97-AF65-F5344CB8AC3E}">
        <p14:creationId xmlns:p14="http://schemas.microsoft.com/office/powerpoint/2010/main" xmlns="" val="1529048900"/>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 id="214748372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8" Type="http://schemas.openxmlformats.org/officeDocument/2006/relationships/hyperlink" Target="https://www.meucatalogodelivros.com.br/o-codigo-da-vinci-resenha/" TargetMode="External"/><Relationship Id="rId3" Type="http://schemas.openxmlformats.org/officeDocument/2006/relationships/hyperlink" Target="https://www.educamaisbrasil.com.br/enem/lingua-portuguesa/fabula" TargetMode="External"/><Relationship Id="rId7" Type="http://schemas.openxmlformats.org/officeDocument/2006/relationships/hyperlink" Target="https://ia800404.us.archive.org/9/items/TheDaVinciCode_201308/The%20Da%20Vinci%20Code.pdf" TargetMode="External"/><Relationship Id="rId2" Type="http://schemas.openxmlformats.org/officeDocument/2006/relationships/hyperlink" Target="https://br.guiainfantil.com/materias/cultura-e-lazer/contos-infantisthe-fox-and-the-grapes-fabulas-em-ingles-para-criancas/" TargetMode="External"/><Relationship Id="rId1" Type="http://schemas.openxmlformats.org/officeDocument/2006/relationships/slideLayout" Target="../slideLayouts/slideLayout2.xml"/><Relationship Id="rId6" Type="http://schemas.openxmlformats.org/officeDocument/2006/relationships/hyperlink" Target="https://www.thoughtco.com/what-is-a-novel-4685632" TargetMode="External"/><Relationship Id="rId5" Type="http://schemas.openxmlformats.org/officeDocument/2006/relationships/hyperlink" Target="https://www.actualidadliteratura.com/en/narrative-genre-elements-narration/?utm_source=destacados&amp;utm_medium=1" TargetMode="External"/><Relationship Id="rId4" Type="http://schemas.openxmlformats.org/officeDocument/2006/relationships/hyperlink" Target="https://www.lifepersona.com/the-8-main-characteristics-of-the-novel"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suapesquisa.com/o_que_e/lenda.htm" TargetMode="External"/><Relationship Id="rId2" Type="http://schemas.openxmlformats.org/officeDocument/2006/relationships/hyperlink" Target="https://www.portugues.com.br/literatura/romance.html" TargetMode="External"/><Relationship Id="rId1" Type="http://schemas.openxmlformats.org/officeDocument/2006/relationships/slideLayout" Target="../slideLayouts/slideLayout2.xml"/><Relationship Id="rId6" Type="http://schemas.openxmlformats.org/officeDocument/2006/relationships/hyperlink" Target="https://learnenglish.britishcouncil.org/general-english/story-zone/a2-b1-stories/bad-blood-a2b1" TargetMode="External"/><Relationship Id="rId5" Type="http://schemas.openxmlformats.org/officeDocument/2006/relationships/hyperlink" Target="https://educacao.uol.com.br/disciplinas/ingles/short-story-conheca-uma-versao-moderna-de-um-conto-infantil.htm" TargetMode="External"/><Relationship Id="rId4" Type="http://schemas.openxmlformats.org/officeDocument/2006/relationships/hyperlink" Target="https://brasilescola.uol.com.br/historiab/curupira.htm"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268D3E5-C7A3-47DF-A374-46BF83A69904}"/>
              </a:ext>
            </a:extLst>
          </p:cNvPr>
          <p:cNvSpPr>
            <a:spLocks noGrp="1"/>
          </p:cNvSpPr>
          <p:nvPr>
            <p:ph type="ctrTitle"/>
          </p:nvPr>
        </p:nvSpPr>
        <p:spPr>
          <a:xfrm>
            <a:off x="1409075" y="1933731"/>
            <a:ext cx="8559383" cy="2117102"/>
          </a:xfrm>
        </p:spPr>
        <p:txBody>
          <a:bodyPr rtlCol="0">
            <a:normAutofit/>
          </a:bodyPr>
          <a:lstStyle/>
          <a:p>
            <a:pPr algn="ctr" rtl="0">
              <a:lnSpc>
                <a:spcPct val="90000"/>
              </a:lnSpc>
            </a:pPr>
            <a:r>
              <a:rPr lang="pt-BR" dirty="0">
                <a:latin typeface="Arial Rounded MT Bold" panose="020F0704030504030204" pitchFamily="34" charset="0"/>
              </a:rPr>
              <a:t>Textual Types - Narrative</a:t>
            </a:r>
          </a:p>
        </p:txBody>
      </p:sp>
      <p:sp>
        <p:nvSpPr>
          <p:cNvPr id="3" name="Subtítulo 2">
            <a:extLst>
              <a:ext uri="{FF2B5EF4-FFF2-40B4-BE49-F238E27FC236}">
                <a16:creationId xmlns:a16="http://schemas.microsoft.com/office/drawing/2014/main" xmlns="" id="{2E78725B-6E40-4D82-B375-7831D81C29EE}"/>
              </a:ext>
            </a:extLst>
          </p:cNvPr>
          <p:cNvSpPr>
            <a:spLocks noGrp="1"/>
          </p:cNvSpPr>
          <p:nvPr>
            <p:ph type="subTitle" idx="1"/>
          </p:nvPr>
        </p:nvSpPr>
        <p:spPr>
          <a:xfrm>
            <a:off x="1409076" y="4050833"/>
            <a:ext cx="8559382" cy="2117102"/>
          </a:xfrm>
        </p:spPr>
        <p:txBody>
          <a:bodyPr rtlCol="0">
            <a:normAutofit/>
          </a:bodyPr>
          <a:lstStyle/>
          <a:p>
            <a:pPr algn="just"/>
            <a:r>
              <a:rPr lang="pt-BR" sz="2400" dirty="0">
                <a:latin typeface="Arial" panose="020B0604020202020204" pitchFamily="34" charset="0"/>
                <a:cs typeface="Arial" panose="020B0604020202020204" pitchFamily="34" charset="0"/>
              </a:rPr>
              <a:t>Componentes: Alessandra Soares, Emanuelly Oliveira, Jeferson Firmino, Joingle Layane, Maria da Paz.</a:t>
            </a:r>
          </a:p>
          <a:p>
            <a:pPr algn="just"/>
            <a:r>
              <a:rPr lang="pt-BR" sz="2400" dirty="0">
                <a:latin typeface="Arial" panose="020B0604020202020204" pitchFamily="34" charset="0"/>
                <a:cs typeface="Arial" panose="020B0604020202020204" pitchFamily="34" charset="0"/>
              </a:rPr>
              <a:t>TADS – Noturno/2022.1</a:t>
            </a:r>
          </a:p>
          <a:p>
            <a:pPr rtl="0"/>
            <a:endParaRPr lang="pt-BR" dirty="0">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xmlns="" val="1819359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498604"/>
            <a:ext cx="3854528" cy="875319"/>
          </a:xfrm>
        </p:spPr>
        <p:txBody>
          <a:bodyPr/>
          <a:lstStyle/>
          <a:p>
            <a:pPr algn="ctr"/>
            <a:r>
              <a:rPr lang="pt-BR" sz="3600" dirty="0" smtClean="0">
                <a:latin typeface="Arial Rounded MT Bold" pitchFamily="34" charset="0"/>
              </a:rPr>
              <a:t>Example</a:t>
            </a:r>
            <a:endParaRPr lang="pt-BR" sz="3600" dirty="0">
              <a:latin typeface="Arial Rounded MT Bold" pitchFamily="34" charset="0"/>
            </a:endParaRPr>
          </a:p>
        </p:txBody>
      </p:sp>
      <p:sp>
        <p:nvSpPr>
          <p:cNvPr id="3" name="Espaço Reservado para Conteúdo 2"/>
          <p:cNvSpPr>
            <a:spLocks noGrp="1"/>
          </p:cNvSpPr>
          <p:nvPr>
            <p:ph idx="1"/>
          </p:nvPr>
        </p:nvSpPr>
        <p:spPr>
          <a:xfrm>
            <a:off x="4760461" y="1107831"/>
            <a:ext cx="4513541" cy="4933530"/>
          </a:xfrm>
        </p:spPr>
        <p:txBody>
          <a:bodyPr>
            <a:normAutofit fontScale="32500" lnSpcReduction="20000"/>
          </a:bodyPr>
          <a:lstStyle/>
          <a:p>
            <a:pPr>
              <a:buNone/>
            </a:pPr>
            <a:r>
              <a:rPr lang="en-US" sz="3500" dirty="0" smtClean="0">
                <a:latin typeface="Arial" pitchFamily="34" charset="0"/>
                <a:cs typeface="Arial" pitchFamily="34" charset="0"/>
              </a:rPr>
              <a:t>David and Emma looked at each other across the table. They young couple were happy: the food was delicious, the light from the candles was soft and the music was perfect. </a:t>
            </a:r>
          </a:p>
          <a:p>
            <a:pPr>
              <a:buNone/>
            </a:pPr>
            <a:r>
              <a:rPr lang="en-US" sz="3500" dirty="0" smtClean="0">
                <a:latin typeface="Arial" pitchFamily="34" charset="0"/>
                <a:cs typeface="Arial" pitchFamily="34" charset="0"/>
              </a:rPr>
              <a:t>David looked at Emma's beautiful smile. All the pain of his last break-up disappeared. All his doubts and fears about love had gone. His hand reached out and touched hers. </a:t>
            </a:r>
          </a:p>
          <a:p>
            <a:pPr>
              <a:buNone/>
            </a:pPr>
            <a:r>
              <a:rPr lang="en-US" sz="3500" dirty="0" smtClean="0">
                <a:latin typeface="Arial" pitchFamily="34" charset="0"/>
                <a:cs typeface="Arial" pitchFamily="34" charset="0"/>
              </a:rPr>
              <a:t>'I want to ask you something.' David searched her eyes. Could she guess what was coming? </a:t>
            </a:r>
          </a:p>
          <a:p>
            <a:pPr>
              <a:buNone/>
            </a:pPr>
            <a:r>
              <a:rPr lang="en-US" sz="3500" dirty="0" smtClean="0">
                <a:latin typeface="Arial" pitchFamily="34" charset="0"/>
                <a:cs typeface="Arial" pitchFamily="34" charset="0"/>
              </a:rPr>
              <a:t>Her smile made him feel brave. She held his hand. 'Don't worry. Whatever it is, I'll probably say yes!' </a:t>
            </a:r>
          </a:p>
          <a:p>
            <a:pPr>
              <a:buNone/>
            </a:pPr>
            <a:r>
              <a:rPr lang="en-US" sz="3500" dirty="0" smtClean="0">
                <a:latin typeface="Arial" pitchFamily="34" charset="0"/>
                <a:cs typeface="Arial" pitchFamily="34" charset="0"/>
              </a:rPr>
              <a:t>He felt so excited. He was about to ask the most important question of his life.</a:t>
            </a:r>
          </a:p>
          <a:p>
            <a:pPr>
              <a:buNone/>
            </a:pPr>
            <a:r>
              <a:rPr lang="en-US" sz="3500" dirty="0" smtClean="0">
                <a:latin typeface="Arial" pitchFamily="34" charset="0"/>
                <a:cs typeface="Arial" pitchFamily="34" charset="0"/>
              </a:rPr>
              <a:t>From the corner of the restaurant, a strange man watched them. He sat very still at his table. He held a menu but he wasn't reading it. Instead, his cold eyes looked only at the young couple. </a:t>
            </a:r>
          </a:p>
          <a:p>
            <a:pPr>
              <a:buNone/>
            </a:pPr>
            <a:r>
              <a:rPr lang="en-US" sz="3500" dirty="0" smtClean="0">
                <a:latin typeface="Arial" pitchFamily="34" charset="0"/>
                <a:cs typeface="Arial" pitchFamily="34" charset="0"/>
              </a:rPr>
              <a:t>Back at their table, David suddenly felt nervous. </a:t>
            </a:r>
          </a:p>
          <a:p>
            <a:pPr>
              <a:buNone/>
            </a:pPr>
            <a:r>
              <a:rPr lang="en-US" sz="3500" dirty="0" smtClean="0">
                <a:latin typeface="Arial" pitchFamily="34" charset="0"/>
                <a:cs typeface="Arial" pitchFamily="34" charset="0"/>
              </a:rPr>
              <a:t>'Excuse me,' he said to Emma. He pushed his chair back and went to the toilet. As he looked in the mirror, he told himself: 'Come on, David, come on! You can do this, mate! She's crazy about you!'</a:t>
            </a:r>
          </a:p>
          <a:p>
            <a:pPr>
              <a:buNone/>
            </a:pPr>
            <a:r>
              <a:rPr lang="en-US" sz="3500" dirty="0" smtClean="0">
                <a:latin typeface="Arial" pitchFamily="34" charset="0"/>
                <a:cs typeface="Arial" pitchFamily="34" charset="0"/>
              </a:rPr>
              <a:t>Feeling ready, he went out of the bathroom. He almost walked into the extremely tall man who was waiting by the door. The man's eyes were a cold, bright blue. His face was pale with a sharp, pointed nose and thin, pale lips.</a:t>
            </a:r>
            <a:r>
              <a:rPr lang="en-US" sz="3500" dirty="0" smtClean="0"/>
              <a:t> </a:t>
            </a:r>
          </a:p>
          <a:p>
            <a:pPr>
              <a:buNone/>
            </a:pPr>
            <a:endParaRPr lang="pt-BR" dirty="0"/>
          </a:p>
        </p:txBody>
      </p:sp>
      <p:sp>
        <p:nvSpPr>
          <p:cNvPr id="4" name="Espaço Reservado para Texto 3"/>
          <p:cNvSpPr>
            <a:spLocks noGrp="1"/>
          </p:cNvSpPr>
          <p:nvPr>
            <p:ph type="body" sz="half" idx="2"/>
          </p:nvPr>
        </p:nvSpPr>
        <p:spPr/>
        <p:txBody>
          <a:bodyPr/>
          <a:lstStyle/>
          <a:p>
            <a:r>
              <a:rPr lang="pt-BR" dirty="0" smtClean="0">
                <a:latin typeface="Arial" pitchFamily="34" charset="0"/>
                <a:cs typeface="Arial" pitchFamily="34" charset="0"/>
              </a:rPr>
              <a:t>Resumos:Trata-se de um vampiro e um casal que se encontrar em um restaurante, David e Emma que são o casal mencionado,  acharam estranho um homem com comportamentos diferente não disfarçar o olhar deles, então David e Emma saíram do restaurante  e o vampiro saio logo atrás.</a:t>
            </a:r>
            <a:endParaRPr lang="pt-BR"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368A418-800F-8E41-29C6-A48FDF35FEB0}"/>
              </a:ext>
            </a:extLst>
          </p:cNvPr>
          <p:cNvSpPr>
            <a:spLocks noGrp="1"/>
          </p:cNvSpPr>
          <p:nvPr>
            <p:ph type="title"/>
          </p:nvPr>
        </p:nvSpPr>
        <p:spPr>
          <a:xfrm>
            <a:off x="677334" y="816638"/>
            <a:ext cx="8596668" cy="1113762"/>
          </a:xfrm>
        </p:spPr>
        <p:txBody>
          <a:bodyPr/>
          <a:lstStyle/>
          <a:p>
            <a:pPr algn="ctr"/>
            <a:r>
              <a:rPr lang="pt-BR" dirty="0">
                <a:latin typeface="Arial Rounded MT Bold" panose="020F0704030504030204" pitchFamily="34" charset="0"/>
              </a:rPr>
              <a:t>Romance</a:t>
            </a:r>
          </a:p>
        </p:txBody>
      </p:sp>
      <p:sp>
        <p:nvSpPr>
          <p:cNvPr id="3" name="Espaço Reservado para Conteúdo 2">
            <a:extLst>
              <a:ext uri="{FF2B5EF4-FFF2-40B4-BE49-F238E27FC236}">
                <a16:creationId xmlns:a16="http://schemas.microsoft.com/office/drawing/2014/main" xmlns="" id="{F015D36D-7297-D299-9D54-C7CAEB5AE4BF}"/>
              </a:ext>
            </a:extLst>
          </p:cNvPr>
          <p:cNvSpPr>
            <a:spLocks noGrp="1"/>
          </p:cNvSpPr>
          <p:nvPr>
            <p:ph idx="1"/>
          </p:nvPr>
        </p:nvSpPr>
        <p:spPr/>
        <p:txBody>
          <a:bodyPr>
            <a:normAutofit/>
          </a:bodyPr>
          <a:lstStyle/>
          <a:p>
            <a:r>
              <a:rPr lang="pt-BR" sz="2000" dirty="0">
                <a:latin typeface="Arial" panose="020B0604020202020204" pitchFamily="34" charset="0"/>
                <a:cs typeface="Arial" panose="020B0604020202020204" pitchFamily="34" charset="0"/>
              </a:rPr>
              <a:t>Narrativa longa;</a:t>
            </a:r>
          </a:p>
          <a:p>
            <a:r>
              <a:rPr lang="pt-BR" sz="2000" dirty="0">
                <a:latin typeface="Arial" panose="020B0604020202020204" pitchFamily="34" charset="0"/>
                <a:cs typeface="Arial" panose="020B0604020202020204" pitchFamily="34" charset="0"/>
              </a:rPr>
              <a:t>Escrita em prosa;</a:t>
            </a:r>
          </a:p>
          <a:p>
            <a:r>
              <a:rPr lang="pt-BR" sz="2000" dirty="0">
                <a:latin typeface="Arial" panose="020B0604020202020204" pitchFamily="34" charset="0"/>
                <a:cs typeface="Arial" panose="020B0604020202020204" pitchFamily="34" charset="0"/>
              </a:rPr>
              <a:t>Geralmente dividida em capítulos;</a:t>
            </a:r>
          </a:p>
          <a:p>
            <a:r>
              <a:rPr lang="pt-BR" sz="2000" dirty="0">
                <a:latin typeface="Arial" panose="020B0604020202020204" pitchFamily="34" charset="0"/>
                <a:cs typeface="Arial" panose="020B0604020202020204" pitchFamily="34" charset="0"/>
              </a:rPr>
              <a:t>Ambientação temporal;</a:t>
            </a:r>
          </a:p>
          <a:p>
            <a:r>
              <a:rPr lang="pt-BR" sz="2000" dirty="0">
                <a:latin typeface="Arial" panose="020B0604020202020204" pitchFamily="34" charset="0"/>
                <a:cs typeface="Arial" panose="020B0604020202020204" pitchFamily="34" charset="0"/>
              </a:rPr>
              <a:t>Ambientação espacial Enredo ou trama;</a:t>
            </a:r>
          </a:p>
          <a:p>
            <a:r>
              <a:rPr lang="pt-BR" sz="2000" dirty="0">
                <a:latin typeface="Arial" panose="020B0604020202020204" pitchFamily="34" charset="0"/>
                <a:cs typeface="Arial" panose="020B0604020202020204" pitchFamily="34" charset="0"/>
              </a:rPr>
              <a:t>Presença de personagens;</a:t>
            </a:r>
          </a:p>
          <a:p>
            <a:r>
              <a:rPr lang="pt-BR" sz="2000" dirty="0">
                <a:latin typeface="Arial" panose="020B0604020202020204" pitchFamily="34" charset="0"/>
                <a:cs typeface="Arial" panose="020B0604020202020204" pitchFamily="34" charset="0"/>
              </a:rPr>
              <a:t>Gênero em constante mutação.</a:t>
            </a:r>
          </a:p>
        </p:txBody>
      </p:sp>
    </p:spTree>
    <p:extLst>
      <p:ext uri="{BB962C8B-B14F-4D97-AF65-F5344CB8AC3E}">
        <p14:creationId xmlns:p14="http://schemas.microsoft.com/office/powerpoint/2010/main" xmlns="" val="304849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5" name="Group 10">
            <a:extLst>
              <a:ext uri="{FF2B5EF4-FFF2-40B4-BE49-F238E27FC236}">
                <a16:creationId xmlns:a16="http://schemas.microsoft.com/office/drawing/2014/main" xmlns="" id="{1F2B4773-3207-44CC-B7AC-892B7049821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xmlns="" id="{2B8267CA-A7A5-4E11-9D92-4EAC3DD3E809}"/>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xmlns="" id="{E83D61B5-C6B4-4A4B-85AD-FEE7A54912C0}"/>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xmlns="" id="{A0B67FE4-688F-4497-8BFD-157613A697D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xmlns="" id="{3BF5BE1A-9BAC-4581-A82B-FD8FE31595B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xmlns="" id="{971E5644-6772-414A-8199-E30BFB02A5D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xmlns="" id="{E8246D50-BB0C-408E-93FD-7B8D63A7F78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xmlns="" id="{AFBC5D22-68C1-44FB-8181-CB84ECAA83F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xmlns="" id="{FB6D0FCE-FBDB-4655-A1A7-640B1E86B56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xmlns="" id="{BC8157DF-FD90-4AD6-B803-3AC0ACD8E6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xmlns="" id="{3548B067-9D63-4D21-92EF-CBC9E6338C8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ítulo 1">
            <a:extLst>
              <a:ext uri="{FF2B5EF4-FFF2-40B4-BE49-F238E27FC236}">
                <a16:creationId xmlns:a16="http://schemas.microsoft.com/office/drawing/2014/main" xmlns="" id="{1E9FF73A-43DF-872E-9157-2613F90B9BE9}"/>
              </a:ext>
            </a:extLst>
          </p:cNvPr>
          <p:cNvSpPr>
            <a:spLocks noGrp="1"/>
          </p:cNvSpPr>
          <p:nvPr>
            <p:ph type="title"/>
          </p:nvPr>
        </p:nvSpPr>
        <p:spPr>
          <a:xfrm>
            <a:off x="676746" y="609600"/>
            <a:ext cx="3729076" cy="1320800"/>
          </a:xfrm>
        </p:spPr>
        <p:txBody>
          <a:bodyPr vert="horz" lIns="91440" tIns="45720" rIns="91440" bIns="45720" rtlCol="0" anchor="ctr">
            <a:normAutofit/>
          </a:bodyPr>
          <a:lstStyle/>
          <a:p>
            <a:pPr algn="ctr"/>
            <a:r>
              <a:rPr lang="en-US" sz="3600" dirty="0">
                <a:latin typeface="Arial Rounded MT Bold" panose="020F0704030504030204" pitchFamily="34" charset="0"/>
              </a:rPr>
              <a:t>Example</a:t>
            </a:r>
          </a:p>
        </p:txBody>
      </p:sp>
      <p:sp>
        <p:nvSpPr>
          <p:cNvPr id="4" name="Espaço Reservado para Texto 3">
            <a:extLst>
              <a:ext uri="{FF2B5EF4-FFF2-40B4-BE49-F238E27FC236}">
                <a16:creationId xmlns:a16="http://schemas.microsoft.com/office/drawing/2014/main" xmlns="" id="{4D2EA43C-5132-ACFF-5D36-C380F78F0A70}"/>
              </a:ext>
            </a:extLst>
          </p:cNvPr>
          <p:cNvSpPr>
            <a:spLocks noGrp="1"/>
          </p:cNvSpPr>
          <p:nvPr>
            <p:ph type="body" sz="half" idx="2"/>
          </p:nvPr>
        </p:nvSpPr>
        <p:spPr>
          <a:xfrm>
            <a:off x="685167" y="2160589"/>
            <a:ext cx="3720916" cy="3560733"/>
          </a:xfrm>
        </p:spPr>
        <p:txBody>
          <a:bodyPr vert="horz" lIns="91440" tIns="45720" rIns="91440" bIns="45720" rtlCol="0">
            <a:normAutofit/>
          </a:bodyPr>
          <a:lstStyle/>
          <a:p>
            <a:pPr>
              <a:buFont typeface="Wingdings 3" charset="2"/>
              <a:buChar char=""/>
            </a:pPr>
            <a:r>
              <a:rPr lang="en-US" sz="1600" dirty="0">
                <a:latin typeface="Arial" panose="020B0604020202020204" pitchFamily="34" charset="0"/>
                <a:cs typeface="Arial" panose="020B0604020202020204" pitchFamily="34" charset="0"/>
              </a:rPr>
              <a:t>Sinopse: Um assassinato no museu do Louvre em Paris e pistas enigmáticas em alguns dos quadros mais famosos de Leonardo Da Vinci levam à descoberta de um mistério religioso. Por mais de dois mil anos, uma sociedade secreta guarda informações que, se descobertas, poderiam comprometer o cristianismo. Robert Langdon, um professor especialista em simbologia e história, se envolve na investigação.</a:t>
            </a:r>
          </a:p>
        </p:txBody>
      </p:sp>
      <p:pic>
        <p:nvPicPr>
          <p:cNvPr id="6" name="Espaço Reservado para Conteúdo 5" descr="Calendário&#10;&#10;Descrição gerada automaticamente com confiança baixa">
            <a:extLst>
              <a:ext uri="{FF2B5EF4-FFF2-40B4-BE49-F238E27FC236}">
                <a16:creationId xmlns:a16="http://schemas.microsoft.com/office/drawing/2014/main" xmlns="" id="{1D186074-4BDB-18FC-5B22-8C6F31055471}"/>
              </a:ext>
            </a:extLst>
          </p:cNvPr>
          <p:cNvPicPr>
            <a:picLocks noGrp="1" noChangeAspect="1"/>
          </p:cNvPicPr>
          <p:nvPr>
            <p:ph idx="1"/>
          </p:nvPr>
        </p:nvPicPr>
        <p:blipFill>
          <a:blip r:embed="rId2"/>
          <a:stretch>
            <a:fillRect/>
          </a:stretch>
        </p:blipFill>
        <p:spPr>
          <a:xfrm>
            <a:off x="4654035" y="875360"/>
            <a:ext cx="4602747" cy="4602747"/>
          </a:xfrm>
          <a:prstGeom prst="rect">
            <a:avLst/>
          </a:prstGeom>
        </p:spPr>
      </p:pic>
    </p:spTree>
    <p:extLst>
      <p:ext uri="{BB962C8B-B14F-4D97-AF65-F5344CB8AC3E}">
        <p14:creationId xmlns:p14="http://schemas.microsoft.com/office/powerpoint/2010/main" xmlns="" val="2393326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AF61148-51C4-91CB-8884-CA83E98DB32A}"/>
              </a:ext>
            </a:extLst>
          </p:cNvPr>
          <p:cNvSpPr>
            <a:spLocks noGrp="1"/>
          </p:cNvSpPr>
          <p:nvPr>
            <p:ph type="title"/>
          </p:nvPr>
        </p:nvSpPr>
        <p:spPr>
          <a:xfrm>
            <a:off x="677334" y="973394"/>
            <a:ext cx="8596668" cy="957006"/>
          </a:xfrm>
        </p:spPr>
        <p:txBody>
          <a:bodyPr/>
          <a:lstStyle/>
          <a:p>
            <a:pPr algn="ctr"/>
            <a:r>
              <a:rPr lang="pt-BR" dirty="0">
                <a:latin typeface="Arial Rounded MT Bold" panose="020F0704030504030204" pitchFamily="34" charset="0"/>
              </a:rPr>
              <a:t>References</a:t>
            </a:r>
          </a:p>
        </p:txBody>
      </p:sp>
      <p:sp>
        <p:nvSpPr>
          <p:cNvPr id="3" name="Espaço Reservado para Conteúdo 2">
            <a:extLst>
              <a:ext uri="{FF2B5EF4-FFF2-40B4-BE49-F238E27FC236}">
                <a16:creationId xmlns:a16="http://schemas.microsoft.com/office/drawing/2014/main" xmlns="" id="{B017DCA1-9864-932C-CFDB-3F6AF72CF233}"/>
              </a:ext>
            </a:extLst>
          </p:cNvPr>
          <p:cNvSpPr>
            <a:spLocks noGrp="1"/>
          </p:cNvSpPr>
          <p:nvPr>
            <p:ph idx="1"/>
          </p:nvPr>
        </p:nvSpPr>
        <p:spPr/>
        <p:txBody>
          <a:bodyPr>
            <a:normAutofit fontScale="85000" lnSpcReduction="10000"/>
          </a:bodyPr>
          <a:lstStyle/>
          <a:p>
            <a:r>
              <a:rPr lang="pt-BR" dirty="0" smtClean="0">
                <a:hlinkClick r:id="rId2"/>
              </a:rPr>
              <a:t>http://marasenna.blogspot.com/2011/08/o-vestido-branco-clarice-lispector.html?m=1</a:t>
            </a:r>
          </a:p>
          <a:p>
            <a:r>
              <a:rPr lang="pt-BR" dirty="0" smtClean="0">
                <a:hlinkClick r:id="rId2"/>
              </a:rPr>
              <a:t>https</a:t>
            </a:r>
            <a:r>
              <a:rPr lang="pt-BR" dirty="0">
                <a:hlinkClick r:id="rId2"/>
              </a:rPr>
              <a:t>://br.guiainfantil.com/materias/cultura-e-lazer/contos-infantisthe-fox-and-the-grapes-fabulas-em-ingles-para-criancas/</a:t>
            </a:r>
            <a:endParaRPr lang="pt-BR" dirty="0"/>
          </a:p>
          <a:p>
            <a:r>
              <a:rPr lang="pt-BR" dirty="0">
                <a:hlinkClick r:id="rId3"/>
              </a:rPr>
              <a:t>https://www.educamaisbrasil.com.br/enem/lingua-portuguesa/fabula</a:t>
            </a:r>
            <a:endParaRPr lang="pt-BR" dirty="0"/>
          </a:p>
          <a:p>
            <a:r>
              <a:rPr lang="pt-BR" dirty="0">
                <a:hlinkClick r:id="rId4"/>
              </a:rPr>
              <a:t>https://www.lifepersona.com/the-8-main-characteristics-of-the-novel</a:t>
            </a:r>
            <a:endParaRPr lang="pt-BR" dirty="0"/>
          </a:p>
          <a:p>
            <a:r>
              <a:rPr lang="pt-BR" dirty="0">
                <a:hlinkClick r:id="rId5"/>
              </a:rPr>
              <a:t>https://www.actualidadliteratura.com/en/narrative-genre-elements-narration/?utm_source=destacados&amp;utm_medium=1</a:t>
            </a:r>
            <a:endParaRPr lang="pt-BR" dirty="0"/>
          </a:p>
          <a:p>
            <a:r>
              <a:rPr lang="pt-BR" dirty="0">
                <a:hlinkClick r:id="rId6"/>
              </a:rPr>
              <a:t>https://www.thoughtco.com/what-is-a-novel-4685632#:~:</a:t>
            </a:r>
            <a:r>
              <a:rPr lang="pt-BR" dirty="0" smtClean="0">
                <a:hlinkClick r:id="rId6"/>
              </a:rPr>
              <a:t>text=Prose%20style%20and%20length%2C%20as,rather%20than%20a%20brief%20selection</a:t>
            </a:r>
            <a:endParaRPr lang="pt-BR" dirty="0" smtClean="0"/>
          </a:p>
          <a:p>
            <a:r>
              <a:rPr lang="pt-BR" dirty="0" smtClean="0">
                <a:hlinkClick r:id="rId7"/>
              </a:rPr>
              <a:t>https://ia800404.us.archive.org/9/items/TheDaVinciCode_201308/The%20Da%20Vinci%20Code.pdf</a:t>
            </a:r>
            <a:endParaRPr lang="pt-BR" dirty="0"/>
          </a:p>
          <a:p>
            <a:r>
              <a:rPr lang="pt-BR" dirty="0">
                <a:hlinkClick r:id="rId8"/>
              </a:rPr>
              <a:t>https://www.meucatalogodelivros.com.br/o-codigo-da-vinci-resenha/</a:t>
            </a:r>
            <a:endParaRPr lang="pt-BR" dirty="0"/>
          </a:p>
          <a:p>
            <a:endParaRPr lang="pt-BR" dirty="0"/>
          </a:p>
          <a:p>
            <a:endParaRPr lang="pt-BR" dirty="0"/>
          </a:p>
          <a:p>
            <a:endParaRPr lang="pt-BR" dirty="0"/>
          </a:p>
        </p:txBody>
      </p:sp>
    </p:spTree>
    <p:extLst>
      <p:ext uri="{BB962C8B-B14F-4D97-AF65-F5344CB8AC3E}">
        <p14:creationId xmlns:p14="http://schemas.microsoft.com/office/powerpoint/2010/main" xmlns="" val="2873777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8C6602D-5784-AC13-1B30-5B1CA2D4DA45}"/>
              </a:ext>
            </a:extLst>
          </p:cNvPr>
          <p:cNvSpPr>
            <a:spLocks noGrp="1"/>
          </p:cNvSpPr>
          <p:nvPr>
            <p:ph type="title"/>
          </p:nvPr>
        </p:nvSpPr>
        <p:spPr>
          <a:xfrm>
            <a:off x="677334" y="953728"/>
            <a:ext cx="8596668" cy="976671"/>
          </a:xfrm>
        </p:spPr>
        <p:txBody>
          <a:bodyPr/>
          <a:lstStyle/>
          <a:p>
            <a:pPr algn="ctr"/>
            <a:r>
              <a:rPr lang="pt-BR" dirty="0">
                <a:latin typeface="Arial Rounded MT Bold" panose="020F0704030504030204" pitchFamily="34" charset="0"/>
              </a:rPr>
              <a:t>References</a:t>
            </a:r>
          </a:p>
        </p:txBody>
      </p:sp>
      <p:sp>
        <p:nvSpPr>
          <p:cNvPr id="3" name="Espaço Reservado para Conteúdo 2">
            <a:extLst>
              <a:ext uri="{FF2B5EF4-FFF2-40B4-BE49-F238E27FC236}">
                <a16:creationId xmlns:a16="http://schemas.microsoft.com/office/drawing/2014/main" xmlns="" id="{574B23D7-BD2C-318C-6BD6-42B0E86621AA}"/>
              </a:ext>
            </a:extLst>
          </p:cNvPr>
          <p:cNvSpPr>
            <a:spLocks noGrp="1"/>
          </p:cNvSpPr>
          <p:nvPr>
            <p:ph idx="1"/>
          </p:nvPr>
        </p:nvSpPr>
        <p:spPr/>
        <p:txBody>
          <a:bodyPr/>
          <a:lstStyle/>
          <a:p>
            <a:r>
              <a:rPr lang="pt-BR" dirty="0">
                <a:hlinkClick r:id="rId2"/>
              </a:rPr>
              <a:t>https://www.portugues.com.br/literatura/romance.html#:~:text=Narrativa%20longa%2C%20escrita%20em%20prosa,espa%C3%A7o%2C%20onde%20as%20a%C3%A7%C3%B5es%20acontecem</a:t>
            </a:r>
            <a:endParaRPr lang="pt-BR" dirty="0"/>
          </a:p>
          <a:p>
            <a:r>
              <a:rPr lang="pt-BR" dirty="0" smtClean="0">
                <a:hlinkClick r:id="rId3"/>
              </a:rPr>
              <a:t>https://</a:t>
            </a:r>
            <a:r>
              <a:rPr lang="pt-BR" dirty="0" smtClean="0">
                <a:hlinkClick r:id="rId3"/>
              </a:rPr>
              <a:t>www.suapesquisa.com/o_que_e/lenda.htm</a:t>
            </a:r>
            <a:endParaRPr lang="pt-BR" dirty="0" smtClean="0"/>
          </a:p>
          <a:p>
            <a:r>
              <a:rPr lang="pt-BR" dirty="0" smtClean="0">
                <a:hlinkClick r:id="rId4"/>
              </a:rPr>
              <a:t>https://</a:t>
            </a:r>
            <a:r>
              <a:rPr lang="pt-BR" dirty="0" smtClean="0">
                <a:hlinkClick r:id="rId4"/>
              </a:rPr>
              <a:t>brasilescola.uol.com.br/historiab/curupira.htm</a:t>
            </a:r>
            <a:r>
              <a:rPr lang="pt-BR" dirty="0" smtClean="0"/>
              <a:t> </a:t>
            </a:r>
            <a:endParaRPr lang="pt-BR" dirty="0"/>
          </a:p>
          <a:p>
            <a:r>
              <a:rPr lang="pt-BR" dirty="0" smtClean="0">
                <a:hlinkClick r:id="rId5"/>
              </a:rPr>
              <a:t>https</a:t>
            </a:r>
            <a:r>
              <a:rPr lang="pt-BR" dirty="0">
                <a:hlinkClick r:id="rId5"/>
              </a:rPr>
              <a:t>://educacao.uol.com.br/disciplinas/ingles/short-story-conheca-uma-versao-moderna-de-um-conto-infantil.htm</a:t>
            </a:r>
            <a:endParaRPr lang="pt-BR" dirty="0"/>
          </a:p>
          <a:p>
            <a:r>
              <a:rPr lang="pt-BR" dirty="0">
                <a:hlinkClick r:id="rId6"/>
              </a:rPr>
              <a:t>https://learnenglish.britishcouncil.org/general-english/story-zone/a2-b1-stories/bad-blood-a2b1</a:t>
            </a:r>
            <a:endParaRPr lang="pt-BR" dirty="0"/>
          </a:p>
          <a:p>
            <a:endParaRPr lang="pt-BR" dirty="0"/>
          </a:p>
        </p:txBody>
      </p:sp>
    </p:spTree>
    <p:extLst>
      <p:ext uri="{BB962C8B-B14F-4D97-AF65-F5344CB8AC3E}">
        <p14:creationId xmlns:p14="http://schemas.microsoft.com/office/powerpoint/2010/main" xmlns="" val="4262505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046284"/>
            <a:ext cx="8596668" cy="884115"/>
          </a:xfrm>
        </p:spPr>
        <p:txBody>
          <a:bodyPr/>
          <a:lstStyle/>
          <a:p>
            <a:pPr algn="ctr"/>
            <a:r>
              <a:rPr lang="pt-BR" dirty="0" smtClean="0">
                <a:latin typeface="Arial Rounded MT Bold" pitchFamily="34" charset="0"/>
              </a:rPr>
              <a:t>Thanks!!</a:t>
            </a:r>
            <a:endParaRPr lang="pt-BR" dirty="0">
              <a:latin typeface="Arial Rounded MT Bold" pitchFamily="34" charset="0"/>
            </a:endParaRPr>
          </a:p>
        </p:txBody>
      </p:sp>
      <p:pic>
        <p:nvPicPr>
          <p:cNvPr id="40962" name="Picture 2" descr="Memes - Fyeahpussycats - Animais - Gato Triste - Página 4 - Criarmeme.com.br"/>
          <p:cNvPicPr>
            <a:picLocks noChangeAspect="1" noChangeArrowheads="1"/>
          </p:cNvPicPr>
          <p:nvPr/>
        </p:nvPicPr>
        <p:blipFill>
          <a:blip r:embed="rId2"/>
          <a:srcRect/>
          <a:stretch>
            <a:fillRect/>
          </a:stretch>
        </p:blipFill>
        <p:spPr bwMode="auto">
          <a:xfrm>
            <a:off x="3144959" y="2486147"/>
            <a:ext cx="3429000" cy="350141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4DB6CE4-2B13-4715-B5B2-615A55922CA1}"/>
              </a:ext>
            </a:extLst>
          </p:cNvPr>
          <p:cNvSpPr>
            <a:spLocks noGrp="1"/>
          </p:cNvSpPr>
          <p:nvPr>
            <p:ph type="title"/>
          </p:nvPr>
        </p:nvSpPr>
        <p:spPr>
          <a:xfrm>
            <a:off x="677334" y="816638"/>
            <a:ext cx="8596668" cy="1113762"/>
          </a:xfrm>
        </p:spPr>
        <p:txBody>
          <a:bodyPr rtlCol="0">
            <a:normAutofit/>
          </a:bodyPr>
          <a:lstStyle/>
          <a:p>
            <a:pPr algn="ctr" rtl="0"/>
            <a:r>
              <a:rPr lang="en-US" dirty="0">
                <a:latin typeface="Arial Rounded MT Bold" panose="020F0704030504030204" pitchFamily="34" charset="0"/>
              </a:rPr>
              <a:t>Characteristics of the narrative genre</a:t>
            </a:r>
            <a:endParaRPr lang="pt-BR" dirty="0">
              <a:latin typeface="Arial Rounded MT Bold" panose="020F0704030504030204" pitchFamily="34" charset="0"/>
            </a:endParaRPr>
          </a:p>
        </p:txBody>
      </p:sp>
      <p:sp>
        <p:nvSpPr>
          <p:cNvPr id="5" name="Espaço Reservado para Conteúdo 4">
            <a:extLst>
              <a:ext uri="{FF2B5EF4-FFF2-40B4-BE49-F238E27FC236}">
                <a16:creationId xmlns:a16="http://schemas.microsoft.com/office/drawing/2014/main" xmlns="" id="{E7E94BF9-C4E6-77E1-F1B3-C0F438C0B7A8}"/>
              </a:ext>
            </a:extLst>
          </p:cNvPr>
          <p:cNvSpPr>
            <a:spLocks noGrp="1"/>
          </p:cNvSpPr>
          <p:nvPr>
            <p:ph idx="1"/>
          </p:nvPr>
        </p:nvSpPr>
        <p:spPr/>
        <p:txBody>
          <a:bodyPr>
            <a:normAutofit/>
          </a:bodyPr>
          <a:lstStyle/>
          <a:p>
            <a:pPr>
              <a:buFont typeface="Wingdings" panose="05000000000000000000" pitchFamily="2" charset="2"/>
              <a:buChar char="Ø"/>
            </a:pPr>
            <a:r>
              <a:rPr lang="pt-BR" sz="2400" dirty="0">
                <a:latin typeface="Arial" panose="020B0604020202020204" pitchFamily="34" charset="0"/>
                <a:cs typeface="Arial" panose="020B0604020202020204" pitchFamily="34" charset="0"/>
              </a:rPr>
              <a:t>Presença de um narrador;</a:t>
            </a:r>
          </a:p>
          <a:p>
            <a:pPr>
              <a:buFont typeface="Wingdings" panose="05000000000000000000" pitchFamily="2" charset="2"/>
              <a:buChar char="Ø"/>
            </a:pPr>
            <a:r>
              <a:rPr lang="pt-BR" sz="2400" dirty="0">
                <a:latin typeface="Arial" panose="020B0604020202020204" pitchFamily="34" charset="0"/>
                <a:cs typeface="Arial" panose="020B0604020202020204" pitchFamily="34" charset="0"/>
              </a:rPr>
              <a:t>Possui um enredo;</a:t>
            </a:r>
          </a:p>
          <a:p>
            <a:pPr>
              <a:buFont typeface="Wingdings" panose="05000000000000000000" pitchFamily="2" charset="2"/>
              <a:buChar char="Ø"/>
            </a:pPr>
            <a:r>
              <a:rPr lang="pt-BR" sz="2400" dirty="0">
                <a:latin typeface="Arial" panose="020B0604020202020204" pitchFamily="34" charset="0"/>
                <a:cs typeface="Arial" panose="020B0604020202020204" pitchFamily="34" charset="0"/>
              </a:rPr>
              <a:t>Possui personagens;</a:t>
            </a:r>
          </a:p>
          <a:p>
            <a:pPr>
              <a:buFont typeface="Wingdings" panose="05000000000000000000" pitchFamily="2" charset="2"/>
              <a:buChar char="Ø"/>
            </a:pPr>
            <a:r>
              <a:rPr lang="pt-BR" sz="2400" dirty="0">
                <a:latin typeface="Arial" panose="020B0604020202020204" pitchFamily="34" charset="0"/>
                <a:cs typeface="Arial" panose="020B0604020202020204" pitchFamily="34" charset="0"/>
              </a:rPr>
              <a:t>Possui um tempo específico;</a:t>
            </a:r>
          </a:p>
          <a:p>
            <a:pPr>
              <a:buFont typeface="Wingdings" panose="05000000000000000000" pitchFamily="2" charset="2"/>
              <a:buChar char="Ø"/>
            </a:pPr>
            <a:r>
              <a:rPr lang="pt-BR" sz="2400" dirty="0">
                <a:latin typeface="Arial" panose="020B0604020202020204" pitchFamily="34" charset="0"/>
                <a:cs typeface="Arial" panose="020B0604020202020204" pitchFamily="34" charset="0"/>
              </a:rPr>
              <a:t>Se realiza em determinado espaço;</a:t>
            </a:r>
          </a:p>
          <a:p>
            <a:pPr>
              <a:buFont typeface="Wingdings" panose="05000000000000000000" pitchFamily="2" charset="2"/>
              <a:buChar char="Ø"/>
            </a:pPr>
            <a:r>
              <a:rPr lang="pt-BR" sz="2400" dirty="0">
                <a:latin typeface="Arial" panose="020B0604020202020204" pitchFamily="34" charset="0"/>
                <a:cs typeface="Arial" panose="020B0604020202020204" pitchFamily="34" charset="0"/>
              </a:rPr>
              <a:t>Discurso: direto e indireto.</a:t>
            </a:r>
          </a:p>
        </p:txBody>
      </p:sp>
    </p:spTree>
    <p:extLst>
      <p:ext uri="{BB962C8B-B14F-4D97-AF65-F5344CB8AC3E}">
        <p14:creationId xmlns:p14="http://schemas.microsoft.com/office/powerpoint/2010/main" xmlns="" val="3253689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4DB6CE4-2B13-4715-B5B2-615A55922CA1}"/>
              </a:ext>
            </a:extLst>
          </p:cNvPr>
          <p:cNvSpPr>
            <a:spLocks noGrp="1"/>
          </p:cNvSpPr>
          <p:nvPr>
            <p:ph type="title"/>
          </p:nvPr>
        </p:nvSpPr>
        <p:spPr>
          <a:xfrm>
            <a:off x="677334" y="816638"/>
            <a:ext cx="8596668" cy="1113762"/>
          </a:xfrm>
        </p:spPr>
        <p:txBody>
          <a:bodyPr rtlCol="0">
            <a:normAutofit/>
          </a:bodyPr>
          <a:lstStyle/>
          <a:p>
            <a:pPr algn="ctr" rtl="0"/>
            <a:r>
              <a:rPr lang="pt-BR" sz="4400" dirty="0">
                <a:latin typeface="Arial Rounded MT Bold" panose="020F0704030504030204" pitchFamily="34" charset="0"/>
              </a:rPr>
              <a:t>Chronicles</a:t>
            </a:r>
          </a:p>
        </p:txBody>
      </p:sp>
      <p:sp>
        <p:nvSpPr>
          <p:cNvPr id="3" name="Espaço Reservado para Conteúdo 2">
            <a:extLst>
              <a:ext uri="{FF2B5EF4-FFF2-40B4-BE49-F238E27FC236}">
                <a16:creationId xmlns:a16="http://schemas.microsoft.com/office/drawing/2014/main" xmlns="" id="{143F5361-68C0-4BF5-80C8-F1E7BF92B2DB}"/>
              </a:ext>
            </a:extLst>
          </p:cNvPr>
          <p:cNvSpPr>
            <a:spLocks noGrp="1"/>
          </p:cNvSpPr>
          <p:nvPr>
            <p:ph idx="1"/>
          </p:nvPr>
        </p:nvSpPr>
        <p:spPr/>
        <p:txBody>
          <a:bodyPr rtlCol="0"/>
          <a:lstStyle/>
          <a:p>
            <a:r>
              <a:rPr lang="pt-BR" sz="2400" dirty="0">
                <a:latin typeface="Arial" pitchFamily="34" charset="0"/>
                <a:cs typeface="Arial" pitchFamily="34" charset="0"/>
              </a:rPr>
              <a:t>Escrita em textos curtos e de fácil compreensão;</a:t>
            </a:r>
          </a:p>
          <a:p>
            <a:r>
              <a:rPr lang="pt-BR" sz="2400" dirty="0">
                <a:latin typeface="Arial" pitchFamily="34" charset="0"/>
                <a:cs typeface="Arial" pitchFamily="34" charset="0"/>
              </a:rPr>
              <a:t>Possui linguagem despojada e simples;</a:t>
            </a:r>
          </a:p>
          <a:p>
            <a:r>
              <a:rPr lang="pt-BR" sz="2400" dirty="0">
                <a:latin typeface="Arial" pitchFamily="34" charset="0"/>
                <a:cs typeface="Arial" pitchFamily="34" charset="0"/>
              </a:rPr>
              <a:t>Narra situações do cotidiano;</a:t>
            </a:r>
          </a:p>
          <a:p>
            <a:r>
              <a:rPr lang="pt-BR" sz="2400" dirty="0">
                <a:latin typeface="Arial" pitchFamily="34" charset="0"/>
                <a:cs typeface="Arial" pitchFamily="34" charset="0"/>
              </a:rPr>
              <a:t>O uso de poucos personagens (às veze, nenhum);</a:t>
            </a:r>
          </a:p>
          <a:p>
            <a:r>
              <a:rPr lang="pt-BR" sz="2400" dirty="0">
                <a:latin typeface="Arial" pitchFamily="34" charset="0"/>
                <a:cs typeface="Arial" pitchFamily="34" charset="0"/>
              </a:rPr>
              <a:t>Caráter crítico sobre comportamentos e situações;</a:t>
            </a:r>
          </a:p>
          <a:p>
            <a:r>
              <a:rPr lang="pt-BR" sz="2400" dirty="0">
                <a:latin typeface="Arial" pitchFamily="34" charset="0"/>
                <a:cs typeface="Arial" pitchFamily="34" charset="0"/>
              </a:rPr>
              <a:t>O uso do humor crítico, irônico e sarcástico;</a:t>
            </a:r>
          </a:p>
          <a:p>
            <a:r>
              <a:rPr lang="pt-BR" sz="2400" dirty="0">
                <a:latin typeface="Arial" pitchFamily="34" charset="0"/>
                <a:cs typeface="Arial" pitchFamily="34" charset="0"/>
              </a:rPr>
              <a:t>Segue um tempo cronológico determinado.</a:t>
            </a:r>
          </a:p>
          <a:p>
            <a:pPr marL="0" indent="0" rtl="0">
              <a:buNone/>
            </a:pPr>
            <a:endParaRPr lang="pt-BR"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217217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xmlns=""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F3D68C6C-F3F5-D6FB-900E-D6D823F3011B}"/>
              </a:ext>
            </a:extLst>
          </p:cNvPr>
          <p:cNvSpPr>
            <a:spLocks noGrp="1"/>
          </p:cNvSpPr>
          <p:nvPr>
            <p:ph type="title"/>
          </p:nvPr>
        </p:nvSpPr>
        <p:spPr>
          <a:xfrm>
            <a:off x="1333502" y="609600"/>
            <a:ext cx="8596668" cy="1320800"/>
          </a:xfrm>
        </p:spPr>
        <p:txBody>
          <a:bodyPr>
            <a:normAutofit/>
          </a:bodyPr>
          <a:lstStyle/>
          <a:p>
            <a:pPr algn="ctr"/>
            <a:r>
              <a:rPr lang="pt-BR" dirty="0">
                <a:latin typeface="Arial Rounded MT Bold" panose="020F0704030504030204" pitchFamily="34" charset="0"/>
              </a:rPr>
              <a:t>Example</a:t>
            </a:r>
          </a:p>
        </p:txBody>
      </p:sp>
      <p:sp>
        <p:nvSpPr>
          <p:cNvPr id="12" name="Isosceles Triangle 11">
            <a:extLst>
              <a:ext uri="{FF2B5EF4-FFF2-40B4-BE49-F238E27FC236}">
                <a16:creationId xmlns:a16="http://schemas.microsoft.com/office/drawing/2014/main" xmlns=""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 name="Espaço Reservado para Conteúdo 4">
            <a:extLst>
              <a:ext uri="{FF2B5EF4-FFF2-40B4-BE49-F238E27FC236}">
                <a16:creationId xmlns:a16="http://schemas.microsoft.com/office/drawing/2014/main" xmlns="" id="{902A695C-D4B0-A951-9852-ECEF3447ECEA}"/>
              </a:ext>
            </a:extLst>
          </p:cNvPr>
          <p:cNvSpPr>
            <a:spLocks noGrp="1"/>
          </p:cNvSpPr>
          <p:nvPr>
            <p:ph idx="1"/>
          </p:nvPr>
        </p:nvSpPr>
        <p:spPr>
          <a:xfrm>
            <a:off x="1386256" y="1415561"/>
            <a:ext cx="9762390" cy="5266593"/>
          </a:xfrm>
        </p:spPr>
        <p:txBody>
          <a:bodyPr>
            <a:noAutofit/>
          </a:bodyPr>
          <a:lstStyle/>
          <a:p>
            <a:pPr marL="0" indent="0">
              <a:buNone/>
            </a:pPr>
            <a:r>
              <a:rPr lang="en-US" dirty="0" smtClean="0">
                <a:latin typeface="Arial" panose="020B0604020202020204" pitchFamily="34" charset="0"/>
                <a:cs typeface="Arial" panose="020B0604020202020204" pitchFamily="34" charset="0"/>
              </a:rPr>
              <a:t>The White Dress</a:t>
            </a:r>
          </a:p>
          <a:p>
            <a:pPr marL="0" indent="0">
              <a:buNone/>
            </a:pPr>
            <a:r>
              <a:rPr lang="en-US" dirty="0" smtClean="0">
                <a:latin typeface="Arial" panose="020B0604020202020204" pitchFamily="34" charset="0"/>
                <a:cs typeface="Arial" panose="020B0604020202020204" pitchFamily="34" charset="0"/>
              </a:rPr>
              <a:t>I woke up at dawn wishing I had a white dress.  And it would be gauze.  It was an intense and lucid desire.  I think it was my innocence that never stopped.  Some, I know, I've been told, think I'm dangerous. But I'm also innocent.  The desire to dress in white was what always saved me. I know, and maybe only I and some know, that if I'm in danger, I'm also pure.  And she is only dangerous to those who have danger within them.  The purity I speak of is limpid: even the bad things we accept.  And they taste like a white gauze dress.  Maybe I'll never have it, but it's as if I did, in such a way you learn to live with what you lack so much.  I also want a black dress because it makes me lighter and makes my purity stand out.  Is it really purity?  What is primitive is purity.  What is spontaneous is purity.  What is bad is purity?  I don't know, I know that sometimes the root of what's bad is a purity that couldn't be. I woke up at dawn with such intensity to a white gauze dress that I opened my wardrobe.  It had a white, thick cloth and a rounded neckline.  Thickness is purity?  One thing I know: love, however violent, is. And behold, suddenly just now I saw that I am not pure. </a:t>
            </a:r>
          </a:p>
          <a:p>
            <a:pPr marL="0" indent="0">
              <a:buNone/>
            </a:pPr>
            <a:r>
              <a:rPr lang="en-US" dirty="0" smtClean="0">
                <a:latin typeface="Arial" panose="020B0604020202020204" pitchFamily="34" charset="0"/>
                <a:cs typeface="Arial" panose="020B0604020202020204" pitchFamily="34" charset="0"/>
              </a:rPr>
              <a:t>Clarice Lispector</a:t>
            </a:r>
            <a:endParaRPr lang="pt-BR" dirty="0">
              <a:latin typeface="Arial" panose="020B0604020202020204" pitchFamily="34" charset="0"/>
              <a:cs typeface="Arial" panose="020B0604020202020204" pitchFamily="34" charset="0"/>
            </a:endParaRPr>
          </a:p>
        </p:txBody>
      </p:sp>
      <p:sp>
        <p:nvSpPr>
          <p:cNvPr id="14" name="Isosceles Triangle 13">
            <a:extLst>
              <a:ext uri="{FF2B5EF4-FFF2-40B4-BE49-F238E27FC236}">
                <a16:creationId xmlns:a16="http://schemas.microsoft.com/office/drawing/2014/main" xmlns=""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3183729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4DB6CE4-2B13-4715-B5B2-615A55922CA1}"/>
              </a:ext>
            </a:extLst>
          </p:cNvPr>
          <p:cNvSpPr>
            <a:spLocks noGrp="1"/>
          </p:cNvSpPr>
          <p:nvPr>
            <p:ph type="title"/>
          </p:nvPr>
        </p:nvSpPr>
        <p:spPr>
          <a:xfrm>
            <a:off x="677334" y="816638"/>
            <a:ext cx="8596668" cy="1113762"/>
          </a:xfrm>
        </p:spPr>
        <p:txBody>
          <a:bodyPr rtlCol="0">
            <a:normAutofit/>
          </a:bodyPr>
          <a:lstStyle/>
          <a:p>
            <a:pPr algn="ctr" rtl="0"/>
            <a:r>
              <a:rPr lang="pt-BR" dirty="0">
                <a:latin typeface="Arial Rounded MT Bold" panose="020F0704030504030204" pitchFamily="34" charset="0"/>
              </a:rPr>
              <a:t>Fables</a:t>
            </a:r>
            <a:r>
              <a:rPr lang="pt-BR" sz="4400" dirty="0">
                <a:latin typeface="Arial Rounded MT Bold" panose="020F0704030504030204" pitchFamily="34" charset="0"/>
              </a:rPr>
              <a:t> </a:t>
            </a:r>
          </a:p>
        </p:txBody>
      </p:sp>
      <p:sp>
        <p:nvSpPr>
          <p:cNvPr id="11" name="Espaço Reservado para Conteúdo 10">
            <a:extLst>
              <a:ext uri="{FF2B5EF4-FFF2-40B4-BE49-F238E27FC236}">
                <a16:creationId xmlns:a16="http://schemas.microsoft.com/office/drawing/2014/main" xmlns="" id="{368FF455-FD2B-0E15-3F7C-6AA40B81C137}"/>
              </a:ext>
            </a:extLst>
          </p:cNvPr>
          <p:cNvSpPr>
            <a:spLocks noGrp="1"/>
          </p:cNvSpPr>
          <p:nvPr>
            <p:ph idx="1"/>
          </p:nvPr>
        </p:nvSpPr>
        <p:spPr/>
        <p:txBody>
          <a:bodyPr>
            <a:normAutofit lnSpcReduction="10000"/>
          </a:bodyPr>
          <a:lstStyle/>
          <a:p>
            <a:r>
              <a:rPr lang="pt-BR" sz="2000" dirty="0">
                <a:latin typeface="Arial" panose="020B0604020202020204" pitchFamily="34" charset="0"/>
                <a:cs typeface="Arial" panose="020B0604020202020204" pitchFamily="34" charset="0"/>
              </a:rPr>
              <a:t>Apresenta uma narrativa alegórica em prosa ou em um poema épico;</a:t>
            </a:r>
          </a:p>
          <a:p>
            <a:r>
              <a:rPr lang="pt-BR" sz="2000" b="0" i="0" dirty="0">
                <a:solidFill>
                  <a:srgbClr val="212529"/>
                </a:solidFill>
                <a:effectLst/>
                <a:latin typeface="Arial" panose="020B0604020202020204" pitchFamily="34" charset="0"/>
                <a:cs typeface="Arial" panose="020B0604020202020204" pitchFamily="34" charset="0"/>
              </a:rPr>
              <a:t>Seus personagens são antropomórficas, ou seja, animais com características ou comportamentos humanos;</a:t>
            </a:r>
          </a:p>
          <a:p>
            <a:r>
              <a:rPr lang="pt-BR" sz="2000" b="0" i="0" dirty="0">
                <a:solidFill>
                  <a:srgbClr val="212529"/>
                </a:solidFill>
                <a:effectLst/>
                <a:latin typeface="Arial" panose="020B0604020202020204" pitchFamily="34" charset="0"/>
                <a:cs typeface="Arial" panose="020B0604020202020204" pitchFamily="34" charset="0"/>
              </a:rPr>
              <a:t> Através do comportamento dos animais, representa virtudes, qualidades e defeitos dos seres humanos;</a:t>
            </a:r>
            <a:endParaRPr lang="pt-BR" sz="2000" dirty="0">
              <a:solidFill>
                <a:srgbClr val="212529"/>
              </a:solidFill>
              <a:latin typeface="Arial" panose="020B0604020202020204" pitchFamily="34" charset="0"/>
              <a:cs typeface="Arial" panose="020B0604020202020204" pitchFamily="34" charset="0"/>
            </a:endParaRPr>
          </a:p>
          <a:p>
            <a:r>
              <a:rPr lang="pt-BR" sz="2000" b="0" i="0" dirty="0">
                <a:solidFill>
                  <a:srgbClr val="212529"/>
                </a:solidFill>
                <a:effectLst/>
                <a:latin typeface="Arial" panose="020B0604020202020204" pitchFamily="34" charset="0"/>
                <a:cs typeface="Arial" panose="020B0604020202020204" pitchFamily="34" charset="0"/>
              </a:rPr>
              <a:t>Por se tratar de um gênero transmitido oralmente, as fábulas costumam ter muitas versões;</a:t>
            </a:r>
          </a:p>
          <a:p>
            <a:r>
              <a:rPr lang="pt-BR" sz="2000" b="0" i="0" dirty="0">
                <a:solidFill>
                  <a:srgbClr val="212529"/>
                </a:solidFill>
                <a:effectLst/>
                <a:latin typeface="Arial" panose="020B0604020202020204" pitchFamily="34" charset="0"/>
                <a:cs typeface="Arial" panose="020B0604020202020204" pitchFamily="34" charset="0"/>
              </a:rPr>
              <a:t>Presença de “personagens tipo”, ou seja, personagens que representam o comportamento humano de forma coletiva e não de maneira individual;</a:t>
            </a:r>
          </a:p>
          <a:p>
            <a:r>
              <a:rPr lang="pt-BR" sz="2000" b="0" i="0" dirty="0">
                <a:solidFill>
                  <a:srgbClr val="212529"/>
                </a:solidFill>
                <a:effectLst/>
                <a:latin typeface="Arial" panose="020B0604020202020204" pitchFamily="34" charset="0"/>
                <a:cs typeface="Arial" panose="020B0604020202020204" pitchFamily="34" charset="0"/>
              </a:rPr>
              <a:t>Traz uma lição moral no final da história.</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193417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xmlns="" id="{09EA7EA7-74F5-4EE2-8E3D-1A10308259D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xmlns="" id="{A5CE79B5-7EE4-424D-AD14-5DEFB61B85C8}"/>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xmlns="" id="{696C926F-F999-44BA-8D86-9EAB51D65010}"/>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xmlns="" id="{248745E7-0AF0-48F9-8E58-2673FC5F4FD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xmlns="" id="{9715E81A-D2E0-4431-9370-4E4A9ECA7F9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xmlns="" id="{CEDB37A9-282D-4DDB-85AD-B2090A82531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xmlns="" id="{533D5933-7F91-4F5E-BC31-42FD0E2D8DE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xmlns="" id="{37ADDF68-C9BE-46EA-83DE-2C07DD83960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xmlns="" id="{10D67396-BABD-48A8-A892-CCB5095FA42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xmlns="" id="{626DA82A-72C2-4DF6-9CF0-0D1F6B96B5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xmlns="" id="{8EE6DC63-4380-4BE0-A68A-8F01162BD19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xmlns=""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5FC01F5B-3517-D9AD-63E1-F8020FC8F4FE}"/>
              </a:ext>
            </a:extLst>
          </p:cNvPr>
          <p:cNvSpPr>
            <a:spLocks noGrp="1"/>
          </p:cNvSpPr>
          <p:nvPr>
            <p:ph type="title" idx="4294967295"/>
          </p:nvPr>
        </p:nvSpPr>
        <p:spPr>
          <a:xfrm>
            <a:off x="1333502" y="944380"/>
            <a:ext cx="8596668" cy="986020"/>
          </a:xfrm>
        </p:spPr>
        <p:txBody>
          <a:bodyPr vert="horz" lIns="91440" tIns="45720" rIns="91440" bIns="45720" rtlCol="0" anchor="t">
            <a:normAutofit/>
          </a:bodyPr>
          <a:lstStyle/>
          <a:p>
            <a:pPr algn="ctr"/>
            <a:r>
              <a:rPr lang="en-US" dirty="0">
                <a:latin typeface="Arial Rounded MT Bold" panose="020F0704030504030204" pitchFamily="34" charset="0"/>
              </a:rPr>
              <a:t>Example</a:t>
            </a:r>
          </a:p>
        </p:txBody>
      </p:sp>
      <p:sp>
        <p:nvSpPr>
          <p:cNvPr id="22" name="Isosceles Triangle 21">
            <a:extLst>
              <a:ext uri="{FF2B5EF4-FFF2-40B4-BE49-F238E27FC236}">
                <a16:creationId xmlns:a16="http://schemas.microsoft.com/office/drawing/2014/main" xmlns=""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Espaço Reservado para Conteúdo 2">
            <a:extLst>
              <a:ext uri="{FF2B5EF4-FFF2-40B4-BE49-F238E27FC236}">
                <a16:creationId xmlns:a16="http://schemas.microsoft.com/office/drawing/2014/main" xmlns="" id="{B7EAFDC8-FE1F-E80B-D972-A592BBC72E6A}"/>
              </a:ext>
            </a:extLst>
          </p:cNvPr>
          <p:cNvSpPr>
            <a:spLocks noGrp="1"/>
          </p:cNvSpPr>
          <p:nvPr>
            <p:ph sz="half" idx="4294967295"/>
          </p:nvPr>
        </p:nvSpPr>
        <p:spPr>
          <a:xfrm>
            <a:off x="1333502" y="2160589"/>
            <a:ext cx="8596668" cy="3880773"/>
          </a:xfrm>
        </p:spPr>
        <p:txBody>
          <a:bodyPr vert="horz" lIns="91440" tIns="45720" rIns="91440" bIns="45720" rtlCol="0">
            <a:noAutofit/>
          </a:bodyPr>
          <a:lstStyle/>
          <a:p>
            <a:r>
              <a:rPr lang="en-US" sz="2000" dirty="0">
                <a:latin typeface="Arial" panose="020B0604020202020204" pitchFamily="34" charset="0"/>
                <a:cs typeface="Arial" panose="020B0604020202020204" pitchFamily="34" charset="0"/>
              </a:rPr>
              <a:t>It was a very hot and sunny afternoon. A fox, which had been hunting the whole day, was very thirsty. 'How I wish there was some water,' the fox thought to himself.Just then, he saw bunches of fat and juicy grapes hanging from a vine above his head. The grapes looked ripe and ready to burst with juice.'Oh, my! Oh, my!' the fox said as his mouth began to water. 'Sweet grape juice, quench my thirst!'The fox stood on tiptoe and stretched as high as he could, but the grapes were out of his reach. Not about to give up, the fox walked back a short distance and took a running leap at the grapes. Again, he could not reach the grapes.The fox jumped and leapt, again and again, but each time he could not reach the grapes. Until, at last, the fox was tired and thirstier than ever. 'What a fool I am!' said the fox furiously. 'These grapes are sour and not fit for eating. Why would I want them anyway?'</a:t>
            </a:r>
          </a:p>
        </p:txBody>
      </p:sp>
      <p:sp>
        <p:nvSpPr>
          <p:cNvPr id="24" name="Isosceles Triangle 23">
            <a:extLst>
              <a:ext uri="{FF2B5EF4-FFF2-40B4-BE49-F238E27FC236}">
                <a16:creationId xmlns:a16="http://schemas.microsoft.com/office/drawing/2014/main" xmlns=""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83680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578EDD0-AE48-5D92-DC3C-EB4C5F2B606F}"/>
              </a:ext>
            </a:extLst>
          </p:cNvPr>
          <p:cNvSpPr>
            <a:spLocks noGrp="1"/>
          </p:cNvSpPr>
          <p:nvPr>
            <p:ph type="title"/>
          </p:nvPr>
        </p:nvSpPr>
        <p:spPr>
          <a:xfrm>
            <a:off x="677334" y="686009"/>
            <a:ext cx="8596668" cy="657599"/>
          </a:xfrm>
        </p:spPr>
        <p:txBody>
          <a:bodyPr/>
          <a:lstStyle/>
          <a:p>
            <a:pPr algn="ctr"/>
            <a:r>
              <a:rPr lang="pt-BR" dirty="0">
                <a:latin typeface="Arial Rounded MT Bold" panose="020F0704030504030204" pitchFamily="34" charset="0"/>
              </a:rPr>
              <a:t>Legends</a:t>
            </a:r>
          </a:p>
        </p:txBody>
      </p:sp>
      <p:sp>
        <p:nvSpPr>
          <p:cNvPr id="3" name="Espaço Reservado para Conteúdo 2">
            <a:extLst>
              <a:ext uri="{FF2B5EF4-FFF2-40B4-BE49-F238E27FC236}">
                <a16:creationId xmlns:a16="http://schemas.microsoft.com/office/drawing/2014/main" xmlns="" id="{285F50EF-9E4C-C222-22A5-3AFE5D09AF22}"/>
              </a:ext>
            </a:extLst>
          </p:cNvPr>
          <p:cNvSpPr>
            <a:spLocks noGrp="1"/>
          </p:cNvSpPr>
          <p:nvPr>
            <p:ph idx="1"/>
          </p:nvPr>
        </p:nvSpPr>
        <p:spPr>
          <a:xfrm>
            <a:off x="528044" y="1427583"/>
            <a:ext cx="9259768" cy="5169159"/>
          </a:xfrm>
        </p:spPr>
        <p:txBody>
          <a:bodyPr>
            <a:noAutofit/>
          </a:bodyPr>
          <a:lstStyle/>
          <a:p>
            <a:pPr fontAlgn="base"/>
            <a:r>
              <a:rPr lang="pt-BR" sz="2000" dirty="0" smtClean="0"/>
              <a:t>As </a:t>
            </a:r>
            <a:r>
              <a:rPr lang="pt-BR" sz="2000" dirty="0" smtClean="0"/>
              <a:t>lendas não podem ser comprovadas cientificamente, pois são frutos da imaginação das pessoas que as </a:t>
            </a:r>
            <a:r>
              <a:rPr lang="pt-BR" sz="2000" dirty="0" smtClean="0"/>
              <a:t>criaram</a:t>
            </a:r>
            <a:r>
              <a:rPr lang="pt-BR" sz="2000" dirty="0" smtClean="0"/>
              <a:t>;</a:t>
            </a:r>
          </a:p>
          <a:p>
            <a:pPr fontAlgn="base"/>
            <a:r>
              <a:rPr lang="pt-BR" sz="2000" dirty="0" smtClean="0"/>
              <a:t>Muitas </a:t>
            </a:r>
            <a:r>
              <a:rPr lang="pt-BR" sz="2000" dirty="0" smtClean="0"/>
              <a:t>lendas surgem de fatos históricos que são modificados com o tempo e ganham caráter </a:t>
            </a:r>
            <a:r>
              <a:rPr lang="pt-BR" sz="2000" dirty="0" smtClean="0"/>
              <a:t>maravilhoso;</a:t>
            </a:r>
            <a:endParaRPr lang="pt-BR" sz="2000" dirty="0" smtClean="0"/>
          </a:p>
          <a:p>
            <a:pPr fontAlgn="base"/>
            <a:r>
              <a:rPr lang="pt-BR" sz="2000" dirty="0" smtClean="0"/>
              <a:t>As </a:t>
            </a:r>
            <a:r>
              <a:rPr lang="pt-BR" sz="2000" dirty="0" smtClean="0"/>
              <a:t>lendas são importantes, pois expressam a cultura popular de uma </a:t>
            </a:r>
            <a:r>
              <a:rPr lang="pt-BR" sz="2000" dirty="0" smtClean="0"/>
              <a:t>sociedade;</a:t>
            </a:r>
          </a:p>
          <a:p>
            <a:pPr fontAlgn="base"/>
            <a:r>
              <a:rPr lang="pt-BR" sz="2000" dirty="0" smtClean="0"/>
              <a:t>Muitas </a:t>
            </a:r>
            <a:r>
              <a:rPr lang="pt-BR" sz="2000" dirty="0" smtClean="0"/>
              <a:t>lendas possuem características religiosas e mitológicas.</a:t>
            </a:r>
          </a:p>
          <a:p>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02220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931984"/>
            <a:ext cx="8596668" cy="998415"/>
          </a:xfrm>
        </p:spPr>
        <p:txBody>
          <a:bodyPr/>
          <a:lstStyle/>
          <a:p>
            <a:pPr algn="ctr"/>
            <a:r>
              <a:rPr lang="pt-BR" dirty="0" smtClean="0">
                <a:latin typeface="Arial Rounded MT Bold" pitchFamily="34" charset="0"/>
              </a:rPr>
              <a:t>Example</a:t>
            </a:r>
            <a:endParaRPr lang="pt-BR" dirty="0">
              <a:latin typeface="Arial Rounded MT Bold" pitchFamily="34" charset="0"/>
            </a:endParaRPr>
          </a:p>
        </p:txBody>
      </p:sp>
      <p:sp>
        <p:nvSpPr>
          <p:cNvPr id="3" name="Espaço Reservado para Conteúdo 2"/>
          <p:cNvSpPr>
            <a:spLocks noGrp="1"/>
          </p:cNvSpPr>
          <p:nvPr>
            <p:ph idx="1"/>
          </p:nvPr>
        </p:nvSpPr>
        <p:spPr/>
        <p:txBody>
          <a:bodyPr>
            <a:normAutofit fontScale="92500" lnSpcReduction="10000"/>
          </a:bodyPr>
          <a:lstStyle/>
          <a:p>
            <a:pPr>
              <a:buNone/>
            </a:pPr>
            <a:r>
              <a:rPr lang="en-US" dirty="0" smtClean="0"/>
              <a:t>     </a:t>
            </a:r>
            <a:r>
              <a:rPr lang="pt-BR" dirty="0" smtClean="0"/>
              <a:t>Legend </a:t>
            </a:r>
            <a:r>
              <a:rPr lang="pt-BR" dirty="0" smtClean="0"/>
              <a:t>of curupira</a:t>
            </a:r>
            <a:endParaRPr lang="en-US" dirty="0" smtClean="0"/>
          </a:p>
          <a:p>
            <a:pPr>
              <a:buNone/>
            </a:pPr>
            <a:r>
              <a:rPr lang="en-US" dirty="0" smtClean="0"/>
              <a:t> </a:t>
            </a:r>
            <a:r>
              <a:rPr lang="en-US" dirty="0" smtClean="0"/>
              <a:t>    "</a:t>
            </a:r>
            <a:r>
              <a:rPr lang="en-US" dirty="0" smtClean="0">
                <a:latin typeface="Arial" pitchFamily="34" charset="0"/>
                <a:cs typeface="Arial" pitchFamily="34" charset="0"/>
              </a:rPr>
              <a:t>The curupira is often portrayed as a dwarf who has red hair and feet backwards (with the heels forward). It is important to emphasize that the physical description of the curupira may vary according to where the legend is reproduced. In certain places, the curupira is bald; in others, it has a hairy body and green teeth. Anyway, the characteristics that stand out are the ones mentioned: short stature, red hair and upside down feet. In addition, his great physical strength stands out. The curupira, as protector of the forest, turned against all those who destroyed it and, therefore, was seen with great fear by the indigenous people. The indigenous people believed that the curupira terrified and killed those who entered the forest to hunt or cut down trees. The terror was so great that the indigenous people offered gifts when they entered the forest to prevent them from being victimized by the curupira. The legend says that the curupira loved to receive tobacco and cachaça as gifts. In addition to terrifying the hunters, the curupira was also responsible for making them get lost in the forest and forget the way they would leave it."</a:t>
            </a:r>
            <a:endParaRPr lang="pt-BR"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2C3625E-0B7D-50CB-9D4A-5AD7D0E8131C}"/>
              </a:ext>
            </a:extLst>
          </p:cNvPr>
          <p:cNvSpPr>
            <a:spLocks noGrp="1"/>
          </p:cNvSpPr>
          <p:nvPr>
            <p:ph type="title"/>
          </p:nvPr>
        </p:nvSpPr>
        <p:spPr>
          <a:xfrm>
            <a:off x="677334" y="923730"/>
            <a:ext cx="8596668" cy="1006669"/>
          </a:xfrm>
        </p:spPr>
        <p:txBody>
          <a:bodyPr/>
          <a:lstStyle/>
          <a:p>
            <a:pPr algn="ctr"/>
            <a:r>
              <a:rPr lang="pt-BR" dirty="0">
                <a:latin typeface="Arial Rounded MT Bold" panose="020F0704030504030204" pitchFamily="34" charset="0"/>
              </a:rPr>
              <a:t>Short Story</a:t>
            </a:r>
          </a:p>
        </p:txBody>
      </p:sp>
      <p:sp>
        <p:nvSpPr>
          <p:cNvPr id="3" name="Espaço Reservado para Conteúdo 2">
            <a:extLst>
              <a:ext uri="{FF2B5EF4-FFF2-40B4-BE49-F238E27FC236}">
                <a16:creationId xmlns:a16="http://schemas.microsoft.com/office/drawing/2014/main" xmlns="" id="{78B6B281-57B1-7941-2B3F-398FD6A2DBCD}"/>
              </a:ext>
            </a:extLst>
          </p:cNvPr>
          <p:cNvSpPr>
            <a:spLocks noGrp="1"/>
          </p:cNvSpPr>
          <p:nvPr>
            <p:ph idx="1"/>
          </p:nvPr>
        </p:nvSpPr>
        <p:spPr/>
        <p:txBody>
          <a:bodyPr/>
          <a:lstStyle/>
          <a:p>
            <a:r>
              <a:rPr lang="pt-BR" dirty="0"/>
              <a:t>Personagens;</a:t>
            </a:r>
          </a:p>
          <a:p>
            <a:r>
              <a:rPr lang="pt-BR" dirty="0"/>
              <a:t>Tempo;</a:t>
            </a:r>
          </a:p>
          <a:p>
            <a:r>
              <a:rPr lang="pt-BR" dirty="0"/>
              <a:t>Espaço;</a:t>
            </a:r>
          </a:p>
          <a:p>
            <a:r>
              <a:rPr lang="pt-BR" dirty="0"/>
              <a:t>Foco narrativo e enredo que geralmente o personagem principal vivência algum conflito.</a:t>
            </a:r>
          </a:p>
        </p:txBody>
      </p:sp>
    </p:spTree>
    <p:extLst>
      <p:ext uri="{BB962C8B-B14F-4D97-AF65-F5344CB8AC3E}">
        <p14:creationId xmlns:p14="http://schemas.microsoft.com/office/powerpoint/2010/main" xmlns="" val="2763643558"/>
      </p:ext>
    </p:extLst>
  </p:cSld>
  <p:clrMapOvr>
    <a:masterClrMapping/>
  </p:clrMapOvr>
</p:sld>
</file>

<file path=ppt/theme/theme1.xml><?xml version="1.0" encoding="utf-8"?>
<a:theme xmlns:a="http://schemas.openxmlformats.org/drawingml/2006/main" name="Facetado">
  <a:themeElements>
    <a:clrScheme name="Facetad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do">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d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406</TotalTime>
  <Words>1169</Words>
  <Application>Microsoft Office PowerPoint</Application>
  <PresentationFormat>Personalizar</PresentationFormat>
  <Paragraphs>86</Paragraphs>
  <Slides>15</Slides>
  <Notes>4</Notes>
  <HiddenSlides>0</HiddenSlides>
  <MMClips>0</MMClips>
  <ScaleCrop>false</ScaleCrop>
  <HeadingPairs>
    <vt:vector size="4" baseType="variant">
      <vt:variant>
        <vt:lpstr>Tema</vt:lpstr>
      </vt:variant>
      <vt:variant>
        <vt:i4>1</vt:i4>
      </vt:variant>
      <vt:variant>
        <vt:lpstr>Títulos de slides</vt:lpstr>
      </vt:variant>
      <vt:variant>
        <vt:i4>15</vt:i4>
      </vt:variant>
    </vt:vector>
  </HeadingPairs>
  <TitlesOfParts>
    <vt:vector size="16" baseType="lpstr">
      <vt:lpstr>Facetado</vt:lpstr>
      <vt:lpstr>Textual Types - Narrative</vt:lpstr>
      <vt:lpstr>Characteristics of the narrative genre</vt:lpstr>
      <vt:lpstr>Chronicles</vt:lpstr>
      <vt:lpstr>Example</vt:lpstr>
      <vt:lpstr>Fables </vt:lpstr>
      <vt:lpstr>Example</vt:lpstr>
      <vt:lpstr>Legends</vt:lpstr>
      <vt:lpstr>Example</vt:lpstr>
      <vt:lpstr>Short Story</vt:lpstr>
      <vt:lpstr>Example</vt:lpstr>
      <vt:lpstr>Romance</vt:lpstr>
      <vt:lpstr>Example</vt:lpstr>
      <vt:lpstr>References</vt:lpstr>
      <vt:lpstr>References</vt:lpstr>
      <vt:lpstr>Thanks!!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Textual Types - Narrative</dc:title>
  <dc:creator>Joingle Laine</dc:creator>
  <cp:lastModifiedBy>Joingle Laine</cp:lastModifiedBy>
  <cp:revision>9</cp:revision>
  <dcterms:created xsi:type="dcterms:W3CDTF">2022-07-30T13:46:49Z</dcterms:created>
  <dcterms:modified xsi:type="dcterms:W3CDTF">2022-08-02T17:03:40Z</dcterms:modified>
</cp:coreProperties>
</file>