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7" r:id="rId2"/>
    <p:sldId id="256" r:id="rId3"/>
    <p:sldId id="258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7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4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4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4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0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0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8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52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86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19" r:id="rId6"/>
    <p:sldLayoutId id="2147483715" r:id="rId7"/>
    <p:sldLayoutId id="2147483716" r:id="rId8"/>
    <p:sldLayoutId id="2147483717" r:id="rId9"/>
    <p:sldLayoutId id="2147483718" r:id="rId10"/>
    <p:sldLayoutId id="214748372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web.org/verbs/present_simple-exercises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entes.ifrn.edu.br/cristianecruz/Materiais%20de%20Aul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undoeducacao.uol.com.br/ingles/simple-present.ht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oogle.com/search" TargetMode="External"/><Relationship Id="rId4" Type="http://schemas.openxmlformats.org/officeDocument/2006/relationships/hyperlink" Target="https://english.news.cn/20240908/ab7de927dea2438fbf4d4e53e9e731bf/c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mundoeducacao.uol.com.br/ingles/simple-present.htm" TargetMode="Externa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1A0DD1-73EA-9DAE-9919-68F357E0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25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6589D4F4-C259-7852-62C9-E3B647106DF9}"/>
              </a:ext>
            </a:extLst>
          </p:cNvPr>
          <p:cNvSpPr txBox="1">
            <a:spLocks/>
          </p:cNvSpPr>
          <p:nvPr/>
        </p:nvSpPr>
        <p:spPr>
          <a:xfrm>
            <a:off x="0" y="2434877"/>
            <a:ext cx="4572000" cy="41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dirty="0">
                <a:solidFill>
                  <a:schemeClr val="tx1"/>
                </a:solidFill>
                <a:highlight>
                  <a:srgbClr val="FFFF00"/>
                </a:highlight>
              </a:rPr>
              <a:t>Prof.ª Dr.ª Cristiane De Brito Cruz</a:t>
            </a:r>
          </a:p>
        </p:txBody>
      </p:sp>
    </p:spTree>
    <p:extLst>
      <p:ext uri="{BB962C8B-B14F-4D97-AF65-F5344CB8AC3E}">
        <p14:creationId xmlns:p14="http://schemas.microsoft.com/office/powerpoint/2010/main" val="21843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0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77631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6BB5B5-8CF7-D93B-B2F3-2677B35D76DF}"/>
              </a:ext>
            </a:extLst>
          </p:cNvPr>
          <p:cNvSpPr txBox="1"/>
          <p:nvPr/>
        </p:nvSpPr>
        <p:spPr>
          <a:xfrm>
            <a:off x="124762" y="1304097"/>
            <a:ext cx="851386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Gold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medalist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Tayana Medeiros (C)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Brazil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,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silver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medalist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Zheng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Feifei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(L)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China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and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bronze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medalist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Marion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Alejandra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Serrano Guajardo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Chile pose for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photos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during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awarding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ceremony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women's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up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86kg final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para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powerlifting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at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Paris 2024 </a:t>
            </a:r>
            <a:r>
              <a:rPr lang="pt-BR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Paralympic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Games. </a:t>
            </a:r>
            <a:r>
              <a:rPr lang="en-US" sz="20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Tayana</a:t>
            </a:r>
            <a:r>
              <a:rPr lang="en-US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Medeiros (L) of Brazil reacts after winning the women's up to 86kg final of para powerlifting at the Paris 2024 Paralympic Games in Paris, France, Sept. 8, 2024 (Xinhua/Lian Yi).</a:t>
            </a:r>
            <a:endParaRPr lang="pt-BR" sz="20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EAB5F0-D9CE-D174-4570-F8856C71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416" y="3464159"/>
            <a:ext cx="3687732" cy="32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039132A-43FD-49C2-022F-2193BEF6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147" y="1147074"/>
            <a:ext cx="3349689" cy="56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89CAD43-36F8-D973-1C9C-27300826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9" y="3464159"/>
            <a:ext cx="4829176" cy="32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2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0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77631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PRACTICE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6BB5B5-8CF7-D93B-B2F3-2677B35D76DF}"/>
              </a:ext>
            </a:extLst>
          </p:cNvPr>
          <p:cNvSpPr txBox="1"/>
          <p:nvPr/>
        </p:nvSpPr>
        <p:spPr>
          <a:xfrm>
            <a:off x="373287" y="2207602"/>
            <a:ext cx="11439330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000" dirty="0">
                <a:solidFill>
                  <a:srgbClr val="212529"/>
                </a:solidFill>
                <a:latin typeface="Californian FB" panose="0207040306080B030204" pitchFamily="18" charset="0"/>
              </a:rPr>
              <a:t>Acesse e pratique o </a:t>
            </a:r>
            <a:r>
              <a:rPr lang="pt-BR" sz="30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Simple</a:t>
            </a:r>
            <a:r>
              <a:rPr lang="pt-BR" sz="30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Presente Tense:</a:t>
            </a:r>
          </a:p>
          <a:p>
            <a:pPr algn="ctr"/>
            <a:endParaRPr lang="pt-BR" sz="3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3000" dirty="0">
                <a:solidFill>
                  <a:srgbClr val="212529"/>
                </a:solidFill>
                <a:latin typeface="Californian FB" panose="0207040306080B030204" pitchFamily="18" charset="0"/>
                <a:hlinkClick r:id="rId3"/>
              </a:rPr>
              <a:t>https://agendaweb.org/verbs/present_simple-exercises.html</a:t>
            </a:r>
            <a:endParaRPr lang="pt-BR" sz="3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endParaRPr lang="pt-BR" sz="3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3000" dirty="0">
                <a:solidFill>
                  <a:srgbClr val="212529"/>
                </a:solidFill>
                <a:latin typeface="Californian FB" panose="0207040306080B030204" pitchFamily="18" charset="0"/>
              </a:rPr>
              <a:t>Acesse e pesquise materiais explicativos sobre o assunto:</a:t>
            </a:r>
          </a:p>
          <a:p>
            <a:pPr algn="ctr"/>
            <a:r>
              <a:rPr lang="pt-BR" sz="3000" dirty="0">
                <a:solidFill>
                  <a:srgbClr val="212529"/>
                </a:solidFill>
                <a:latin typeface="Californian FB" panose="0207040306080B030204" pitchFamily="18" charset="0"/>
                <a:hlinkClick r:id="rId4"/>
              </a:rPr>
              <a:t>https://docentes.ifrn.edu.br/cristianecruz/Materiais%20de%20Aula/</a:t>
            </a:r>
            <a:endParaRPr lang="pt-BR" sz="3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3000" dirty="0">
                <a:solidFill>
                  <a:srgbClr val="212529"/>
                </a:solidFill>
                <a:latin typeface="Californian FB" panose="0207040306080B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0226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B50DDAB5-C001-C1F9-71F7-08F543E6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5" y="-4068"/>
            <a:ext cx="12198094" cy="68620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66BB5B5-8CF7-D93B-B2F3-2677B35D76DF}"/>
              </a:ext>
            </a:extLst>
          </p:cNvPr>
          <p:cNvSpPr txBox="1"/>
          <p:nvPr/>
        </p:nvSpPr>
        <p:spPr>
          <a:xfrm>
            <a:off x="122979" y="5534561"/>
            <a:ext cx="1219199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REFERENCES: </a:t>
            </a:r>
          </a:p>
          <a:p>
            <a:pPr algn="ctr"/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  <a:hlinkClick r:id="rId3"/>
              </a:rPr>
              <a:t>https://mundoeducacao.uol.com.br/ingles/simple-present.htm</a:t>
            </a:r>
            <a:endParaRPr lang="pt-BR" sz="2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  <a:hlinkClick r:id="rId4"/>
              </a:rPr>
              <a:t>https://english.news.cn/20240908/ab7de927dea2438fbf4d4e53e9e731bf/c.html</a:t>
            </a:r>
            <a:endParaRPr lang="pt-BR" sz="20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  <a:hlinkClick r:id="rId5"/>
              </a:rPr>
              <a:t>https://google.com/search</a:t>
            </a:r>
            <a:r>
              <a:rPr lang="pt-BR" sz="2000" dirty="0">
                <a:solidFill>
                  <a:srgbClr val="212529"/>
                </a:solidFill>
                <a:latin typeface="Californian FB" panose="0207040306080B0302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613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D85EF705-2574-122F-F18B-70A8713276F1}"/>
              </a:ext>
            </a:extLst>
          </p:cNvPr>
          <p:cNvSpPr txBox="1"/>
          <p:nvPr/>
        </p:nvSpPr>
        <p:spPr>
          <a:xfrm>
            <a:off x="83629" y="135791"/>
            <a:ext cx="6010847" cy="6586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1F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Here Comes the Sun </a:t>
            </a:r>
            <a:endParaRPr lang="en-US" sz="2000" b="1" dirty="0">
              <a:solidFill>
                <a:srgbClr val="1F1F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l"/>
            <a:endParaRPr lang="en-US" sz="22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doo-doo-doo-doo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and I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say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's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alright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it's been a long, cold, lonely winter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it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feels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like years since it's been here</a:t>
            </a: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doo-doo-doo-doo</a:t>
            </a:r>
          </a:p>
          <a:p>
            <a:pPr algn="l"/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and I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say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's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alright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the smile's returning to their faces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it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seems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like years since it's been here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and I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say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's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alright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534DD5-B974-F433-3B05-DE4E71F3A5F2}"/>
              </a:ext>
            </a:extLst>
          </p:cNvPr>
          <p:cNvSpPr txBox="1"/>
          <p:nvPr/>
        </p:nvSpPr>
        <p:spPr>
          <a:xfrm>
            <a:off x="6096000" y="135791"/>
            <a:ext cx="6092951" cy="6555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Sun, sun, sun, here it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(5x) </a:t>
            </a:r>
          </a:p>
          <a:p>
            <a:pPr algn="l"/>
            <a:endParaRPr lang="en-US" sz="20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I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feel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that ice </a:t>
            </a:r>
            <a:r>
              <a:rPr lang="en-US" sz="200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slowly melting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Little darlin', it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seems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like years since it's been clear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doo-doo-doo-doo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and I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say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's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alright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sun, doo-doo-doo-doo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Here 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comes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the sun</a:t>
            </a:r>
            <a:b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en-US" sz="2000" b="1" i="0" u="sng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's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alright (2x)</a:t>
            </a:r>
          </a:p>
          <a:p>
            <a:pPr algn="l"/>
            <a:endParaRPr lang="en-US" sz="2000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</a:endParaRPr>
          </a:p>
          <a:p>
            <a:pPr algn="l"/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</a:endParaRPr>
          </a:p>
          <a:p>
            <a:pPr algn="l"/>
            <a:r>
              <a:rPr lang="en-US" sz="2000" b="1" i="0" dirty="0">
                <a:effectLst/>
                <a:latin typeface="Arial" panose="020B0604020202020204" pitchFamily="34" charset="0"/>
              </a:rPr>
              <a:t>Source: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dirty="0">
                <a:solidFill>
                  <a:srgbClr val="1F1F1F"/>
                </a:solidFill>
                <a:latin typeface="Arial" panose="020B0604020202020204" pitchFamily="34" charset="0"/>
              </a:rPr>
              <a:t>Musixmatch</a:t>
            </a:r>
          </a:p>
          <a:p>
            <a:pPr algn="l"/>
            <a:r>
              <a:rPr lang="en-US" sz="20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Songwriters: 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George Harrison</a:t>
            </a:r>
          </a:p>
          <a:p>
            <a:pPr algn="l"/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lyrics © 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Sm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Publishing (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poland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) Sp. Z 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O.o.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Harrisongs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Ltd</a:t>
            </a:r>
          </a:p>
        </p:txBody>
      </p:sp>
    </p:spTree>
    <p:extLst>
      <p:ext uri="{BB962C8B-B14F-4D97-AF65-F5344CB8AC3E}">
        <p14:creationId xmlns:p14="http://schemas.microsoft.com/office/powerpoint/2010/main" val="153580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0" y="5001"/>
            <a:ext cx="12192000" cy="6853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0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77631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</a:t>
            </a:r>
          </a:p>
        </p:txBody>
      </p:sp>
      <p:pic>
        <p:nvPicPr>
          <p:cNvPr id="1026" name="Picture 2" descr="Happy Family Happy Couple Have Breakfast In The Kitchen In Morning Stock  Photo, Picture and Royalty Free Image. Image 129633478.">
            <a:extLst>
              <a:ext uri="{FF2B5EF4-FFF2-40B4-BE49-F238E27FC236}">
                <a16:creationId xmlns:a16="http://schemas.microsoft.com/office/drawing/2014/main" id="{1F8BF077-0F0B-4AEE-E540-1723C9E1B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1"/>
          <a:stretch/>
        </p:blipFill>
        <p:spPr bwMode="auto">
          <a:xfrm>
            <a:off x="109698" y="1095367"/>
            <a:ext cx="2082998" cy="178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23303E-118B-14D7-1D09-16CB665B782C}"/>
              </a:ext>
            </a:extLst>
          </p:cNvPr>
          <p:cNvSpPr txBox="1"/>
          <p:nvPr/>
        </p:nvSpPr>
        <p:spPr>
          <a:xfrm>
            <a:off x="2283762" y="1057365"/>
            <a:ext cx="7280145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500" b="0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Emprega-se o </a:t>
            </a:r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Simple Present </a:t>
            </a:r>
            <a:r>
              <a:rPr lang="pt-BR" sz="2500" b="0" i="0" dirty="0">
                <a:effectLst/>
                <a:latin typeface="Californian FB" panose="0207040306080B030204" pitchFamily="18" charset="0"/>
              </a:rPr>
              <a:t>nas </a:t>
            </a:r>
            <a:r>
              <a:rPr lang="pt-BR" sz="2500" b="0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situações relacionadas com o nosso </a:t>
            </a:r>
            <a:r>
              <a:rPr lang="pt-BR" sz="2500" b="1" i="0" u="sng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Californian FB" panose="0207040306080B030204" pitchFamily="18" charset="0"/>
              </a:rPr>
              <a:t>cotidiano</a:t>
            </a:r>
            <a:r>
              <a:rPr lang="pt-BR" sz="2500" b="0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D9261D-4A44-D986-007B-AB37556181AD}"/>
              </a:ext>
            </a:extLst>
          </p:cNvPr>
          <p:cNvSpPr txBox="1"/>
          <p:nvPr/>
        </p:nvSpPr>
        <p:spPr>
          <a:xfrm>
            <a:off x="2302391" y="1969668"/>
            <a:ext cx="7280145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Hábito, rotina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 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Peter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has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breakfast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work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 (</a:t>
            </a:r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Peter toma café no trabalho).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endParaRPr lang="pt-BR" sz="23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60568D-D90A-91F6-E7D4-F7B15F1724BC}"/>
              </a:ext>
            </a:extLst>
          </p:cNvPr>
          <p:cNvSpPr txBox="1"/>
          <p:nvPr/>
        </p:nvSpPr>
        <p:spPr>
          <a:xfrm>
            <a:off x="2302391" y="2820416"/>
            <a:ext cx="7280145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Fato, verdade</a:t>
            </a:r>
            <a:r>
              <a:rPr lang="pt-BR" sz="2300" b="1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 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The Earth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turns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around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sun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(</a:t>
            </a:r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A terra gira em torno do sol).</a:t>
            </a:r>
            <a:endParaRPr lang="pt-BR" sz="23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28" name="Picture 4" descr="Movimento de translação: características, efeitos - Brasil Escola">
            <a:extLst>
              <a:ext uri="{FF2B5EF4-FFF2-40B4-BE49-F238E27FC236}">
                <a16:creationId xmlns:a16="http://schemas.microsoft.com/office/drawing/2014/main" id="{4ED18CA8-6B28-CB5A-93BC-F9DB58D3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73" y="1158835"/>
            <a:ext cx="2372247" cy="22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3C1C9E-83F4-224E-5314-6D94714BAE84}"/>
              </a:ext>
            </a:extLst>
          </p:cNvPr>
          <p:cNvSpPr txBox="1"/>
          <p:nvPr/>
        </p:nvSpPr>
        <p:spPr>
          <a:xfrm>
            <a:off x="2300322" y="5664245"/>
            <a:ext cx="3503319" cy="1154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Aspecto físico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 </a:t>
            </a:r>
          </a:p>
          <a:p>
            <a:pPr algn="ctr"/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parents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aren’t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very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tall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(</a:t>
            </a:r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Meus pais não são muito altos).</a:t>
            </a:r>
            <a:endParaRPr lang="pt-BR" sz="23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30" name="Picture 6" descr="Parental Involvement in Education | Parenting… | PBS KIDS for Parents">
            <a:extLst>
              <a:ext uri="{FF2B5EF4-FFF2-40B4-BE49-F238E27FC236}">
                <a16:creationId xmlns:a16="http://schemas.microsoft.com/office/drawing/2014/main" id="{526399AC-5197-6E3A-31DF-910FD84B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2" y="5134742"/>
            <a:ext cx="2082998" cy="16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820A73-6E97-7952-25BA-C74C4D6D9989}"/>
              </a:ext>
            </a:extLst>
          </p:cNvPr>
          <p:cNvSpPr txBox="1"/>
          <p:nvPr/>
        </p:nvSpPr>
        <p:spPr>
          <a:xfrm>
            <a:off x="2302391" y="4847299"/>
            <a:ext cx="7280145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Estado emocional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 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She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seems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happy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today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 (</a:t>
            </a:r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Ela parece feliz hoje).</a:t>
            </a:r>
            <a:endParaRPr lang="pt-BR" sz="23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32" name="Picture 8" descr="5 Habits of the Happiest Women I Know | The Everygirl">
            <a:extLst>
              <a:ext uri="{FF2B5EF4-FFF2-40B4-BE49-F238E27FC236}">
                <a16:creationId xmlns:a16="http://schemas.microsoft.com/office/drawing/2014/main" id="{9083DF77-20C7-8A0D-260C-9E284CA3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73" y="3527306"/>
            <a:ext cx="2372248" cy="16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95D1C4C-730A-2F80-B343-ACB44202AFEE}"/>
              </a:ext>
            </a:extLst>
          </p:cNvPr>
          <p:cNvSpPr txBox="1"/>
          <p:nvPr/>
        </p:nvSpPr>
        <p:spPr>
          <a:xfrm>
            <a:off x="2302391" y="3656886"/>
            <a:ext cx="7280145" cy="1154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Frequência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 </a:t>
            </a:r>
          </a:p>
          <a:p>
            <a:pPr algn="ctr"/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don’t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go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cinema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very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often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 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(</a:t>
            </a:r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Nós não vamos ao cinema com muita frequência).  </a:t>
            </a:r>
            <a:endParaRPr lang="pt-BR" sz="23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34" name="Picture 10" descr="História do cinema: origem, evolução, resumo - Brasil Escola">
            <a:extLst>
              <a:ext uri="{FF2B5EF4-FFF2-40B4-BE49-F238E27FC236}">
                <a16:creationId xmlns:a16="http://schemas.microsoft.com/office/drawing/2014/main" id="{CA7909F4-7192-96C2-D3AB-22B69C20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8" y="2952324"/>
            <a:ext cx="2082998" cy="21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adpool &amp; Wolverine | Disney Philippines">
            <a:extLst>
              <a:ext uri="{FF2B5EF4-FFF2-40B4-BE49-F238E27FC236}">
                <a16:creationId xmlns:a16="http://schemas.microsoft.com/office/drawing/2014/main" id="{2E9FE434-C193-6178-5721-8D2B1B64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7" y="3174865"/>
            <a:ext cx="1560468" cy="8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9D0B108-C3FC-D6A9-7A8D-C0FFE6FEBA9A}"/>
              </a:ext>
            </a:extLst>
          </p:cNvPr>
          <p:cNvSpPr txBox="1"/>
          <p:nvPr/>
        </p:nvSpPr>
        <p:spPr>
          <a:xfrm>
            <a:off x="5912303" y="5683769"/>
            <a:ext cx="3670233" cy="1154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u="sng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Narração, resumo</a:t>
            </a:r>
            <a:r>
              <a:rPr lang="pt-BR" sz="2300" dirty="0">
                <a:solidFill>
                  <a:srgbClr val="212529"/>
                </a:solidFill>
                <a:highlight>
                  <a:srgbClr val="C0C0C0"/>
                </a:highlight>
                <a:latin typeface="Californian FB" panose="0207040306080B030204" pitchFamily="18" charset="0"/>
              </a:rPr>
              <a:t>: </a:t>
            </a:r>
          </a:p>
          <a:p>
            <a:pPr algn="ctr"/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The </a:t>
            </a:r>
            <a:r>
              <a:rPr lang="pt-BR" sz="23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story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begins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in </a:t>
            </a:r>
            <a:r>
              <a:rPr lang="pt-BR" sz="23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Brazil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. </a:t>
            </a:r>
          </a:p>
          <a:p>
            <a:pPr algn="ctr"/>
            <a:r>
              <a:rPr lang="pt-BR" sz="2300" i="1" dirty="0">
                <a:solidFill>
                  <a:srgbClr val="212529"/>
                </a:solidFill>
                <a:latin typeface="Californian FB" panose="0207040306080B030204" pitchFamily="18" charset="0"/>
              </a:rPr>
              <a:t>A história começa no Brasil. </a:t>
            </a:r>
            <a:endParaRPr lang="pt-BR" sz="2300" dirty="0">
              <a:solidFill>
                <a:srgbClr val="212529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038" name="Picture 14" descr="Bandeira Do Brasil Brilhando PNG Images | Vetores E Arquivos PSD | Download  Grátis Em Pngtree">
            <a:extLst>
              <a:ext uri="{FF2B5EF4-FFF2-40B4-BE49-F238E27FC236}">
                <a16:creationId xmlns:a16="http://schemas.microsoft.com/office/drawing/2014/main" id="{C9EFD3C6-F204-8D49-3A78-D50C4B91C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6" b="17085"/>
          <a:stretch/>
        </p:blipFill>
        <p:spPr bwMode="auto">
          <a:xfrm>
            <a:off x="9637384" y="5247408"/>
            <a:ext cx="2499766" cy="16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7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52867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130498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 - FORM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A4E178F-1197-57D4-4EDD-380533131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27640"/>
              </p:ext>
            </p:extLst>
          </p:nvPr>
        </p:nvGraphicFramePr>
        <p:xfrm>
          <a:off x="404845" y="1141583"/>
          <a:ext cx="434307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38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2171538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INFINITIVO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SIMPLE PRESENT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TURN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 SEEM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1603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D043176-D6C6-47DC-8400-2C06486F15B5}"/>
              </a:ext>
            </a:extLst>
          </p:cNvPr>
          <p:cNvSpPr txBox="1"/>
          <p:nvPr/>
        </p:nvSpPr>
        <p:spPr>
          <a:xfrm>
            <a:off x="4823018" y="1158901"/>
            <a:ext cx="7021156" cy="1738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O 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Simple Present 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utiliza a mesma forma do infinitivo excluindo-se o </a:t>
            </a:r>
            <a:r>
              <a:rPr lang="pt-BR" sz="23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para as pessoas I,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you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,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e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they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r>
              <a:rPr lang="pt-BR" sz="2300" b="1" i="0" u="sng" dirty="0" err="1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Ex</a:t>
            </a:r>
            <a:r>
              <a:rPr lang="pt-BR" sz="2300" b="1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:   </a:t>
            </a:r>
            <a:r>
              <a:rPr lang="pt-BR" sz="2300" b="0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 I </a:t>
            </a:r>
            <a:r>
              <a:rPr lang="pt-BR" sz="23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go</a:t>
            </a:r>
            <a:r>
              <a:rPr lang="pt-BR" sz="2300" b="1" i="0" dirty="0">
                <a:effectLst/>
                <a:latin typeface="Californian FB" panose="0207040306080B030204" pitchFamily="18" charset="0"/>
              </a:rPr>
              <a:t>.      </a:t>
            </a:r>
            <a:r>
              <a:rPr lang="pt-BR" sz="2300" i="0" dirty="0" err="1">
                <a:effectLst/>
                <a:latin typeface="Californian FB" panose="0207040306080B030204" pitchFamily="18" charset="0"/>
              </a:rPr>
              <a:t>We</a:t>
            </a:r>
            <a:r>
              <a:rPr lang="pt-BR" sz="23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3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go</a:t>
            </a:r>
            <a:r>
              <a:rPr lang="pt-BR" sz="2300" b="1" i="0" dirty="0">
                <a:effectLst/>
                <a:latin typeface="Californian FB" panose="0207040306080B030204" pitchFamily="18" charset="0"/>
              </a:rPr>
              <a:t>.</a:t>
            </a:r>
            <a:endParaRPr lang="pt-BR" sz="2300" i="0" dirty="0">
              <a:effectLst/>
              <a:latin typeface="Californian FB" panose="0207040306080B030204" pitchFamily="18" charset="0"/>
            </a:endParaRP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  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You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go</a:t>
            </a:r>
            <a:r>
              <a:rPr lang="pt-BR" sz="2300" b="1" dirty="0">
                <a:latin typeface="Californian FB" panose="0207040306080B030204" pitchFamily="18" charset="0"/>
              </a:rPr>
              <a:t>.    </a:t>
            </a:r>
            <a:r>
              <a:rPr lang="pt-BR" sz="2300" dirty="0">
                <a:latin typeface="Californian FB" panose="0207040306080B030204" pitchFamily="18" charset="0"/>
              </a:rPr>
              <a:t>They </a:t>
            </a:r>
            <a:r>
              <a:rPr lang="pt-BR" sz="23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go</a:t>
            </a:r>
            <a:r>
              <a:rPr lang="pt-BR" sz="2300" b="1" i="0" dirty="0">
                <a:effectLst/>
                <a:latin typeface="Californian FB" panose="0207040306080B030204" pitchFamily="18" charset="0"/>
              </a:rPr>
              <a:t>.</a:t>
            </a:r>
          </a:p>
          <a:p>
            <a:pPr algn="ctr"/>
            <a:endParaRPr lang="pt-BR" sz="1500" i="0" dirty="0">
              <a:effectLst/>
              <a:latin typeface="Californian FB" panose="0207040306080B0302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25DC38C-E207-050A-BE42-6B9448761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74616"/>
              </p:ext>
            </p:extLst>
          </p:nvPr>
        </p:nvGraphicFramePr>
        <p:xfrm>
          <a:off x="404845" y="3037056"/>
          <a:ext cx="43430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38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2171538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 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YOU, WE, 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HE, SHE,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1603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DF39EDF3-53B6-1C6B-FB42-54B15FEFAF64}"/>
              </a:ext>
            </a:extLst>
          </p:cNvPr>
          <p:cNvSpPr txBox="1"/>
          <p:nvPr/>
        </p:nvSpPr>
        <p:spPr>
          <a:xfrm>
            <a:off x="4833710" y="3037056"/>
            <a:ext cx="7021156" cy="150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O verbo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(ser, estar) tem sua forma própria no 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Simple Present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I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am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a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teacher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       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Is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she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work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?</a:t>
            </a:r>
          </a:p>
          <a:p>
            <a:pPr algn="ctr"/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aren’t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doctors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 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They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’re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not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safe.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C959D7C-E059-AA9D-5A66-F48EF2CA3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04774"/>
              </p:ext>
            </p:extLst>
          </p:nvPr>
        </p:nvGraphicFramePr>
        <p:xfrm>
          <a:off x="404845" y="4668140"/>
          <a:ext cx="434307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538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2171538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 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I, YOU, WE, 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HE, SHE,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16037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1FDBD6-763E-43AB-5858-9425368EF5EF}"/>
              </a:ext>
            </a:extLst>
          </p:cNvPr>
          <p:cNvSpPr txBox="1"/>
          <p:nvPr/>
        </p:nvSpPr>
        <p:spPr>
          <a:xfrm>
            <a:off x="4823018" y="4668140"/>
            <a:ext cx="7021156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O verbo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have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(ter) tem duas formas no 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Simple Present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I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have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a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dream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 	David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has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a dog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called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Messi.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Outra forma usada é </a:t>
            </a:r>
            <a:r>
              <a:rPr lang="pt-BR" sz="23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have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got</a:t>
            </a:r>
            <a:r>
              <a:rPr lang="pt-BR" sz="23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– tem o mesmo significado.</a:t>
            </a:r>
          </a:p>
          <a:p>
            <a:pPr algn="ct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I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have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got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three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brothers.</a:t>
            </a:r>
          </a:p>
          <a:p>
            <a:pPr algn="ctr"/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She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’s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3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got</a:t>
            </a:r>
            <a:r>
              <a:rPr lang="pt-BR" sz="23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to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go </a:t>
            </a:r>
            <a:r>
              <a:rPr lang="pt-BR" sz="23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soon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52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8" y="-30161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52867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130498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 - FORM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A4E178F-1197-57D4-4EDD-380533131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576775"/>
              </p:ext>
            </p:extLst>
          </p:nvPr>
        </p:nvGraphicFramePr>
        <p:xfrm>
          <a:off x="156545" y="1155995"/>
          <a:ext cx="32373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892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1462444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INFINITIVO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HE, SHE,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TO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TURN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D043176-D6C6-47DC-8400-2C06486F15B5}"/>
              </a:ext>
            </a:extLst>
          </p:cNvPr>
          <p:cNvSpPr txBox="1"/>
          <p:nvPr/>
        </p:nvSpPr>
        <p:spPr>
          <a:xfrm>
            <a:off x="3480319" y="1168431"/>
            <a:ext cx="855513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O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Simple Present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utiliza a mesma forma do infinitivo acrescido de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na maioria dos verbos para as pessoas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he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,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she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e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it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  <a:p>
            <a:pPr algn="ctr"/>
            <a:r>
              <a:rPr lang="pt-BR" sz="2200" b="1" i="0" u="sng" dirty="0" err="1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Ex</a:t>
            </a:r>
            <a:r>
              <a:rPr lang="pt-BR" sz="2200" b="1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:   </a:t>
            </a:r>
            <a:r>
              <a:rPr lang="pt-BR" sz="2200" b="0" i="0" dirty="0">
                <a:solidFill>
                  <a:srgbClr val="212529"/>
                </a:solidFill>
                <a:effectLst/>
                <a:latin typeface="Californian FB" panose="0207040306080B030204" pitchFamily="18" charset="0"/>
              </a:rPr>
              <a:t> He </a:t>
            </a:r>
            <a:r>
              <a:rPr lang="pt-BR" sz="2200" b="1" dirty="0" err="1">
                <a:latin typeface="Californian FB" panose="0207040306080B030204" pitchFamily="18" charset="0"/>
              </a:rPr>
              <a:t>turn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</a:t>
            </a:r>
            <a:r>
              <a:rPr lang="pt-BR" sz="2200" b="1" i="0" dirty="0">
                <a:effectLst/>
                <a:latin typeface="Californian FB" panose="0207040306080B030204" pitchFamily="18" charset="0"/>
              </a:rPr>
              <a:t>.      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It </a:t>
            </a:r>
            <a:r>
              <a:rPr lang="pt-BR" sz="2200" b="1" i="0" dirty="0" err="1">
                <a:effectLst/>
                <a:latin typeface="Californian FB" panose="0207040306080B030204" pitchFamily="18" charset="0"/>
              </a:rPr>
              <a:t>seem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</a:t>
            </a:r>
            <a:r>
              <a:rPr lang="pt-BR" sz="2200" b="1" i="0" dirty="0">
                <a:effectLst/>
                <a:latin typeface="Californian FB" panose="0207040306080B030204" pitchFamily="18" charset="0"/>
              </a:rPr>
              <a:t>.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   She </a:t>
            </a:r>
            <a:r>
              <a:rPr lang="pt-BR" sz="2200" b="1" dirty="0" err="1">
                <a:latin typeface="Californian FB" panose="0207040306080B030204" pitchFamily="18" charset="0"/>
              </a:rPr>
              <a:t>work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</a:t>
            </a:r>
            <a:r>
              <a:rPr lang="pt-BR" sz="2200" b="1" dirty="0">
                <a:latin typeface="Californian FB" panose="0207040306080B030204" pitchFamily="18" charset="0"/>
              </a:rPr>
              <a:t>.    </a:t>
            </a:r>
            <a:endParaRPr lang="pt-BR" sz="2200" i="0" dirty="0">
              <a:effectLst/>
              <a:latin typeface="Californian FB" panose="0207040306080B0302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25DC38C-E207-050A-BE42-6B9448761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209392"/>
              </p:ext>
            </p:extLst>
          </p:nvPr>
        </p:nvGraphicFramePr>
        <p:xfrm>
          <a:off x="153501" y="2354607"/>
          <a:ext cx="404734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029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1352938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  <a:gridCol w="1395381">
                  <a:extLst>
                    <a:ext uri="{9D8B030D-6E8A-4147-A177-3AD203B41FA5}">
                      <a16:colId xmlns:a16="http://schemas.microsoft.com/office/drawing/2014/main" val="2319794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VERBS ENDINDS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I, YOU, WE, THEY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HE, SHE,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KISS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KISS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PUSH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/>
                        <a:t>PUSH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  <a:endParaRPr lang="pt-BR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WATCH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WATCH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  <a:endParaRPr lang="pt-BR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16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GO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  <a:endParaRPr lang="pt-BR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30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RELAX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RELAX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  <a:endParaRPr lang="pt-BR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25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BUZZ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BUZZ</a:t>
                      </a:r>
                      <a:r>
                        <a:rPr lang="pt-BR" sz="1700" b="1" dirty="0">
                          <a:solidFill>
                            <a:srgbClr val="FF0000"/>
                          </a:solidFill>
                        </a:rPr>
                        <a:t>ES</a:t>
                      </a:r>
                      <a:endParaRPr lang="pt-BR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75986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DF39EDF3-53B6-1C6B-FB42-54B15FEFAF64}"/>
              </a:ext>
            </a:extLst>
          </p:cNvPr>
          <p:cNvSpPr txBox="1"/>
          <p:nvPr/>
        </p:nvSpPr>
        <p:spPr>
          <a:xfrm>
            <a:off x="4303953" y="2376660"/>
            <a:ext cx="5245243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Se os verbos terminarem em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S, SH, CH, O, X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e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Z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acrescentamos 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–es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para as pessoas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he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,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she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e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it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na forma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afirmativa: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</a:p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Paola </a:t>
            </a:r>
            <a:r>
              <a:rPr lang="pt-BR" sz="2200" b="1" dirty="0" err="1">
                <a:latin typeface="Californian FB" panose="0207040306080B030204" pitchFamily="18" charset="0"/>
              </a:rPr>
              <a:t>kiss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her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child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before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school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The mosquito </a:t>
            </a:r>
            <a:r>
              <a:rPr lang="pt-BR" sz="2200" b="1" dirty="0" err="1">
                <a:latin typeface="Californian FB" panose="0207040306080B030204" pitchFamily="18" charset="0"/>
              </a:rPr>
              <a:t>buzz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ear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at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night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</p:txBody>
      </p:sp>
      <p:pic>
        <p:nvPicPr>
          <p:cNvPr id="2052" name="Picture 4" descr="Vetor de Illustration of a Mother Gives a Goodbye Kiss to her daughter.  African American Mum Gives Kiss to the child at the school door. Preschool  girl say hello to mom at">
            <a:extLst>
              <a:ext uri="{FF2B5EF4-FFF2-40B4-BE49-F238E27FC236}">
                <a16:creationId xmlns:a16="http://schemas.microsoft.com/office/drawing/2014/main" id="{5DB0B834-C63C-9781-3A6D-5198AFDDE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4468" r="13630" b="11701"/>
          <a:stretch/>
        </p:blipFill>
        <p:spPr bwMode="auto">
          <a:xfrm>
            <a:off x="9604957" y="2363234"/>
            <a:ext cx="2430496" cy="20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C7221911-B6AC-CA3E-793A-6E55A8410B30}"/>
              </a:ext>
            </a:extLst>
          </p:cNvPr>
          <p:cNvSpPr/>
          <p:nvPr/>
        </p:nvSpPr>
        <p:spPr>
          <a:xfrm>
            <a:off x="9028786" y="3831708"/>
            <a:ext cx="597159" cy="2146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4" name="Picture 6" descr="Why Do Mosquitoes Buzz In Your Ear? » ScienceABC">
            <a:extLst>
              <a:ext uri="{FF2B5EF4-FFF2-40B4-BE49-F238E27FC236}">
                <a16:creationId xmlns:a16="http://schemas.microsoft.com/office/drawing/2014/main" id="{C7970A28-026A-8856-7FD2-1CD67C4E1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5"/>
          <a:stretch/>
        </p:blipFill>
        <p:spPr bwMode="auto">
          <a:xfrm>
            <a:off x="4300905" y="4500318"/>
            <a:ext cx="2359811" cy="17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88271D1E-53A0-3DCB-93A5-0E4A7E68B399}"/>
              </a:ext>
            </a:extLst>
          </p:cNvPr>
          <p:cNvSpPr/>
          <p:nvPr/>
        </p:nvSpPr>
        <p:spPr>
          <a:xfrm>
            <a:off x="4375590" y="4274721"/>
            <a:ext cx="345233" cy="5095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13F480D-95FF-22E0-CA8A-9CD34F5E4F10}"/>
              </a:ext>
            </a:extLst>
          </p:cNvPr>
          <p:cNvSpPr txBox="1"/>
          <p:nvPr/>
        </p:nvSpPr>
        <p:spPr>
          <a:xfrm>
            <a:off x="6874738" y="6260635"/>
            <a:ext cx="5245243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Bob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watch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horror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movies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for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fun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</p:txBody>
      </p:sp>
      <p:pic>
        <p:nvPicPr>
          <p:cNvPr id="2056" name="Picture 8" descr="Horror Movie Stream On Image &amp; Photo (Free Trial) | Bigstock">
            <a:extLst>
              <a:ext uri="{FF2B5EF4-FFF2-40B4-BE49-F238E27FC236}">
                <a16:creationId xmlns:a16="http://schemas.microsoft.com/office/drawing/2014/main" id="{DEDD3C89-AA5E-4FA5-3E3E-C118DB5B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65" y="4517126"/>
            <a:ext cx="2633136" cy="17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n Pushing Shut Door with People Struggling to Get Out | #T10125 | CSA  Images">
            <a:extLst>
              <a:ext uri="{FF2B5EF4-FFF2-40B4-BE49-F238E27FC236}">
                <a16:creationId xmlns:a16="http://schemas.microsoft.com/office/drawing/2014/main" id="{63181A3C-EDD5-B887-2F73-891C09E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" y="5189246"/>
            <a:ext cx="2060902" cy="15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969539-22C3-FEDD-A0ED-2393CBF9FB9D}"/>
              </a:ext>
            </a:extLst>
          </p:cNvPr>
          <p:cNvSpPr txBox="1"/>
          <p:nvPr/>
        </p:nvSpPr>
        <p:spPr>
          <a:xfrm>
            <a:off x="2311412" y="5212189"/>
            <a:ext cx="183747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The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man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b="1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push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door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380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8" y="-30161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52867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130498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 - FORM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4410A00-425A-C255-34A6-7BBA41400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472228"/>
              </p:ext>
            </p:extLst>
          </p:nvPr>
        </p:nvGraphicFramePr>
        <p:xfrm>
          <a:off x="415536" y="1180835"/>
          <a:ext cx="1143932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263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1879613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  <a:gridCol w="1879613">
                  <a:extLst>
                    <a:ext uri="{9D8B030D-6E8A-4147-A177-3AD203B41FA5}">
                      <a16:colId xmlns:a16="http://schemas.microsoft.com/office/drawing/2014/main" val="3853228953"/>
                    </a:ext>
                  </a:extLst>
                </a:gridCol>
                <a:gridCol w="1879613">
                  <a:extLst>
                    <a:ext uri="{9D8B030D-6E8A-4147-A177-3AD203B41FA5}">
                      <a16:colId xmlns:a16="http://schemas.microsoft.com/office/drawing/2014/main" val="330125426"/>
                    </a:ext>
                  </a:extLst>
                </a:gridCol>
                <a:gridCol w="1879613">
                  <a:extLst>
                    <a:ext uri="{9D8B030D-6E8A-4147-A177-3AD203B41FA5}">
                      <a16:colId xmlns:a16="http://schemas.microsoft.com/office/drawing/2014/main" val="376285880"/>
                    </a:ext>
                  </a:extLst>
                </a:gridCol>
                <a:gridCol w="1879613">
                  <a:extLst>
                    <a:ext uri="{9D8B030D-6E8A-4147-A177-3AD203B41FA5}">
                      <a16:colId xmlns:a16="http://schemas.microsoft.com/office/drawing/2014/main" val="2945685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I, YOU, WE, THEY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HE, SHE,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I, YOU, WE, THEY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HE, SHE,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I, YOU, WE, THEY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HE, SHE,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STUD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CR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FL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PLAY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OBEY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BUY</a:t>
                      </a:r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F8AE227B-19C3-B23D-8574-130120D204E3}"/>
              </a:ext>
            </a:extLst>
          </p:cNvPr>
          <p:cNvSpPr txBox="1"/>
          <p:nvPr/>
        </p:nvSpPr>
        <p:spPr>
          <a:xfrm>
            <a:off x="415536" y="2673527"/>
            <a:ext cx="1150898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Verbos terminados em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consoante + y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trocam o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por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I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e acrescentam </a:t>
            </a:r>
            <a:r>
              <a:rPr lang="pt-BR" sz="2200" dirty="0">
                <a:solidFill>
                  <a:srgbClr val="FF0000"/>
                </a:solidFill>
                <a:latin typeface="Californian FB" panose="0207040306080B030204" pitchFamily="18" charset="0"/>
              </a:rPr>
              <a:t>–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es</a:t>
            </a:r>
            <a:r>
              <a:rPr lang="pt-BR" sz="2200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na 3ª pessoa (se for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vogal + y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obedece à regra geral):</a:t>
            </a:r>
          </a:p>
        </p:txBody>
      </p:sp>
      <p:pic>
        <p:nvPicPr>
          <p:cNvPr id="3074" name="Picture 2" descr="Black Woman Studying Images - Free Download on Freepik">
            <a:extLst>
              <a:ext uri="{FF2B5EF4-FFF2-40B4-BE49-F238E27FC236}">
                <a16:creationId xmlns:a16="http://schemas.microsoft.com/office/drawing/2014/main" id="{1FE8474B-FDF7-E354-4BD3-B8C71D4D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7" y="3524061"/>
            <a:ext cx="2392978" cy="22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E47044-3518-1377-9035-BCC773BFC608}"/>
              </a:ext>
            </a:extLst>
          </p:cNvPr>
          <p:cNvSpPr txBox="1"/>
          <p:nvPr/>
        </p:nvSpPr>
        <p:spPr>
          <a:xfrm>
            <a:off x="152181" y="5757579"/>
            <a:ext cx="2919690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Mary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stud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ies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everyday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  <p:pic>
        <p:nvPicPr>
          <p:cNvPr id="3076" name="Picture 4" descr="Seven Reasons Why Your Newborn Baby Cries | Kidspot">
            <a:extLst>
              <a:ext uri="{FF2B5EF4-FFF2-40B4-BE49-F238E27FC236}">
                <a16:creationId xmlns:a16="http://schemas.microsoft.com/office/drawing/2014/main" id="{7DBF9183-5CC3-D00D-E4ED-248506E7C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6585"/>
          <a:stretch/>
        </p:blipFill>
        <p:spPr bwMode="auto">
          <a:xfrm>
            <a:off x="3278187" y="3524061"/>
            <a:ext cx="2509385" cy="21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17C53B-7F73-41B9-3FDE-362060390B8E}"/>
              </a:ext>
            </a:extLst>
          </p:cNvPr>
          <p:cNvSpPr txBox="1"/>
          <p:nvPr/>
        </p:nvSpPr>
        <p:spPr>
          <a:xfrm>
            <a:off x="3278188" y="5762372"/>
            <a:ext cx="2392978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A baby cr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ies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a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lot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  <p:pic>
        <p:nvPicPr>
          <p:cNvPr id="3078" name="Picture 6" descr="TPi Zone - Children, obey your parents in the Lord, for this is right.  Ephesians 6:1 It may be easy or difficult depending on your family  situation, but we know the Lord">
            <a:extLst>
              <a:ext uri="{FF2B5EF4-FFF2-40B4-BE49-F238E27FC236}">
                <a16:creationId xmlns:a16="http://schemas.microsoft.com/office/drawing/2014/main" id="{C19F1DB8-D696-7308-0DA8-646617BC3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r="19822" b="39477"/>
          <a:stretch/>
        </p:blipFill>
        <p:spPr bwMode="auto">
          <a:xfrm>
            <a:off x="6202161" y="3535238"/>
            <a:ext cx="2628694" cy="21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590916-A5D7-368E-5905-9CC9A8053DC2}"/>
              </a:ext>
            </a:extLst>
          </p:cNvPr>
          <p:cNvSpPr txBox="1"/>
          <p:nvPr/>
        </p:nvSpPr>
        <p:spPr>
          <a:xfrm>
            <a:off x="6008118" y="5746698"/>
            <a:ext cx="2892378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A boy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obey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his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mother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  <p:pic>
        <p:nvPicPr>
          <p:cNvPr id="3080" name="Picture 8" descr="Premium Photo | Young afro woman buying vegetables in the supermarket.">
            <a:extLst>
              <a:ext uri="{FF2B5EF4-FFF2-40B4-BE49-F238E27FC236}">
                <a16:creationId xmlns:a16="http://schemas.microsoft.com/office/drawing/2014/main" id="{9D9CDE44-8069-FF41-0787-5D254108B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5484"/>
          <a:stretch/>
        </p:blipFill>
        <p:spPr bwMode="auto">
          <a:xfrm>
            <a:off x="9153879" y="3512844"/>
            <a:ext cx="2509385" cy="21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1D86EA0-F543-6971-929C-29F016807A39}"/>
              </a:ext>
            </a:extLst>
          </p:cNvPr>
          <p:cNvSpPr txBox="1"/>
          <p:nvPr/>
        </p:nvSpPr>
        <p:spPr>
          <a:xfrm>
            <a:off x="9033218" y="5724346"/>
            <a:ext cx="280352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The girl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buy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groceries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twice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week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715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52867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130498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 - FORM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A4E178F-1197-57D4-4EDD-380533131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952077"/>
              </p:ext>
            </p:extLst>
          </p:nvPr>
        </p:nvGraphicFramePr>
        <p:xfrm>
          <a:off x="156547" y="1147534"/>
          <a:ext cx="4872652" cy="280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84">
                  <a:extLst>
                    <a:ext uri="{9D8B030D-6E8A-4147-A177-3AD203B41FA5}">
                      <a16:colId xmlns:a16="http://schemas.microsoft.com/office/drawing/2014/main" val="964545049"/>
                    </a:ext>
                  </a:extLst>
                </a:gridCol>
                <a:gridCol w="1798728">
                  <a:extLst>
                    <a:ext uri="{9D8B030D-6E8A-4147-A177-3AD203B41FA5}">
                      <a16:colId xmlns:a16="http://schemas.microsoft.com/office/drawing/2014/main" val="594240386"/>
                    </a:ext>
                  </a:extLst>
                </a:gridCol>
                <a:gridCol w="1688840">
                  <a:extLst>
                    <a:ext uri="{9D8B030D-6E8A-4147-A177-3AD203B41FA5}">
                      <a16:colId xmlns:a16="http://schemas.microsoft.com/office/drawing/2014/main" val="959098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ABREV.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3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 </a:t>
                      </a:r>
                      <a:r>
                        <a:rPr lang="pt-BR" sz="1700" b="1" dirty="0"/>
                        <a:t>DO NOT </a:t>
                      </a:r>
                      <a:r>
                        <a:rPr lang="pt-BR" sz="1700" dirty="0"/>
                        <a:t>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 </a:t>
                      </a:r>
                      <a:r>
                        <a:rPr lang="pt-BR" sz="1700" b="1" dirty="0"/>
                        <a:t>DON’T</a:t>
                      </a:r>
                      <a:r>
                        <a:rPr lang="pt-BR" sz="1700" dirty="0"/>
                        <a:t> TURN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2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WE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WE </a:t>
                      </a:r>
                      <a:r>
                        <a:rPr lang="pt-BR" sz="1700" b="1" dirty="0"/>
                        <a:t>DO NOT </a:t>
                      </a:r>
                      <a:r>
                        <a:rPr lang="pt-BR" sz="1700" dirty="0"/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WE </a:t>
                      </a:r>
                      <a:r>
                        <a:rPr lang="pt-BR" sz="1700" b="1" dirty="0"/>
                        <a:t>DON’T</a:t>
                      </a:r>
                      <a:r>
                        <a:rPr lang="pt-BR" sz="1700" dirty="0"/>
                        <a:t> 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5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SHE SEEMS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SHE </a:t>
                      </a:r>
                      <a:r>
                        <a:rPr lang="pt-BR" sz="1700" b="1" dirty="0"/>
                        <a:t>DOES NOT </a:t>
                      </a:r>
                      <a:r>
                        <a:rPr lang="pt-BR" sz="1700" dirty="0"/>
                        <a:t>SEEM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SHE </a:t>
                      </a:r>
                      <a:r>
                        <a:rPr lang="pt-BR" sz="1700" b="1" dirty="0"/>
                        <a:t>DOESN’T </a:t>
                      </a:r>
                      <a:r>
                        <a:rPr lang="pt-BR" sz="1700" dirty="0"/>
                        <a:t>SEEM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16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IT GOES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IT </a:t>
                      </a:r>
                      <a:r>
                        <a:rPr lang="pt-BR" sz="1700" b="1" dirty="0"/>
                        <a:t>DOES NOT </a:t>
                      </a:r>
                      <a:r>
                        <a:rPr lang="pt-BR" sz="1700" dirty="0"/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IT </a:t>
                      </a:r>
                      <a:r>
                        <a:rPr lang="pt-BR" sz="1700" b="1" dirty="0"/>
                        <a:t>DOESN’T </a:t>
                      </a:r>
                      <a:r>
                        <a:rPr lang="pt-BR" sz="1700" dirty="0"/>
                        <a:t>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218478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D043176-D6C6-47DC-8400-2C06486F15B5}"/>
              </a:ext>
            </a:extLst>
          </p:cNvPr>
          <p:cNvSpPr txBox="1"/>
          <p:nvPr/>
        </p:nvSpPr>
        <p:spPr>
          <a:xfrm>
            <a:off x="5094516" y="1162360"/>
            <a:ext cx="6825667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O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Simple Present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utiliza o auxiliar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do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para as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pessoas I, YOU, WE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e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 THEY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e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does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para a 3ª pessoa (HE, SHE, IT) nas formas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negativa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e 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interrogativa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:</a:t>
            </a:r>
          </a:p>
          <a:p>
            <a:pPr algn="ctr"/>
            <a:r>
              <a:rPr lang="pt-BR" sz="2200" i="0" dirty="0">
                <a:effectLst/>
                <a:latin typeface="Californian FB" panose="0207040306080B030204" pitchFamily="18" charset="0"/>
              </a:rPr>
              <a:t>They </a:t>
            </a:r>
            <a:r>
              <a:rPr lang="pt-BR" sz="22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do</a:t>
            </a:r>
            <a:r>
              <a:rPr lang="pt-BR" sz="2200" b="1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b="1" i="0" dirty="0" err="1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not</a:t>
            </a:r>
            <a:r>
              <a:rPr lang="pt-BR" sz="2200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 </a:t>
            </a:r>
            <a:r>
              <a:rPr lang="pt-BR" sz="2200" dirty="0">
                <a:latin typeface="Californian FB" panose="0207040306080B030204" pitchFamily="18" charset="0"/>
              </a:rPr>
              <a:t>go home </a:t>
            </a:r>
            <a:r>
              <a:rPr lang="pt-BR" sz="2200" dirty="0" err="1">
                <a:latin typeface="Californian FB" panose="0207040306080B030204" pitchFamily="18" charset="0"/>
              </a:rPr>
              <a:t>soon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./</a:t>
            </a:r>
            <a:r>
              <a:rPr lang="pt-BR" sz="2200" dirty="0">
                <a:latin typeface="Californian FB" panose="0207040306080B030204" pitchFamily="18" charset="0"/>
              </a:rPr>
              <a:t>  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She </a:t>
            </a:r>
            <a:r>
              <a:rPr lang="pt-BR" sz="2200" b="1" i="0" dirty="0" err="1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doesn’t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go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away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tonight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.</a:t>
            </a:r>
          </a:p>
          <a:p>
            <a:pPr algn="ctr"/>
            <a:r>
              <a:rPr lang="pt-BR" sz="22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Do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they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b="1" i="0" dirty="0" err="1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seem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dirty="0">
                <a:latin typeface="Californian FB" panose="0207040306080B030204" pitchFamily="18" charset="0"/>
              </a:rPr>
              <a:t>go home </a:t>
            </a:r>
            <a:r>
              <a:rPr lang="pt-BR" sz="2200" dirty="0" err="1">
                <a:latin typeface="Californian FB" panose="0207040306080B030204" pitchFamily="18" charset="0"/>
              </a:rPr>
              <a:t>soon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?/  </a:t>
            </a:r>
            <a:r>
              <a:rPr lang="pt-BR" sz="22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Does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she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b="1" i="0" dirty="0">
                <a:solidFill>
                  <a:srgbClr val="FF0000"/>
                </a:solidFill>
                <a:effectLst/>
                <a:latin typeface="Californian FB" panose="0207040306080B030204" pitchFamily="18" charset="0"/>
              </a:rPr>
              <a:t>go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away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 </a:t>
            </a:r>
            <a:r>
              <a:rPr lang="pt-BR" sz="2200" i="0" dirty="0" err="1">
                <a:effectLst/>
                <a:latin typeface="Californian FB" panose="0207040306080B030204" pitchFamily="18" charset="0"/>
              </a:rPr>
              <a:t>tonight</a:t>
            </a:r>
            <a:r>
              <a:rPr lang="pt-BR" sz="2200" i="0" dirty="0">
                <a:effectLst/>
                <a:latin typeface="Californian FB" panose="0207040306080B030204" pitchFamily="18" charset="0"/>
              </a:rPr>
              <a:t>?</a:t>
            </a:r>
          </a:p>
          <a:p>
            <a:pPr algn="ctr"/>
            <a:endParaRPr lang="pt-BR" sz="2200" dirty="0">
              <a:solidFill>
                <a:srgbClr val="212529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Todas as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modificações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do verbo na 3ª pessoa (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,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she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, it) 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são retiradas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nas formas interrogativa e negativa</a:t>
            </a:r>
            <a:r>
              <a:rPr lang="pt-BR" sz="2200" b="1" dirty="0">
                <a:solidFill>
                  <a:srgbClr val="212529"/>
                </a:solidFill>
                <a:latin typeface="Californian FB" panose="0207040306080B030204" pitchFamily="18" charset="0"/>
              </a:rPr>
              <a:t>: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19" name="Picture 2" descr="Black Woman Studying Images - Free Download on Freepik">
            <a:extLst>
              <a:ext uri="{FF2B5EF4-FFF2-40B4-BE49-F238E27FC236}">
                <a16:creationId xmlns:a16="http://schemas.microsoft.com/office/drawing/2014/main" id="{DD79EA09-82C1-8A92-F973-C61B5894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4" y="4044188"/>
            <a:ext cx="1879637" cy="17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012091AF-20CA-FF59-995A-3053C1DB2C99}"/>
              </a:ext>
            </a:extLst>
          </p:cNvPr>
          <p:cNvSpPr txBox="1"/>
          <p:nvPr/>
        </p:nvSpPr>
        <p:spPr>
          <a:xfrm>
            <a:off x="3048" y="5861266"/>
            <a:ext cx="291969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Mary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doesn’t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study</a:t>
            </a:r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everyday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  <p:pic>
        <p:nvPicPr>
          <p:cNvPr id="22" name="Picture 4" descr="Seven Reasons Why Your Newborn Baby Cries | Kidspot">
            <a:extLst>
              <a:ext uri="{FF2B5EF4-FFF2-40B4-BE49-F238E27FC236}">
                <a16:creationId xmlns:a16="http://schemas.microsoft.com/office/drawing/2014/main" id="{969D55A6-0091-B27A-443E-AD43BB405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6585"/>
          <a:stretch/>
        </p:blipFill>
        <p:spPr bwMode="auto">
          <a:xfrm>
            <a:off x="3289643" y="4070771"/>
            <a:ext cx="1971072" cy="16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3CE04750-E9EF-3C5E-F2F8-DFC8ED0F71B6}"/>
              </a:ext>
            </a:extLst>
          </p:cNvPr>
          <p:cNvSpPr txBox="1"/>
          <p:nvPr/>
        </p:nvSpPr>
        <p:spPr>
          <a:xfrm>
            <a:off x="3129055" y="5866059"/>
            <a:ext cx="239297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Do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babies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cry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lot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?</a:t>
            </a:r>
          </a:p>
        </p:txBody>
      </p:sp>
      <p:pic>
        <p:nvPicPr>
          <p:cNvPr id="25" name="Picture 6" descr="TPi Zone - Children, obey your parents in the Lord, for this is right.  Ephesians 6:1 It may be easy or difficult depending on your family  situation, but we know the Lord">
            <a:extLst>
              <a:ext uri="{FF2B5EF4-FFF2-40B4-BE49-F238E27FC236}">
                <a16:creationId xmlns:a16="http://schemas.microsoft.com/office/drawing/2014/main" id="{BD6584C7-B6EB-F9B6-6031-FE3BAF948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r="19822" b="39477"/>
          <a:stretch/>
        </p:blipFill>
        <p:spPr bwMode="auto">
          <a:xfrm>
            <a:off x="6231636" y="4055584"/>
            <a:ext cx="2064787" cy="16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61A075B6-F13E-2ADB-F97F-59F7529067D6}"/>
              </a:ext>
            </a:extLst>
          </p:cNvPr>
          <p:cNvSpPr txBox="1"/>
          <p:nvPr/>
        </p:nvSpPr>
        <p:spPr>
          <a:xfrm>
            <a:off x="6053027" y="5850385"/>
            <a:ext cx="262869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This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boy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doesn’t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obey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his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mother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</a:t>
            </a:r>
          </a:p>
        </p:txBody>
      </p:sp>
      <p:pic>
        <p:nvPicPr>
          <p:cNvPr id="27" name="Picture 8" descr="Premium Photo | Young afro woman buying vegetables in the supermarket.">
            <a:extLst>
              <a:ext uri="{FF2B5EF4-FFF2-40B4-BE49-F238E27FC236}">
                <a16:creationId xmlns:a16="http://schemas.microsoft.com/office/drawing/2014/main" id="{BE8F8D42-A964-B344-EB11-81F6FFDFE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5484"/>
          <a:stretch/>
        </p:blipFill>
        <p:spPr bwMode="auto">
          <a:xfrm>
            <a:off x="9233868" y="4044188"/>
            <a:ext cx="1971072" cy="16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63B1B0E-25A2-F339-B99D-ECE45F25357D}"/>
              </a:ext>
            </a:extLst>
          </p:cNvPr>
          <p:cNvSpPr txBox="1"/>
          <p:nvPr/>
        </p:nvSpPr>
        <p:spPr>
          <a:xfrm>
            <a:off x="8767921" y="5828033"/>
            <a:ext cx="315226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Does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this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girl </a:t>
            </a:r>
            <a:r>
              <a:rPr lang="pt-BR" sz="22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buy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groceries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twice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dirty="0" err="1">
                <a:solidFill>
                  <a:srgbClr val="212529"/>
                </a:solidFill>
                <a:latin typeface="Californian FB" panose="0207040306080B030204" pitchFamily="18" charset="0"/>
              </a:rPr>
              <a:t>week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912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534DD5-B974-F433-3B05-DE4E71F3A5F2}"/>
              </a:ext>
            </a:extLst>
          </p:cNvPr>
          <p:cNvSpPr txBox="1"/>
          <p:nvPr/>
        </p:nvSpPr>
        <p:spPr>
          <a:xfrm>
            <a:off x="126287" y="1203059"/>
            <a:ext cx="4706970" cy="55399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É comum utilizarmos 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advérbios de frequência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com o </a:t>
            </a:r>
            <a:r>
              <a:rPr lang="pt-BR" sz="2200" dirty="0" err="1">
                <a:latin typeface="Californian FB" panose="0207040306080B030204" pitchFamily="18" charset="0"/>
              </a:rPr>
              <a:t>Simple</a:t>
            </a:r>
            <a:r>
              <a:rPr lang="pt-BR" sz="2200" dirty="0"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latin typeface="Californian FB" panose="0207040306080B030204" pitchFamily="18" charset="0"/>
              </a:rPr>
              <a:t>Present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endParaRPr lang="pt-BR" sz="2200" b="1" dirty="0">
              <a:solidFill>
                <a:srgbClr val="7030A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Always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(sempre)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Often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(frequentemente)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Usually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(normalmente)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Sometimes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(às vezes) </a:t>
            </a:r>
            <a:endParaRPr lang="pt-BR" sz="2200" b="1" dirty="0">
              <a:solidFill>
                <a:srgbClr val="FF000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Hardly</a:t>
            </a:r>
            <a:r>
              <a:rPr lang="pt-BR" sz="2200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ever</a:t>
            </a:r>
            <a:r>
              <a:rPr lang="pt-BR" sz="2200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(raramente)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Seldom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(raramente)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Rarely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(raramente) </a:t>
            </a:r>
          </a:p>
          <a:p>
            <a:pPr algn="ctr"/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Never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(nunca)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Once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week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(uma vez por semana) </a:t>
            </a:r>
            <a:endParaRPr lang="pt-BR" sz="2200" b="1" dirty="0">
              <a:solidFill>
                <a:srgbClr val="FF000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Twice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month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(duas vezes por mês)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Three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times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year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(três vezes por ano) </a:t>
            </a:r>
          </a:p>
          <a:p>
            <a:pPr algn="r"/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  <a:hlinkClick r:id="rId3"/>
              </a:rPr>
              <a:t>https://mundoeducacao.uol.com.br/ingles/simple-present.htm</a:t>
            </a:r>
            <a:r>
              <a:rPr lang="pt-BR" sz="2300" dirty="0">
                <a:solidFill>
                  <a:srgbClr val="212529"/>
                </a:solidFill>
                <a:latin typeface="Californian FB" panose="0207040306080B030204" pitchFamily="18" charset="0"/>
              </a:rPr>
              <a:t> </a:t>
            </a:r>
          </a:p>
        </p:txBody>
      </p: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0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77631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</a:t>
            </a:r>
          </a:p>
        </p:txBody>
      </p:sp>
      <p:pic>
        <p:nvPicPr>
          <p:cNvPr id="4098" name="Picture 2" descr="Always Quotes - BrainyQuote">
            <a:extLst>
              <a:ext uri="{FF2B5EF4-FFF2-40B4-BE49-F238E27FC236}">
                <a16:creationId xmlns:a16="http://schemas.microsoft.com/office/drawing/2014/main" id="{841B928E-1CF3-D68A-D82C-0484F560D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1594" r="25891" b="21545"/>
          <a:stretch/>
        </p:blipFill>
        <p:spPr bwMode="auto">
          <a:xfrm>
            <a:off x="4959544" y="1203059"/>
            <a:ext cx="2243688" cy="13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ia de Nelson Mandela - Casa de Cultura">
            <a:extLst>
              <a:ext uri="{FF2B5EF4-FFF2-40B4-BE49-F238E27FC236}">
                <a16:creationId xmlns:a16="http://schemas.microsoft.com/office/drawing/2014/main" id="{EF6C0055-7629-0735-69C4-41269466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36" y="1189073"/>
            <a:ext cx="2091612" cy="135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ugh Grant quote: At home, I hardly ever leave London. I don't like...">
            <a:extLst>
              <a:ext uri="{FF2B5EF4-FFF2-40B4-BE49-F238E27FC236}">
                <a16:creationId xmlns:a16="http://schemas.microsoft.com/office/drawing/2014/main" id="{79074E1E-E2FD-16B9-0C81-E9FE118AF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1" t="15350" r="2654" b="33346"/>
          <a:stretch/>
        </p:blipFill>
        <p:spPr bwMode="auto">
          <a:xfrm>
            <a:off x="4959544" y="2577360"/>
            <a:ext cx="2243688" cy="173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30F29C2-83B1-958A-B90F-FCE128B67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44"/>
          <a:stretch/>
        </p:blipFill>
        <p:spPr bwMode="auto">
          <a:xfrm>
            <a:off x="7252736" y="2577361"/>
            <a:ext cx="2091612" cy="17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spirational Quotes Sometimes You Win Sometimes Stock Photo 1017633016 |  Shutterstock">
            <a:extLst>
              <a:ext uri="{FF2B5EF4-FFF2-40B4-BE49-F238E27FC236}">
                <a16:creationId xmlns:a16="http://schemas.microsoft.com/office/drawing/2014/main" id="{26643800-6EEC-8FF6-9B72-C604ED82C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"/>
          <a:stretch/>
        </p:blipFill>
        <p:spPr bwMode="auto">
          <a:xfrm>
            <a:off x="9393851" y="1161983"/>
            <a:ext cx="2461015" cy="13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lieve in vibes, words often lie Motivational Journal: Lined Quotes  Notebook / Quotes Journal Gift, 120 Pages, 6x9, Soft Cover, Matte Finish">
            <a:extLst>
              <a:ext uri="{FF2B5EF4-FFF2-40B4-BE49-F238E27FC236}">
                <a16:creationId xmlns:a16="http://schemas.microsoft.com/office/drawing/2014/main" id="{E3419F61-78C4-2D6D-9FB5-CC010A0DA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28528" r="9656" b="34966"/>
          <a:stretch/>
        </p:blipFill>
        <p:spPr bwMode="auto">
          <a:xfrm>
            <a:off x="9390804" y="2587137"/>
            <a:ext cx="2461015" cy="17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spiring Quotes: Success usually comes to those who are too ...">
            <a:extLst>
              <a:ext uri="{FF2B5EF4-FFF2-40B4-BE49-F238E27FC236}">
                <a16:creationId xmlns:a16="http://schemas.microsoft.com/office/drawing/2014/main" id="{1F8BDBD9-4C31-615C-9D85-BB69BC543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0" t="18503" b="14830"/>
          <a:stretch/>
        </p:blipFill>
        <p:spPr bwMode="auto">
          <a:xfrm>
            <a:off x="4971108" y="4366709"/>
            <a:ext cx="2243688" cy="20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enry David Thoreau: The Poet of Authenticity - Poem Analysis">
            <a:extLst>
              <a:ext uri="{FF2B5EF4-FFF2-40B4-BE49-F238E27FC236}">
                <a16:creationId xmlns:a16="http://schemas.microsoft.com/office/drawing/2014/main" id="{C0FFC9A7-410F-829B-F21A-CF3B303D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48" y="4367241"/>
            <a:ext cx="2062599" cy="19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Anonymous Quote: “I need a six month vacation twice a year.”">
            <a:extLst>
              <a:ext uri="{FF2B5EF4-FFF2-40B4-BE49-F238E27FC236}">
                <a16:creationId xmlns:a16="http://schemas.microsoft.com/office/drawing/2014/main" id="{D32D0054-0989-AFC2-1E51-0785DC9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803" y="4366709"/>
            <a:ext cx="2461015" cy="201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2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Rede de conexão abstrata em uma tela de fundo branca">
            <a:extLst>
              <a:ext uri="{FF2B5EF4-FFF2-40B4-BE49-F238E27FC236}">
                <a16:creationId xmlns:a16="http://schemas.microsoft.com/office/drawing/2014/main" id="{EEAFB974-F87E-9C2D-4398-7646A970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Biselado 1">
            <a:extLst>
              <a:ext uri="{FF2B5EF4-FFF2-40B4-BE49-F238E27FC236}">
                <a16:creationId xmlns:a16="http://schemas.microsoft.com/office/drawing/2014/main" id="{81B3B98B-61F8-E072-CBF0-AA3CBB388140}"/>
              </a:ext>
            </a:extLst>
          </p:cNvPr>
          <p:cNvSpPr/>
          <p:nvPr/>
        </p:nvSpPr>
        <p:spPr>
          <a:xfrm>
            <a:off x="415536" y="0"/>
            <a:ext cx="11439330" cy="10170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32DD46-35FB-5F00-F740-1E97D1727547}"/>
              </a:ext>
            </a:extLst>
          </p:cNvPr>
          <p:cNvSpPr txBox="1"/>
          <p:nvPr/>
        </p:nvSpPr>
        <p:spPr>
          <a:xfrm>
            <a:off x="607137" y="77631"/>
            <a:ext cx="110561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solidFill>
                  <a:srgbClr val="1F1F1F"/>
                </a:solidFill>
                <a:effectLst/>
                <a:latin typeface="Congenial Black" panose="020F0502020204030204" pitchFamily="2" charset="0"/>
              </a:rPr>
              <a:t>SIMPLE PRESENT</a:t>
            </a:r>
          </a:p>
        </p:txBody>
      </p:sp>
      <p:pic>
        <p:nvPicPr>
          <p:cNvPr id="4114" name="Picture 18" descr="Top 10 Seldom Quotes - BrainyQuote">
            <a:extLst>
              <a:ext uri="{FF2B5EF4-FFF2-40B4-BE49-F238E27FC236}">
                <a16:creationId xmlns:a16="http://schemas.microsoft.com/office/drawing/2014/main" id="{35412421-16DB-81CC-5AF1-6A32F60AF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r="22299" b="20612"/>
          <a:stretch/>
        </p:blipFill>
        <p:spPr bwMode="auto">
          <a:xfrm>
            <a:off x="4921365" y="1203059"/>
            <a:ext cx="1924709" cy="20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Innovations of Bob Dylan">
            <a:extLst>
              <a:ext uri="{FF2B5EF4-FFF2-40B4-BE49-F238E27FC236}">
                <a16:creationId xmlns:a16="http://schemas.microsoft.com/office/drawing/2014/main" id="{6DA1645B-11E0-6503-44C8-8CF7E6A8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98" y="1186838"/>
            <a:ext cx="1877008" cy="20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66BB5B5-8CF7-D93B-B2F3-2677B35D76DF}"/>
              </a:ext>
            </a:extLst>
          </p:cNvPr>
          <p:cNvSpPr txBox="1"/>
          <p:nvPr/>
        </p:nvSpPr>
        <p:spPr>
          <a:xfrm>
            <a:off x="126287" y="1203059"/>
            <a:ext cx="4706970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É comum utilizarmos 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advérbios de frequência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com o </a:t>
            </a:r>
            <a:r>
              <a:rPr lang="pt-BR" sz="2200" dirty="0" err="1">
                <a:latin typeface="Californian FB" panose="0207040306080B030204" pitchFamily="18" charset="0"/>
              </a:rPr>
              <a:t>Simple</a:t>
            </a:r>
            <a:r>
              <a:rPr lang="pt-BR" sz="2200" dirty="0">
                <a:latin typeface="Californian FB" panose="0207040306080B030204" pitchFamily="18" charset="0"/>
              </a:rPr>
              <a:t> </a:t>
            </a:r>
            <a:r>
              <a:rPr lang="pt-BR" sz="2200" dirty="0" err="1">
                <a:latin typeface="Californian FB" panose="0207040306080B030204" pitchFamily="18" charset="0"/>
              </a:rPr>
              <a:t>Present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. </a:t>
            </a:r>
          </a:p>
          <a:p>
            <a:pPr algn="ctr"/>
            <a:endParaRPr lang="pt-BR" sz="2200" b="1" dirty="0">
              <a:solidFill>
                <a:srgbClr val="7030A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Always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(sempre)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Often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(frequentemente)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Usually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(normalmente)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Sometimes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(às vezes) </a:t>
            </a:r>
            <a:endParaRPr lang="pt-BR" sz="2200" b="1" dirty="0">
              <a:solidFill>
                <a:srgbClr val="FF000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Hardly</a:t>
            </a:r>
            <a:r>
              <a:rPr lang="pt-BR" sz="2200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ever</a:t>
            </a:r>
            <a:r>
              <a:rPr lang="pt-BR" sz="2200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(raramente)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Seldom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(raramente)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Rarely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(raramente) </a:t>
            </a:r>
          </a:p>
          <a:p>
            <a:pPr algn="ctr"/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Never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 (nunca)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Once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week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(uma vez por semana) </a:t>
            </a:r>
            <a:endParaRPr lang="pt-BR" sz="2200" b="1" dirty="0">
              <a:solidFill>
                <a:srgbClr val="FF0000"/>
              </a:solidFill>
              <a:latin typeface="Californian FB" panose="0207040306080B030204" pitchFamily="18" charset="0"/>
            </a:endParaRP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Twice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month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(duas vezes por mês) </a:t>
            </a:r>
          </a:p>
          <a:p>
            <a:pPr algn="ctr"/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Three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times a </a:t>
            </a:r>
            <a:r>
              <a:rPr lang="pt-BR" sz="2200" b="1" dirty="0" err="1">
                <a:solidFill>
                  <a:srgbClr val="7030A0"/>
                </a:solidFill>
                <a:latin typeface="Californian FB" panose="0207040306080B030204" pitchFamily="18" charset="0"/>
              </a:rPr>
              <a:t>year</a:t>
            </a:r>
            <a:r>
              <a:rPr lang="pt-BR" sz="2200" b="1" dirty="0">
                <a:solidFill>
                  <a:srgbClr val="7030A0"/>
                </a:solidFill>
                <a:latin typeface="Californian FB" panose="0207040306080B030204" pitchFamily="18" charset="0"/>
              </a:rPr>
              <a:t> </a:t>
            </a:r>
            <a:r>
              <a:rPr lang="pt-BR" sz="2200" dirty="0">
                <a:solidFill>
                  <a:srgbClr val="212529"/>
                </a:solidFill>
                <a:latin typeface="Californian FB" panose="0207040306080B030204" pitchFamily="18" charset="0"/>
              </a:rPr>
              <a:t>(três vezes por ano) </a:t>
            </a:r>
          </a:p>
        </p:txBody>
      </p:sp>
      <p:pic>
        <p:nvPicPr>
          <p:cNvPr id="4138" name="Picture 42" descr="Eleanor roosevelt quote poster or print &quot;Well behaved women rarely make  history&quot;">
            <a:extLst>
              <a:ext uri="{FF2B5EF4-FFF2-40B4-BE49-F238E27FC236}">
                <a16:creationId xmlns:a16="http://schemas.microsoft.com/office/drawing/2014/main" id="{CD053CFE-9D48-A838-8F57-7B241C001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12326"/>
          <a:stretch/>
        </p:blipFill>
        <p:spPr bwMode="auto">
          <a:xfrm>
            <a:off x="4921365" y="3301417"/>
            <a:ext cx="1924710" cy="15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Notícia - Eleanor Roosevelt">
            <a:extLst>
              <a:ext uri="{FF2B5EF4-FFF2-40B4-BE49-F238E27FC236}">
                <a16:creationId xmlns:a16="http://schemas.microsoft.com/office/drawing/2014/main" id="{3931E337-CF5D-3698-D665-71327B48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" b="37891"/>
          <a:stretch/>
        </p:blipFill>
        <p:spPr bwMode="auto">
          <a:xfrm>
            <a:off x="6921110" y="3296624"/>
            <a:ext cx="1877008" cy="15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180 Inspirational Quotes About Life and Love">
            <a:extLst>
              <a:ext uri="{FF2B5EF4-FFF2-40B4-BE49-F238E27FC236}">
                <a16:creationId xmlns:a16="http://schemas.microsoft.com/office/drawing/2014/main" id="{28AC08B5-4020-FBC6-1F71-EC2EE0D19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9826" r="12973" b="22273"/>
          <a:stretch/>
        </p:blipFill>
        <p:spPr bwMode="auto">
          <a:xfrm>
            <a:off x="8887865" y="1183544"/>
            <a:ext cx="1674388" cy="20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arol Burnett - IMDb">
            <a:extLst>
              <a:ext uri="{FF2B5EF4-FFF2-40B4-BE49-F238E27FC236}">
                <a16:creationId xmlns:a16="http://schemas.microsoft.com/office/drawing/2014/main" id="{56A27C2F-2F8F-44DC-FAF1-A92DD3C0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58" y="1203060"/>
            <a:ext cx="1399255" cy="200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46" descr="International Women's Day 2020: 10 Inspirational Quotes on Leadership from  Millennial Women — HUSTLE + hush">
            <a:extLst>
              <a:ext uri="{FF2B5EF4-FFF2-40B4-BE49-F238E27FC236}">
                <a16:creationId xmlns:a16="http://schemas.microsoft.com/office/drawing/2014/main" id="{333FAF3D-27FF-8907-D6F2-F10B37A1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27290" r="5416" b="47936"/>
          <a:stretch/>
        </p:blipFill>
        <p:spPr bwMode="auto">
          <a:xfrm>
            <a:off x="4921365" y="4944675"/>
            <a:ext cx="1924709" cy="17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Whitney Wolfe Herd | Basser Center">
            <a:extLst>
              <a:ext uri="{FF2B5EF4-FFF2-40B4-BE49-F238E27FC236}">
                <a16:creationId xmlns:a16="http://schemas.microsoft.com/office/drawing/2014/main" id="{63209180-4DBB-D92B-66D8-98F390C7D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11" y="4944664"/>
            <a:ext cx="1877008" cy="17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International Women's Day 2020: 10 Inspirational Quotes on Leadership from  Millennial Women — HUSTLE + hush">
            <a:extLst>
              <a:ext uri="{FF2B5EF4-FFF2-40B4-BE49-F238E27FC236}">
                <a16:creationId xmlns:a16="http://schemas.microsoft.com/office/drawing/2014/main" id="{BC4E65C5-1A80-9B45-8724-A44859696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5" t="78089" r="11047" b="14972"/>
          <a:stretch/>
        </p:blipFill>
        <p:spPr bwMode="auto">
          <a:xfrm>
            <a:off x="6930698" y="6156578"/>
            <a:ext cx="1867420" cy="5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0" name="Picture 54" descr="I'm fine, but I'm bipolar. I'm on seven medications, and I take... |  Picture Quotes">
            <a:extLst>
              <a:ext uri="{FF2B5EF4-FFF2-40B4-BE49-F238E27FC236}">
                <a16:creationId xmlns:a16="http://schemas.microsoft.com/office/drawing/2014/main" id="{C5BD94C4-6119-9017-2F10-5363557FF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25578" r="6170" b="30280"/>
          <a:stretch/>
        </p:blipFill>
        <p:spPr bwMode="auto">
          <a:xfrm>
            <a:off x="8873153" y="3308807"/>
            <a:ext cx="3192559" cy="16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2" name="Picture 56" descr="Remembering Carrie Fisher, Princess of Hollywod | WIRED">
            <a:extLst>
              <a:ext uri="{FF2B5EF4-FFF2-40B4-BE49-F238E27FC236}">
                <a16:creationId xmlns:a16="http://schemas.microsoft.com/office/drawing/2014/main" id="{E56DF85D-C7DD-F1B9-3B38-19E2F076B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1"/>
          <a:stretch/>
        </p:blipFill>
        <p:spPr bwMode="auto">
          <a:xfrm>
            <a:off x="9538478" y="4944664"/>
            <a:ext cx="1796352" cy="17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6574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1249</Words>
  <Application>Microsoft Office PowerPoint</Application>
  <PresentationFormat>Widescreen</PresentationFormat>
  <Paragraphs>205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Californian FB</vt:lpstr>
      <vt:lpstr>Congenial Black</vt:lpstr>
      <vt:lpstr>Gill Sans MT</vt:lpstr>
      <vt:lpstr>Wingdings 2</vt:lpstr>
      <vt:lpstr>DividendVTI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Cristiane Cruz</dc:creator>
  <cp:lastModifiedBy>Cristiane Cruz</cp:lastModifiedBy>
  <cp:revision>18</cp:revision>
  <dcterms:created xsi:type="dcterms:W3CDTF">2024-09-07T20:47:05Z</dcterms:created>
  <dcterms:modified xsi:type="dcterms:W3CDTF">2024-09-09T17:40:21Z</dcterms:modified>
</cp:coreProperties>
</file>