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95" r:id="rId6"/>
    <p:sldId id="296" r:id="rId7"/>
    <p:sldId id="259" r:id="rId8"/>
    <p:sldId id="297" r:id="rId9"/>
    <p:sldId id="298" r:id="rId10"/>
    <p:sldId id="299" r:id="rId11"/>
    <p:sldId id="300" r:id="rId12"/>
    <p:sldId id="301" r:id="rId13"/>
    <p:sldId id="302" r:id="rId14"/>
    <p:sldId id="262" r:id="rId15"/>
    <p:sldId id="303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9" r:id="rId31"/>
    <p:sldId id="290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91" r:id="rId45"/>
    <p:sldId id="292" r:id="rId46"/>
    <p:sldId id="293" r:id="rId47"/>
    <p:sldId id="294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61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4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49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4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25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0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5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6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11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1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2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79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589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65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86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0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67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3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740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677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68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62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76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031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4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1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8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9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474E-B5BD-4F02-9FD9-B7642B9CA551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meganbergdesigns.com/andrill/iceberg07/postcards/index.html" TargetMode="External"/><Relationship Id="rId5" Type="http://schemas.openxmlformats.org/officeDocument/2006/relationships/hyperlink" Target="http://www.chris-alexander.co.uk/1191" TargetMode="External"/><Relationship Id="rId4" Type="http://schemas.openxmlformats.org/officeDocument/2006/relationships/hyperlink" Target="http://www.fool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ing365.com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glasbergen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bbc.co.uk/" TargetMode="External"/><Relationship Id="rId5" Type="http://schemas.openxmlformats.org/officeDocument/2006/relationships/hyperlink" Target="http://politicalgraffiti.wordpress.com/" TargetMode="External"/><Relationship Id="rId4" Type="http://schemas.openxmlformats.org/officeDocument/2006/relationships/hyperlink" Target="http://www.tim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adersdigest.ca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nationalgeographi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n.org/" TargetMode="External"/><Relationship Id="rId5" Type="http://schemas.openxmlformats.org/officeDocument/2006/relationships/hyperlink" Target="http://www.unaoc.org/" TargetMode="External"/><Relationship Id="rId4" Type="http://schemas.openxmlformats.org/officeDocument/2006/relationships/hyperlink" Target="http://www.gocomics.com/" TargetMode="Externa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mag.newsweek.com/" TargetMode="External"/><Relationship Id="rId5" Type="http://schemas.openxmlformats.org/officeDocument/2006/relationships/hyperlink" Target="http://www.nytimes.com/" TargetMode="External"/><Relationship Id="rId4" Type="http://schemas.openxmlformats.org/officeDocument/2006/relationships/hyperlink" Target="http://wefeedback.org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hyperlink" Target="http://www.bb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fborfw.com/" TargetMode="External"/><Relationship Id="rId5" Type="http://schemas.openxmlformats.org/officeDocument/2006/relationships/hyperlink" Target="http://www.blackhawkproductions.com/" TargetMode="External"/><Relationship Id="rId4" Type="http://schemas.openxmlformats.org/officeDocument/2006/relationships/hyperlink" Target="http://www.tsa.gov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hyperlink" Target="http://www.ct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discovermagazine.com/" TargetMode="External"/><Relationship Id="rId5" Type="http://schemas.openxmlformats.org/officeDocument/2006/relationships/hyperlink" Target="http://www.paulmccartney.com/" TargetMode="External"/><Relationship Id="rId4" Type="http://schemas.openxmlformats.org/officeDocument/2006/relationships/hyperlink" Target="http://www.bbc.co.uk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hyperlink" Target="http://www.worldtravelguide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ytimes.com/" TargetMode="External"/><Relationship Id="rId5" Type="http://schemas.openxmlformats.org/officeDocument/2006/relationships/hyperlink" Target="http://worldnews.nbcnews.com/" TargetMode="External"/><Relationship Id="rId4" Type="http://schemas.openxmlformats.org/officeDocument/2006/relationships/hyperlink" Target="http://www.etbscreenwrit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1.wdp"/><Relationship Id="rId7" Type="http://schemas.openxmlformats.org/officeDocument/2006/relationships/hyperlink" Target="http://fnoschese.worldpr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khanacademy.org/" TargetMode="External"/><Relationship Id="rId5" Type="http://schemas.openxmlformats.org/officeDocument/2006/relationships/hyperlink" Target="http://www.glasbergen.com/" TargetMode="External"/><Relationship Id="rId4" Type="http://schemas.openxmlformats.org/officeDocument/2006/relationships/hyperlink" Target="http://.abcnews.go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microsoft.com/office/2007/relationships/hdphoto" Target="../media/hdphoto1.wdp"/><Relationship Id="rId7" Type="http://schemas.openxmlformats.org/officeDocument/2006/relationships/hyperlink" Target="http://www.nj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mericanfamilytraditions.com/" TargetMode="External"/><Relationship Id="rId5" Type="http://schemas.openxmlformats.org/officeDocument/2006/relationships/hyperlink" Target="http://www.washingtontimes.com/" TargetMode="External"/><Relationship Id="rId4" Type="http://schemas.openxmlformats.org/officeDocument/2006/relationships/hyperlink" Target="http://www.webmd.com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hyperlink" Target="http://www.csuchico.edu/" TargetMode="External"/><Relationship Id="rId4" Type="http://schemas.openxmlformats.org/officeDocument/2006/relationships/hyperlink" Target="https://sites.psu.ed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hdphoto" Target="../media/hdphoto1.wdp"/><Relationship Id="rId7" Type="http://schemas.openxmlformats.org/officeDocument/2006/relationships/hyperlink" Target="http://www.newyork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ytimes.com/" TargetMode="External"/><Relationship Id="rId5" Type="http://schemas.openxmlformats.org/officeDocument/2006/relationships/hyperlink" Target="http://www.benjaminzephaniah.com/" TargetMode="External"/><Relationship Id="rId4" Type="http://schemas.openxmlformats.org/officeDocument/2006/relationships/hyperlink" Target="http://www.pitlanemagazine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ependent.co.uk/" TargetMode="External"/><Relationship Id="rId3" Type="http://schemas.microsoft.com/office/2007/relationships/hdphoto" Target="../media/hdphoto1.wdp"/><Relationship Id="rId7" Type="http://schemas.openxmlformats.org/officeDocument/2006/relationships/hyperlink" Target="https://cyberbullyin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omgauld.com/" TargetMode="External"/><Relationship Id="rId5" Type="http://schemas.openxmlformats.org/officeDocument/2006/relationships/hyperlink" Target="http://www.bbc.com/" TargetMode="External"/><Relationship Id="rId4" Type="http://schemas.openxmlformats.org/officeDocument/2006/relationships/hyperlink" Target="http://edition.cnn.com/" TargetMode="External"/><Relationship Id="rId9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artoonstock.com/" TargetMode="External"/><Relationship Id="rId5" Type="http://schemas.openxmlformats.org/officeDocument/2006/relationships/hyperlink" Target="https://poets.org/" TargetMode="External"/><Relationship Id="rId4" Type="http://schemas.openxmlformats.org/officeDocument/2006/relationships/hyperlink" Target="https://mir-s3-cdn-cf.behance.net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covermagazine.com/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newyorker.com/" TargetMode="External"/><Relationship Id="rId12" Type="http://schemas.openxmlformats.org/officeDocument/2006/relationships/hyperlink" Target="https://www.washingtontim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bc.com/" TargetMode="External"/><Relationship Id="rId11" Type="http://schemas.openxmlformats.org/officeDocument/2006/relationships/hyperlink" Target="https://abcnews.go.com/" TargetMode="External"/><Relationship Id="rId5" Type="http://schemas.openxmlformats.org/officeDocument/2006/relationships/hyperlink" Target="https://www.independent.co.uk/" TargetMode="External"/><Relationship Id="rId10" Type="http://schemas.openxmlformats.org/officeDocument/2006/relationships/hyperlink" Target="https://www.nytimes.com/" TargetMode="External"/><Relationship Id="rId4" Type="http://schemas.openxmlformats.org/officeDocument/2006/relationships/hyperlink" Target="https://brasilescola.uol.com.br/ingles/ingles-no-enem-o-que-cai-na-prova-dicas-e-exemplos.htm" TargetMode="External"/><Relationship Id="rId9" Type="http://schemas.openxmlformats.org/officeDocument/2006/relationships/hyperlink" Target="https://www.nbcnew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INGLESA </a:t>
            </a:r>
            <a:b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 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8035" y="804334"/>
            <a:ext cx="3348069" cy="5249332"/>
          </a:xfrm>
        </p:spPr>
        <p:txBody>
          <a:bodyPr anchor="ctr">
            <a:normAutofit/>
          </a:bodyPr>
          <a:lstStyle/>
          <a:p>
            <a:pPr algn="r"/>
            <a:r>
              <a:rPr lang="pt-BR" b="1">
                <a:solidFill>
                  <a:schemeClr val="tx1"/>
                </a:solidFill>
              </a:rPr>
              <a:t>Profª Cristiane de Brito Cruz</a:t>
            </a:r>
          </a:p>
        </p:txBody>
      </p:sp>
    </p:spTree>
    <p:extLst>
      <p:ext uri="{BB962C8B-B14F-4D97-AF65-F5344CB8AC3E}">
        <p14:creationId xmlns:p14="http://schemas.microsoft.com/office/powerpoint/2010/main" val="253679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47670-06B5-7AE6-11CC-02A0EDFA7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9844C4FE-387B-D39D-DF45-65727B8C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EC6551C8-5E3D-D828-B32D-D824062BFE15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pt-BR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Semelhantes ou bastante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E887E8-643B-B440-2FEC-CBB45EB6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417" y="118914"/>
            <a:ext cx="8744177" cy="43952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D0F041-1B39-965B-D85A-C3DFE2057310}"/>
              </a:ext>
            </a:extLst>
          </p:cNvPr>
          <p:cNvSpPr txBox="1"/>
          <p:nvPr/>
        </p:nvSpPr>
        <p:spPr>
          <a:xfrm>
            <a:off x="3331417" y="4716568"/>
            <a:ext cx="8704162" cy="186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300" b="0" i="0" dirty="0" err="1">
                <a:effectLst/>
                <a:latin typeface="+mj-lt"/>
              </a:rPr>
              <a:t>Tem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alunos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em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uma</a:t>
            </a:r>
            <a:r>
              <a:rPr lang="en-US" sz="2300" b="0" i="0" dirty="0">
                <a:effectLst/>
                <a:latin typeface="+mj-lt"/>
              </a:rPr>
              <a:t> sala de aula; </a:t>
            </a:r>
            <a:r>
              <a:rPr lang="en-US" sz="2300" b="0" i="0" dirty="0" err="1">
                <a:effectLst/>
                <a:latin typeface="+mj-lt"/>
              </a:rPr>
              <a:t>eles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olham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espantados</a:t>
            </a:r>
            <a:r>
              <a:rPr lang="en-US" sz="2300" b="0" i="0" dirty="0">
                <a:effectLst/>
                <a:latin typeface="+mj-lt"/>
              </a:rPr>
              <a:t> para um </a:t>
            </a:r>
            <a:r>
              <a:rPr lang="en-US" sz="2300" b="0" i="0" dirty="0" err="1">
                <a:effectLst/>
                <a:latin typeface="+mj-lt"/>
              </a:rPr>
              <a:t>livro</a:t>
            </a:r>
            <a:r>
              <a:rPr lang="en-US" sz="2300" b="0" i="0" dirty="0">
                <a:effectLst/>
                <a:latin typeface="+mj-lt"/>
              </a:rPr>
              <a:t>; </a:t>
            </a:r>
            <a:r>
              <a:rPr lang="en-US" sz="2300" b="0" i="0" dirty="0" err="1">
                <a:effectLst/>
                <a:latin typeface="+mj-lt"/>
              </a:rPr>
              <a:t>provavelmente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estão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falando</a:t>
            </a:r>
            <a:r>
              <a:rPr lang="en-US" sz="2300" b="0" i="0" dirty="0">
                <a:effectLst/>
                <a:latin typeface="+mj-lt"/>
              </a:rPr>
              <a:t> do </a:t>
            </a:r>
            <a:r>
              <a:rPr lang="en-US" sz="2300" b="0" i="0" dirty="0" err="1">
                <a:effectLst/>
                <a:latin typeface="+mj-lt"/>
              </a:rPr>
              <a:t>livro</a:t>
            </a:r>
            <a:r>
              <a:rPr lang="en-US" sz="2300" b="0" i="0" dirty="0">
                <a:effectLst/>
                <a:latin typeface="+mj-lt"/>
              </a:rPr>
              <a:t>. </a:t>
            </a:r>
            <a:r>
              <a:rPr lang="en-US" sz="2300" b="0" i="0" dirty="0" err="1">
                <a:effectLst/>
                <a:latin typeface="+mj-lt"/>
              </a:rPr>
              <a:t>Hipótese</a:t>
            </a:r>
            <a:r>
              <a:rPr lang="en-US" sz="2300" b="0" i="0" dirty="0">
                <a:effectLst/>
                <a:latin typeface="+mj-lt"/>
              </a:rPr>
              <a:t>: </a:t>
            </a:r>
            <a:r>
              <a:rPr lang="en-US" sz="2300" b="0" i="0" dirty="0" err="1">
                <a:effectLst/>
                <a:latin typeface="+mj-lt"/>
              </a:rPr>
              <a:t>eles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não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gostam</a:t>
            </a:r>
            <a:r>
              <a:rPr lang="en-US" sz="2300" b="0" i="0" dirty="0">
                <a:effectLst/>
                <a:latin typeface="+mj-lt"/>
              </a:rPr>
              <a:t> de </a:t>
            </a:r>
            <a:r>
              <a:rPr lang="en-US" sz="2300" b="0" i="0" dirty="0" err="1">
                <a:effectLst/>
                <a:latin typeface="+mj-lt"/>
              </a:rPr>
              <a:t>ler</a:t>
            </a:r>
            <a:r>
              <a:rPr lang="en-US" sz="2300" b="0" i="0" dirty="0">
                <a:effectLst/>
                <a:latin typeface="+mj-lt"/>
              </a:rPr>
              <a:t>, </a:t>
            </a:r>
            <a:r>
              <a:rPr lang="en-US" sz="2300" b="0" i="0" dirty="0" err="1">
                <a:effectLst/>
                <a:latin typeface="+mj-lt"/>
              </a:rPr>
              <a:t>eles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acharam</a:t>
            </a:r>
            <a:r>
              <a:rPr lang="en-US" sz="2300" b="0" i="0" dirty="0">
                <a:effectLst/>
                <a:latin typeface="+mj-lt"/>
              </a:rPr>
              <a:t> o </a:t>
            </a:r>
            <a:r>
              <a:rPr lang="en-US" sz="2300" b="0" i="0" dirty="0" err="1">
                <a:effectLst/>
                <a:latin typeface="+mj-lt"/>
              </a:rPr>
              <a:t>livro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muito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grande</a:t>
            </a:r>
            <a:r>
              <a:rPr lang="en-US" sz="2300" b="0" i="0" dirty="0">
                <a:effectLst/>
                <a:latin typeface="+mj-lt"/>
              </a:rPr>
              <a:t> e </a:t>
            </a:r>
            <a:r>
              <a:rPr lang="en-US" sz="2300" b="0" i="0" dirty="0" err="1">
                <a:effectLst/>
                <a:latin typeface="+mj-lt"/>
              </a:rPr>
              <a:t>muito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expesso</a:t>
            </a:r>
            <a:r>
              <a:rPr lang="en-US" sz="2300" b="0" i="0" dirty="0">
                <a:effectLst/>
                <a:latin typeface="+mj-lt"/>
              </a:rPr>
              <a:t> (grosso); </a:t>
            </a:r>
            <a:r>
              <a:rPr lang="en-US" sz="2300" b="0" i="0" dirty="0" err="1">
                <a:effectLst/>
                <a:latin typeface="+mj-lt"/>
              </a:rPr>
              <a:t>eles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não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estudaram</a:t>
            </a:r>
            <a:r>
              <a:rPr lang="en-US" sz="2300" b="0" i="0" dirty="0">
                <a:effectLst/>
                <a:latin typeface="+mj-lt"/>
              </a:rPr>
              <a:t> para </a:t>
            </a:r>
            <a:r>
              <a:rPr lang="en-US" sz="2300" b="0" i="0" dirty="0" err="1">
                <a:effectLst/>
                <a:latin typeface="+mj-lt"/>
              </a:rPr>
              <a:t>uma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prova</a:t>
            </a:r>
            <a:r>
              <a:rPr lang="en-US" sz="2300" b="0" i="0" dirty="0">
                <a:effectLst/>
                <a:latin typeface="+mj-lt"/>
              </a:rPr>
              <a:t>; </a:t>
            </a:r>
            <a:r>
              <a:rPr lang="en-US" sz="2300" b="0" i="0" dirty="0" err="1">
                <a:effectLst/>
                <a:latin typeface="+mj-lt"/>
              </a:rPr>
              <a:t>eles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nunca</a:t>
            </a:r>
            <a:r>
              <a:rPr lang="en-US" sz="2300" b="0" i="0" dirty="0">
                <a:effectLst/>
                <a:latin typeface="+mj-lt"/>
              </a:rPr>
              <a:t> </a:t>
            </a:r>
            <a:r>
              <a:rPr lang="en-US" sz="2300" b="0" i="0" dirty="0" err="1">
                <a:effectLst/>
                <a:latin typeface="+mj-lt"/>
              </a:rPr>
              <a:t>tiveram</a:t>
            </a:r>
            <a:r>
              <a:rPr lang="en-US" sz="2300" b="0" i="0" dirty="0">
                <a:effectLst/>
                <a:latin typeface="+mj-lt"/>
              </a:rPr>
              <a:t> um </a:t>
            </a:r>
            <a:r>
              <a:rPr lang="en-US" sz="2300" b="0" i="0" dirty="0" err="1">
                <a:effectLst/>
                <a:latin typeface="+mj-lt"/>
              </a:rPr>
              <a:t>livro</a:t>
            </a:r>
            <a:r>
              <a:rPr lang="en-US" sz="2300" b="0" i="0" dirty="0">
                <a:effectLst/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25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9E97-710C-1830-BF97-74776AB7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2E5A0418-117E-7618-A3FE-ABCA94C0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1B820B1D-E3A8-1603-194B-141D48F88E39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Cognates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A) Idênticos</a:t>
            </a:r>
            <a:r>
              <a:rPr lang="pt-BR" sz="2300" dirty="0">
                <a:solidFill>
                  <a:schemeClr val="tx1"/>
                </a:solidFill>
                <a:highlight>
                  <a:srgbClr val="FFFF00"/>
                </a:highlight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Semelhantes ou bastante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AB2856-6408-76B9-7F39-D0010244ED70}"/>
              </a:ext>
            </a:extLst>
          </p:cNvPr>
          <p:cNvSpPr txBox="1"/>
          <p:nvPr/>
        </p:nvSpPr>
        <p:spPr>
          <a:xfrm>
            <a:off x="3279743" y="165991"/>
            <a:ext cx="870416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Going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seems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reduce</a:t>
            </a:r>
            <a:r>
              <a:rPr lang="en-US" sz="2400" b="0" i="0" dirty="0">
                <a:effectLst/>
                <a:latin typeface="+mj-lt"/>
              </a:rPr>
              <a:t> the risk of dying from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coronary</a:t>
            </a:r>
            <a:r>
              <a:rPr lang="en-US" sz="2400" b="0" i="0" dirty="0">
                <a:effectLst/>
                <a:latin typeface="+mj-lt"/>
              </a:rPr>
              <a:t> heart disease. 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American</a:t>
            </a:r>
            <a:r>
              <a:rPr lang="en-US" sz="2400" b="0" i="0" dirty="0">
                <a:effectLst/>
                <a:latin typeface="+mj-lt"/>
              </a:rPr>
              <a:t> study that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involved</a:t>
            </a:r>
            <a:r>
              <a:rPr lang="en-US" sz="2400" b="0" i="0" dirty="0">
                <a:effectLst/>
                <a:latin typeface="+mj-lt"/>
              </a:rPr>
              <a:t> 10 000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patients</a:t>
            </a:r>
            <a:r>
              <a:rPr lang="en-US" sz="2400" b="0" i="0" dirty="0">
                <a:effectLst/>
                <a:latin typeface="+mj-lt"/>
              </a:rPr>
              <a:t> from around the world has found that people who leave school before the age of 16 are five times more likely to suffer a heart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attack</a:t>
            </a:r>
            <a:r>
              <a:rPr lang="en-US" sz="2400" b="0" i="0" dirty="0">
                <a:effectLst/>
                <a:latin typeface="+mj-lt"/>
              </a:rPr>
              <a:t> and die than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graduates</a:t>
            </a:r>
            <a:r>
              <a:rPr lang="en-US" sz="2400" b="0" i="0" dirty="0">
                <a:effectLst/>
                <a:latin typeface="+mj-lt"/>
              </a:rPr>
              <a:t>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</p:txBody>
      </p:sp>
    </p:spTree>
    <p:extLst>
      <p:ext uri="{BB962C8B-B14F-4D97-AF65-F5344CB8AC3E}">
        <p14:creationId xmlns:p14="http://schemas.microsoft.com/office/powerpoint/2010/main" val="1908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BB14-79A7-58B0-EEF8-B32D2C9A7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7A2FC0E6-F78D-4ECC-7F70-3FBC3728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D4204173-914B-149A-79B6-F65996FB5BCE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Cognates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A) Idênticos</a:t>
            </a:r>
            <a:r>
              <a:rPr lang="pt-BR" sz="2300" dirty="0">
                <a:solidFill>
                  <a:schemeClr val="tx1"/>
                </a:solidFill>
                <a:highlight>
                  <a:srgbClr val="FFFF00"/>
                </a:highlight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B) Semelhantes ou bastante parecidos</a:t>
            </a:r>
            <a:r>
              <a:rPr lang="pt-BR" sz="2300" dirty="0">
                <a:solidFill>
                  <a:schemeClr val="tx1"/>
                </a:solidFill>
                <a:highlight>
                  <a:srgbClr val="FF00FF"/>
                </a:highlight>
              </a:rPr>
              <a:t>:</a:t>
            </a:r>
            <a:endParaRPr lang="pt-BR" sz="2300" i="1" dirty="0">
              <a:solidFill>
                <a:schemeClr val="tx1"/>
              </a:solidFill>
              <a:highlight>
                <a:srgbClr val="FF00FF"/>
              </a:highlight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C) Vagamente parecidos</a:t>
            </a:r>
            <a:r>
              <a:rPr lang="pt-BR" sz="2300" dirty="0">
                <a:solidFill>
                  <a:schemeClr val="tx1"/>
                </a:solidFill>
                <a:highlight>
                  <a:srgbClr val="00FF00"/>
                </a:highlight>
              </a:rPr>
              <a:t>:</a:t>
            </a:r>
            <a:endParaRPr lang="pt-BR" sz="2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C7FC81-A139-CCCF-AC73-00E093D832D0}"/>
              </a:ext>
            </a:extLst>
          </p:cNvPr>
          <p:cNvSpPr txBox="1"/>
          <p:nvPr/>
        </p:nvSpPr>
        <p:spPr>
          <a:xfrm>
            <a:off x="3279743" y="165991"/>
            <a:ext cx="870416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Going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seems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reduce</a:t>
            </a:r>
            <a:r>
              <a:rPr lang="en-US" sz="2400" b="0" i="0" dirty="0">
                <a:effectLst/>
                <a:latin typeface="+mj-lt"/>
              </a:rPr>
              <a:t> the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risk</a:t>
            </a:r>
            <a:r>
              <a:rPr lang="en-US" sz="2400" b="0" i="0" dirty="0">
                <a:effectLst/>
                <a:latin typeface="+mj-lt"/>
              </a:rPr>
              <a:t> of dying from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coronary</a:t>
            </a:r>
            <a:r>
              <a:rPr lang="en-US" sz="2400" b="0" i="0" dirty="0">
                <a:effectLst/>
                <a:latin typeface="+mj-lt"/>
              </a:rPr>
              <a:t> heart disease. 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American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00FF"/>
                </a:highlight>
                <a:latin typeface="+mj-lt"/>
              </a:rPr>
              <a:t>study</a:t>
            </a:r>
            <a:r>
              <a:rPr lang="en-US" sz="2400" b="0" i="0" dirty="0">
                <a:effectLst/>
                <a:latin typeface="+mj-lt"/>
              </a:rPr>
              <a:t> that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involved</a:t>
            </a:r>
            <a:r>
              <a:rPr lang="en-US" sz="2400" b="0" i="0" dirty="0">
                <a:effectLst/>
                <a:latin typeface="+mj-lt"/>
              </a:rPr>
              <a:t> 10 000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patients</a:t>
            </a:r>
            <a:r>
              <a:rPr lang="en-US" sz="2400" b="0" i="0" dirty="0">
                <a:effectLst/>
                <a:latin typeface="+mj-lt"/>
              </a:rPr>
              <a:t> from around the world has found that people who leave </a:t>
            </a:r>
            <a:r>
              <a:rPr lang="en-US" sz="2400" b="0" i="0" dirty="0">
                <a:effectLst/>
                <a:highlight>
                  <a:srgbClr val="00FF00"/>
                </a:highlight>
                <a:latin typeface="+mj-lt"/>
              </a:rPr>
              <a:t>school</a:t>
            </a:r>
            <a:r>
              <a:rPr lang="en-US" sz="2400" b="0" i="0" dirty="0">
                <a:effectLst/>
                <a:latin typeface="+mj-lt"/>
              </a:rPr>
              <a:t> before the age of 16 are five times more likely to </a:t>
            </a:r>
            <a:r>
              <a:rPr lang="en-US" sz="2400" b="0" i="0" dirty="0">
                <a:effectLst/>
                <a:highlight>
                  <a:srgbClr val="00FF00"/>
                </a:highlight>
                <a:latin typeface="+mj-lt"/>
              </a:rPr>
              <a:t>suffer</a:t>
            </a:r>
            <a:r>
              <a:rPr lang="en-US" sz="2400" b="0" i="0" dirty="0">
                <a:effectLst/>
                <a:latin typeface="+mj-lt"/>
              </a:rPr>
              <a:t> a heart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attack</a:t>
            </a:r>
            <a:r>
              <a:rPr lang="en-US" sz="2400" b="0" i="0" dirty="0">
                <a:effectLst/>
                <a:latin typeface="+mj-lt"/>
              </a:rPr>
              <a:t> and die than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graduates</a:t>
            </a:r>
            <a:r>
              <a:rPr lang="en-US" sz="2400" b="0" i="0" dirty="0">
                <a:effectLst/>
                <a:latin typeface="+mj-lt"/>
              </a:rPr>
              <a:t>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</p:txBody>
      </p:sp>
    </p:spTree>
    <p:extLst>
      <p:ext uri="{BB962C8B-B14F-4D97-AF65-F5344CB8AC3E}">
        <p14:creationId xmlns:p14="http://schemas.microsoft.com/office/powerpoint/2010/main" val="19493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620EAE34-680E-93F5-134A-ED943975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439838" y="1599805"/>
            <a:ext cx="11447362" cy="46559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Not-cognates</a:t>
            </a: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– 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ajudam a você ler mais rápido (sabendo o significado).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Close </a:t>
            </a:r>
            <a:r>
              <a:rPr lang="pt-BR" sz="25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the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pt-BR" sz="25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door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(</a:t>
            </a:r>
            <a:r>
              <a:rPr lang="pt-BR" sz="2500" b="1" dirty="0">
                <a:solidFill>
                  <a:schemeClr val="tx1"/>
                </a:solidFill>
                <a:highlight>
                  <a:srgbClr val="C0C0C0"/>
                </a:highlight>
              </a:rPr>
              <a:t>feche a porta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) </a:t>
            </a:r>
            <a:r>
              <a:rPr lang="pt-BR" sz="2500" i="1" u="sng" dirty="0">
                <a:solidFill>
                  <a:schemeClr val="tx1"/>
                </a:solidFill>
                <a:highlight>
                  <a:srgbClr val="C0C0C0"/>
                </a:highlight>
              </a:rPr>
              <a:t>Open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pt-BR" sz="25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the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pt-BR" sz="25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door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(</a:t>
            </a:r>
            <a:r>
              <a:rPr lang="pt-BR" sz="2500" b="1" dirty="0">
                <a:solidFill>
                  <a:schemeClr val="tx1"/>
                </a:solidFill>
                <a:highlight>
                  <a:srgbClr val="C0C0C0"/>
                </a:highlight>
              </a:rPr>
              <a:t>* a porta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False </a:t>
            </a:r>
            <a:r>
              <a:rPr lang="pt-BR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cognates</a:t>
            </a: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– 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São chamados também de falsos amigos. São aquelas que parecem com português mais tem significado diferente.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- </a:t>
            </a:r>
            <a:r>
              <a:rPr lang="pt-BR" sz="25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push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: parece o verbo “puxar”, mas na verdade significa “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empurrar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”;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- </a:t>
            </a:r>
            <a:r>
              <a:rPr lang="pt-BR" sz="25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college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: parece “colégio”, mas na verdade significa “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universidade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”;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- </a:t>
            </a:r>
            <a:r>
              <a:rPr lang="pt-BR" sz="25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fabric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: parece “fábrica”, mas na verdade significa “</a:t>
            </a:r>
            <a:r>
              <a:rPr lang="pt-BR" sz="2500" i="1" dirty="0">
                <a:solidFill>
                  <a:schemeClr val="tx1"/>
                </a:solidFill>
                <a:highlight>
                  <a:srgbClr val="C0C0C0"/>
                </a:highlight>
              </a:rPr>
              <a:t>tecido</a:t>
            </a:r>
            <a:r>
              <a:rPr lang="pt-BR" sz="2500" dirty="0">
                <a:solidFill>
                  <a:schemeClr val="tx1"/>
                </a:solidFill>
                <a:highlight>
                  <a:srgbClr val="C0C0C0"/>
                </a:highlight>
              </a:rPr>
              <a:t>”.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t-BR" sz="2500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82261E-5B9D-5EBC-5117-4B314E14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3" y="219262"/>
            <a:ext cx="4834535" cy="69513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Reading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Strategies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45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839C-C508-76D0-E00E-3D00AC28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28AEE86F-7173-8E2F-CA0D-4F0481C7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6CE1FB23-80AF-41CD-4E6E-73BE8745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48" y="1602304"/>
            <a:ext cx="2928395" cy="11318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Not-cognates</a:t>
            </a:r>
            <a:endParaRPr lang="pt-BR" sz="25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False </a:t>
            </a:r>
            <a:r>
              <a:rPr lang="pt-BR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cognates</a:t>
            </a:r>
            <a:endParaRPr lang="pt-BR" sz="2500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D21BEB0-E1B6-BEE8-6410-C6D928E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3" y="219262"/>
            <a:ext cx="4834535" cy="69513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Reading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Strategies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04D4D-E758-8706-390B-245BA99D18FD}"/>
              </a:ext>
            </a:extLst>
          </p:cNvPr>
          <p:cNvSpPr txBox="1"/>
          <p:nvPr/>
        </p:nvSpPr>
        <p:spPr>
          <a:xfrm>
            <a:off x="3279743" y="1599805"/>
            <a:ext cx="870416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Going to </a:t>
            </a:r>
            <a:r>
              <a:rPr lang="en-US" sz="2400" b="0" i="0" dirty="0">
                <a:effectLst/>
                <a:latin typeface="+mj-lt"/>
              </a:rPr>
              <a:t>university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seems to </a:t>
            </a:r>
            <a:r>
              <a:rPr lang="en-US" sz="2400" b="0" i="0" dirty="0">
                <a:effectLst/>
                <a:latin typeface="+mj-lt"/>
              </a:rPr>
              <a:t>reduce the risk of dying from coronary heart disease. An American study that involved 10 000 patients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from around the </a:t>
            </a:r>
            <a:r>
              <a:rPr lang="en-US" sz="2400" b="0" i="0" dirty="0">
                <a:effectLst/>
                <a:latin typeface="+mj-lt"/>
              </a:rPr>
              <a:t>world has found that people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who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1" i="0" dirty="0">
                <a:effectLst/>
                <a:highlight>
                  <a:srgbClr val="00FFFF"/>
                </a:highlight>
                <a:latin typeface="+mj-lt"/>
              </a:rPr>
              <a:t>leave</a:t>
            </a:r>
            <a:r>
              <a:rPr lang="en-US" sz="2400" b="0" i="0" dirty="0">
                <a:effectLst/>
                <a:latin typeface="+mj-lt"/>
              </a:rPr>
              <a:t> school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before</a:t>
            </a:r>
            <a:r>
              <a:rPr lang="en-US" sz="2400" b="0" i="0" dirty="0">
                <a:effectLst/>
                <a:latin typeface="+mj-lt"/>
              </a:rPr>
              <a:t> the </a:t>
            </a:r>
            <a:r>
              <a:rPr lang="en-US" sz="2400" b="1" i="0" dirty="0">
                <a:effectLst/>
                <a:highlight>
                  <a:srgbClr val="00FFFF"/>
                </a:highlight>
                <a:latin typeface="+mj-lt"/>
              </a:rPr>
              <a:t>age</a:t>
            </a:r>
            <a:r>
              <a:rPr lang="en-US" sz="2400" b="0" i="0" dirty="0">
                <a:effectLst/>
                <a:latin typeface="+mj-lt"/>
              </a:rPr>
              <a:t> of 16 are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five times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more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i="0" dirty="0">
                <a:effectLst/>
                <a:latin typeface="+mj-lt"/>
              </a:rPr>
              <a:t>likely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latin typeface="+mj-lt"/>
              </a:rPr>
              <a:t>to suffer a heart attack </a:t>
            </a:r>
            <a:r>
              <a:rPr lang="en-US" sz="2400" b="1" i="0" dirty="0">
                <a:effectLst/>
                <a:highlight>
                  <a:srgbClr val="00FFFF"/>
                </a:highlight>
                <a:latin typeface="+mj-lt"/>
              </a:rPr>
              <a:t>and</a:t>
            </a:r>
            <a:r>
              <a:rPr lang="en-US" sz="2400" b="0" i="0" dirty="0">
                <a:effectLst/>
                <a:latin typeface="+mj-lt"/>
              </a:rPr>
              <a:t> die 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than</a:t>
            </a:r>
            <a:r>
              <a:rPr lang="en-US" sz="2400" b="0" i="0" dirty="0">
                <a:effectLst/>
                <a:latin typeface="+mj-lt"/>
              </a:rPr>
              <a:t> university graduates.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</p:txBody>
      </p:sp>
    </p:spTree>
    <p:extLst>
      <p:ext uri="{BB962C8B-B14F-4D97-AF65-F5344CB8AC3E}">
        <p14:creationId xmlns:p14="http://schemas.microsoft.com/office/powerpoint/2010/main" val="18480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2B25E151-3DB4-9D92-8D3B-787FACC3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9435" y="3145552"/>
            <a:ext cx="11638788" cy="371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b="1" dirty="0"/>
              <a:t> </a:t>
            </a:r>
            <a:r>
              <a:rPr lang="pt-BR" sz="2800" dirty="0">
                <a:hlinkClick r:id="rId4"/>
              </a:rPr>
              <a:t>http://www.fool.com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MARTIN, C. Viva la </a:t>
            </a:r>
            <a:r>
              <a:rPr lang="en-US" sz="2800" dirty="0" err="1"/>
              <a:t>vida</a:t>
            </a:r>
            <a:r>
              <a:rPr lang="en-US" sz="2800" dirty="0"/>
              <a:t>, Coldplay. In: </a:t>
            </a:r>
            <a:r>
              <a:rPr lang="en-US" sz="2800" b="1" dirty="0"/>
              <a:t>Viva la </a:t>
            </a:r>
            <a:r>
              <a:rPr lang="en-US" sz="2800" b="1" dirty="0" err="1"/>
              <a:t>vida</a:t>
            </a:r>
            <a:r>
              <a:rPr lang="en-US" sz="2800" b="1" dirty="0"/>
              <a:t> or Death and all his friends</a:t>
            </a:r>
            <a:r>
              <a:rPr lang="en-US" sz="2800" dirty="0"/>
              <a:t>. </a:t>
            </a:r>
            <a:r>
              <a:rPr lang="en-US" sz="2800" dirty="0" err="1"/>
              <a:t>Parlophone</a:t>
            </a:r>
            <a:r>
              <a:rPr lang="en-US" sz="2800" dirty="0"/>
              <a:t>, 2008.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Speak Up</a:t>
            </a:r>
            <a:r>
              <a:rPr lang="en-US" sz="2800" dirty="0"/>
              <a:t>. </a:t>
            </a:r>
            <a:r>
              <a:rPr lang="en-US" sz="2800" dirty="0" err="1"/>
              <a:t>Ano</a:t>
            </a:r>
            <a:r>
              <a:rPr lang="en-US" sz="2800" dirty="0"/>
              <a:t> XXIII, nº 275.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hlinkClick r:id="rId5"/>
              </a:rPr>
              <a:t>http://www.chris-alexander.co.uk/1191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6"/>
              </a:rPr>
              <a:t>http://www.meganbergdesigns.com/andrill/iceberg07/postcards/index.html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2052" name="Picture 4" descr="Confira as provas do Enem 2010 | Guia do Estudante">
            <a:extLst>
              <a:ext uri="{FF2B5EF4-FFF2-40B4-BE49-F238E27FC236}">
                <a16:creationId xmlns:a16="http://schemas.microsoft.com/office/drawing/2014/main" id="{E3F7AB7A-16D1-5ABA-6A6E-9AAAF6E5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" y="161584"/>
            <a:ext cx="3646913" cy="24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7F304C-727C-2FE7-6808-B508EA43C42F}"/>
              </a:ext>
            </a:extLst>
          </p:cNvPr>
          <p:cNvSpPr txBox="1"/>
          <p:nvPr/>
        </p:nvSpPr>
        <p:spPr>
          <a:xfrm>
            <a:off x="2534855" y="1832694"/>
            <a:ext cx="1296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2010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4122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história e a importância da Língua Inglesa no Enem">
            <a:extLst>
              <a:ext uri="{FF2B5EF4-FFF2-40B4-BE49-F238E27FC236}">
                <a16:creationId xmlns:a16="http://schemas.microsoft.com/office/drawing/2014/main" id="{B2BB8609-B086-6BBC-6E26-50A177C9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1" y="88322"/>
            <a:ext cx="3733800" cy="610587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16056" y="6194197"/>
            <a:ext cx="25734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/>
              <a:t>Technology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371" y="139261"/>
            <a:ext cx="3686175" cy="328584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859901" y="3417161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/>
              <a:t>Music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901" y="3946096"/>
            <a:ext cx="3724275" cy="2321839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804371" y="6254751"/>
            <a:ext cx="1953491" cy="74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/>
              <a:t>Culture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125" y="92109"/>
            <a:ext cx="4895735" cy="2606820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175707" y="2428046"/>
            <a:ext cx="3235036" cy="682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/>
              <a:t>Campaign</a:t>
            </a:r>
            <a:r>
              <a:rPr lang="pt-BR" sz="3200" b="1" dirty="0"/>
              <a:t> - ONU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6484" y="2847015"/>
            <a:ext cx="4183207" cy="3738367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739928" y="6349613"/>
            <a:ext cx="1561234" cy="481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/>
              <a:t>Travel</a:t>
            </a:r>
            <a:r>
              <a:rPr lang="pt-BR" sz="3200" b="1" dirty="0"/>
              <a:t> 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6061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BB8EA359-F3FF-5A6C-C073-A78CD428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9435" y="3067291"/>
            <a:ext cx="11618614" cy="3107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>
                <a:hlinkClick r:id="rId4"/>
              </a:rPr>
              <a:t>http://www.glasbergen.com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World </a:t>
            </a:r>
            <a:r>
              <a:rPr lang="pt-BR" sz="2800" dirty="0" err="1"/>
              <a:t>Report</a:t>
            </a:r>
            <a:r>
              <a:rPr lang="pt-BR" sz="2800" dirty="0"/>
              <a:t> News. Magazine </a:t>
            </a:r>
            <a:r>
              <a:rPr lang="pt-BR" sz="2800" dirty="0" err="1"/>
              <a:t>Speak</a:t>
            </a:r>
            <a:r>
              <a:rPr lang="pt-BR" sz="2800" dirty="0"/>
              <a:t> </a:t>
            </a:r>
            <a:r>
              <a:rPr lang="pt-BR" sz="2800" dirty="0" err="1"/>
              <a:t>Up</a:t>
            </a:r>
            <a:r>
              <a:rPr lang="pt-BR" sz="2800" dirty="0"/>
              <a:t>. Ano XIV, nº 170. Editora </a:t>
            </a:r>
            <a:r>
              <a:rPr lang="pt-BR" sz="2800" dirty="0" err="1"/>
              <a:t>Camelot</a:t>
            </a:r>
            <a:r>
              <a:rPr lang="pt-BR" sz="2800" dirty="0"/>
              <a:t>, 2001.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hlinkClick r:id="rId5"/>
              </a:rPr>
              <a:t>www.bbc.co.uk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MARLEY, B. </a:t>
            </a:r>
            <a:r>
              <a:rPr lang="pt-BR" sz="2800" dirty="0">
                <a:hlinkClick r:id="rId6"/>
              </a:rPr>
              <a:t>http://www.sing365.com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www.garfield .com</a:t>
            </a:r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7" name="Picture 4" descr="Confira as provas do Enem 2010 | Guia do Estudante">
            <a:extLst>
              <a:ext uri="{FF2B5EF4-FFF2-40B4-BE49-F238E27FC236}">
                <a16:creationId xmlns:a16="http://schemas.microsoft.com/office/drawing/2014/main" id="{7CAEF0C0-F001-3A95-F466-7F0CA58A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" y="161584"/>
            <a:ext cx="3646913" cy="24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2805841-9AF9-274E-BC0A-0C307E811AF7}"/>
              </a:ext>
            </a:extLst>
          </p:cNvPr>
          <p:cNvSpPr txBox="1"/>
          <p:nvPr/>
        </p:nvSpPr>
        <p:spPr>
          <a:xfrm>
            <a:off x="2534855" y="1832694"/>
            <a:ext cx="1296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2011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8998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8C451AB7-163B-D24D-D2D6-9C52ECDB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7742" y="4564013"/>
            <a:ext cx="3194277" cy="93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Cartoon - Technology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82046" y="6109854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Music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721596" y="5035475"/>
            <a:ext cx="2437531" cy="54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Technology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1" y="234402"/>
            <a:ext cx="3220543" cy="42163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603" y="182468"/>
            <a:ext cx="3147984" cy="485300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188" y="145472"/>
            <a:ext cx="3603081" cy="5944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238678" y="2324581"/>
            <a:ext cx="6039363" cy="1681146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0290269" y="6114438"/>
            <a:ext cx="1954225" cy="60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Comics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920" y="5478862"/>
            <a:ext cx="3771900" cy="1238250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151998" y="6184836"/>
            <a:ext cx="2299356" cy="69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- Health</a:t>
            </a:r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3484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C93C938D-7813-6225-970B-975A5418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6279" y="3949728"/>
            <a:ext cx="11650840" cy="276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hlinkClick r:id="rId4"/>
              </a:rPr>
              <a:t>www.time.com</a:t>
            </a:r>
            <a:endParaRPr lang="pt-BR" sz="2800" dirty="0"/>
          </a:p>
          <a:p>
            <a:r>
              <a:rPr lang="pt-BR" sz="2800" dirty="0"/>
              <a:t>DONAR. </a:t>
            </a:r>
            <a:r>
              <a:rPr lang="pt-BR" sz="2800" dirty="0">
                <a:hlinkClick r:id="rId5"/>
              </a:rPr>
              <a:t>http://politicalgraffiti.wordpress.com</a:t>
            </a:r>
            <a:endParaRPr lang="pt-BR" sz="2800" dirty="0"/>
          </a:p>
          <a:p>
            <a:r>
              <a:rPr lang="en-US" sz="2800" dirty="0"/>
              <a:t>HUGHES, L. In: RAMPERSAD, A.; ROESSEL, D. (Ed.) </a:t>
            </a:r>
            <a:r>
              <a:rPr lang="en-US" sz="2800" b="1" dirty="0"/>
              <a:t>The collected poems of Langston Hughes</a:t>
            </a:r>
            <a:r>
              <a:rPr lang="en-US" sz="2800" dirty="0"/>
              <a:t>. New York: Knopf, 1994.</a:t>
            </a:r>
          </a:p>
          <a:p>
            <a:r>
              <a:rPr lang="pt-BR" sz="2800" dirty="0">
                <a:hlinkClick r:id="rId6"/>
              </a:rPr>
              <a:t>www.bbc.co.uk</a:t>
            </a:r>
            <a:endParaRPr lang="pt-BR" sz="2800" dirty="0"/>
          </a:p>
        </p:txBody>
      </p:sp>
      <p:pic>
        <p:nvPicPr>
          <p:cNvPr id="8194" name="Picture 2" descr="ENEM-2012 - NOIC">
            <a:extLst>
              <a:ext uri="{FF2B5EF4-FFF2-40B4-BE49-F238E27FC236}">
                <a16:creationId xmlns:a16="http://schemas.microsoft.com/office/drawing/2014/main" id="{2761CDE5-DE9B-BA69-B218-C0ED68BF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" y="145473"/>
            <a:ext cx="4608170" cy="36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79202E-3B0E-D67D-9ADB-68F369C319DF}"/>
              </a:ext>
            </a:extLst>
          </p:cNvPr>
          <p:cNvSpPr txBox="1"/>
          <p:nvPr/>
        </p:nvSpPr>
        <p:spPr>
          <a:xfrm>
            <a:off x="2430682" y="2480877"/>
            <a:ext cx="1296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2012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367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istória e a importância da Língua Inglesa no Enem">
            <a:extLst>
              <a:ext uri="{FF2B5EF4-FFF2-40B4-BE49-F238E27FC236}">
                <a16:creationId xmlns:a16="http://schemas.microsoft.com/office/drawing/2014/main" id="{29DF3C34-CCA3-B017-7256-CD91EDB4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681" y="728809"/>
            <a:ext cx="11250592" cy="59096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2010 – 1ª VEZ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Escolher inglês ou espanhol?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Inglês por quê? Aulas – 6º ao 9º e do 1º ao 3º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Espanhol 1º ao 3º (professores que não são da área)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No IFRN espanhol </a:t>
            </a:r>
            <a:r>
              <a:rPr lang="pt-BR" sz="2200" b="1" dirty="0">
                <a:solidFill>
                  <a:srgbClr val="FF0000"/>
                </a:solidFill>
                <a:highlight>
                  <a:srgbClr val="C0C0C0"/>
                </a:highlight>
              </a:rPr>
              <a:t>apenas no 4os anos </a:t>
            </a: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(pode ser uma </a:t>
            </a:r>
            <a:r>
              <a:rPr lang="pt-BR" sz="2200" b="1" dirty="0">
                <a:solidFill>
                  <a:srgbClr val="FF0000"/>
                </a:solidFill>
                <a:highlight>
                  <a:srgbClr val="C0C0C0"/>
                </a:highlight>
              </a:rPr>
              <a:t>boa</a:t>
            </a: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 porque o aprendizado é recente, mas pode ser uma </a:t>
            </a:r>
            <a:r>
              <a:rPr lang="pt-BR" sz="2200" b="1" dirty="0">
                <a:solidFill>
                  <a:srgbClr val="FF0000"/>
                </a:solidFill>
                <a:highlight>
                  <a:srgbClr val="C0C0C0"/>
                </a:highlight>
              </a:rPr>
              <a:t>roubada</a:t>
            </a: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 se você não tem costume de ler em espanhol);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Dica de ouro:  resolva </a:t>
            </a:r>
            <a:r>
              <a:rPr lang="pt-BR" sz="2200" b="1" dirty="0">
                <a:solidFill>
                  <a:srgbClr val="FF0000"/>
                </a:solidFill>
                <a:highlight>
                  <a:srgbClr val="C0C0C0"/>
                </a:highlight>
              </a:rPr>
              <a:t>provas anteriores </a:t>
            </a: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e confira seu gabarito. Veja se você acerta mais em inglês ou em espanhol. 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Não existe como a professora de inglês </a:t>
            </a:r>
            <a:r>
              <a:rPr lang="pt-BR" sz="2200" b="1" dirty="0" err="1">
                <a:solidFill>
                  <a:schemeClr val="tx1"/>
                </a:solidFill>
                <a:highlight>
                  <a:srgbClr val="C0C0C0"/>
                </a:highlight>
              </a:rPr>
              <a:t>advinhar</a:t>
            </a: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 o conteúdo da prova porque: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Os elaboradores muitas vezes não tratam de temas atuais ou de publicação recente;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Os estilos de questões envolvem MUITOS gêneros textuais;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As datas dos textos variam muito, já teve prova que trouxe um poema de 1928 e outras com poemas de 2015, 2021;</a:t>
            </a: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highlight>
                  <a:srgbClr val="C0C0C0"/>
                </a:highlight>
              </a:rPr>
              <a:t>Não há como adivinhar o que o elaborador está pensando.</a:t>
            </a:r>
          </a:p>
          <a:p>
            <a:pPr>
              <a:spcBef>
                <a:spcPts val="0"/>
              </a:spcBef>
            </a:pP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história e a importância da Língua Inglesa no Enem">
            <a:extLst>
              <a:ext uri="{FF2B5EF4-FFF2-40B4-BE49-F238E27FC236}">
                <a16:creationId xmlns:a16="http://schemas.microsoft.com/office/drawing/2014/main" id="{1B7C1411-966D-D90A-1EB5-99935121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81" y="4309105"/>
            <a:ext cx="3914244" cy="25281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2" y="587623"/>
            <a:ext cx="4094376" cy="624959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642763" y="6295594"/>
            <a:ext cx="2409461" cy="54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- Young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853113" y="5384972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/>
              <a:t>Quotes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090754" y="3957323"/>
            <a:ext cx="3713319" cy="384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Cartoon – </a:t>
            </a:r>
            <a:r>
              <a:rPr lang="pt-BR" sz="2200" b="1" dirty="0" err="1"/>
              <a:t>Politics</a:t>
            </a:r>
            <a:r>
              <a:rPr lang="pt-BR" sz="2200" b="1" dirty="0"/>
              <a:t>/</a:t>
            </a:r>
            <a:r>
              <a:rPr lang="pt-BR" sz="2200" b="1" dirty="0" err="1"/>
              <a:t>Imigration</a:t>
            </a:r>
            <a:endParaRPr lang="pt-BR" sz="2200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875674" y="81294"/>
            <a:ext cx="2656415" cy="50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b="1" dirty="0" err="1"/>
              <a:t>Poetry</a:t>
            </a:r>
            <a:r>
              <a:rPr lang="pt-BR" sz="2500" b="1" dirty="0"/>
              <a:t> - </a:t>
            </a:r>
            <a:r>
              <a:rPr lang="pt-BR" sz="2500" b="1" dirty="0" err="1"/>
              <a:t>Racism</a:t>
            </a:r>
            <a:endParaRPr lang="pt-BR" sz="2500" dirty="0"/>
          </a:p>
          <a:p>
            <a:endParaRPr lang="pt-BR" sz="2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882" y="2892940"/>
            <a:ext cx="2274600" cy="23463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745" y="334459"/>
            <a:ext cx="4263736" cy="36004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970" y="493243"/>
            <a:ext cx="3477147" cy="6076732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4662366" y="6557081"/>
            <a:ext cx="3072353" cy="384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– Books/Cinema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6751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64FE52A4-2026-413A-7F59-E7CB0DF0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6810" y="4030225"/>
            <a:ext cx="11461172" cy="268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>
                <a:hlinkClick r:id="rId4"/>
              </a:rPr>
              <a:t>www.gocomics.com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UNITED NATIONS ALLIANCE OF CIVILIZATIONS. </a:t>
            </a:r>
            <a:r>
              <a:rPr lang="pt-BR" sz="2800" dirty="0">
                <a:hlinkClick r:id="rId5"/>
              </a:rPr>
              <a:t>www.unaoc.org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6"/>
              </a:rPr>
              <a:t>www.un.org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7"/>
              </a:rPr>
              <a:t>www.nationalgeographic.com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8"/>
              </a:rPr>
              <a:t>www.readersdigest.ca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11266" name="Picture 2" descr="Enem 2013 - Informações e Notícias ...">
            <a:extLst>
              <a:ext uri="{FF2B5EF4-FFF2-40B4-BE49-F238E27FC236}">
                <a16:creationId xmlns:a16="http://schemas.microsoft.com/office/drawing/2014/main" id="{AA235EE0-3753-A038-955C-443D7A52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0" y="329187"/>
            <a:ext cx="5359309" cy="3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1D74015B-86E0-7B06-98F1-8FB9D988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0358" y="2658384"/>
            <a:ext cx="4966043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Comic Strip – Young </a:t>
            </a:r>
            <a:r>
              <a:rPr lang="pt-BR" sz="2200" b="1" dirty="0" err="1"/>
              <a:t>people</a:t>
            </a:r>
            <a:r>
              <a:rPr lang="pt-BR" sz="2200" b="1" dirty="0"/>
              <a:t> 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3" y="137720"/>
            <a:ext cx="5304264" cy="25206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1" y="35290"/>
            <a:ext cx="6493396" cy="3074986"/>
          </a:xfrm>
          <a:prstGeom prst="rect">
            <a:avLst/>
          </a:prstGeom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824622" y="2977676"/>
            <a:ext cx="4336876" cy="5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Culture</a:t>
            </a:r>
            <a:r>
              <a:rPr lang="pt-BR" sz="2200" b="1" dirty="0"/>
              <a:t>, </a:t>
            </a:r>
            <a:r>
              <a:rPr lang="pt-BR" sz="2200" b="1" dirty="0" err="1"/>
              <a:t>Inclusion</a:t>
            </a:r>
            <a:r>
              <a:rPr lang="pt-BR" sz="2200" b="1" dirty="0"/>
              <a:t>, </a:t>
            </a:r>
            <a:r>
              <a:rPr lang="pt-BR" sz="2200" b="1" dirty="0" err="1"/>
              <a:t>Diversity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5" y="3146217"/>
            <a:ext cx="3772332" cy="3229388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210974" y="6362089"/>
            <a:ext cx="3127663" cy="45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– </a:t>
            </a:r>
            <a:r>
              <a:rPr lang="pt-BR" sz="2200" b="1" dirty="0" err="1"/>
              <a:t>Prision</a:t>
            </a:r>
            <a:r>
              <a:rPr lang="pt-BR" sz="2200" b="1" dirty="0"/>
              <a:t> system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527" y="3351501"/>
            <a:ext cx="4042064" cy="2933659"/>
          </a:xfrm>
          <a:prstGeom prst="rect">
            <a:avLst/>
          </a:prstGeom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550813" y="6285160"/>
            <a:ext cx="3560155" cy="57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Science - </a:t>
            </a:r>
            <a:r>
              <a:rPr lang="pt-BR" sz="2200" b="1" dirty="0" err="1"/>
              <a:t>Biology</a:t>
            </a:r>
            <a:endParaRPr lang="pt-BR" sz="22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592" y="3351501"/>
            <a:ext cx="3605002" cy="3078591"/>
          </a:xfrm>
          <a:prstGeom prst="rect">
            <a:avLst/>
          </a:prstGeom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8323144" y="6384897"/>
            <a:ext cx="3560155" cy="57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Technology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9362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D8E4316F-3659-0EF6-7F9E-CC5E4F31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65414" y="3834114"/>
            <a:ext cx="11461172" cy="279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hlinkClick r:id="rId4"/>
              </a:rPr>
              <a:t>http://wefeedback.org</a:t>
            </a:r>
            <a:endParaRPr lang="pt-BR" sz="2800" dirty="0"/>
          </a:p>
          <a:p>
            <a:r>
              <a:rPr lang="pt-BR" sz="2800" dirty="0"/>
              <a:t>BLUME, M. </a:t>
            </a:r>
            <a:r>
              <a:rPr lang="pt-BR" sz="2800" dirty="0">
                <a:hlinkClick r:id="rId5"/>
              </a:rPr>
              <a:t>www.nytimes.com</a:t>
            </a:r>
            <a:endParaRPr lang="pt-BR" sz="2800" dirty="0"/>
          </a:p>
          <a:p>
            <a:r>
              <a:rPr lang="pt-BR" sz="2800" dirty="0"/>
              <a:t>HINES, N. </a:t>
            </a:r>
            <a:r>
              <a:rPr lang="pt-BR" sz="2800" dirty="0">
                <a:hlinkClick r:id="rId6"/>
              </a:rPr>
              <a:t>http://mag.newsweek.com</a:t>
            </a:r>
            <a:endParaRPr lang="pt-BR" sz="2800" dirty="0"/>
          </a:p>
          <a:p>
            <a:r>
              <a:rPr lang="en-US" sz="2800" dirty="0"/>
              <a:t>BOB DYLAN. </a:t>
            </a:r>
            <a:r>
              <a:rPr lang="en-US" sz="2800" b="1" dirty="0"/>
              <a:t>The </a:t>
            </a:r>
            <a:r>
              <a:rPr lang="en-US" sz="2800" b="1" dirty="0" err="1"/>
              <a:t>Freewheelin</a:t>
            </a:r>
            <a:r>
              <a:rPr lang="en-US" sz="2800" b="1" dirty="0"/>
              <a:t>’ Bob Dylan</a:t>
            </a:r>
            <a:r>
              <a:rPr lang="en-US" sz="2800" dirty="0"/>
              <a:t>. Nova York: Columbia Records, 1963 (</a:t>
            </a:r>
            <a:r>
              <a:rPr lang="en-US" sz="2800" dirty="0" err="1"/>
              <a:t>fragmento</a:t>
            </a:r>
            <a:r>
              <a:rPr lang="en-US" sz="2800" dirty="0"/>
              <a:t>).</a:t>
            </a:r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13314" name="Picture 2" descr="Enem 2014">
            <a:extLst>
              <a:ext uri="{FF2B5EF4-FFF2-40B4-BE49-F238E27FC236}">
                <a16:creationId xmlns:a16="http://schemas.microsoft.com/office/drawing/2014/main" id="{7D518261-B6EE-BD7B-4186-E5AAF844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354113"/>
            <a:ext cx="5525612" cy="32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6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história e a importância da Língua Inglesa no Enem">
            <a:extLst>
              <a:ext uri="{FF2B5EF4-FFF2-40B4-BE49-F238E27FC236}">
                <a16:creationId xmlns:a16="http://schemas.microsoft.com/office/drawing/2014/main" id="{F5E75A7A-D920-D2A8-8955-0A833E8E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4" y="4590616"/>
            <a:ext cx="5538353" cy="2055298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60328" y="4141232"/>
            <a:ext cx="2207663" cy="34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Charity</a:t>
            </a:r>
            <a:r>
              <a:rPr lang="pt-BR" sz="2200" b="1" dirty="0"/>
              <a:t> - ONG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60328" y="6502713"/>
            <a:ext cx="3051640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Learning </a:t>
            </a:r>
            <a:r>
              <a:rPr lang="pt-BR" sz="2200" b="1" dirty="0" err="1"/>
              <a:t>Languages</a:t>
            </a:r>
            <a:endParaRPr lang="pt-BR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46" y="228685"/>
            <a:ext cx="3828644" cy="38108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718" y="84479"/>
            <a:ext cx="3551778" cy="6561435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6586503" y="6195664"/>
            <a:ext cx="3051640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Archtecture</a:t>
            </a:r>
            <a:endParaRPr 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935" y="75829"/>
            <a:ext cx="3724275" cy="4219575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6731144" y="-10306"/>
            <a:ext cx="1153390" cy="4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Music</a:t>
            </a:r>
            <a:endParaRPr lang="pt-BR" sz="2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314442" y="1638474"/>
            <a:ext cx="3844784" cy="1160732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 rot="16200000">
            <a:off x="7602023" y="2313793"/>
            <a:ext cx="1153390" cy="4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Poetry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0040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1403BCA1-975A-004E-7E9C-D9AA0772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93568" y="2905246"/>
            <a:ext cx="11204863" cy="3838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/>
              <a:t>Transportation Security </a:t>
            </a:r>
            <a:r>
              <a:rPr lang="pt-BR" sz="2800" dirty="0" err="1"/>
              <a:t>Administration</a:t>
            </a:r>
            <a:r>
              <a:rPr lang="pt-BR" sz="2800" dirty="0"/>
              <a:t>. </a:t>
            </a:r>
            <a:r>
              <a:rPr lang="pt-BR" sz="2800" dirty="0">
                <a:hlinkClick r:id="rId4"/>
              </a:rPr>
              <a:t>www.tsa.gov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5"/>
              </a:rPr>
              <a:t>www.blackhawkproductions.com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RIDGWAY, L. </a:t>
            </a:r>
            <a:r>
              <a:rPr lang="pt-BR" sz="2800" dirty="0">
                <a:hlinkClick r:id="rId6"/>
              </a:rPr>
              <a:t>http://fborfw.com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ANZALDÚA, G. E. Speaking in tongues: a letter to third world women </a:t>
            </a:r>
            <a:r>
              <a:rPr lang="en-US" sz="2800" dirty="0" err="1"/>
              <a:t>writers.In</a:t>
            </a:r>
            <a:r>
              <a:rPr lang="en-US" sz="2800" dirty="0"/>
              <a:t>: HERNANDEZ, J. B. (Ed.). </a:t>
            </a:r>
            <a:r>
              <a:rPr lang="en-US" sz="2800" b="1" dirty="0"/>
              <a:t>Women writing resistance</a:t>
            </a:r>
            <a:r>
              <a:rPr lang="en-US" sz="2800" dirty="0"/>
              <a:t>: essays </a:t>
            </a:r>
            <a:r>
              <a:rPr lang="en-US" sz="2800" dirty="0" err="1"/>
              <a:t>onLatin</a:t>
            </a:r>
            <a:r>
              <a:rPr lang="en-US" sz="2800" dirty="0"/>
              <a:t> America and the Caribbean. Boston: South End, 2003.</a:t>
            </a:r>
          </a:p>
          <a:p>
            <a:pPr>
              <a:spcBef>
                <a:spcPts val="600"/>
              </a:spcBef>
            </a:pPr>
            <a:r>
              <a:rPr lang="pt-BR" sz="2800" dirty="0"/>
              <a:t>EVELETH, R. </a:t>
            </a:r>
            <a:r>
              <a:rPr lang="pt-BR" sz="2800" dirty="0">
                <a:hlinkClick r:id="rId7"/>
              </a:rPr>
              <a:t>www.bbc.com</a:t>
            </a:r>
            <a:endParaRPr lang="pt-BR" sz="2800" dirty="0"/>
          </a:p>
          <a:p>
            <a:pPr marL="0" indent="0">
              <a:spcBef>
                <a:spcPts val="600"/>
              </a:spcBef>
              <a:buNone/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15362" name="Picture 2" descr="Enem 2015 começa neste sábado (24 ...">
            <a:extLst>
              <a:ext uri="{FF2B5EF4-FFF2-40B4-BE49-F238E27FC236}">
                <a16:creationId xmlns:a16="http://schemas.microsoft.com/office/drawing/2014/main" id="{3FE8172B-5874-B919-3571-49F33962F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6"/>
          <a:stretch/>
        </p:blipFill>
        <p:spPr bwMode="auto">
          <a:xfrm>
            <a:off x="688875" y="114694"/>
            <a:ext cx="4438710" cy="27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8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51F5ECBB-FEB9-6677-3DF2-E90FC0EA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40784" y="6380019"/>
            <a:ext cx="1499843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Travel</a:t>
            </a:r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3" y="166254"/>
            <a:ext cx="3524250" cy="62137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423" y="166255"/>
            <a:ext cx="3931428" cy="2649682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819482" y="2890285"/>
            <a:ext cx="3667369" cy="420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Poetry</a:t>
            </a:r>
            <a:r>
              <a:rPr lang="pt-BR" sz="2200" b="1" dirty="0"/>
              <a:t> – Cultura indígena</a:t>
            </a:r>
            <a:endParaRPr lang="pt-BR" sz="2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673" y="166254"/>
            <a:ext cx="4949011" cy="2088573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639873" y="2310592"/>
            <a:ext cx="3667369" cy="420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Cartoon –</a:t>
            </a:r>
            <a:r>
              <a:rPr lang="pt-BR" sz="2200" dirty="0"/>
              <a:t> </a:t>
            </a:r>
            <a:r>
              <a:rPr lang="pt-BR" sz="2200" b="1" dirty="0" err="1"/>
              <a:t>Seasons</a:t>
            </a:r>
            <a:r>
              <a:rPr lang="pt-BR" sz="2200" b="1" dirty="0"/>
              <a:t>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160" y="3225007"/>
            <a:ext cx="4248150" cy="2167875"/>
          </a:xfrm>
          <a:prstGeom prst="rect">
            <a:avLst/>
          </a:prstGeom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021294" y="5289191"/>
            <a:ext cx="4156351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Culture</a:t>
            </a:r>
            <a:r>
              <a:rPr lang="pt-BR" sz="2200" b="1" dirty="0"/>
              <a:t> – </a:t>
            </a:r>
            <a:r>
              <a:rPr lang="pt-BR" sz="2200" b="1" dirty="0" err="1"/>
              <a:t>Racism</a:t>
            </a:r>
            <a:r>
              <a:rPr lang="pt-BR" sz="2200" b="1" dirty="0"/>
              <a:t>, </a:t>
            </a:r>
            <a:r>
              <a:rPr lang="pt-BR" sz="2200" b="1" dirty="0" err="1"/>
              <a:t>feminism</a:t>
            </a:r>
            <a:endParaRPr lang="pt-BR" sz="2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332" y="2699671"/>
            <a:ext cx="4075290" cy="3577084"/>
          </a:xfrm>
          <a:prstGeom prst="rect">
            <a:avLst/>
          </a:prstGeom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9216736" y="6266364"/>
            <a:ext cx="2670464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Health - </a:t>
            </a:r>
            <a:r>
              <a:rPr lang="pt-BR" sz="2200" b="1" dirty="0" err="1"/>
              <a:t>Memory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36431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EF94303C-28D8-AA57-67CD-8D0B22FB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93568" y="4027989"/>
            <a:ext cx="11204863" cy="269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/>
              <a:t>COUGHLAN, S. </a:t>
            </a:r>
            <a:r>
              <a:rPr lang="pt-BR" sz="2800" dirty="0">
                <a:hlinkClick r:id="rId4"/>
              </a:rPr>
              <a:t>www.bbc.co.uk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 err="1"/>
              <a:t>McCARTNEY</a:t>
            </a:r>
            <a:r>
              <a:rPr lang="pt-BR" sz="2800" dirty="0"/>
              <a:t>, P. </a:t>
            </a:r>
            <a:r>
              <a:rPr lang="pt-BR" sz="2800" dirty="0">
                <a:hlinkClick r:id="rId5"/>
              </a:rPr>
              <a:t>www.paulmccartney.com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6"/>
              </a:rPr>
              <a:t>http://discovermagazine.com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7"/>
              </a:rPr>
              <a:t>www.ct.gov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4"/>
              </a:rPr>
              <a:t>www.bbc.co.uk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838B5DA-A2B0-FA15-C664-35B9D3A9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9" y="137844"/>
            <a:ext cx="5602432" cy="3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história e a importância da Língua Inglesa no Enem">
            <a:extLst>
              <a:ext uri="{FF2B5EF4-FFF2-40B4-BE49-F238E27FC236}">
                <a16:creationId xmlns:a16="http://schemas.microsoft.com/office/drawing/2014/main" id="{37D6E23D-57E5-00F4-4EA3-5132E73B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 rot="16200000">
            <a:off x="8130466" y="3193905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Poetry</a:t>
            </a:r>
            <a:r>
              <a:rPr lang="pt-BR" sz="2200" b="1" dirty="0"/>
              <a:t> - </a:t>
            </a:r>
            <a:r>
              <a:rPr lang="pt-BR" sz="2200" b="1" dirty="0" err="1"/>
              <a:t>Racism</a:t>
            </a:r>
            <a:endParaRPr lang="pt-BR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4" y="208371"/>
            <a:ext cx="4169366" cy="34116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0342" y="2388247"/>
            <a:ext cx="6506266" cy="2338333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08803" y="3702109"/>
            <a:ext cx="396932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– Learning </a:t>
            </a:r>
            <a:r>
              <a:rPr lang="pt-BR" sz="2200" b="1" dirty="0" err="1"/>
              <a:t>Languages</a:t>
            </a:r>
            <a:endParaRPr lang="pt-BR" sz="2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391" y="84479"/>
            <a:ext cx="4596527" cy="3069647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46671" y="3142709"/>
            <a:ext cx="3788793" cy="5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-</a:t>
            </a:r>
            <a:r>
              <a:rPr lang="pt-BR" sz="2200" b="1" dirty="0" err="1"/>
              <a:t>Biology</a:t>
            </a:r>
            <a:r>
              <a:rPr lang="pt-BR" sz="2200" b="1" dirty="0"/>
              <a:t>/Health</a:t>
            </a:r>
            <a:endParaRPr lang="pt-BR" sz="2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74" y="4186484"/>
            <a:ext cx="3304310" cy="2753592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 rot="16200000">
            <a:off x="2818390" y="4991190"/>
            <a:ext cx="2607519" cy="112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200" b="1" dirty="0" err="1"/>
              <a:t>Advertsement</a:t>
            </a:r>
            <a:r>
              <a:rPr lang="pt-BR" sz="2200" b="1" dirty="0"/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200" b="1" dirty="0"/>
              <a:t>Health</a:t>
            </a:r>
            <a:endParaRPr 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813" y="3557414"/>
            <a:ext cx="4565842" cy="2843386"/>
          </a:xfrm>
          <a:prstGeom prst="rect">
            <a:avLst/>
          </a:prstGeom>
        </p:spPr>
      </p:pic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4854508" y="6400800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News – </a:t>
            </a:r>
            <a:r>
              <a:rPr lang="pt-BR" sz="2200" b="1" dirty="0" err="1"/>
              <a:t>Economy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5228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D797-4E0B-FB82-0192-7EAC5FF6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078828D9-9704-82C5-C69C-7FF55E6B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C69E56D-51B8-07C1-A80B-22567C908809}"/>
              </a:ext>
            </a:extLst>
          </p:cNvPr>
          <p:cNvSpPr txBox="1">
            <a:spLocks/>
          </p:cNvSpPr>
          <p:nvPr/>
        </p:nvSpPr>
        <p:spPr>
          <a:xfrm>
            <a:off x="269506" y="4165833"/>
            <a:ext cx="11756590" cy="2692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 HUTZLER, L.</a:t>
            </a:r>
            <a:r>
              <a:rPr lang="pt-BR" sz="2800" b="1" dirty="0"/>
              <a:t> </a:t>
            </a:r>
            <a:r>
              <a:rPr lang="pt-BR" sz="2800" dirty="0">
                <a:hlinkClick r:id="rId4"/>
              </a:rPr>
              <a:t>www.etbscreenwriting.com</a:t>
            </a:r>
            <a:endParaRPr lang="pt-BR" sz="2800" dirty="0"/>
          </a:p>
          <a:p>
            <a:r>
              <a:rPr lang="pt-BR" sz="2800" dirty="0"/>
              <a:t> JEARY, P.</a:t>
            </a:r>
            <a:r>
              <a:rPr lang="pt-BR" sz="2800" b="1" dirty="0"/>
              <a:t> </a:t>
            </a:r>
            <a:r>
              <a:rPr lang="pt-BR" sz="2800" dirty="0">
                <a:hlinkClick r:id="rId5"/>
              </a:rPr>
              <a:t>http://worldnews.nbcnews.com</a:t>
            </a:r>
            <a:endParaRPr lang="pt-BR" sz="2800" dirty="0"/>
          </a:p>
          <a:p>
            <a:r>
              <a:rPr lang="pt-BR" sz="2800" dirty="0" err="1"/>
              <a:t>Reaer’s</a:t>
            </a:r>
            <a:r>
              <a:rPr lang="pt-BR" sz="2800" dirty="0"/>
              <a:t> </a:t>
            </a:r>
            <a:r>
              <a:rPr lang="pt-BR" sz="2800" dirty="0" err="1"/>
              <a:t>Digest</a:t>
            </a:r>
            <a:r>
              <a:rPr lang="pt-BR" sz="2800" dirty="0"/>
              <a:t> (set/1993)</a:t>
            </a:r>
          </a:p>
          <a:p>
            <a:r>
              <a:rPr lang="pt-BR" sz="2800" dirty="0"/>
              <a:t> </a:t>
            </a:r>
            <a:r>
              <a:rPr lang="pt-BR" sz="2800" dirty="0">
                <a:hlinkClick r:id="rId6"/>
              </a:rPr>
              <a:t>www.nytimes.com</a:t>
            </a:r>
            <a:endParaRPr lang="pt-BR" sz="2800" dirty="0"/>
          </a:p>
          <a:p>
            <a:r>
              <a:rPr lang="pt-BR" sz="2800" dirty="0">
                <a:hlinkClick r:id="rId7"/>
              </a:rPr>
              <a:t>www.worldtravelguide.net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19458" name="Picture 2" descr="Faça logo a sua inscrição para o Enem 2017">
            <a:extLst>
              <a:ext uri="{FF2B5EF4-FFF2-40B4-BE49-F238E27FC236}">
                <a16:creationId xmlns:a16="http://schemas.microsoft.com/office/drawing/2014/main" id="{5458BDF5-FAC3-5EEB-B92E-757283CD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" y="368417"/>
            <a:ext cx="5645157" cy="36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história e a importância da Língua Inglesa no Enem">
            <a:extLst>
              <a:ext uri="{FF2B5EF4-FFF2-40B4-BE49-F238E27FC236}">
                <a16:creationId xmlns:a16="http://schemas.microsoft.com/office/drawing/2014/main" id="{469B487F-2913-0743-ACAA-C7EA6439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41CF08-499C-C077-2881-2A4BAB96C756}"/>
              </a:ext>
            </a:extLst>
          </p:cNvPr>
          <p:cNvSpPr txBox="1"/>
          <p:nvPr/>
        </p:nvSpPr>
        <p:spPr>
          <a:xfrm>
            <a:off x="235352" y="431156"/>
            <a:ext cx="638536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C0C0C0"/>
                </a:highlight>
              </a:rPr>
              <a:t>A prova de língua inglesa ocorre no primeiro dia do Enem, ou seja, no mesmo dia da </a:t>
            </a:r>
            <a:r>
              <a:rPr lang="pt-BR" sz="2400" b="1" dirty="0">
                <a:highlight>
                  <a:srgbClr val="C0C0C0"/>
                </a:highlight>
              </a:rPr>
              <a:t>redação</a:t>
            </a:r>
            <a:r>
              <a:rPr lang="pt-BR" sz="2400" dirty="0">
                <a:highlight>
                  <a:srgbClr val="C0C0C0"/>
                </a:highlight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C0C0C0"/>
                </a:highlight>
              </a:rPr>
              <a:t>Ela contém </a:t>
            </a:r>
            <a:r>
              <a:rPr lang="pt-BR" sz="2400" b="1" dirty="0">
                <a:highlight>
                  <a:srgbClr val="C0C0C0"/>
                </a:highlight>
              </a:rPr>
              <a:t>5 questões de múltipla escolha</a:t>
            </a:r>
            <a:r>
              <a:rPr lang="pt-BR" sz="2400" dirty="0">
                <a:highlight>
                  <a:srgbClr val="C0C0C0"/>
                </a:highlight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C0C0C0"/>
                </a:highlight>
              </a:rPr>
              <a:t>As questões são de interpretação de diferentes gêneros textuais (</a:t>
            </a:r>
            <a:r>
              <a:rPr lang="pt-BR" sz="2400" b="1" dirty="0">
                <a:highlight>
                  <a:srgbClr val="C0C0C0"/>
                </a:highlight>
              </a:rPr>
              <a:t>poemas, cartoons, notícias, romance </a:t>
            </a:r>
            <a:r>
              <a:rPr lang="pt-BR" sz="2400" dirty="0">
                <a:highlight>
                  <a:srgbClr val="C0C0C0"/>
                </a:highlight>
              </a:rPr>
              <a:t>etc.) e raramente de aspecto gramatical isolado.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C0C0C0"/>
                </a:highlight>
              </a:rPr>
              <a:t>A prova de Inglês apresenta tanto a </a:t>
            </a:r>
            <a:r>
              <a:rPr lang="pt-BR" sz="2400" b="1" dirty="0">
                <a:highlight>
                  <a:srgbClr val="C0C0C0"/>
                </a:highlight>
              </a:rPr>
              <a:t>linguagem verbal </a:t>
            </a:r>
            <a:r>
              <a:rPr lang="pt-BR" sz="2400" dirty="0">
                <a:highlight>
                  <a:srgbClr val="C0C0C0"/>
                </a:highlight>
              </a:rPr>
              <a:t>quanto a </a:t>
            </a:r>
            <a:r>
              <a:rPr lang="pt-BR" sz="2400" b="1" dirty="0">
                <a:highlight>
                  <a:srgbClr val="C0C0C0"/>
                </a:highlight>
              </a:rPr>
              <a:t>não verbal </a:t>
            </a:r>
            <a:r>
              <a:rPr lang="pt-BR" sz="2400" dirty="0">
                <a:highlight>
                  <a:srgbClr val="C0C0C0"/>
                </a:highlight>
              </a:rPr>
              <a:t>— textos sincréticos.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highlight>
                  <a:srgbClr val="C0C0C0"/>
                </a:highlight>
              </a:rPr>
              <a:t>A questão quando se relaciona com algum aspecto linguístico pode ser de </a:t>
            </a:r>
            <a:r>
              <a:rPr lang="pt-BR" sz="2400" b="1" dirty="0">
                <a:highlight>
                  <a:srgbClr val="C0C0C0"/>
                </a:highlight>
              </a:rPr>
              <a:t>vocabulário</a:t>
            </a:r>
            <a:r>
              <a:rPr lang="pt-BR" sz="2400" dirty="0">
                <a:highlight>
                  <a:srgbClr val="C0C0C0"/>
                </a:highlight>
              </a:rPr>
              <a:t>, por exemplo.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5876C1-714A-8254-3B6A-012837DC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423" y="1541474"/>
            <a:ext cx="4629873" cy="51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0CA3-C0BA-0536-1ACD-82FAB168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A história e a importância da Língua Inglesa no Enem">
            <a:extLst>
              <a:ext uri="{FF2B5EF4-FFF2-40B4-BE49-F238E27FC236}">
                <a16:creationId xmlns:a16="http://schemas.microsoft.com/office/drawing/2014/main" id="{49507326-C811-0E39-38F3-AAD2000B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EEB6F15-4306-B90B-9786-2A0D75E803CF}"/>
              </a:ext>
            </a:extLst>
          </p:cNvPr>
          <p:cNvSpPr txBox="1">
            <a:spLocks/>
          </p:cNvSpPr>
          <p:nvPr/>
        </p:nvSpPr>
        <p:spPr>
          <a:xfrm>
            <a:off x="1536700" y="3025852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Book Review</a:t>
            </a:r>
            <a:endParaRPr lang="pt-BR" sz="2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3E0084-5924-E0D2-970E-384490E79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9" y="108977"/>
            <a:ext cx="3856901" cy="29221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E6C77D5-6017-5FA2-407E-3F7172434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584" y="84479"/>
            <a:ext cx="4601217" cy="6278221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E7ADF4D-2F44-0410-4692-861D5630F2E2}"/>
              </a:ext>
            </a:extLst>
          </p:cNvPr>
          <p:cNvSpPr txBox="1">
            <a:spLocks/>
          </p:cNvSpPr>
          <p:nvPr/>
        </p:nvSpPr>
        <p:spPr>
          <a:xfrm>
            <a:off x="9224093" y="6316321"/>
            <a:ext cx="3109343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World News - Youth</a:t>
            </a:r>
            <a:endParaRPr lang="pt-BR" sz="22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952863-B694-D5CE-76F6-57AE1FDD8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674" y="314923"/>
            <a:ext cx="3355910" cy="2003818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8170635C-902A-E841-FB98-98E16AE6ECC1}"/>
              </a:ext>
            </a:extLst>
          </p:cNvPr>
          <p:cNvSpPr txBox="1">
            <a:spLocks/>
          </p:cNvSpPr>
          <p:nvPr/>
        </p:nvSpPr>
        <p:spPr>
          <a:xfrm>
            <a:off x="4397695" y="2259710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Advertisenment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1733328-BD4E-6FC9-0C73-47D09A037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01" y="2621581"/>
            <a:ext cx="3447754" cy="3741119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BA1CC6FB-E859-EC13-AA64-86AB67EFD5E0}"/>
              </a:ext>
            </a:extLst>
          </p:cNvPr>
          <p:cNvSpPr txBox="1">
            <a:spLocks/>
          </p:cNvSpPr>
          <p:nvPr/>
        </p:nvSpPr>
        <p:spPr>
          <a:xfrm>
            <a:off x="3913756" y="6372328"/>
            <a:ext cx="4252344" cy="401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Letter</a:t>
            </a:r>
            <a:r>
              <a:rPr lang="pt-BR" sz="2200" b="1" dirty="0"/>
              <a:t> </a:t>
            </a:r>
            <a:r>
              <a:rPr lang="pt-BR" sz="2200" b="1" dirty="0" err="1"/>
              <a:t>to</a:t>
            </a:r>
            <a:r>
              <a:rPr lang="pt-BR" sz="2200" b="1" dirty="0"/>
              <a:t> </a:t>
            </a:r>
            <a:r>
              <a:rPr lang="pt-BR" sz="2200" b="1" dirty="0" err="1"/>
              <a:t>the</a:t>
            </a:r>
            <a:r>
              <a:rPr lang="pt-BR" sz="2200" b="1" dirty="0"/>
              <a:t> editor - Magazine</a:t>
            </a:r>
            <a:endParaRPr lang="pt-BR" sz="220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C6FAE1A-8394-162C-80D0-E009934F9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99" y="3429001"/>
            <a:ext cx="3795557" cy="3060700"/>
          </a:xfrm>
          <a:prstGeom prst="rect">
            <a:avLst/>
          </a:prstGeom>
        </p:spPr>
      </p:pic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442D8533-A4FA-CC55-F4C7-442AFF134EDC}"/>
              </a:ext>
            </a:extLst>
          </p:cNvPr>
          <p:cNvSpPr txBox="1">
            <a:spLocks/>
          </p:cNvSpPr>
          <p:nvPr/>
        </p:nvSpPr>
        <p:spPr>
          <a:xfrm>
            <a:off x="1536700" y="6431014"/>
            <a:ext cx="2315711" cy="42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Travel</a:t>
            </a:r>
            <a:r>
              <a:rPr lang="pt-BR" sz="2200" b="1" dirty="0"/>
              <a:t> </a:t>
            </a:r>
            <a:r>
              <a:rPr lang="pt-BR" sz="2200" b="1" dirty="0" err="1"/>
              <a:t>Guide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13480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E7B2-AAC1-12E8-165B-0E36D1AE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F7A5B656-710C-D9DE-2B1C-CF4BEF5D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7775057-FA25-53DA-CFDA-DC615F61FB8B}"/>
              </a:ext>
            </a:extLst>
          </p:cNvPr>
          <p:cNvSpPr txBox="1">
            <a:spLocks/>
          </p:cNvSpPr>
          <p:nvPr/>
        </p:nvSpPr>
        <p:spPr>
          <a:xfrm>
            <a:off x="397820" y="2951544"/>
            <a:ext cx="11396359" cy="390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700" dirty="0"/>
              <a:t>ADREANO, C. </a:t>
            </a:r>
            <a:r>
              <a:rPr lang="pt-BR" sz="2700" dirty="0">
                <a:hlinkClick r:id="rId4"/>
              </a:rPr>
              <a:t>http://.abcnews.go.com</a:t>
            </a:r>
            <a:endParaRPr lang="pt-BR" sz="2700" dirty="0"/>
          </a:p>
          <a:p>
            <a:pPr>
              <a:spcBef>
                <a:spcPts val="600"/>
              </a:spcBef>
            </a:pPr>
            <a:r>
              <a:rPr lang="pt-BR" sz="2700" dirty="0"/>
              <a:t>GLASBERGEN, R. </a:t>
            </a:r>
            <a:r>
              <a:rPr lang="pt-BR" sz="2700" dirty="0">
                <a:hlinkClick r:id="rId5"/>
              </a:rPr>
              <a:t>www.glasbergen.com</a:t>
            </a:r>
            <a:endParaRPr lang="pt-BR" sz="2700" dirty="0"/>
          </a:p>
          <a:p>
            <a:pPr>
              <a:spcBef>
                <a:spcPts val="600"/>
              </a:spcBef>
            </a:pPr>
            <a:r>
              <a:rPr lang="pt-BR" sz="2700" dirty="0"/>
              <a:t>GARGESH, R. South </a:t>
            </a:r>
            <a:r>
              <a:rPr lang="pt-BR" sz="2700" dirty="0" err="1"/>
              <a:t>Asian</a:t>
            </a:r>
            <a:r>
              <a:rPr lang="pt-BR" sz="2700" dirty="0"/>
              <a:t> </a:t>
            </a:r>
            <a:r>
              <a:rPr lang="pt-BR" sz="2700" dirty="0" err="1"/>
              <a:t>Englishes</a:t>
            </a:r>
            <a:r>
              <a:rPr lang="pt-BR" sz="2700" dirty="0"/>
              <a:t>. </a:t>
            </a:r>
            <a:r>
              <a:rPr lang="pt-BR" sz="2700" i="1" dirty="0"/>
              <a:t>In</a:t>
            </a:r>
            <a:r>
              <a:rPr lang="pt-BR" sz="2700" dirty="0"/>
              <a:t>: KACHRU, B. B.; KACHRU, Y.; NELSON, C. L. (Eds.). </a:t>
            </a:r>
            <a:r>
              <a:rPr lang="pt-BR" sz="2700" b="1" dirty="0"/>
              <a:t>The Handbook </a:t>
            </a:r>
            <a:r>
              <a:rPr lang="pt-BR" sz="2700" b="1" dirty="0" err="1"/>
              <a:t>of</a:t>
            </a:r>
            <a:r>
              <a:rPr lang="pt-BR" sz="2700" b="1" dirty="0"/>
              <a:t> World </a:t>
            </a:r>
            <a:r>
              <a:rPr lang="pt-BR" sz="2700" b="1" dirty="0" err="1"/>
              <a:t>Englishes</a:t>
            </a:r>
            <a:r>
              <a:rPr lang="pt-BR" sz="2700" b="1" dirty="0"/>
              <a:t>. </a:t>
            </a:r>
            <a:r>
              <a:rPr lang="pt-BR" sz="2700" dirty="0"/>
              <a:t>Singapore: Blackwell, 2006.</a:t>
            </a:r>
          </a:p>
          <a:p>
            <a:pPr>
              <a:spcBef>
                <a:spcPts val="600"/>
              </a:spcBef>
            </a:pPr>
            <a:r>
              <a:rPr lang="pt-BR" sz="2700" dirty="0"/>
              <a:t> </a:t>
            </a:r>
            <a:r>
              <a:rPr lang="pt-BR" sz="2700" dirty="0">
                <a:hlinkClick r:id="rId6"/>
              </a:rPr>
              <a:t>www.khanacademy.org</a:t>
            </a:r>
            <a:r>
              <a:rPr lang="pt-BR" sz="2700" dirty="0"/>
              <a:t> </a:t>
            </a:r>
          </a:p>
          <a:p>
            <a:pPr>
              <a:spcBef>
                <a:spcPts val="600"/>
              </a:spcBef>
            </a:pPr>
            <a:r>
              <a:rPr lang="pt-BR" sz="2700" dirty="0">
                <a:hlinkClick r:id="rId7"/>
              </a:rPr>
              <a:t>http://fnoschese.worldpress.com</a:t>
            </a:r>
            <a:r>
              <a:rPr lang="pt-BR" sz="27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ORWELL, G. </a:t>
            </a:r>
            <a:r>
              <a:rPr lang="en-US" sz="2700" b="1" dirty="0"/>
              <a:t>Nineteen Eighty-Four</a:t>
            </a:r>
            <a:r>
              <a:rPr lang="en-US" sz="2700" dirty="0"/>
              <a:t>. New York: Signet Classics, 1977.</a:t>
            </a:r>
            <a:endParaRPr lang="pt-BR" sz="2700" dirty="0"/>
          </a:p>
        </p:txBody>
      </p:sp>
      <p:pic>
        <p:nvPicPr>
          <p:cNvPr id="21506" name="Picture 2" descr="o Enem 2018 para entrar na faculdade">
            <a:extLst>
              <a:ext uri="{FF2B5EF4-FFF2-40B4-BE49-F238E27FC236}">
                <a16:creationId xmlns:a16="http://schemas.microsoft.com/office/drawing/2014/main" id="{5162FEB9-3776-162B-C2FF-0803D0CC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7" y="107541"/>
            <a:ext cx="4370950" cy="27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6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E4ACB-94E1-82D0-9450-6424A5D2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A história e a importância da Língua Inglesa no Enem">
            <a:extLst>
              <a:ext uri="{FF2B5EF4-FFF2-40B4-BE49-F238E27FC236}">
                <a16:creationId xmlns:a16="http://schemas.microsoft.com/office/drawing/2014/main" id="{53481665-8D0A-5A7C-DA36-59C29A86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56739883-7890-AD56-B67B-A6D80FF110F7}"/>
              </a:ext>
            </a:extLst>
          </p:cNvPr>
          <p:cNvSpPr txBox="1">
            <a:spLocks/>
          </p:cNvSpPr>
          <p:nvPr/>
        </p:nvSpPr>
        <p:spPr>
          <a:xfrm>
            <a:off x="1868142" y="3532366"/>
            <a:ext cx="197168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World News</a:t>
            </a:r>
            <a:endParaRPr lang="pt-BR" sz="2200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E28929B7-085D-C4A1-7B9C-29E7D0012004}"/>
              </a:ext>
            </a:extLst>
          </p:cNvPr>
          <p:cNvSpPr txBox="1">
            <a:spLocks/>
          </p:cNvSpPr>
          <p:nvPr/>
        </p:nvSpPr>
        <p:spPr>
          <a:xfrm>
            <a:off x="8228138" y="5920574"/>
            <a:ext cx="3750781" cy="73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Site e comentário – aprendizagem online.</a:t>
            </a:r>
            <a:endParaRPr lang="pt-BR" sz="2000" dirty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9FE65DCD-4B8B-D1BC-3CF7-26A39E48BCA9}"/>
              </a:ext>
            </a:extLst>
          </p:cNvPr>
          <p:cNvSpPr txBox="1">
            <a:spLocks/>
          </p:cNvSpPr>
          <p:nvPr/>
        </p:nvSpPr>
        <p:spPr>
          <a:xfrm>
            <a:off x="4642279" y="6289536"/>
            <a:ext cx="3350619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Literature</a:t>
            </a:r>
            <a:r>
              <a:rPr lang="pt-BR" sz="2200" b="1" dirty="0"/>
              <a:t> </a:t>
            </a:r>
            <a:endParaRPr lang="pt-BR" sz="220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5558CE1-1BFD-7410-F6A6-DF07A132EF36}"/>
              </a:ext>
            </a:extLst>
          </p:cNvPr>
          <p:cNvSpPr txBox="1">
            <a:spLocks/>
          </p:cNvSpPr>
          <p:nvPr/>
        </p:nvSpPr>
        <p:spPr>
          <a:xfrm>
            <a:off x="4611799" y="2797690"/>
            <a:ext cx="3496393" cy="63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Comics </a:t>
            </a:r>
            <a:r>
              <a:rPr lang="pt-BR" sz="2200" b="1" dirty="0" err="1"/>
              <a:t>and</a:t>
            </a:r>
            <a:r>
              <a:rPr lang="pt-BR" sz="2200" b="1" dirty="0"/>
              <a:t> cartoons</a:t>
            </a:r>
            <a:endParaRPr lang="pt-BR" sz="2200" dirty="0"/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8E3DA2BD-102C-F91C-EB48-B00855EBC66D}"/>
              </a:ext>
            </a:extLst>
          </p:cNvPr>
          <p:cNvSpPr txBox="1">
            <a:spLocks/>
          </p:cNvSpPr>
          <p:nvPr/>
        </p:nvSpPr>
        <p:spPr>
          <a:xfrm>
            <a:off x="1577340" y="6327693"/>
            <a:ext cx="2553295" cy="5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Poems</a:t>
            </a:r>
            <a:endParaRPr lang="pt-BR" sz="2200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6D8693A-5D41-4F7E-BFA0-2150235E3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01" y="197886"/>
            <a:ext cx="3870862" cy="333447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EA63A19-0BC0-8106-3886-2DA0F4825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330" y="171345"/>
            <a:ext cx="3870862" cy="266329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FCC2461-BE7B-FE96-9657-652CB5EA7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89" y="3873393"/>
            <a:ext cx="3920146" cy="250530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BFACBA3-C8C4-842E-5A9E-385FF7079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887" y="171345"/>
            <a:ext cx="3870862" cy="574922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BA46114-4602-AF48-358B-B527F33B3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810" y="3225075"/>
            <a:ext cx="400349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9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54C9D-3788-3F1E-ADCC-D76BF1943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CC078757-3090-BEA5-80D7-20770A35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0C49F63-783C-9398-644C-57426FB3D613}"/>
              </a:ext>
            </a:extLst>
          </p:cNvPr>
          <p:cNvSpPr txBox="1">
            <a:spLocks/>
          </p:cNvSpPr>
          <p:nvPr/>
        </p:nvSpPr>
        <p:spPr>
          <a:xfrm>
            <a:off x="332859" y="3986876"/>
            <a:ext cx="11526281" cy="287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/>
              <a:t>DAVIS, J.L. </a:t>
            </a:r>
            <a:r>
              <a:rPr lang="pt-BR" sz="2800" dirty="0">
                <a:hlinkClick r:id="rId4"/>
              </a:rPr>
              <a:t>www.webmd.com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5"/>
              </a:rPr>
              <a:t>www.washingtontimes.com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Madonna. </a:t>
            </a:r>
            <a:r>
              <a:rPr lang="pt-BR" sz="2800" b="1" dirty="0" err="1"/>
              <a:t>Erotica</a:t>
            </a:r>
            <a:r>
              <a:rPr lang="pt-BR" sz="2800" dirty="0"/>
              <a:t>. Estados Unidos: Maverick, 1992.</a:t>
            </a:r>
          </a:p>
          <a:p>
            <a:pPr>
              <a:spcBef>
                <a:spcPts val="600"/>
              </a:spcBef>
            </a:pPr>
            <a:r>
              <a:rPr lang="pt-BR" sz="2800" dirty="0"/>
              <a:t>NOLTE, D.L. </a:t>
            </a:r>
            <a:r>
              <a:rPr lang="pt-BR" sz="2800" dirty="0">
                <a:hlinkClick r:id="rId6"/>
              </a:rPr>
              <a:t>www.americanfamilytraditions.com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KEEFER, M. </a:t>
            </a:r>
            <a:r>
              <a:rPr lang="pt-BR" sz="2800" dirty="0">
                <a:hlinkClick r:id="rId7"/>
              </a:rPr>
              <a:t>www.nj.com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23556" name="Picture 4" descr="Inep divulga resultado de pedidos de ...">
            <a:extLst>
              <a:ext uri="{FF2B5EF4-FFF2-40B4-BE49-F238E27FC236}">
                <a16:creationId xmlns:a16="http://schemas.microsoft.com/office/drawing/2014/main" id="{2A1B7E83-13B0-8D32-611A-05B6C7756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16054"/>
          <a:stretch/>
        </p:blipFill>
        <p:spPr bwMode="auto">
          <a:xfrm>
            <a:off x="544010" y="335665"/>
            <a:ext cx="5416952" cy="35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94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1113C-6677-54FF-10FD-22A6A7C3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 história e a importância da Língua Inglesa no Enem">
            <a:extLst>
              <a:ext uri="{FF2B5EF4-FFF2-40B4-BE49-F238E27FC236}">
                <a16:creationId xmlns:a16="http://schemas.microsoft.com/office/drawing/2014/main" id="{401C4C09-39E0-9748-A41A-8692510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9FC7F73D-CB4F-63DD-B1FD-5F450F2F9726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5AD8FA8-1AB5-86A3-2CBD-7B76DF12547F}"/>
              </a:ext>
            </a:extLst>
          </p:cNvPr>
          <p:cNvSpPr txBox="1">
            <a:spLocks/>
          </p:cNvSpPr>
          <p:nvPr/>
        </p:nvSpPr>
        <p:spPr>
          <a:xfrm>
            <a:off x="8320169" y="2330393"/>
            <a:ext cx="3750781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Song</a:t>
            </a:r>
            <a:endParaRPr lang="pt-BR" sz="2000" dirty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4B4656AD-F88A-B938-A07B-D2AB868743AC}"/>
              </a:ext>
            </a:extLst>
          </p:cNvPr>
          <p:cNvSpPr txBox="1">
            <a:spLocks/>
          </p:cNvSpPr>
          <p:nvPr/>
        </p:nvSpPr>
        <p:spPr>
          <a:xfrm>
            <a:off x="4061354" y="4064381"/>
            <a:ext cx="4424361" cy="42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Letter</a:t>
            </a:r>
            <a:r>
              <a:rPr lang="pt-BR" sz="2200" b="1" dirty="0"/>
              <a:t> </a:t>
            </a:r>
            <a:r>
              <a:rPr lang="pt-BR" sz="2200" b="1" dirty="0" err="1"/>
              <a:t>to</a:t>
            </a:r>
            <a:r>
              <a:rPr lang="pt-BR" sz="2200" b="1" dirty="0"/>
              <a:t> </a:t>
            </a:r>
            <a:r>
              <a:rPr lang="pt-BR" sz="2200" b="1" dirty="0" err="1"/>
              <a:t>the</a:t>
            </a:r>
            <a:r>
              <a:rPr lang="pt-BR" sz="2200" b="1" dirty="0"/>
              <a:t> editor - Magazine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DBD97B-B446-231F-CBAC-5514C0E6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1" y="82179"/>
            <a:ext cx="3888633" cy="6318621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83768A5-5A65-6753-EACC-91B86668CF44}"/>
              </a:ext>
            </a:extLst>
          </p:cNvPr>
          <p:cNvSpPr txBox="1">
            <a:spLocks/>
          </p:cNvSpPr>
          <p:nvPr/>
        </p:nvSpPr>
        <p:spPr>
          <a:xfrm>
            <a:off x="1452881" y="6415357"/>
            <a:ext cx="2557674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Behaviour</a:t>
            </a:r>
            <a:r>
              <a:rPr lang="pt-BR" sz="2200" b="1" dirty="0"/>
              <a:t> - </a:t>
            </a:r>
            <a:r>
              <a:rPr lang="pt-BR" sz="2200" b="1" dirty="0" err="1"/>
              <a:t>news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0E0992-EC56-0058-14F7-BEE53CC4B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315" y="82179"/>
            <a:ext cx="4135725" cy="40192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96E6CB0-82E5-4971-3A67-60F7267397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22"/>
          <a:stretch/>
        </p:blipFill>
        <p:spPr>
          <a:xfrm>
            <a:off x="8321040" y="82179"/>
            <a:ext cx="3749039" cy="22482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897395-9782-DA9A-91AB-6956BB7E6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298" y="2660111"/>
            <a:ext cx="3750781" cy="3435889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9A47438-A57E-BE0E-F2B0-9D71F42A6C2A}"/>
              </a:ext>
            </a:extLst>
          </p:cNvPr>
          <p:cNvSpPr txBox="1">
            <a:spLocks/>
          </p:cNvSpPr>
          <p:nvPr/>
        </p:nvSpPr>
        <p:spPr>
          <a:xfrm>
            <a:off x="9784080" y="6212605"/>
            <a:ext cx="2286000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err="1"/>
              <a:t>Poems</a:t>
            </a:r>
            <a:r>
              <a:rPr lang="pt-BR" sz="2000" b="1" dirty="0"/>
              <a:t>, </a:t>
            </a:r>
            <a:r>
              <a:rPr lang="pt-BR" sz="2000" b="1" dirty="0" err="1"/>
              <a:t>Sayings</a:t>
            </a:r>
            <a:endParaRPr lang="pt-BR" sz="20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0D72E24-26C4-B30C-1D7E-0C446BD70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638" y="4417686"/>
            <a:ext cx="4026576" cy="2221146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6F622411-8434-3E9F-E924-FCD7B15BECB8}"/>
              </a:ext>
            </a:extLst>
          </p:cNvPr>
          <p:cNvSpPr txBox="1">
            <a:spLocks/>
          </p:cNvSpPr>
          <p:nvPr/>
        </p:nvSpPr>
        <p:spPr>
          <a:xfrm>
            <a:off x="8026107" y="6400800"/>
            <a:ext cx="1452880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Cartoon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986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33F3-1006-2BBA-189E-16F5FD1B0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3DE0022F-957B-0742-CBE0-DCBF2941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B9720D6-1436-64F2-0527-6C31AE80D739}"/>
              </a:ext>
            </a:extLst>
          </p:cNvPr>
          <p:cNvSpPr txBox="1">
            <a:spLocks/>
          </p:cNvSpPr>
          <p:nvPr/>
        </p:nvSpPr>
        <p:spPr>
          <a:xfrm>
            <a:off x="337594" y="3738623"/>
            <a:ext cx="11516811" cy="295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700" dirty="0">
                <a:hlinkClick r:id="rId4"/>
              </a:rPr>
              <a:t>https://sites.psu.edu</a:t>
            </a:r>
            <a:endParaRPr lang="pt-BR" sz="2700" dirty="0"/>
          </a:p>
          <a:p>
            <a:pPr>
              <a:spcBef>
                <a:spcPts val="600"/>
              </a:spcBef>
            </a:pPr>
            <a:r>
              <a:rPr lang="pt-BR" sz="2700" dirty="0">
                <a:hlinkClick r:id="rId5"/>
              </a:rPr>
              <a:t>www.csuchico.edu</a:t>
            </a:r>
            <a:endParaRPr lang="pt-BR" sz="2700" dirty="0"/>
          </a:p>
          <a:p>
            <a:pPr>
              <a:spcBef>
                <a:spcPts val="600"/>
              </a:spcBef>
            </a:pPr>
            <a:r>
              <a:rPr lang="en-US" sz="2700" dirty="0"/>
              <a:t>ACHEBE, C. </a:t>
            </a:r>
            <a:r>
              <a:rPr lang="en-US" sz="2700" b="1" dirty="0"/>
              <a:t>Collected Poems</a:t>
            </a:r>
            <a:r>
              <a:rPr lang="en-US" sz="2700" dirty="0"/>
              <a:t>. New York: Anchor Books, 2004.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FROST, R. </a:t>
            </a:r>
            <a:r>
              <a:rPr lang="en-US" sz="2700" b="1" dirty="0"/>
              <a:t>West-running Brook</a:t>
            </a:r>
            <a:r>
              <a:rPr lang="en-US" sz="2700" dirty="0"/>
              <a:t>. New York: Henry Holt and Company, 1928. 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ADICHIE, C. </a:t>
            </a:r>
            <a:r>
              <a:rPr lang="en-US" sz="2700" b="1" dirty="0" err="1"/>
              <a:t>Americanah</a:t>
            </a:r>
            <a:r>
              <a:rPr lang="en-US" sz="2700" dirty="0"/>
              <a:t>: A novel. New York: Anchor Books, 2013.</a:t>
            </a:r>
            <a:endParaRPr lang="pt-BR" sz="2700" dirty="0"/>
          </a:p>
          <a:p>
            <a:pPr>
              <a:spcBef>
                <a:spcPts val="600"/>
              </a:spcBef>
            </a:pPr>
            <a:endParaRPr lang="pt-BR" sz="2700" dirty="0"/>
          </a:p>
          <a:p>
            <a:pPr>
              <a:spcBef>
                <a:spcPts val="600"/>
              </a:spcBef>
            </a:pPr>
            <a:endParaRPr lang="pt-BR" sz="2700" dirty="0"/>
          </a:p>
          <a:p>
            <a:pPr>
              <a:spcBef>
                <a:spcPts val="600"/>
              </a:spcBef>
            </a:pPr>
            <a:endParaRPr lang="pt-BR" sz="2700" dirty="0"/>
          </a:p>
          <a:p>
            <a:pPr>
              <a:spcBef>
                <a:spcPts val="600"/>
              </a:spcBef>
            </a:pPr>
            <a:endParaRPr lang="pt-BR" sz="2700" dirty="0"/>
          </a:p>
        </p:txBody>
      </p:sp>
      <p:pic>
        <p:nvPicPr>
          <p:cNvPr id="25602" name="Picture 2" descr="Enem 2020 ...">
            <a:extLst>
              <a:ext uri="{FF2B5EF4-FFF2-40B4-BE49-F238E27FC236}">
                <a16:creationId xmlns:a16="http://schemas.microsoft.com/office/drawing/2014/main" id="{F8966B38-CEFC-E5C3-20B6-08161FEB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3" y="250062"/>
            <a:ext cx="5788061" cy="33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9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E691-933A-71C3-9E4A-5B497414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A história e a importância da Língua Inglesa no Enem">
            <a:extLst>
              <a:ext uri="{FF2B5EF4-FFF2-40B4-BE49-F238E27FC236}">
                <a16:creationId xmlns:a16="http://schemas.microsoft.com/office/drawing/2014/main" id="{2D0AE872-CB73-2CCD-7B4B-C3C5E272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8583F38-26E6-B708-1012-ECE1EF068B02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A6078365-5511-E498-B049-DF6A76B91C02}"/>
              </a:ext>
            </a:extLst>
          </p:cNvPr>
          <p:cNvSpPr txBox="1">
            <a:spLocks/>
          </p:cNvSpPr>
          <p:nvPr/>
        </p:nvSpPr>
        <p:spPr>
          <a:xfrm>
            <a:off x="8320169" y="2330393"/>
            <a:ext cx="3750781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Song</a:t>
            </a:r>
            <a:endParaRPr lang="pt-BR" sz="2000" dirty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EEC2D84-2ED7-F00A-FFC9-F0D852E99792}"/>
              </a:ext>
            </a:extLst>
          </p:cNvPr>
          <p:cNvSpPr txBox="1">
            <a:spLocks/>
          </p:cNvSpPr>
          <p:nvPr/>
        </p:nvSpPr>
        <p:spPr>
          <a:xfrm>
            <a:off x="2459350" y="6382409"/>
            <a:ext cx="1823603" cy="52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Campaigns</a:t>
            </a:r>
            <a:r>
              <a:rPr lang="pt-BR" sz="2200" b="1" dirty="0"/>
              <a:t> </a:t>
            </a:r>
            <a:endParaRPr lang="pt-BR" sz="220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A8A2DB56-B6B3-F247-C410-A10A89407CFC}"/>
              </a:ext>
            </a:extLst>
          </p:cNvPr>
          <p:cNvSpPr txBox="1">
            <a:spLocks/>
          </p:cNvSpPr>
          <p:nvPr/>
        </p:nvSpPr>
        <p:spPr>
          <a:xfrm>
            <a:off x="7573652" y="6356292"/>
            <a:ext cx="4496427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err="1"/>
              <a:t>Poetry</a:t>
            </a:r>
            <a:r>
              <a:rPr lang="pt-BR" sz="2000" b="1" dirty="0"/>
              <a:t> – </a:t>
            </a:r>
            <a:r>
              <a:rPr lang="pt-BR" sz="2000" b="1" dirty="0" err="1"/>
              <a:t>Refugee</a:t>
            </a:r>
            <a:r>
              <a:rPr lang="pt-BR" sz="2000" b="1" dirty="0"/>
              <a:t> </a:t>
            </a:r>
            <a:r>
              <a:rPr lang="pt-BR" sz="2000" b="1" dirty="0" err="1"/>
              <a:t>people</a:t>
            </a:r>
            <a:r>
              <a:rPr lang="pt-BR" sz="2000" b="1" dirty="0"/>
              <a:t>  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F01957-FF0E-D4FC-3ECB-BCE612B0C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53" y="214597"/>
            <a:ext cx="3028551" cy="60268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D41CED-36A3-EAC7-477F-0979DFD0B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204" y="214597"/>
            <a:ext cx="3642594" cy="61862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4DAB0B9-BE92-DCC4-118D-163F0B123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401" y="75482"/>
            <a:ext cx="5186680" cy="62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2F75A-C047-FEA9-3BA5-5DFBE563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história e a importância da Língua Inglesa no Enem">
            <a:extLst>
              <a:ext uri="{FF2B5EF4-FFF2-40B4-BE49-F238E27FC236}">
                <a16:creationId xmlns:a16="http://schemas.microsoft.com/office/drawing/2014/main" id="{D3A853F4-9E66-4D33-F3BB-91347A10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5956602-EB02-45DA-BBB6-A1A18394A1C1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AFABEA81-9EDB-6507-3508-F632B727DB21}"/>
              </a:ext>
            </a:extLst>
          </p:cNvPr>
          <p:cNvSpPr txBox="1">
            <a:spLocks/>
          </p:cNvSpPr>
          <p:nvPr/>
        </p:nvSpPr>
        <p:spPr>
          <a:xfrm>
            <a:off x="1112664" y="6096662"/>
            <a:ext cx="5155679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err="1"/>
              <a:t>Literature</a:t>
            </a:r>
            <a:r>
              <a:rPr lang="pt-BR" sz="2000" b="1" dirty="0"/>
              <a:t> – </a:t>
            </a:r>
            <a:r>
              <a:rPr lang="pt-BR" sz="2000" b="1" dirty="0" err="1"/>
              <a:t>Chimmamanda</a:t>
            </a:r>
            <a:r>
              <a:rPr lang="pt-BR" sz="2000" b="1" dirty="0"/>
              <a:t> </a:t>
            </a:r>
            <a:r>
              <a:rPr lang="pt-BR" sz="2000" b="1" dirty="0" err="1"/>
              <a:t>Adichie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1A55E4-3E73-935D-0F30-09F074AA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838"/>
            <a:ext cx="5870863" cy="65402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0E97A3-A5E4-EABF-39A2-526BC62A8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73" y="715790"/>
            <a:ext cx="5525970" cy="4173710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E4CB2D2-1719-171A-2E33-88D7C7AF26BF}"/>
              </a:ext>
            </a:extLst>
          </p:cNvPr>
          <p:cNvSpPr txBox="1">
            <a:spLocks/>
          </p:cNvSpPr>
          <p:nvPr/>
        </p:nvSpPr>
        <p:spPr>
          <a:xfrm>
            <a:off x="4047331" y="4889500"/>
            <a:ext cx="1823604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err="1"/>
              <a:t>Poem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0113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5CFF-104A-0672-96E7-5B64A243C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história e a importância da Língua Inglesa no Enem">
            <a:extLst>
              <a:ext uri="{FF2B5EF4-FFF2-40B4-BE49-F238E27FC236}">
                <a16:creationId xmlns:a16="http://schemas.microsoft.com/office/drawing/2014/main" id="{7461F95F-36DE-6A78-DC75-C3631AF6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C00A503-39DA-6BF7-63AD-A7EE4BDCF9A1}"/>
              </a:ext>
            </a:extLst>
          </p:cNvPr>
          <p:cNvSpPr txBox="1">
            <a:spLocks/>
          </p:cNvSpPr>
          <p:nvPr/>
        </p:nvSpPr>
        <p:spPr>
          <a:xfrm>
            <a:off x="431244" y="3923817"/>
            <a:ext cx="11329511" cy="3128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hlinkClick r:id="rId4"/>
              </a:rPr>
              <a:t>www.pitlanemagazine.com</a:t>
            </a:r>
            <a:endParaRPr lang="pt-BR" sz="2800" dirty="0"/>
          </a:p>
          <a:p>
            <a:r>
              <a:rPr lang="pt-BR" sz="2800" dirty="0">
                <a:hlinkClick r:id="rId5"/>
              </a:rPr>
              <a:t>www.benjaminzephaniah.com</a:t>
            </a:r>
            <a:endParaRPr lang="pt-BR" sz="2800" dirty="0"/>
          </a:p>
          <a:p>
            <a:r>
              <a:rPr lang="pt-BR" sz="2800" dirty="0">
                <a:hlinkClick r:id="rId6"/>
              </a:rPr>
              <a:t>www.nytimes.com</a:t>
            </a:r>
            <a:r>
              <a:rPr lang="pt-BR" sz="2800" dirty="0"/>
              <a:t> </a:t>
            </a:r>
          </a:p>
          <a:p>
            <a:r>
              <a:rPr lang="pt-BR" sz="2800" dirty="0">
                <a:hlinkClick r:id="rId7"/>
              </a:rPr>
              <a:t>www.newyorker.com</a:t>
            </a:r>
            <a:endParaRPr lang="pt-BR" sz="2800" dirty="0"/>
          </a:p>
          <a:p>
            <a:r>
              <a:rPr lang="en-US" sz="2800" dirty="0"/>
              <a:t>KRIZAN, K.; LINKLATER, R. </a:t>
            </a:r>
            <a:r>
              <a:rPr lang="en-US" sz="2800" b="1" dirty="0"/>
              <a:t>Before Sunrise: </a:t>
            </a:r>
            <a:r>
              <a:rPr lang="en-US" sz="2800" dirty="0"/>
              <a:t>screenplay. New York: Vintage Books, 2005.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27650" name="Picture 2" descr="SEDU - Enem 2021 será aplicado em 21 e ...">
            <a:extLst>
              <a:ext uri="{FF2B5EF4-FFF2-40B4-BE49-F238E27FC236}">
                <a16:creationId xmlns:a16="http://schemas.microsoft.com/office/drawing/2014/main" id="{3075BED8-8763-805B-962F-28D9CD5B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3" y="247409"/>
            <a:ext cx="5552867" cy="35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79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5DCB-3F9A-493F-E6E7-CDA8D20EC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A história e a importância da Língua Inglesa no Enem">
            <a:extLst>
              <a:ext uri="{FF2B5EF4-FFF2-40B4-BE49-F238E27FC236}">
                <a16:creationId xmlns:a16="http://schemas.microsoft.com/office/drawing/2014/main" id="{71B4ADF4-8CA9-6336-C8EE-A72EFB1F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414C956-8F1C-9843-4E18-92709C25C28D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13CC01C-18AD-7314-DB3A-E31BC1B39E69}"/>
              </a:ext>
            </a:extLst>
          </p:cNvPr>
          <p:cNvSpPr txBox="1">
            <a:spLocks/>
          </p:cNvSpPr>
          <p:nvPr/>
        </p:nvSpPr>
        <p:spPr>
          <a:xfrm>
            <a:off x="1452880" y="5043675"/>
            <a:ext cx="2557674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Behaviour</a:t>
            </a:r>
            <a:r>
              <a:rPr lang="pt-BR" sz="2200" b="1" dirty="0"/>
              <a:t> - </a:t>
            </a:r>
            <a:r>
              <a:rPr lang="pt-BR" sz="2200" b="1" dirty="0" err="1"/>
              <a:t>news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D6F41A-2EFD-201C-4B10-32619CF5A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21" y="569597"/>
            <a:ext cx="4797980" cy="45250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A232EC-6580-742F-4CC0-E04F12CD7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434" y="187339"/>
            <a:ext cx="5969000" cy="6098761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D43D86E-5385-0CB3-3D77-86B2A5562337}"/>
              </a:ext>
            </a:extLst>
          </p:cNvPr>
          <p:cNvSpPr txBox="1">
            <a:spLocks/>
          </p:cNvSpPr>
          <p:nvPr/>
        </p:nvSpPr>
        <p:spPr>
          <a:xfrm>
            <a:off x="5249552" y="6286100"/>
            <a:ext cx="4496427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err="1"/>
              <a:t>Poetry</a:t>
            </a:r>
            <a:r>
              <a:rPr lang="pt-BR" sz="2000" b="1" dirty="0"/>
              <a:t> – </a:t>
            </a:r>
            <a:r>
              <a:rPr lang="pt-BR" sz="2000" b="1" dirty="0" err="1"/>
              <a:t>Recipe</a:t>
            </a:r>
            <a:r>
              <a:rPr lang="pt-BR" sz="2000" b="1" dirty="0"/>
              <a:t> (</a:t>
            </a:r>
            <a:r>
              <a:rPr lang="pt-BR" sz="2000" b="1" dirty="0" err="1"/>
              <a:t>Colonization</a:t>
            </a:r>
            <a:r>
              <a:rPr lang="pt-BR" sz="2000" b="1" dirty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13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4248-801B-C851-6987-66CA15DD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história e a importância da Língua Inglesa no Enem">
            <a:extLst>
              <a:ext uri="{FF2B5EF4-FFF2-40B4-BE49-F238E27FC236}">
                <a16:creationId xmlns:a16="http://schemas.microsoft.com/office/drawing/2014/main" id="{8E58D864-2B54-4BF7-C10E-BC87B4A1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3F5A84-B2BF-7F4F-DE12-5F9F54905BE9}"/>
              </a:ext>
            </a:extLst>
          </p:cNvPr>
          <p:cNvSpPr txBox="1"/>
          <p:nvPr/>
        </p:nvSpPr>
        <p:spPr>
          <a:xfrm>
            <a:off x="370388" y="1551007"/>
            <a:ext cx="116672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highlight>
                  <a:srgbClr val="C0C0C0"/>
                </a:highlight>
              </a:rPr>
              <a:t>"Como a </a:t>
            </a:r>
            <a:r>
              <a:rPr lang="pt-BR" sz="2400" b="1" dirty="0">
                <a:highlight>
                  <a:srgbClr val="C0C0C0"/>
                </a:highlight>
              </a:rPr>
              <a:t>interpretação</a:t>
            </a:r>
            <a:r>
              <a:rPr lang="pt-BR" sz="2400" dirty="0">
                <a:highlight>
                  <a:srgbClr val="C0C0C0"/>
                </a:highlight>
              </a:rPr>
              <a:t> é o objetivo, opte por estudar os seguintes conteúdos gramaticais:</a:t>
            </a:r>
          </a:p>
          <a:p>
            <a:endParaRPr lang="pt-BR" sz="2400" dirty="0"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tempos verbais </a:t>
            </a:r>
            <a:r>
              <a:rPr lang="pt-BR" sz="2400" dirty="0">
                <a:highlight>
                  <a:srgbClr val="C0C0C0"/>
                </a:highlight>
              </a:rPr>
              <a:t>– saiba reconhecer o passado, presente e futuro;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cognatos e falsos cognatos</a:t>
            </a:r>
            <a:r>
              <a:rPr lang="pt-BR" sz="2400" dirty="0">
                <a:highlight>
                  <a:srgbClr val="C0C0C0"/>
                </a:highlight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grupos nominais </a:t>
            </a:r>
            <a:r>
              <a:rPr lang="pt-BR" sz="2400" dirty="0">
                <a:highlight>
                  <a:srgbClr val="C0C0C0"/>
                </a:highlight>
              </a:rPr>
              <a:t>– a ordem da língua inglesa é diferente da língua portuguesa;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artigos definidos e indefinidos</a:t>
            </a:r>
            <a:r>
              <a:rPr lang="pt-BR" sz="2400" dirty="0">
                <a:highlight>
                  <a:srgbClr val="C0C0C0"/>
                </a:highlight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marcadores discursivos </a:t>
            </a:r>
            <a:r>
              <a:rPr lang="pt-BR" sz="2400" dirty="0">
                <a:highlight>
                  <a:srgbClr val="C0C0C0"/>
                </a:highlight>
              </a:rPr>
              <a:t>– organizam a lógica do texto;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</a:rPr>
              <a:t>estrutura da frase afirmativa, negativa e interrogativa </a:t>
            </a:r>
            <a:r>
              <a:rPr lang="pt-BR" sz="2400" dirty="0">
                <a:highlight>
                  <a:srgbClr val="C0C0C0"/>
                </a:highlight>
              </a:rPr>
              <a:t>– sobretudo a frase interrogativa, que tem uma organização sintática diferente da nossa.</a:t>
            </a:r>
          </a:p>
          <a:p>
            <a:endParaRPr lang="pt-BR" sz="2400" dirty="0">
              <a:highlight>
                <a:srgbClr val="C0C0C0"/>
              </a:highlight>
            </a:endParaRPr>
          </a:p>
          <a:p>
            <a:r>
              <a:rPr lang="pt-BR" sz="2400" dirty="0">
                <a:highlight>
                  <a:srgbClr val="C0C0C0"/>
                </a:highlight>
              </a:rPr>
              <a:t>Esses tópicos estão voltados para uma leitura mais </a:t>
            </a:r>
            <a:r>
              <a:rPr lang="pt-BR" sz="2400" b="1" dirty="0">
                <a:highlight>
                  <a:srgbClr val="C0C0C0"/>
                </a:highlight>
              </a:rPr>
              <a:t>instrumental</a:t>
            </a:r>
            <a:r>
              <a:rPr lang="pt-BR" sz="2400" dirty="0">
                <a:highlight>
                  <a:srgbClr val="C0C0C0"/>
                </a:highlight>
              </a:rPr>
              <a:t> do texto.</a:t>
            </a:r>
          </a:p>
        </p:txBody>
      </p:sp>
    </p:spTree>
    <p:extLst>
      <p:ext uri="{BB962C8B-B14F-4D97-AF65-F5344CB8AC3E}">
        <p14:creationId xmlns:p14="http://schemas.microsoft.com/office/powerpoint/2010/main" val="2071517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D5B6-4636-1DEA-4628-479BC9246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 história e a importância da Língua Inglesa no Enem">
            <a:extLst>
              <a:ext uri="{FF2B5EF4-FFF2-40B4-BE49-F238E27FC236}">
                <a16:creationId xmlns:a16="http://schemas.microsoft.com/office/drawing/2014/main" id="{2BC5E384-DAF5-B82C-C7CD-F3F36878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199406C5-FBD5-4796-2419-750F0797F0CD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A66AD1A-106E-6182-1CB9-3A073291E5F5}"/>
              </a:ext>
            </a:extLst>
          </p:cNvPr>
          <p:cNvSpPr txBox="1">
            <a:spLocks/>
          </p:cNvSpPr>
          <p:nvPr/>
        </p:nvSpPr>
        <p:spPr>
          <a:xfrm>
            <a:off x="1893217" y="3301747"/>
            <a:ext cx="2557674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Book Review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0080B4-9313-917E-A487-E794BCCEC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99" y="259871"/>
            <a:ext cx="5079709" cy="30106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0FA956-4075-4864-BCE5-BA47F6BD9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76" y="3788031"/>
            <a:ext cx="4891754" cy="26127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366C452-CFE3-16DD-4D82-A59F211C2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482" y="400134"/>
            <a:ext cx="6651571" cy="5971582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B56BA52-D149-E0F8-1DDD-EF450FE0B5B9}"/>
              </a:ext>
            </a:extLst>
          </p:cNvPr>
          <p:cNvSpPr txBox="1">
            <a:spLocks/>
          </p:cNvSpPr>
          <p:nvPr/>
        </p:nvSpPr>
        <p:spPr>
          <a:xfrm>
            <a:off x="3693739" y="6354987"/>
            <a:ext cx="1385183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Cartoon</a:t>
            </a:r>
            <a:endParaRPr lang="pt-BR" sz="220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D6B5F47-1110-5436-E20C-D6241A58C960}"/>
              </a:ext>
            </a:extLst>
          </p:cNvPr>
          <p:cNvSpPr txBox="1">
            <a:spLocks/>
          </p:cNvSpPr>
          <p:nvPr/>
        </p:nvSpPr>
        <p:spPr>
          <a:xfrm>
            <a:off x="6886969" y="6371716"/>
            <a:ext cx="4352531" cy="4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/>
              <a:t>Literature</a:t>
            </a:r>
            <a:r>
              <a:rPr lang="pt-BR" sz="2200" b="1" dirty="0"/>
              <a:t>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67826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8DCE5-AD3D-524D-6EA3-D9552269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história e a importância da Língua Inglesa no Enem">
            <a:extLst>
              <a:ext uri="{FF2B5EF4-FFF2-40B4-BE49-F238E27FC236}">
                <a16:creationId xmlns:a16="http://schemas.microsoft.com/office/drawing/2014/main" id="{BBB55975-F7B3-D067-36CF-E3CFD5B6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80627BE-FA37-AE95-64F8-05BA1D845600}"/>
              </a:ext>
            </a:extLst>
          </p:cNvPr>
          <p:cNvSpPr txBox="1">
            <a:spLocks/>
          </p:cNvSpPr>
          <p:nvPr/>
        </p:nvSpPr>
        <p:spPr>
          <a:xfrm>
            <a:off x="467691" y="4400671"/>
            <a:ext cx="10827096" cy="2457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>
                <a:hlinkClick r:id="rId4"/>
              </a:rPr>
              <a:t>http://edition.cnn.com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 GALER, S. </a:t>
            </a:r>
            <a:r>
              <a:rPr lang="pt-BR" sz="2800" dirty="0">
                <a:hlinkClick r:id="rId5"/>
              </a:rPr>
              <a:t>www.bbc.com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GAULD, T. </a:t>
            </a:r>
            <a:r>
              <a:rPr lang="pt-BR" sz="2800" dirty="0">
                <a:hlinkClick r:id="rId6"/>
              </a:rPr>
              <a:t>www.tomgauld.com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>
                <a:hlinkClick r:id="rId7"/>
              </a:rPr>
              <a:t>https://cyberbullying.org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DUFFY, C. </a:t>
            </a:r>
            <a:r>
              <a:rPr lang="pt-BR" sz="2800" dirty="0">
                <a:hlinkClick r:id="rId8"/>
              </a:rPr>
              <a:t>www.independent.co.uk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30722" name="Picture 2" descr="Enem 2022: Como se inscrever e muito ...">
            <a:extLst>
              <a:ext uri="{FF2B5EF4-FFF2-40B4-BE49-F238E27FC236}">
                <a16:creationId xmlns:a16="http://schemas.microsoft.com/office/drawing/2014/main" id="{5913F5FD-0E42-11D1-0118-2493B54B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0" y="382749"/>
            <a:ext cx="5446973" cy="36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5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7A39-F0DE-F335-24CE-F005CB33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A história e a importância da Língua Inglesa no Enem">
            <a:extLst>
              <a:ext uri="{FF2B5EF4-FFF2-40B4-BE49-F238E27FC236}">
                <a16:creationId xmlns:a16="http://schemas.microsoft.com/office/drawing/2014/main" id="{AB2B4F0D-9BAA-BA51-7FD3-32EF8F5A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7CE29C25-C98B-98B0-E45B-FD3325441FEC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E5D0EAF-2459-445B-1E99-C1C4002B8153}"/>
              </a:ext>
            </a:extLst>
          </p:cNvPr>
          <p:cNvSpPr txBox="1">
            <a:spLocks/>
          </p:cNvSpPr>
          <p:nvPr/>
        </p:nvSpPr>
        <p:spPr>
          <a:xfrm>
            <a:off x="2798190" y="3146259"/>
            <a:ext cx="2424728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Opinion </a:t>
            </a:r>
            <a:r>
              <a:rPr lang="pt-BR" sz="2200" b="1" dirty="0" err="1"/>
              <a:t>Article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67D391-1FF8-769E-14DD-9934A803E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16" y="154551"/>
            <a:ext cx="5029902" cy="30910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AF64EE8-E602-5355-B11A-C6486518E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16" y="3566634"/>
            <a:ext cx="5029902" cy="2627902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30C9B16-2CA8-AFF1-D90A-FC0A122520B5}"/>
              </a:ext>
            </a:extLst>
          </p:cNvPr>
          <p:cNvSpPr txBox="1">
            <a:spLocks/>
          </p:cNvSpPr>
          <p:nvPr/>
        </p:nvSpPr>
        <p:spPr>
          <a:xfrm>
            <a:off x="2844118" y="6237333"/>
            <a:ext cx="2424728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Opinion </a:t>
            </a:r>
            <a:r>
              <a:rPr lang="pt-BR" sz="2200" b="1" dirty="0" err="1"/>
              <a:t>Article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CC1A42E-B057-EB30-4FB5-3B8F4998A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14" y="84478"/>
            <a:ext cx="6372713" cy="6329021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AB361D83-4828-1635-F9E1-22CB1984A99C}"/>
              </a:ext>
            </a:extLst>
          </p:cNvPr>
          <p:cNvSpPr txBox="1">
            <a:spLocks/>
          </p:cNvSpPr>
          <p:nvPr/>
        </p:nvSpPr>
        <p:spPr>
          <a:xfrm>
            <a:off x="5437144" y="6347295"/>
            <a:ext cx="3452856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Cartoon, comics.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67430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0A94-F77D-A3CD-36F9-B7756A80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história e a importância da Língua Inglesa no Enem">
            <a:extLst>
              <a:ext uri="{FF2B5EF4-FFF2-40B4-BE49-F238E27FC236}">
                <a16:creationId xmlns:a16="http://schemas.microsoft.com/office/drawing/2014/main" id="{7D63CA63-5926-52A5-0B48-DCFEA44B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5FAA464A-6046-ACDE-D06B-EB54F9EA5379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11A6DB0-CD18-EE8E-1BEF-855831E7DE40}"/>
              </a:ext>
            </a:extLst>
          </p:cNvPr>
          <p:cNvSpPr txBox="1">
            <a:spLocks/>
          </p:cNvSpPr>
          <p:nvPr/>
        </p:nvSpPr>
        <p:spPr>
          <a:xfrm>
            <a:off x="1994141" y="5410737"/>
            <a:ext cx="2424728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Opinion </a:t>
            </a:r>
            <a:r>
              <a:rPr lang="pt-BR" sz="2200" b="1" dirty="0" err="1"/>
              <a:t>Article</a:t>
            </a:r>
            <a:r>
              <a:rPr lang="pt-BR" sz="2200" b="1" dirty="0"/>
              <a:t> </a:t>
            </a:r>
            <a:endParaRPr lang="pt-BR" sz="2200" dirty="0"/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76688384-8FCF-C24C-50D2-53F5C5C37A4B}"/>
              </a:ext>
            </a:extLst>
          </p:cNvPr>
          <p:cNvSpPr txBox="1">
            <a:spLocks/>
          </p:cNvSpPr>
          <p:nvPr/>
        </p:nvSpPr>
        <p:spPr>
          <a:xfrm>
            <a:off x="6659623" y="6228084"/>
            <a:ext cx="3452856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 err="1"/>
              <a:t>Poetry</a:t>
            </a:r>
            <a:r>
              <a:rPr lang="pt-BR" sz="2200" b="1" dirty="0"/>
              <a:t> - </a:t>
            </a:r>
            <a:r>
              <a:rPr lang="pt-BR" sz="2200" b="1" dirty="0" err="1"/>
              <a:t>technology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E5B2C5-83D7-DBE0-B7BF-D0340F6C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91" y="873516"/>
            <a:ext cx="5409829" cy="43686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6461CAF-0532-5C4A-3AE5-98DFEB7F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011" y="379250"/>
            <a:ext cx="5062266" cy="58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6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EA75-C8B3-CF40-D674-2F571E17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história e a importância da Língua Inglesa no Enem">
            <a:extLst>
              <a:ext uri="{FF2B5EF4-FFF2-40B4-BE49-F238E27FC236}">
                <a16:creationId xmlns:a16="http://schemas.microsoft.com/office/drawing/2014/main" id="{8A3605A8-1F82-4E31-05DA-45092CE7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7B7F426-E1D7-D7DA-4F7C-7A216BADC3B7}"/>
              </a:ext>
            </a:extLst>
          </p:cNvPr>
          <p:cNvSpPr txBox="1">
            <a:spLocks/>
          </p:cNvSpPr>
          <p:nvPr/>
        </p:nvSpPr>
        <p:spPr>
          <a:xfrm>
            <a:off x="314152" y="3247505"/>
            <a:ext cx="11509548" cy="340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800" dirty="0">
                <a:hlinkClick r:id="rId4"/>
              </a:rPr>
              <a:t>https://mir-s3-cdn-cf.behance.net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 PING, W. </a:t>
            </a:r>
            <a:r>
              <a:rPr lang="pt-BR" sz="2800" dirty="0">
                <a:hlinkClick r:id="rId5"/>
              </a:rPr>
              <a:t>https://poets.org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 DONNE, J. </a:t>
            </a:r>
            <a:r>
              <a:rPr lang="en-US" sz="2800" b="1" dirty="0"/>
              <a:t>The Works of John Donne</a:t>
            </a:r>
            <a:r>
              <a:rPr lang="en-US" sz="2800" dirty="0"/>
              <a:t>. </a:t>
            </a:r>
            <a:r>
              <a:rPr lang="en-US" sz="2800" dirty="0" err="1"/>
              <a:t>Londres</a:t>
            </a:r>
            <a:r>
              <a:rPr lang="en-US" sz="2800" dirty="0"/>
              <a:t>: John W. Parker, 1839 (</a:t>
            </a:r>
            <a:r>
              <a:rPr lang="en-US" sz="2800" dirty="0" err="1"/>
              <a:t>fragmento</a:t>
            </a:r>
            <a:r>
              <a:rPr lang="en-US" sz="2800" dirty="0"/>
              <a:t>).</a:t>
            </a:r>
            <a:endParaRPr lang="pt-BR" sz="2800" dirty="0"/>
          </a:p>
          <a:p>
            <a:pPr>
              <a:spcBef>
                <a:spcPts val="600"/>
              </a:spcBef>
            </a:pPr>
            <a:r>
              <a:rPr lang="pt-BR" sz="2800" dirty="0"/>
              <a:t> LAVIERA, T. </a:t>
            </a:r>
            <a:r>
              <a:rPr lang="pt-BR" sz="2800" b="1" dirty="0" err="1"/>
              <a:t>Benedición</a:t>
            </a:r>
            <a:r>
              <a:rPr lang="pt-BR" sz="2800" b="1" dirty="0"/>
              <a:t>: </a:t>
            </a:r>
            <a:r>
              <a:rPr lang="pt-BR" sz="2800" dirty="0"/>
              <a:t>The Complete </a:t>
            </a:r>
            <a:r>
              <a:rPr lang="pt-BR" sz="2800" dirty="0" err="1"/>
              <a:t>Poetry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Tato </a:t>
            </a:r>
            <a:r>
              <a:rPr lang="pt-BR" sz="2800" dirty="0" err="1"/>
              <a:t>Laviera</a:t>
            </a:r>
            <a:r>
              <a:rPr lang="pt-BR" sz="2800" dirty="0"/>
              <a:t>. Houston: Arte Público Press, 2014 (fragmento).</a:t>
            </a:r>
          </a:p>
          <a:p>
            <a:pPr>
              <a:spcBef>
                <a:spcPts val="600"/>
              </a:spcBef>
            </a:pPr>
            <a:r>
              <a:rPr lang="pt-BR" sz="2800" dirty="0"/>
              <a:t> </a:t>
            </a:r>
            <a:r>
              <a:rPr lang="pt-BR" sz="2800" dirty="0">
                <a:hlinkClick r:id="rId6"/>
              </a:rPr>
              <a:t>www.cartoonstock.com</a:t>
            </a: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  <a:p>
            <a:pPr>
              <a:spcBef>
                <a:spcPts val="600"/>
              </a:spcBef>
            </a:pPr>
            <a:endParaRPr lang="pt-BR" sz="2800" dirty="0"/>
          </a:p>
        </p:txBody>
      </p:sp>
      <p:pic>
        <p:nvPicPr>
          <p:cNvPr id="33794" name="Picture 2" descr="Enem 2023: tudo o que você precisa ...">
            <a:extLst>
              <a:ext uri="{FF2B5EF4-FFF2-40B4-BE49-F238E27FC236}">
                <a16:creationId xmlns:a16="http://schemas.microsoft.com/office/drawing/2014/main" id="{DBC933B7-F98F-57C0-E688-E3700E2D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17390" r="10822" b="17640"/>
          <a:stretch/>
        </p:blipFill>
        <p:spPr bwMode="auto">
          <a:xfrm>
            <a:off x="444499" y="380999"/>
            <a:ext cx="5680593" cy="26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39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DD00-1C74-A963-0A2C-A8BA34DE5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A história e a importância da Língua Inglesa no Enem">
            <a:extLst>
              <a:ext uri="{FF2B5EF4-FFF2-40B4-BE49-F238E27FC236}">
                <a16:creationId xmlns:a16="http://schemas.microsoft.com/office/drawing/2014/main" id="{4A1F2C79-AACB-5108-4584-5E68EE13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BB68D3FE-7D90-F2FB-F8D0-C8C53F46EC77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BC0F7E35-840D-4342-6850-F8C8FBFC5CBF}"/>
              </a:ext>
            </a:extLst>
          </p:cNvPr>
          <p:cNvSpPr txBox="1">
            <a:spLocks/>
          </p:cNvSpPr>
          <p:nvPr/>
        </p:nvSpPr>
        <p:spPr>
          <a:xfrm>
            <a:off x="2077824" y="3842796"/>
            <a:ext cx="2424728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 err="1"/>
              <a:t>Campaign</a:t>
            </a:r>
            <a:r>
              <a:rPr lang="pt-BR" sz="2200" b="1" dirty="0"/>
              <a:t> 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AD9430-017E-F2A7-239C-D4F198979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94" y="174114"/>
            <a:ext cx="5982439" cy="36686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E3E47BF-5881-8D2D-53D7-4EE002757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5" y="4269022"/>
            <a:ext cx="6065278" cy="2316973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13169E50-590E-4961-88C6-A0C8233F8ED0}"/>
              </a:ext>
            </a:extLst>
          </p:cNvPr>
          <p:cNvSpPr txBox="1">
            <a:spLocks/>
          </p:cNvSpPr>
          <p:nvPr/>
        </p:nvSpPr>
        <p:spPr>
          <a:xfrm>
            <a:off x="4802240" y="5627010"/>
            <a:ext cx="1553964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 err="1"/>
              <a:t>Poetry</a:t>
            </a:r>
            <a:endParaRPr lang="pt-BR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55B897-674C-6849-6BA8-404BCBF58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779" y="135366"/>
            <a:ext cx="5494205" cy="6265434"/>
          </a:xfrm>
          <a:prstGeom prst="rect">
            <a:avLst/>
          </a:pr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484FAB15-65B3-7FFF-A5FB-DF292CB008FF}"/>
              </a:ext>
            </a:extLst>
          </p:cNvPr>
          <p:cNvSpPr txBox="1">
            <a:spLocks/>
          </p:cNvSpPr>
          <p:nvPr/>
        </p:nvSpPr>
        <p:spPr>
          <a:xfrm>
            <a:off x="8948131" y="6372882"/>
            <a:ext cx="1553964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 err="1"/>
              <a:t>Poetry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923556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8C49F-00F0-FCBB-1B7A-5D3DD669E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história e a importância da Língua Inglesa no Enem">
            <a:extLst>
              <a:ext uri="{FF2B5EF4-FFF2-40B4-BE49-F238E27FC236}">
                <a16:creationId xmlns:a16="http://schemas.microsoft.com/office/drawing/2014/main" id="{F334DD63-9FFA-EEAA-08C6-EE88A70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BCA73D93-913A-F0A9-6DA2-2289BD4A1796}"/>
              </a:ext>
            </a:extLst>
          </p:cNvPr>
          <p:cNvSpPr txBox="1">
            <a:spLocks/>
          </p:cNvSpPr>
          <p:nvPr/>
        </p:nvSpPr>
        <p:spPr>
          <a:xfrm>
            <a:off x="1371600" y="6400800"/>
            <a:ext cx="2638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C9E849-1334-EAA2-E127-002085937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2" y="715790"/>
            <a:ext cx="5408113" cy="58459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F708B1-3A6D-124F-2765-A6CCB93DB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95" y="356694"/>
            <a:ext cx="5985966" cy="6265434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61B9462-6FE7-BF4D-0DC7-747B5B370709}"/>
              </a:ext>
            </a:extLst>
          </p:cNvPr>
          <p:cNvSpPr txBox="1">
            <a:spLocks/>
          </p:cNvSpPr>
          <p:nvPr/>
        </p:nvSpPr>
        <p:spPr>
          <a:xfrm>
            <a:off x="10099887" y="502677"/>
            <a:ext cx="1553964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 err="1"/>
              <a:t>Poetry</a:t>
            </a:r>
            <a:endParaRPr lang="pt-BR" sz="22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450BA236-35AD-AEC3-9D4A-03699BEF7868}"/>
              </a:ext>
            </a:extLst>
          </p:cNvPr>
          <p:cNvSpPr txBox="1">
            <a:spLocks/>
          </p:cNvSpPr>
          <p:nvPr/>
        </p:nvSpPr>
        <p:spPr>
          <a:xfrm>
            <a:off x="4243426" y="187021"/>
            <a:ext cx="1553964" cy="42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Cartoon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4299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725D-583E-307D-7218-73BFD82EF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história e a importância da Língua Inglesa no Enem">
            <a:extLst>
              <a:ext uri="{FF2B5EF4-FFF2-40B4-BE49-F238E27FC236}">
                <a16:creationId xmlns:a16="http://schemas.microsoft.com/office/drawing/2014/main" id="{957118A2-A812-C5B1-1B9E-3871EFFA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684F75-639E-04DF-CA0D-6A0DED95DBCB}"/>
              </a:ext>
            </a:extLst>
          </p:cNvPr>
          <p:cNvSpPr txBox="1"/>
          <p:nvPr/>
        </p:nvSpPr>
        <p:spPr>
          <a:xfrm>
            <a:off x="277793" y="1504539"/>
            <a:ext cx="117714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highlight>
                  <a:srgbClr val="C0C0C0"/>
                </a:highlight>
              </a:rPr>
              <a:t>“De 2015 a 2022, você observará </a:t>
            </a:r>
            <a:r>
              <a:rPr lang="pt-BR" sz="2400" b="1" dirty="0">
                <a:highlight>
                  <a:srgbClr val="C0C0C0"/>
                </a:highlight>
              </a:rPr>
              <a:t>links</a:t>
            </a:r>
            <a:r>
              <a:rPr lang="pt-BR" sz="2400" dirty="0">
                <a:highlight>
                  <a:srgbClr val="C0C0C0"/>
                </a:highlight>
              </a:rPr>
              <a:t> de páginas de </a:t>
            </a:r>
            <a:r>
              <a:rPr lang="pt-BR" sz="2400" b="1" dirty="0">
                <a:highlight>
                  <a:srgbClr val="C0C0C0"/>
                </a:highlight>
              </a:rPr>
              <a:t>notícias da língua inglesa </a:t>
            </a:r>
            <a:r>
              <a:rPr lang="pt-BR" sz="2400" dirty="0">
                <a:highlight>
                  <a:srgbClr val="C0C0C0"/>
                </a:highlight>
              </a:rPr>
              <a:t>que apareceram nas provas e que podem compor a lista de materiais de seus estudos. Leia </a:t>
            </a:r>
            <a:r>
              <a:rPr lang="pt-BR" sz="2400" b="1" dirty="0">
                <a:highlight>
                  <a:srgbClr val="C0C0C0"/>
                </a:highlight>
              </a:rPr>
              <a:t>diferentes textos </a:t>
            </a:r>
            <a:r>
              <a:rPr lang="pt-BR" sz="2400" dirty="0">
                <a:highlight>
                  <a:srgbClr val="C0C0C0"/>
                </a:highlight>
              </a:rPr>
              <a:t>dessa lista, </a:t>
            </a:r>
            <a:r>
              <a:rPr lang="pt-BR" sz="2400" b="1" dirty="0">
                <a:highlight>
                  <a:srgbClr val="C0C0C0"/>
                </a:highlight>
              </a:rPr>
              <a:t>mantendo-se atualizado</a:t>
            </a:r>
            <a:r>
              <a:rPr lang="pt-BR" sz="2400" dirty="0">
                <a:highlight>
                  <a:srgbClr val="C0C0C0"/>
                </a:highlight>
              </a:rPr>
              <a:t>. Além disso, sua fluência de leitura também melhorará:</a:t>
            </a:r>
          </a:p>
          <a:p>
            <a:endParaRPr lang="pt-BR" sz="2400" dirty="0">
              <a:highlight>
                <a:srgbClr val="C0C0C0"/>
              </a:highlight>
            </a:endParaRPr>
          </a:p>
          <a:p>
            <a:endParaRPr lang="pt-BR" sz="2400" dirty="0">
              <a:highlight>
                <a:srgbClr val="C0C0C0"/>
              </a:highlight>
            </a:endParaRPr>
          </a:p>
          <a:p>
            <a:endParaRPr lang="pt-BR" sz="2400" dirty="0">
              <a:highlight>
                <a:srgbClr val="C0C0C0"/>
              </a:highlight>
            </a:endParaRPr>
          </a:p>
          <a:p>
            <a:endParaRPr lang="pt-BR" sz="2400" dirty="0">
              <a:highlight>
                <a:srgbClr val="C0C0C0"/>
              </a:highlight>
            </a:endParaRPr>
          </a:p>
          <a:p>
            <a:endParaRPr lang="pt-BR" sz="2400" dirty="0">
              <a:highlight>
                <a:srgbClr val="C0C0C0"/>
              </a:highlight>
            </a:endParaRPr>
          </a:p>
          <a:p>
            <a:endParaRPr lang="pt-BR" sz="2400" dirty="0">
              <a:highlight>
                <a:srgbClr val="C0C0C0"/>
              </a:highlight>
            </a:endParaRPr>
          </a:p>
          <a:p>
            <a:r>
              <a:rPr lang="pt-BR" sz="2400" dirty="0">
                <a:highlight>
                  <a:srgbClr val="C0C0C0"/>
                </a:highlight>
              </a:rPr>
              <a:t>Veja mais sobre "Inglês no Enem: o que cai na prova, dicas e exemplos" em: </a:t>
            </a:r>
            <a:r>
              <a:rPr lang="pt-BR" sz="2400" dirty="0">
                <a:highlight>
                  <a:srgbClr val="C0C0C0"/>
                </a:highlight>
                <a:hlinkClick r:id="rId4"/>
              </a:rPr>
              <a:t>https://brasilescola.uol.com.br/ingles/ingles-no-enem-o-que-cai-na-prova-dicas-e-exemplos.htm</a:t>
            </a:r>
            <a:r>
              <a:rPr lang="pt-BR" sz="2400" dirty="0"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510E2-3CBC-21C7-EBD9-7B6C99BAC928}"/>
              </a:ext>
            </a:extLst>
          </p:cNvPr>
          <p:cNvSpPr txBox="1"/>
          <p:nvPr/>
        </p:nvSpPr>
        <p:spPr>
          <a:xfrm>
            <a:off x="69450" y="3302860"/>
            <a:ext cx="6094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highlight>
                  <a:srgbClr val="C0C0C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www.independent.co.uk/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https://www.newyorker.com/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https://www.discovermagazine.com/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A731BC-C1DF-AAB9-ACC5-F2CE228A7993}"/>
              </a:ext>
            </a:extLst>
          </p:cNvPr>
          <p:cNvSpPr txBox="1"/>
          <p:nvPr/>
        </p:nvSpPr>
        <p:spPr>
          <a:xfrm>
            <a:off x="6097930" y="3302860"/>
            <a:ext cx="60940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https://www.nbcnews.com/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https://abcnews.go.com/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highlight>
                  <a:srgbClr val="C0C0C0"/>
                </a:highligh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https://www.washingtontimes.com/</a:t>
            </a:r>
            <a:endParaRPr lang="pt-BR" sz="2400" b="1" dirty="0">
              <a:solidFill>
                <a:srgbClr val="0070C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980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5962228C-48BB-9A09-9CB6-2B005CF1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543" y="219262"/>
            <a:ext cx="4834535" cy="69513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Reading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Strategies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24543" y="1839585"/>
            <a:ext cx="11142913" cy="4569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Skimming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– assunto principal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Scanning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– procurar informação específica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Guessing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– adivinhar o significado de palavras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Predicting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– com base no seu conhecimento de mundo você advinha o que traz o texto.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Cognates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 – 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ajudam a você ler mais rápido (sem saber as palavras)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A) Idênticos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: 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chocolate, hospital, crime, diabetes,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virus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social, hotel, nuclear, radio, ...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B) Semelhantes ou bastante parecidos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: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telephone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apartment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diet,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factor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inflamatory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violence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industry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...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C) Vagamente parecidos</a:t>
            </a:r>
            <a:r>
              <a:rPr lang="pt-BR" sz="2300" dirty="0">
                <a:solidFill>
                  <a:schemeClr val="tx1"/>
                </a:solidFill>
                <a:highlight>
                  <a:srgbClr val="C0C0C0"/>
                </a:highlight>
              </a:rPr>
              <a:t>: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electricity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pressure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possible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effects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activity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computer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responsible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pt-BR" sz="2300" i="1" dirty="0" err="1">
                <a:solidFill>
                  <a:schemeClr val="tx1"/>
                </a:solidFill>
                <a:highlight>
                  <a:srgbClr val="C0C0C0"/>
                </a:highlight>
              </a:rPr>
              <a:t>success</a:t>
            </a:r>
            <a:r>
              <a:rPr lang="pt-BR" sz="2300" i="1" dirty="0">
                <a:solidFill>
                  <a:schemeClr val="tx1"/>
                </a:solidFill>
                <a:highlight>
                  <a:srgbClr val="C0C0C0"/>
                </a:highlight>
              </a:rPr>
              <a:t>,…</a:t>
            </a:r>
            <a:endParaRPr lang="pt-BR" sz="2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9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B05AF-CD9E-CF2C-3903-712EA4C6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16CC8247-925F-33F2-361A-DB6DFD7C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6C43CBA7-E6E3-4BA0-DAA9-361C2A1978E8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Skimming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FFFF00"/>
                </a:highlight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pt-BR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Semelhantes ou bastante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5C36F6-5676-3ACB-FB67-1794E7CC254B}"/>
              </a:ext>
            </a:extLst>
          </p:cNvPr>
          <p:cNvSpPr txBox="1"/>
          <p:nvPr/>
        </p:nvSpPr>
        <p:spPr>
          <a:xfrm>
            <a:off x="3279743" y="165991"/>
            <a:ext cx="8704162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Going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seems to reduce the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risk</a:t>
            </a:r>
            <a:r>
              <a:rPr lang="en-US" sz="2400" b="0" i="0" dirty="0">
                <a:effectLst/>
                <a:latin typeface="+mj-lt"/>
              </a:rPr>
              <a:t> of dying from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coronary</a:t>
            </a:r>
            <a:r>
              <a:rPr lang="en-US" sz="2400" b="0" i="0" dirty="0">
                <a:effectLst/>
                <a:latin typeface="+mj-lt"/>
              </a:rPr>
              <a:t> heart disease. 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American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study</a:t>
            </a:r>
            <a:r>
              <a:rPr lang="en-US" sz="2400" b="0" i="0" dirty="0">
                <a:effectLst/>
                <a:latin typeface="+mj-lt"/>
              </a:rPr>
              <a:t> that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involved</a:t>
            </a:r>
            <a:r>
              <a:rPr lang="en-US" sz="2400" b="0" i="0" dirty="0">
                <a:effectLst/>
                <a:latin typeface="+mj-lt"/>
              </a:rPr>
              <a:t> 10 000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patients</a:t>
            </a:r>
            <a:r>
              <a:rPr lang="en-US" sz="2400" b="0" i="0" dirty="0">
                <a:effectLst/>
                <a:latin typeface="+mj-lt"/>
              </a:rPr>
              <a:t> from around the world has found that people who leave school before the age of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16</a:t>
            </a:r>
            <a:r>
              <a:rPr lang="en-US" sz="2400" b="0" i="0" dirty="0">
                <a:effectLst/>
                <a:latin typeface="+mj-lt"/>
              </a:rPr>
              <a:t> are five times more likely to suffer a heart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attack</a:t>
            </a:r>
            <a:r>
              <a:rPr lang="en-US" sz="2400" b="0" i="0" dirty="0">
                <a:effectLst/>
                <a:latin typeface="+mj-lt"/>
              </a:rPr>
              <a:t> and die than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graduates</a:t>
            </a:r>
            <a:r>
              <a:rPr lang="en-US" sz="2400" b="0" i="0" dirty="0">
                <a:effectLst/>
                <a:latin typeface="+mj-lt"/>
              </a:rPr>
              <a:t>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  <a:p>
            <a:pPr algn="l"/>
            <a:endParaRPr lang="en-US" sz="2400" dirty="0">
              <a:latin typeface="+mj-lt"/>
            </a:endParaRPr>
          </a:p>
          <a:p>
            <a:pPr algn="r"/>
            <a:r>
              <a:rPr lang="en-US" sz="2400" b="1" i="0" dirty="0">
                <a:effectLst/>
                <a:highlight>
                  <a:srgbClr val="00FFFF"/>
                </a:highlight>
                <a:latin typeface="+mj-lt"/>
              </a:rPr>
              <a:t>ENEM – 2011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CA2FEA-958F-FAAE-7A70-D75BF7D9F6F1}"/>
              </a:ext>
            </a:extLst>
          </p:cNvPr>
          <p:cNvSpPr txBox="1"/>
          <p:nvPr/>
        </p:nvSpPr>
        <p:spPr>
          <a:xfrm>
            <a:off x="3279743" y="4896990"/>
            <a:ext cx="870416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effectLst/>
                <a:latin typeface="+mj-lt"/>
              </a:rPr>
              <a:t>Estudo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universitário</a:t>
            </a:r>
            <a:r>
              <a:rPr lang="en-US" sz="2400" b="0" i="0" dirty="0">
                <a:effectLst/>
                <a:latin typeface="+mj-lt"/>
              </a:rPr>
              <a:t> que </a:t>
            </a:r>
            <a:r>
              <a:rPr lang="en-US" sz="2400" b="0" i="0" dirty="0" err="1">
                <a:effectLst/>
                <a:latin typeface="+mj-lt"/>
              </a:rPr>
              <a:t>envolve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paciente</a:t>
            </a:r>
            <a:r>
              <a:rPr lang="en-US" sz="24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coração</a:t>
            </a:r>
            <a:endParaRPr lang="en-US" sz="2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5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DA391-A7AA-B2C6-DB5C-71F2873E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E3F0A524-23C7-84F6-2609-63DD3830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65B94C81-5531-8223-9CCE-3DD87ADD1813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Scanning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FFFF00"/>
                </a:highlight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pt-BR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Semelhantes ou bastante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CB108F-9ADB-7CDC-988E-242F0D3693E7}"/>
              </a:ext>
            </a:extLst>
          </p:cNvPr>
          <p:cNvSpPr txBox="1"/>
          <p:nvPr/>
        </p:nvSpPr>
        <p:spPr>
          <a:xfrm>
            <a:off x="3305581" y="4514128"/>
            <a:ext cx="8704162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São 10.000 </a:t>
            </a:r>
            <a:r>
              <a:rPr lang="en-US" sz="2400" b="0" i="0" dirty="0" err="1">
                <a:effectLst/>
                <a:latin typeface="+mj-lt"/>
              </a:rPr>
              <a:t>pacientes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neste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estudo</a:t>
            </a:r>
            <a:r>
              <a:rPr lang="en-US" sz="2400" b="0" i="0" dirty="0">
                <a:effectLst/>
                <a:latin typeface="+mj-lt"/>
              </a:rPr>
              <a:t>;</a:t>
            </a:r>
          </a:p>
          <a:p>
            <a:pPr algn="l"/>
            <a:r>
              <a:rPr lang="en-US" sz="2400" dirty="0">
                <a:latin typeface="+mj-lt"/>
              </a:rPr>
              <a:t>Ele </a:t>
            </a:r>
            <a:r>
              <a:rPr lang="en-US" sz="2400" dirty="0" err="1">
                <a:latin typeface="+mj-lt"/>
              </a:rPr>
              <a:t>foi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feito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Estados</a:t>
            </a:r>
            <a:r>
              <a:rPr lang="en-US" sz="2400" dirty="0">
                <a:latin typeface="+mj-lt"/>
              </a:rPr>
              <a:t> Unidos;</a:t>
            </a:r>
          </a:p>
          <a:p>
            <a:pPr algn="l"/>
            <a:r>
              <a:rPr lang="en-US" sz="2400" dirty="0">
                <a:latin typeface="+mj-lt"/>
              </a:rPr>
              <a:t>A </a:t>
            </a:r>
            <a:r>
              <a:rPr lang="en-US" sz="2400" dirty="0" err="1">
                <a:latin typeface="+mj-lt"/>
              </a:rPr>
              <a:t>pesquisa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foi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feita</a:t>
            </a:r>
            <a:r>
              <a:rPr lang="en-US" sz="2400" dirty="0">
                <a:latin typeface="+mj-lt"/>
              </a:rPr>
              <a:t> com </a:t>
            </a:r>
            <a:r>
              <a:rPr lang="en-US" sz="2400" dirty="0" err="1">
                <a:latin typeface="+mj-lt"/>
              </a:rPr>
              <a:t>estudantes</a:t>
            </a:r>
            <a:r>
              <a:rPr lang="en-US" sz="2400" dirty="0">
                <a:latin typeface="+mj-lt"/>
              </a:rPr>
              <a:t> com </a:t>
            </a:r>
            <a:r>
              <a:rPr lang="en-US" sz="2400" dirty="0" err="1">
                <a:latin typeface="+mj-lt"/>
              </a:rPr>
              <a:t>menos</a:t>
            </a:r>
            <a:r>
              <a:rPr lang="en-US" sz="2400" dirty="0">
                <a:latin typeface="+mj-lt"/>
              </a:rPr>
              <a:t> de 16 </a:t>
            </a:r>
            <a:r>
              <a:rPr lang="en-US" sz="2400" dirty="0" err="1">
                <a:latin typeface="+mj-lt"/>
              </a:rPr>
              <a:t>anos</a:t>
            </a:r>
            <a:r>
              <a:rPr lang="en-US" sz="2400" dirty="0">
                <a:latin typeface="+mj-lt"/>
              </a:rPr>
              <a:t>;</a:t>
            </a:r>
          </a:p>
          <a:p>
            <a:pPr algn="l"/>
            <a:r>
              <a:rPr lang="en-US" sz="2400" b="0" i="0" dirty="0">
                <a:effectLst/>
                <a:latin typeface="+mj-lt"/>
              </a:rPr>
              <a:t>Ser </a:t>
            </a:r>
            <a:r>
              <a:rPr lang="en-US" sz="2400" b="0" i="0" dirty="0" err="1">
                <a:effectLst/>
                <a:latin typeface="+mj-lt"/>
              </a:rPr>
              <a:t>universitário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reduz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os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riscos</a:t>
            </a:r>
            <a:r>
              <a:rPr lang="en-US" sz="2400" b="0" i="0" dirty="0">
                <a:effectLst/>
                <a:latin typeface="+mj-lt"/>
              </a:rPr>
              <a:t> de </a:t>
            </a:r>
            <a:r>
              <a:rPr lang="en-US" sz="2400" b="0" i="0" dirty="0" err="1">
                <a:effectLst/>
                <a:latin typeface="+mj-lt"/>
              </a:rPr>
              <a:t>ataque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cardíaco</a:t>
            </a:r>
            <a:r>
              <a:rPr lang="en-US" sz="2400" b="0" i="0" dirty="0">
                <a:effectLst/>
                <a:latin typeface="+mj-lt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C78ACB-109D-139E-DD9A-7C644C3EBE8B}"/>
              </a:ext>
            </a:extLst>
          </p:cNvPr>
          <p:cNvSpPr txBox="1"/>
          <p:nvPr/>
        </p:nvSpPr>
        <p:spPr>
          <a:xfrm>
            <a:off x="3279743" y="165991"/>
            <a:ext cx="8704162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Going to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seems to reduce the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risk</a:t>
            </a:r>
            <a:r>
              <a:rPr lang="en-US" sz="2400" b="0" i="0" dirty="0">
                <a:effectLst/>
                <a:latin typeface="+mj-lt"/>
              </a:rPr>
              <a:t> of dying from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coronary</a:t>
            </a:r>
            <a:r>
              <a:rPr lang="en-US" sz="2400" b="0" i="0" dirty="0">
                <a:effectLst/>
                <a:latin typeface="+mj-lt"/>
              </a:rPr>
              <a:t> heart disease. 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American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study</a:t>
            </a:r>
            <a:r>
              <a:rPr lang="en-US" sz="2400" b="0" i="0" dirty="0">
                <a:effectLst/>
                <a:latin typeface="+mj-lt"/>
              </a:rPr>
              <a:t> that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involved</a:t>
            </a:r>
            <a:r>
              <a:rPr lang="en-US" sz="2400" b="0" i="0" dirty="0">
                <a:effectLst/>
                <a:latin typeface="+mj-lt"/>
              </a:rPr>
              <a:t> 10 000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patients</a:t>
            </a:r>
            <a:r>
              <a:rPr lang="en-US" sz="2400" b="0" i="0" dirty="0">
                <a:effectLst/>
                <a:latin typeface="+mj-lt"/>
              </a:rPr>
              <a:t> from around the world has found that people who leave school before the age of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16</a:t>
            </a:r>
            <a:r>
              <a:rPr lang="en-US" sz="2400" b="0" i="0" dirty="0">
                <a:effectLst/>
                <a:latin typeface="+mj-lt"/>
              </a:rPr>
              <a:t> are five times more likely to suffer a heart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attack</a:t>
            </a:r>
            <a:r>
              <a:rPr lang="en-US" sz="2400" b="0" i="0" dirty="0">
                <a:effectLst/>
                <a:latin typeface="+mj-lt"/>
              </a:rPr>
              <a:t> and die than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university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graduates</a:t>
            </a:r>
            <a:r>
              <a:rPr lang="en-US" sz="2400" b="0" i="0" dirty="0">
                <a:effectLst/>
                <a:latin typeface="+mj-lt"/>
              </a:rPr>
              <a:t>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  <a:p>
            <a:pPr algn="l"/>
            <a:endParaRPr lang="en-US" sz="2400" dirty="0">
              <a:latin typeface="+mj-lt"/>
            </a:endParaRPr>
          </a:p>
          <a:p>
            <a:pPr algn="r"/>
            <a:r>
              <a:rPr lang="en-US" sz="2400" b="1" i="0" dirty="0">
                <a:effectLst/>
                <a:highlight>
                  <a:srgbClr val="00FFFF"/>
                </a:highlight>
                <a:latin typeface="+mj-lt"/>
              </a:rPr>
              <a:t>ENEM – 2011 </a:t>
            </a:r>
          </a:p>
        </p:txBody>
      </p:sp>
    </p:spTree>
    <p:extLst>
      <p:ext uri="{BB962C8B-B14F-4D97-AF65-F5344CB8AC3E}">
        <p14:creationId xmlns:p14="http://schemas.microsoft.com/office/powerpoint/2010/main" val="3658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74F2A-8649-5034-6C56-79CCB760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stória e a importância da Língua Inglesa no Enem">
            <a:extLst>
              <a:ext uri="{FF2B5EF4-FFF2-40B4-BE49-F238E27FC236}">
                <a16:creationId xmlns:a16="http://schemas.microsoft.com/office/drawing/2014/main" id="{41C8410E-FB0D-F5B8-02B2-4DF4B55F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019A7BA7-BAC5-5A8D-C920-272BC87DEA36}"/>
              </a:ext>
            </a:extLst>
          </p:cNvPr>
          <p:cNvSpPr txBox="1">
            <a:spLocks/>
          </p:cNvSpPr>
          <p:nvPr/>
        </p:nvSpPr>
        <p:spPr>
          <a:xfrm>
            <a:off x="208095" y="165992"/>
            <a:ext cx="3123323" cy="434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Guessing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pt-BR" sz="2300" dirty="0">
                <a:solidFill>
                  <a:schemeClr val="tx1"/>
                </a:solidFill>
                <a:highlight>
                  <a:srgbClr val="FFFF00"/>
                </a:highlight>
              </a:rPr>
              <a:t>–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Predicting</a:t>
            </a:r>
            <a:r>
              <a:rPr lang="pt-B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pt-BR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Semelhantes ou bastante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parecidos</a:t>
            </a:r>
            <a:r>
              <a:rPr lang="pt-BR" sz="23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3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4EA792-0A2C-E8DE-BF69-A769DB6E0FB3}"/>
              </a:ext>
            </a:extLst>
          </p:cNvPr>
          <p:cNvSpPr txBox="1"/>
          <p:nvPr/>
        </p:nvSpPr>
        <p:spPr>
          <a:xfrm>
            <a:off x="3279743" y="165991"/>
            <a:ext cx="870416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Going to university seems to reduce the risk of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dying</a:t>
            </a:r>
            <a:r>
              <a:rPr lang="en-US" sz="2400" b="0" i="0" dirty="0">
                <a:effectLst/>
                <a:latin typeface="+mj-lt"/>
              </a:rPr>
              <a:t> from coronary heart disease. An American study that involved 10 000 patients from around the world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has found </a:t>
            </a:r>
            <a:r>
              <a:rPr lang="en-US" sz="2400" b="0" i="0" dirty="0">
                <a:effectLst/>
                <a:latin typeface="+mj-lt"/>
              </a:rPr>
              <a:t>that people who leave school before the age of 16 are five times more likely to suffer a heart attack and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+mj-lt"/>
              </a:rPr>
              <a:t>die</a:t>
            </a:r>
            <a:r>
              <a:rPr lang="en-US" sz="2400" b="0" i="0" dirty="0">
                <a:effectLst/>
                <a:latin typeface="+mj-lt"/>
              </a:rPr>
              <a:t> than university graduates.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World Report News. </a:t>
            </a:r>
            <a:r>
              <a:rPr lang="en-US" sz="2400" b="1" i="0" dirty="0">
                <a:effectLst/>
                <a:latin typeface="+mj-lt"/>
              </a:rPr>
              <a:t>Magazine Speak Up</a:t>
            </a:r>
            <a:r>
              <a:rPr lang="en-US" sz="2400" b="0" i="0" dirty="0">
                <a:effectLst/>
                <a:latin typeface="+mj-lt"/>
              </a:rPr>
              <a:t>. Ano XIV, n° 170. </a:t>
            </a:r>
            <a:r>
              <a:rPr lang="en-US" sz="2400" b="0" i="0" dirty="0" err="1">
                <a:effectLst/>
                <a:latin typeface="+mj-lt"/>
              </a:rPr>
              <a:t>Editora</a:t>
            </a:r>
            <a:r>
              <a:rPr lang="en-US" sz="2400" b="0" i="0" dirty="0">
                <a:effectLst/>
                <a:latin typeface="+mj-lt"/>
              </a:rPr>
              <a:t> Camelot, 2001.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88F634-279A-9A11-1274-32008F1F874F}"/>
              </a:ext>
            </a:extLst>
          </p:cNvPr>
          <p:cNvSpPr txBox="1"/>
          <p:nvPr/>
        </p:nvSpPr>
        <p:spPr>
          <a:xfrm>
            <a:off x="3331418" y="3817387"/>
            <a:ext cx="870416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Dying</a:t>
            </a:r>
            <a:r>
              <a:rPr lang="en-US" sz="2400" b="0" i="0" dirty="0">
                <a:effectLst/>
                <a:latin typeface="+mj-lt"/>
              </a:rPr>
              <a:t> – se </a:t>
            </a:r>
            <a:r>
              <a:rPr lang="en-US" sz="2400" b="0" i="0" dirty="0" err="1">
                <a:effectLst/>
                <a:latin typeface="+mj-lt"/>
              </a:rPr>
              <a:t>eu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não</a:t>
            </a:r>
            <a:r>
              <a:rPr lang="en-US" sz="2400" b="0" i="0" dirty="0">
                <a:effectLst/>
                <a:latin typeface="+mj-lt"/>
              </a:rPr>
              <a:t> sei: </a:t>
            </a:r>
            <a:r>
              <a:rPr lang="en-US" sz="2400" b="0" i="0" dirty="0" err="1">
                <a:effectLst/>
                <a:latin typeface="+mj-lt"/>
              </a:rPr>
              <a:t>adoecer</a:t>
            </a:r>
            <a:r>
              <a:rPr lang="en-US" sz="2400" b="0" i="0" dirty="0">
                <a:effectLst/>
                <a:latin typeface="+mj-lt"/>
              </a:rPr>
              <a:t>, </a:t>
            </a:r>
            <a:r>
              <a:rPr lang="en-US" sz="2400" b="0" i="0" dirty="0" err="1">
                <a:effectLst/>
                <a:latin typeface="+mj-lt"/>
              </a:rPr>
              <a:t>prejudicar</a:t>
            </a:r>
            <a:r>
              <a:rPr lang="en-US" sz="2400" b="0" i="0" dirty="0">
                <a:effectLst/>
                <a:latin typeface="+mj-lt"/>
              </a:rPr>
              <a:t>-se, </a:t>
            </a:r>
            <a:r>
              <a:rPr lang="en-US" sz="2400" b="0" i="0" dirty="0" err="1">
                <a:effectLst/>
                <a:latin typeface="+mj-lt"/>
              </a:rPr>
              <a:t>sofrer</a:t>
            </a:r>
            <a:r>
              <a:rPr lang="en-US" sz="2400" dirty="0">
                <a:latin typeface="+mj-lt"/>
              </a:rPr>
              <a:t>,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emburrecer</a:t>
            </a:r>
            <a:r>
              <a:rPr lang="en-US" sz="2400" b="0" i="0" dirty="0">
                <a:effectLst/>
                <a:latin typeface="+mj-lt"/>
              </a:rPr>
              <a:t> (?), </a:t>
            </a:r>
            <a:r>
              <a:rPr lang="en-US" sz="2400" b="0" i="0" dirty="0" err="1">
                <a:effectLst/>
                <a:latin typeface="+mj-lt"/>
              </a:rPr>
              <a:t>machucar</a:t>
            </a:r>
            <a:r>
              <a:rPr lang="en-US" sz="2400" b="0" i="0" dirty="0">
                <a:effectLst/>
                <a:latin typeface="+mj-lt"/>
              </a:rPr>
              <a:t>-se, </a:t>
            </a:r>
            <a:r>
              <a:rPr lang="en-US" sz="2400" b="0" i="0" dirty="0" err="1">
                <a:effectLst/>
                <a:latin typeface="+mj-lt"/>
              </a:rPr>
              <a:t>maltratar</a:t>
            </a:r>
            <a:r>
              <a:rPr lang="en-US" sz="2400" b="0" i="0" dirty="0">
                <a:effectLst/>
                <a:latin typeface="+mj-lt"/>
              </a:rPr>
              <a:t>…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b="1" i="0" dirty="0">
                <a:effectLst/>
                <a:highlight>
                  <a:srgbClr val="FFFF00"/>
                </a:highlight>
                <a:latin typeface="+mj-lt"/>
              </a:rPr>
              <a:t>Has found </a:t>
            </a:r>
            <a:r>
              <a:rPr lang="en-US" sz="2400" b="0" i="0" dirty="0">
                <a:effectLst/>
                <a:latin typeface="+mj-lt"/>
              </a:rPr>
              <a:t>– </a:t>
            </a:r>
            <a:r>
              <a:rPr lang="en-US" sz="2400" dirty="0" err="1">
                <a:latin typeface="+mj-lt"/>
              </a:rPr>
              <a:t>investigou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contabilizou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descobriu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foi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feito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foi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realizado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foi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desenvolvido</a:t>
            </a:r>
            <a:r>
              <a:rPr lang="en-US" sz="2400" dirty="0">
                <a:latin typeface="+mj-lt"/>
              </a:rPr>
              <a:t>…</a:t>
            </a:r>
          </a:p>
          <a:p>
            <a:pPr algn="l"/>
            <a:endParaRPr lang="en-US" sz="2400" b="0" i="0" dirty="0">
              <a:effectLst/>
              <a:latin typeface="+mj-lt"/>
            </a:endParaRPr>
          </a:p>
          <a:p>
            <a:pPr algn="l"/>
            <a:r>
              <a:rPr lang="en-US" sz="2400" b="1" dirty="0">
                <a:highlight>
                  <a:srgbClr val="FFFF00"/>
                </a:highlight>
                <a:latin typeface="+mj-lt"/>
              </a:rPr>
              <a:t>Die</a:t>
            </a:r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adoecer</a:t>
            </a:r>
            <a:r>
              <a:rPr lang="en-US" sz="2400" dirty="0">
                <a:latin typeface="+mj-lt"/>
              </a:rPr>
              <a:t>, se </a:t>
            </a:r>
            <a:r>
              <a:rPr lang="en-US" sz="2400" dirty="0" err="1">
                <a:latin typeface="+mj-lt"/>
              </a:rPr>
              <a:t>dar</a:t>
            </a:r>
            <a:r>
              <a:rPr lang="en-US" sz="2400" dirty="0">
                <a:latin typeface="+mj-lt"/>
              </a:rPr>
              <a:t> mal, </a:t>
            </a:r>
            <a:r>
              <a:rPr lang="en-US" sz="2400" dirty="0" err="1">
                <a:latin typeface="+mj-lt"/>
              </a:rPr>
              <a:t>passar</a:t>
            </a:r>
            <a:r>
              <a:rPr lang="en-US" sz="2400" dirty="0">
                <a:latin typeface="+mj-lt"/>
              </a:rPr>
              <a:t> mal, hospitalize-se…</a:t>
            </a:r>
          </a:p>
        </p:txBody>
      </p:sp>
    </p:spTree>
    <p:extLst>
      <p:ext uri="{BB962C8B-B14F-4D97-AF65-F5344CB8AC3E}">
        <p14:creationId xmlns:p14="http://schemas.microsoft.com/office/powerpoint/2010/main" val="17220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361</TotalTime>
  <Words>2437</Words>
  <Application>Microsoft Office PowerPoint</Application>
  <PresentationFormat>Widescreen</PresentationFormat>
  <Paragraphs>306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Century Gothic</vt:lpstr>
      <vt:lpstr>Wingdings</vt:lpstr>
      <vt:lpstr>Wingdings 3</vt:lpstr>
      <vt:lpstr>Cacho</vt:lpstr>
      <vt:lpstr>1_Cacho</vt:lpstr>
      <vt:lpstr>LÍNGUA INGLESA  ENEM 2025</vt:lpstr>
      <vt:lpstr>Apresentação do PowerPoint</vt:lpstr>
      <vt:lpstr>Apresentação do PowerPoint</vt:lpstr>
      <vt:lpstr>Apresentação do PowerPoint</vt:lpstr>
      <vt:lpstr>Apresentação do PowerPoint</vt:lpstr>
      <vt:lpstr>Reading Strategies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Reading Strategies</vt:lpstr>
      <vt:lpstr>Reading Strategies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  ENEM 2017</dc:title>
  <dc:creator>Cristiane de Brito Cruz</dc:creator>
  <cp:lastModifiedBy>Cristiane Cruz</cp:lastModifiedBy>
  <cp:revision>66</cp:revision>
  <dcterms:created xsi:type="dcterms:W3CDTF">2017-04-27T16:59:19Z</dcterms:created>
  <dcterms:modified xsi:type="dcterms:W3CDTF">2024-10-29T01:12:27Z</dcterms:modified>
</cp:coreProperties>
</file>